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tags/tag104.xml" ContentType="application/vnd.openxmlformats-officedocument.presentationml.tags+xml"/>
  <Override PartName="/ppt/tags/tag140.xml" ContentType="application/vnd.openxmlformats-officedocument.presentationml.tags+xml"/>
  <Override PartName="/ppt/tags/tag151.xml" ContentType="application/vnd.openxmlformats-officedocument.presentationml.tags+xml"/>
  <Override PartName="/ppt/slideLayouts/slideLayout2.xml" ContentType="application/vnd.openxmlformats-officedocument.presentationml.slideLayout+xml"/>
  <Override PartName="/ppt/tags/tag49.xml" ContentType="application/vnd.openxmlformats-officedocument.presentationml.tags+xml"/>
  <Override PartName="/ppt/tags/tag96.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tags/tag85.xml" ContentType="application/vnd.openxmlformats-officedocument.presentationml.tags+xml"/>
  <Override PartName="/ppt/notesSlides/notesSlide16.xml" ContentType="application/vnd.openxmlformats-officedocument.presentationml.notes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52.xml" ContentType="application/vnd.openxmlformats-officedocument.presentationml.tags+xml"/>
  <Override PartName="/ppt/tags/tag109.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tags/tag70.xml" ContentType="application/vnd.openxmlformats-officedocument.presentationml.tags+xml"/>
  <Override PartName="/ppt/tags/tag116.xml" ContentType="application/vnd.openxmlformats-officedocument.presentationml.tags+xml"/>
  <Override PartName="/ppt/notesSlides/notesSlide7.xml" ContentType="application/vnd.openxmlformats-officedocument.presentationml.notesSlide+xml"/>
  <Default Extension="xlsx" ContentType="application/vnd.openxmlformats-officedocument.spreadsheetml.sheet"/>
  <Override PartName="/ppt/tags/tag127.xml" ContentType="application/vnd.openxmlformats-officedocument.presentationml.tags+xml"/>
  <Override PartName="/ppt/tags/tag145.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tags/tag105.xml" ContentType="application/vnd.openxmlformats-officedocument.presentationml.tags+xml"/>
  <Override PartName="/ppt/tags/tag134.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tags/tag112.xml" ContentType="application/vnd.openxmlformats-officedocument.presentationml.tags+xml"/>
  <Default Extension="png" ContentType="image/png"/>
  <Override PartName="/ppt/tags/tag123.xml" ContentType="application/vnd.openxmlformats-officedocument.presentationml.tags+xml"/>
  <Override PartName="/ppt/tags/tag141.xml" ContentType="application/vnd.openxmlformats-officedocument.presentationml.tags+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tags/tag101.xml" ContentType="application/vnd.openxmlformats-officedocument.presentationml.tags+xml"/>
  <Override PartName="/ppt/tags/tag130.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tags/tag68.xml" ContentType="application/vnd.openxmlformats-officedocument.presentationml.tags+xml"/>
  <Override PartName="/ppt/tags/tag86.xml" ContentType="application/vnd.openxmlformats-officedocument.presentationml.tags+xml"/>
  <Override PartName="/ppt/tags/tag97.xml" ContentType="application/vnd.openxmlformats-officedocument.presentationml.tags+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tags/tag1.xml" ContentType="application/vnd.openxmlformats-officedocument.presentationml.tags+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tags/tag93.xml" ContentType="application/vnd.openxmlformats-officedocument.presentationml.tags+xml"/>
  <Override PartName="/ppt/notesSlides/notesSlide13.xml" ContentType="application/vnd.openxmlformats-officedocument.presentationml.notesSlide+xml"/>
  <Override PartName="/ppt/tags/tag139.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Override PartName="/ppt/tags/tag53.xml" ContentType="application/vnd.openxmlformats-officedocument.presentationml.tags+xml"/>
  <Override PartName="/ppt/tags/tag71.xml" ContentType="application/vnd.openxmlformats-officedocument.presentationml.tags+xml"/>
  <Override PartName="/ppt/notesSlides/notesSlide8.xml" ContentType="application/vnd.openxmlformats-officedocument.presentationml.notesSlide+xml"/>
  <Override PartName="/ppt/tags/tag128.xml" ContentType="application/vnd.openxmlformats-officedocument.presentationml.tags+xml"/>
  <Override PartName="/ppt/notesSlides/notesSlide20.xml" ContentType="application/vnd.openxmlformats-officedocument.presentationml.notesSlide+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tags/tag117.xml" ContentType="application/vnd.openxmlformats-officedocument.presentationml.tags+xml"/>
  <Override PartName="/ppt/tags/tag135.xml" ContentType="application/vnd.openxmlformats-officedocument.presentationml.tags+xml"/>
  <Override PartName="/ppt/tags/tag146.xml" ContentType="application/vnd.openxmlformats-officedocument.presentationml.tags+xml"/>
  <Override PartName="/ppt/notesSlides/notesSlide4.xml" ContentType="application/vnd.openxmlformats-officedocument.presentationml.notesSlide+xml"/>
  <Override PartName="/ppt/tags/tag20.xml" ContentType="application/vnd.openxmlformats-officedocument.presentationml.tags+xml"/>
  <Override PartName="/ppt/tags/tag106.xml" ContentType="application/vnd.openxmlformats-officedocument.presentationml.tags+xml"/>
  <Override PartName="/ppt/tags/tag124.xml" ContentType="application/vnd.openxmlformats-officedocument.presentationml.tags+xml"/>
  <Override PartName="/ppt/tags/tag142.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113.xml" ContentType="application/vnd.openxmlformats-officedocument.presentationml.tags+xml"/>
  <Override PartName="/ppt/tags/tag131.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ags/tag98.xml" ContentType="application/vnd.openxmlformats-officedocument.presentationml.tags+xml"/>
  <Override PartName="/ppt/tags/tag102.xml" ContentType="application/vnd.openxmlformats-officedocument.presentationml.tags+xml"/>
  <Override PartName="/ppt/tags/tag120.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tags/tag58.xml" ContentType="application/vnd.openxmlformats-officedocument.presentationml.tags+xml"/>
  <Override PartName="/ppt/tags/tag69.xml" ContentType="application/vnd.openxmlformats-officedocument.presentationml.tags+xml"/>
  <Override PartName="/ppt/tags/tag87.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tags/tag94.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tags/tag90.xml" ContentType="application/vnd.openxmlformats-officedocument.presentationml.tags+xml"/>
  <Override PartName="/ppt/tags/tag118.xml" ContentType="application/vnd.openxmlformats-officedocument.presentationml.tags+xml"/>
  <Override PartName="/ppt/notesSlides/notesSlide9.xml" ContentType="application/vnd.openxmlformats-officedocument.presentationml.notesSlide+xml"/>
  <Override PartName="/ppt/tags/tag129.xml" ContentType="application/vnd.openxmlformats-officedocument.presentationml.tags+xml"/>
  <Override PartName="/ppt/tags/tag147.xml" ContentType="application/vnd.openxmlformats-officedocument.presentationml.tags+xml"/>
  <Override PartName="/ppt/notesSlides/notesSlide21.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tags/tag107.xml" ContentType="application/vnd.openxmlformats-officedocument.presentationml.tags+xml"/>
  <Override PartName="/ppt/notesSlides/notesSlide10.xml" ContentType="application/vnd.openxmlformats-officedocument.presentationml.notesSlide+xml"/>
  <Override PartName="/ppt/tags/tag136.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tags/tag114.xml" ContentType="application/vnd.openxmlformats-officedocument.presentationml.tags+xml"/>
  <Override PartName="/ppt/tags/tag125.xml" ContentType="application/vnd.openxmlformats-officedocument.presentationml.tags+xml"/>
  <Override PartName="/ppt/charts/chart1.xml" ContentType="application/vnd.openxmlformats-officedocument.drawingml.chart+xml"/>
  <Override PartName="/ppt/tags/tag143.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103.xml" ContentType="application/vnd.openxmlformats-officedocument.presentationml.tags+xml"/>
  <Override PartName="/ppt/tags/tag132.xml" ContentType="application/vnd.openxmlformats-officedocument.presentationml.tags+xml"/>
  <Override PartName="/ppt/tags/tag150.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tags/tag99.xml" ContentType="application/vnd.openxmlformats-officedocument.presentationml.tags+xml"/>
  <Override PartName="/ppt/tags/tag110.xml" ContentType="application/vnd.openxmlformats-officedocument.presentationml.tags+xml"/>
  <Override PartName="/ppt/tags/tag121.xml" ContentType="application/vnd.openxmlformats-officedocument.presentationml.tags+xml"/>
  <Override PartName="/ppt/notesSlides/notesSlide19.xml" ContentType="application/vnd.openxmlformats-officedocument.presentationml.notes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Override PartName="/ppt/tags/tag88.xml" ContentType="application/vnd.openxmlformats-officedocument.presentationml.tags+xml"/>
  <Override PartName="/ppt/slides/slide13.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tags/tag84.xml" ContentType="application/vnd.openxmlformats-officedocument.presentationml.tags+xml"/>
  <Override PartName="/ppt/tags/tag95.xml" ContentType="application/vnd.openxmlformats-officedocument.presentationml.tags+xml"/>
  <Override PartName="/ppt/notesSlides/notesSlide15.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tags/tag91.xml" ContentType="application/vnd.openxmlformats-officedocument.presentationml.tags+xml"/>
  <Override PartName="/ppt/tags/tag119.xml" ContentType="application/vnd.openxmlformats-officedocument.presentationml.tags+xml"/>
  <Override PartName="/ppt/notesSlides/notesSlide11.xml" ContentType="application/vnd.openxmlformats-officedocument.presentationml.notesSlide+xml"/>
  <Override PartName="/ppt/tags/tag137.xml" ContentType="application/vnd.openxmlformats-officedocument.presentationml.tags+xml"/>
  <Override PartName="/ppt/tags/tag148.xml" ContentType="application/vnd.openxmlformats-officedocument.presentationml.tags+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tags/tag108.xml" ContentType="application/vnd.openxmlformats-officedocument.presentationml.tags+xml"/>
  <Override PartName="/ppt/notesSlides/notesSlide6.xml" ContentType="application/vnd.openxmlformats-officedocument.presentationml.notesSlide+xml"/>
  <Override PartName="/ppt/tags/tag126.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115.xml" ContentType="application/vnd.openxmlformats-officedocument.presentationml.tags+xml"/>
  <Override PartName="/ppt/tags/tag133.xml" ContentType="application/vnd.openxmlformats-officedocument.presentationml.tags+xml"/>
  <Override PartName="/ppt/tags/tag144.xml" ContentType="application/vnd.openxmlformats-officedocument.presentationml.tags+xml"/>
  <Override PartName="/ppt/tags/tag122.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ags/tag89.xml" ContentType="application/vnd.openxmlformats-officedocument.presentationml.tags+xml"/>
  <Override PartName="/ppt/tags/tag111.xml" ContentType="application/vnd.openxmlformats-officedocument.presentationml.tags+xml"/>
  <Override PartName="/ppt/theme/theme1.xml" ContentType="application/vnd.openxmlformats-officedocument.theme+xml"/>
  <Override PartName="/ppt/tags/tag78.xml" ContentType="application/vnd.openxmlformats-officedocument.presentationml.tags+xml"/>
  <Override PartName="/ppt/tags/tag100.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gs/tag45.xml" ContentType="application/vnd.openxmlformats-officedocument.presentationml.tags+xml"/>
  <Override PartName="/ppt/tags/tag92.xml" ContentType="application/vnd.openxmlformats-officedocument.presentationml.tags+xml"/>
  <Override PartName="/ppt/tags/tag149.xml" ContentType="application/vnd.openxmlformats-officedocument.presentationml.tags+xml"/>
  <Override PartName="/ppt/tags/tag34.xml" ContentType="application/vnd.openxmlformats-officedocument.presentationml.tags+xml"/>
  <Override PartName="/ppt/tags/tag81.xml" ContentType="application/vnd.openxmlformats-officedocument.presentationml.tags+xml"/>
  <Override PartName="/ppt/notesSlides/notesSlide12.xml" ContentType="application/vnd.openxmlformats-officedocument.presentationml.notesSlide+xml"/>
  <Override PartName="/ppt/tags/tag138.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66" r:id="rId2"/>
    <p:sldId id="268" r:id="rId3"/>
    <p:sldId id="287" r:id="rId4"/>
    <p:sldId id="288" r:id="rId5"/>
    <p:sldId id="289" r:id="rId6"/>
    <p:sldId id="269" r:id="rId7"/>
    <p:sldId id="270" r:id="rId8"/>
    <p:sldId id="271" r:id="rId9"/>
    <p:sldId id="281" r:id="rId10"/>
    <p:sldId id="273" r:id="rId11"/>
    <p:sldId id="272" r:id="rId12"/>
    <p:sldId id="274" r:id="rId13"/>
    <p:sldId id="277" r:id="rId14"/>
    <p:sldId id="275" r:id="rId15"/>
    <p:sldId id="276" r:id="rId16"/>
    <p:sldId id="278" r:id="rId17"/>
    <p:sldId id="280" r:id="rId18"/>
    <p:sldId id="282" r:id="rId19"/>
    <p:sldId id="283" r:id="rId20"/>
    <p:sldId id="286" r:id="rId21"/>
    <p:sldId id="284" r:id="rId22"/>
    <p:sldId id="285" r:id="rId23"/>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66FF66"/>
    <a:srgbClr val="ECF2B8"/>
    <a:srgbClr val="E5ED9D"/>
    <a:srgbClr val="DDE77D"/>
    <a:srgbClr val="F3F7D1"/>
    <a:srgbClr val="FFFFFF"/>
    <a:srgbClr val="777777"/>
    <a:srgbClr val="B3E9EF"/>
    <a:srgbClr val="B6EAF0"/>
  </p:clrMru>
</p:presentationPr>
</file>

<file path=ppt/tableStyles.xml><?xml version="1.0" encoding="utf-8"?>
<a:tblStyleLst xmlns:a="http://schemas.openxmlformats.org/drawingml/2006/main" def="{5C22544A-7EE6-4342-B048-85BDC9FD1C3A}">
  <a:tblStyle styleId="{AF606853-7671-496A-8E4F-DF71F8EC918B}" styleName="Style foncé 1 - Accentuation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666" autoAdjust="0"/>
  </p:normalViewPr>
  <p:slideViewPr>
    <p:cSldViewPr>
      <p:cViewPr>
        <p:scale>
          <a:sx n="100" d="100"/>
          <a:sy n="100" d="100"/>
        </p:scale>
        <p:origin x="-1224"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CA"/>
  <c:style val="26"/>
  <c:chart>
    <c:title>
      <c:layout>
        <c:manualLayout>
          <c:xMode val="edge"/>
          <c:yMode val="edge"/>
          <c:x val="0.4081914178847853"/>
          <c:y val="4.7702555235206445E-2"/>
        </c:manualLayout>
      </c:layout>
      <c:txPr>
        <a:bodyPr/>
        <a:lstStyle/>
        <a:p>
          <a:pPr>
            <a:defRPr lang="fr-FR">
              <a:solidFill>
                <a:schemeClr val="bg1"/>
              </a:solidFill>
            </a:defRPr>
          </a:pPr>
          <a:endParaRPr lang="fr-FR"/>
        </a:p>
      </c:txPr>
    </c:title>
    <c:plotArea>
      <c:layout/>
      <c:pieChart>
        <c:varyColors val="1"/>
        <c:ser>
          <c:idx val="0"/>
          <c:order val="0"/>
          <c:tx>
            <c:strRef>
              <c:f>Feuil1!$B$1</c:f>
              <c:strCache>
                <c:ptCount val="1"/>
                <c:pt idx="0">
                  <c:v>2003-2010</c:v>
                </c:pt>
              </c:strCache>
            </c:strRef>
          </c:tx>
          <c:dPt>
            <c:idx val="0"/>
            <c:spPr>
              <a:solidFill>
                <a:srgbClr val="FFFF00"/>
              </a:solidFill>
            </c:spPr>
          </c:dPt>
          <c:dPt>
            <c:idx val="2"/>
            <c:spPr>
              <a:solidFill>
                <a:schemeClr val="bg1"/>
              </a:solidFill>
            </c:spPr>
          </c:dPt>
          <c:dPt>
            <c:idx val="4"/>
            <c:spPr>
              <a:solidFill>
                <a:srgbClr val="00B050"/>
              </a:solidFill>
            </c:spPr>
          </c:dPt>
          <c:dLbls>
            <c:dLbl>
              <c:idx val="0"/>
              <c:spPr/>
              <c:txPr>
                <a:bodyPr/>
                <a:lstStyle/>
                <a:p>
                  <a:pPr>
                    <a:defRPr lang="fr-FR">
                      <a:solidFill>
                        <a:schemeClr val="tx1"/>
                      </a:solidFill>
                    </a:defRPr>
                  </a:pPr>
                  <a:endParaRPr lang="fr-FR"/>
                </a:p>
              </c:txPr>
            </c:dLbl>
            <c:dLbl>
              <c:idx val="1"/>
              <c:layout>
                <c:manualLayout>
                  <c:x val="-1.2111448896250585E-2"/>
                  <c:y val="0.14181070415290645"/>
                </c:manualLayout>
              </c:layout>
              <c:showVal val="1"/>
            </c:dLbl>
            <c:dLbl>
              <c:idx val="2"/>
              <c:layout>
                <c:manualLayout>
                  <c:x val="-3.4614098945179056E-2"/>
                  <c:y val="2.2797358263865696E-3"/>
                </c:manualLayout>
              </c:layout>
              <c:showVal val="1"/>
            </c:dLbl>
            <c:dLbl>
              <c:idx val="3"/>
              <c:layout>
                <c:manualLayout>
                  <c:x val="-6.5986368066775112E-4"/>
                  <c:y val="-3.8202477572176451E-2"/>
                </c:manualLayout>
              </c:layout>
              <c:showVal val="1"/>
            </c:dLbl>
            <c:dLbl>
              <c:idx val="4"/>
              <c:layout>
                <c:manualLayout>
                  <c:x val="9.7061809856178703E-3"/>
                  <c:y val="-2.0738127996185581E-2"/>
                </c:manualLayout>
              </c:layout>
              <c:showVal val="1"/>
            </c:dLbl>
            <c:txPr>
              <a:bodyPr/>
              <a:lstStyle/>
              <a:p>
                <a:pPr>
                  <a:defRPr lang="fr-FR">
                    <a:solidFill>
                      <a:schemeClr val="bg1"/>
                    </a:solidFill>
                  </a:defRPr>
                </a:pPr>
                <a:endParaRPr lang="fr-FR"/>
              </a:p>
            </c:txPr>
            <c:showVal val="1"/>
            <c:showLeaderLines val="1"/>
            <c:leaderLines>
              <c:spPr>
                <a:ln>
                  <a:solidFill>
                    <a:schemeClr val="bg1"/>
                  </a:solidFill>
                </a:ln>
              </c:spPr>
            </c:leaderLines>
          </c:dLbls>
          <c:cat>
            <c:strRef>
              <c:f>Feuil1!$A$2:$A$6</c:f>
              <c:strCache>
                <c:ptCount val="5"/>
                <c:pt idx="0">
                  <c:v>cocaïne</c:v>
                </c:pt>
                <c:pt idx="1">
                  <c:v>opioïdes médicamenteux</c:v>
                </c:pt>
                <c:pt idx="2">
                  <c:v>héroïne</c:v>
                </c:pt>
                <c:pt idx="3">
                  <c:v>crack</c:v>
                </c:pt>
                <c:pt idx="4">
                  <c:v>autres</c:v>
                </c:pt>
              </c:strCache>
            </c:strRef>
          </c:cat>
          <c:val>
            <c:numRef>
              <c:f>Feuil1!$B$2:$B$6</c:f>
              <c:numCache>
                <c:formatCode>General</c:formatCode>
                <c:ptCount val="5"/>
                <c:pt idx="0">
                  <c:v>60.2</c:v>
                </c:pt>
                <c:pt idx="1">
                  <c:v>23.6</c:v>
                </c:pt>
                <c:pt idx="2">
                  <c:v>10.4</c:v>
                </c:pt>
                <c:pt idx="3">
                  <c:v>3.8</c:v>
                </c:pt>
                <c:pt idx="4">
                  <c:v>2.9</c:v>
                </c:pt>
              </c:numCache>
            </c:numRef>
          </c:val>
        </c:ser>
        <c:firstSliceAng val="0"/>
      </c:pieChart>
    </c:plotArea>
    <c:legend>
      <c:legendPos val="r"/>
      <c:legendEntry>
        <c:idx val="1"/>
        <c:txPr>
          <a:bodyPr/>
          <a:lstStyle/>
          <a:p>
            <a:pPr>
              <a:defRPr sz="2000">
                <a:solidFill>
                  <a:schemeClr val="bg1"/>
                </a:solidFill>
              </a:defRPr>
            </a:pPr>
            <a:endParaRPr lang="fr-FR"/>
          </a:p>
        </c:txPr>
      </c:legendEntry>
      <c:layout>
        <c:manualLayout>
          <c:xMode val="edge"/>
          <c:yMode val="edge"/>
          <c:x val="0.68184236143074062"/>
          <c:y val="0.11072317648200002"/>
          <c:w val="0.30807939329492601"/>
          <c:h val="0.84262951332125446"/>
        </c:manualLayout>
      </c:layout>
      <c:txPr>
        <a:bodyPr/>
        <a:lstStyle/>
        <a:p>
          <a:pPr>
            <a:defRPr lang="fr-FR" sz="2200">
              <a:solidFill>
                <a:schemeClr val="bg1"/>
              </a:solidFill>
            </a:defRPr>
          </a:pPr>
          <a:endParaRPr lang="fr-FR"/>
        </a:p>
      </c:txPr>
    </c:legend>
    <c:plotVisOnly val="1"/>
  </c:chart>
  <c:txPr>
    <a:bodyPr/>
    <a:lstStyle/>
    <a:p>
      <a:pPr>
        <a:defRPr sz="1800"/>
      </a:pPr>
      <a:endParaRPr lang="fr-FR"/>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fr-CA"/>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fr-CA"/>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CA" noProof="0" smtClean="0"/>
              <a:t>Cliquez pour modifier les styles du texte du masque</a:t>
            </a:r>
          </a:p>
          <a:p>
            <a:pPr lvl="1"/>
            <a:r>
              <a:rPr lang="fr-CA" noProof="0" smtClean="0"/>
              <a:t>Deuxième niveau</a:t>
            </a:r>
          </a:p>
          <a:p>
            <a:pPr lvl="2"/>
            <a:r>
              <a:rPr lang="fr-CA" noProof="0" smtClean="0"/>
              <a:t>Troisième niveau</a:t>
            </a:r>
          </a:p>
          <a:p>
            <a:pPr lvl="3"/>
            <a:r>
              <a:rPr lang="fr-CA" noProof="0" smtClean="0"/>
              <a:t>Quatrième niveau</a:t>
            </a:r>
          </a:p>
          <a:p>
            <a:pPr lvl="4"/>
            <a:r>
              <a:rPr lang="fr-CA" noProof="0" smtClean="0"/>
              <a:t>Cinquième niveau</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fr-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683BED66-709A-4868-925B-DF5BCB3AAC89}" type="slidenum">
              <a:rPr lang="fr-CA"/>
              <a:pPr>
                <a:defRPr/>
              </a:pPr>
              <a:t>‹N°›</a:t>
            </a:fld>
            <a:endParaRPr lang="fr-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endParaRPr lang="fr-CA"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baseline="0" dirty="0" smtClean="0"/>
              <a:t>La proportion de participants ayant déclaré s’être injecté au moins une fois un opioïde médicamenteux au cours des 6 derniers mois continue d’augmenter. </a:t>
            </a:r>
            <a:r>
              <a:rPr lang="fr-CA" sz="1200" kern="1200" dirty="0" smtClean="0">
                <a:solidFill>
                  <a:schemeClr val="tx1"/>
                </a:solidFill>
                <a:latin typeface="Arial" charset="0"/>
                <a:ea typeface="+mn-ea"/>
                <a:cs typeface="+mn-cs"/>
              </a:rPr>
              <a:t>La tendance pour la catégorie « opioïdes médicamenteux</a:t>
            </a:r>
            <a:r>
              <a:rPr lang="fr-CA" sz="1200" kern="1200" baseline="0" dirty="0" smtClean="0">
                <a:solidFill>
                  <a:schemeClr val="tx1"/>
                </a:solidFill>
                <a:latin typeface="Arial" charset="0"/>
                <a:ea typeface="+mn-ea"/>
                <a:cs typeface="+mn-cs"/>
              </a:rPr>
              <a:t> »</a:t>
            </a:r>
            <a:r>
              <a:rPr lang="fr-CA" sz="1200" kern="1200" dirty="0" smtClean="0">
                <a:solidFill>
                  <a:schemeClr val="tx1"/>
                </a:solidFill>
                <a:latin typeface="Arial" charset="0"/>
                <a:ea typeface="+mn-ea"/>
                <a:cs typeface="+mn-cs"/>
              </a:rPr>
              <a:t> doit cependant être interprétée avec précaution, car ce regroupement de drogues a changé dans le temps (consulter la section du rapport annuel « 2.4 Méthodologie » pour de plus amples informations).</a:t>
            </a:r>
            <a:r>
              <a:rPr lang="fr-CA" sz="1200" kern="1200" baseline="0" dirty="0" smtClean="0">
                <a:solidFill>
                  <a:schemeClr val="tx1"/>
                </a:solidFill>
                <a:latin typeface="Arial" charset="0"/>
                <a:ea typeface="+mn-ea"/>
                <a:cs typeface="+mn-cs"/>
              </a:rPr>
              <a:t> </a:t>
            </a:r>
            <a:r>
              <a:rPr lang="fr-CA" baseline="0" dirty="0" smtClean="0"/>
              <a:t>L’injection de </a:t>
            </a:r>
            <a:r>
              <a:rPr lang="fr-CA" baseline="0" dirty="0" err="1" smtClean="0"/>
              <a:t>Dilaudid</a:t>
            </a:r>
            <a:r>
              <a:rPr lang="fr-CA" baseline="0" dirty="0" smtClean="0"/>
              <a:t> et d’</a:t>
            </a:r>
            <a:r>
              <a:rPr lang="fr-CA" baseline="0" dirty="0" err="1" smtClean="0"/>
              <a:t>Oxycodone</a:t>
            </a:r>
            <a:r>
              <a:rPr lang="fr-CA" baseline="0" dirty="0" smtClean="0"/>
              <a:t>/</a:t>
            </a:r>
            <a:r>
              <a:rPr lang="fr-CA" baseline="0" dirty="0" err="1" smtClean="0"/>
              <a:t>Oxycontin</a:t>
            </a:r>
            <a:r>
              <a:rPr lang="fr-CA" baseline="0" dirty="0" smtClean="0"/>
              <a:t> a augmenté de manière importante au cours des dernières années.</a:t>
            </a:r>
          </a:p>
          <a:p>
            <a:pPr marL="0" marR="0" indent="0" algn="l" defTabSz="914400" rtl="0" eaLnBrk="0" fontAlgn="base" latinLnBrk="0" hangingPunct="0">
              <a:lnSpc>
                <a:spcPct val="100000"/>
              </a:lnSpc>
              <a:spcBef>
                <a:spcPct val="30000"/>
              </a:spcBef>
              <a:spcAft>
                <a:spcPct val="0"/>
              </a:spcAft>
              <a:buClrTx/>
              <a:buSzTx/>
              <a:buFontTx/>
              <a:buNone/>
              <a:tabLst/>
              <a:defRPr/>
            </a:pPr>
            <a:endParaRPr lang="fr-CA"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fr-CA" baseline="0" dirty="0" smtClean="0"/>
              <a:t>La proportion de participants ayant déclaré s’être injecté au moins une fois de la cocaïne/crack ou de l’héroïne au cours des 6 derniers mois semble assez stable, de même que la consommation de crack/</a:t>
            </a:r>
            <a:r>
              <a:rPr lang="fr-CA" baseline="0" dirty="0" err="1" smtClean="0"/>
              <a:t>freebase</a:t>
            </a:r>
            <a:r>
              <a:rPr lang="fr-CA" baseline="0" dirty="0" smtClean="0"/>
              <a:t> autrement que par injection.</a:t>
            </a:r>
          </a:p>
          <a:p>
            <a:pPr marL="0" marR="0" indent="0" algn="l" defTabSz="914400" rtl="0" eaLnBrk="0" fontAlgn="base" latinLnBrk="0" hangingPunct="0">
              <a:lnSpc>
                <a:spcPct val="100000"/>
              </a:lnSpc>
              <a:spcBef>
                <a:spcPct val="30000"/>
              </a:spcBef>
              <a:spcAft>
                <a:spcPct val="0"/>
              </a:spcAft>
              <a:buClrTx/>
              <a:buSzTx/>
              <a:buFontTx/>
              <a:buNone/>
              <a:tabLst/>
              <a:defRPr/>
            </a:pPr>
            <a:endParaRPr lang="fr-CA"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fr-CA" baseline="0" dirty="0" smtClean="0"/>
              <a:t>Consulter le rapport pour les tests statistiques de tendances.</a:t>
            </a:r>
            <a:endParaRPr lang="fr-FR" dirty="0"/>
          </a:p>
        </p:txBody>
      </p:sp>
      <p:sp>
        <p:nvSpPr>
          <p:cNvPr id="4" name="Espace réservé du numéro de diapositive 3"/>
          <p:cNvSpPr>
            <a:spLocks noGrp="1"/>
          </p:cNvSpPr>
          <p:nvPr>
            <p:ph type="sldNum" sz="quarter" idx="10"/>
          </p:nvPr>
        </p:nvSpPr>
        <p:spPr/>
        <p:txBody>
          <a:bodyPr/>
          <a:lstStyle/>
          <a:p>
            <a:pPr>
              <a:defRPr/>
            </a:pPr>
            <a:fld id="{683BED66-709A-4868-925B-DF5BCB3AAC89}" type="slidenum">
              <a:rPr lang="fr-CA" smtClean="0"/>
              <a:pPr>
                <a:defRPr/>
              </a:pPr>
              <a:t>10</a:t>
            </a:fld>
            <a:endParaRPr lang="fr-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l" eaLnBrk="1" hangingPunct="1">
              <a:spcBef>
                <a:spcPct val="50000"/>
              </a:spcBef>
            </a:pPr>
            <a:r>
              <a:rPr lang="fr-CA" sz="1200" dirty="0" smtClean="0">
                <a:latin typeface="Arial" pitchFamily="34" charset="0"/>
                <a:cs typeface="Arial" pitchFamily="34" charset="0"/>
              </a:rPr>
              <a:t>Près</a:t>
            </a:r>
            <a:r>
              <a:rPr lang="fr-CA" sz="1200" baseline="0" dirty="0" smtClean="0">
                <a:latin typeface="Arial" pitchFamily="34" charset="0"/>
                <a:cs typeface="Arial" pitchFamily="34" charset="0"/>
              </a:rPr>
              <a:t> des</a:t>
            </a:r>
            <a:r>
              <a:rPr lang="fr-CA" sz="1200" dirty="0" smtClean="0">
                <a:latin typeface="Arial" pitchFamily="34" charset="0"/>
                <a:cs typeface="Arial" pitchFamily="34" charset="0"/>
              </a:rPr>
              <a:t> deux tiers des participants ont déclaré que la drogue qu’ils se sont injectée le plus souvent au cours des 6 derniers mois était la cocaïne. </a:t>
            </a:r>
          </a:p>
          <a:p>
            <a:pPr algn="l" eaLnBrk="1" hangingPunct="1">
              <a:spcBef>
                <a:spcPct val="50000"/>
              </a:spcBef>
            </a:pPr>
            <a:endParaRPr lang="fr-CA" sz="1200" dirty="0" smtClean="0">
              <a:latin typeface="Arial" pitchFamily="34" charset="0"/>
              <a:cs typeface="Arial" pitchFamily="34" charset="0"/>
            </a:endParaRPr>
          </a:p>
          <a:p>
            <a:pPr algn="l" rtl="0" eaLnBrk="1" fontAlgn="base" hangingPunct="1">
              <a:spcBef>
                <a:spcPct val="50000"/>
              </a:spcBef>
              <a:spcAft>
                <a:spcPct val="0"/>
              </a:spcAft>
            </a:pPr>
            <a:r>
              <a:rPr lang="fr-CA" sz="1200" kern="1200" dirty="0" smtClean="0">
                <a:solidFill>
                  <a:schemeClr val="tx1"/>
                </a:solidFill>
                <a:latin typeface="Arial" pitchFamily="34" charset="0"/>
                <a:ea typeface="+mn-ea"/>
                <a:cs typeface="Arial" pitchFamily="34" charset="0"/>
              </a:rPr>
              <a:t>Près du quart rapporte faire plus souvent usage d’opioïdes médicamenteux (</a:t>
            </a:r>
            <a:r>
              <a:rPr lang="fr-CA" sz="1200" kern="1200" dirty="0" err="1" smtClean="0">
                <a:solidFill>
                  <a:schemeClr val="tx1"/>
                </a:solidFill>
                <a:latin typeface="Arial" pitchFamily="34" charset="0"/>
                <a:ea typeface="+mn-ea"/>
                <a:cs typeface="Arial" pitchFamily="34" charset="0"/>
              </a:rPr>
              <a:t>Dilaudid</a:t>
            </a:r>
            <a:r>
              <a:rPr lang="fr-CA" sz="1200" kern="1200" dirty="0" smtClean="0">
                <a:solidFill>
                  <a:schemeClr val="tx1"/>
                </a:solidFill>
                <a:latin typeface="Arial" pitchFamily="34" charset="0"/>
                <a:ea typeface="+mn-ea"/>
                <a:cs typeface="Arial" pitchFamily="34" charset="0"/>
              </a:rPr>
              <a:t> (prescrit ou non), méthadone (prescrite ou non), morphine (prescrite ou non), </a:t>
            </a:r>
            <a:r>
              <a:rPr lang="fr-CA" sz="1200" kern="1200" dirty="0" err="1" smtClean="0">
                <a:solidFill>
                  <a:schemeClr val="tx1"/>
                </a:solidFill>
                <a:latin typeface="Arial" pitchFamily="34" charset="0"/>
                <a:ea typeface="+mn-ea"/>
                <a:cs typeface="Arial" pitchFamily="34" charset="0"/>
              </a:rPr>
              <a:t>suboxone</a:t>
            </a:r>
            <a:r>
              <a:rPr lang="fr-CA" sz="1200" kern="1200" baseline="0" dirty="0" smtClean="0">
                <a:solidFill>
                  <a:schemeClr val="tx1"/>
                </a:solidFill>
                <a:latin typeface="Arial" pitchFamily="34" charset="0"/>
                <a:ea typeface="+mn-ea"/>
                <a:cs typeface="Arial" pitchFamily="34" charset="0"/>
              </a:rPr>
              <a:t> (prescrit ou non), </a:t>
            </a:r>
            <a:r>
              <a:rPr lang="fr-CA" sz="1200" kern="1200" baseline="0" dirty="0" err="1" smtClean="0">
                <a:solidFill>
                  <a:schemeClr val="tx1"/>
                </a:solidFill>
                <a:latin typeface="Arial" pitchFamily="34" charset="0"/>
                <a:ea typeface="+mn-ea"/>
                <a:cs typeface="Arial" pitchFamily="34" charset="0"/>
              </a:rPr>
              <a:t>oxycodone</a:t>
            </a:r>
            <a:r>
              <a:rPr lang="fr-CA" sz="1200" kern="1200" baseline="0" dirty="0" smtClean="0">
                <a:solidFill>
                  <a:schemeClr val="tx1"/>
                </a:solidFill>
                <a:latin typeface="Arial" pitchFamily="34" charset="0"/>
                <a:ea typeface="+mn-ea"/>
                <a:cs typeface="Arial" pitchFamily="34" charset="0"/>
              </a:rPr>
              <a:t>/</a:t>
            </a:r>
            <a:r>
              <a:rPr lang="fr-CA" sz="1200" kern="1200" baseline="0" dirty="0" err="1" smtClean="0">
                <a:solidFill>
                  <a:schemeClr val="tx1"/>
                </a:solidFill>
                <a:latin typeface="Arial" pitchFamily="34" charset="0"/>
                <a:ea typeface="+mn-ea"/>
                <a:cs typeface="Arial" pitchFamily="34" charset="0"/>
              </a:rPr>
              <a:t>oxycontin</a:t>
            </a:r>
            <a:r>
              <a:rPr lang="fr-CA" sz="1200" kern="1200" baseline="0" dirty="0" smtClean="0">
                <a:solidFill>
                  <a:schemeClr val="tx1"/>
                </a:solidFill>
                <a:latin typeface="Arial" pitchFamily="34" charset="0"/>
                <a:ea typeface="+mn-ea"/>
                <a:cs typeface="Arial" pitchFamily="34" charset="0"/>
              </a:rPr>
              <a:t>, </a:t>
            </a:r>
            <a:r>
              <a:rPr lang="fr-CA" sz="1200" kern="1200" baseline="0" dirty="0" err="1" smtClean="0">
                <a:solidFill>
                  <a:schemeClr val="tx1"/>
                </a:solidFill>
                <a:latin typeface="Arial" pitchFamily="34" charset="0"/>
                <a:ea typeface="+mn-ea"/>
                <a:cs typeface="Arial" pitchFamily="34" charset="0"/>
              </a:rPr>
              <a:t>fentanyl</a:t>
            </a:r>
            <a:r>
              <a:rPr lang="fr-CA" sz="1200" kern="1200" baseline="0" dirty="0" smtClean="0">
                <a:solidFill>
                  <a:schemeClr val="tx1"/>
                </a:solidFill>
                <a:latin typeface="Arial" pitchFamily="34" charset="0"/>
                <a:ea typeface="+mn-ea"/>
                <a:cs typeface="Arial" pitchFamily="34" charset="0"/>
              </a:rPr>
              <a:t>, codéine, </a:t>
            </a:r>
            <a:r>
              <a:rPr lang="fr-CA" sz="1200" kern="1200" baseline="0" dirty="0" err="1" smtClean="0">
                <a:solidFill>
                  <a:schemeClr val="tx1"/>
                </a:solidFill>
                <a:latin typeface="Arial" pitchFamily="34" charset="0"/>
                <a:ea typeface="+mn-ea"/>
                <a:cs typeface="Arial" pitchFamily="34" charset="0"/>
              </a:rPr>
              <a:t>demerol</a:t>
            </a:r>
            <a:r>
              <a:rPr lang="fr-CA" sz="1200" kern="1200" baseline="0" dirty="0" smtClean="0">
                <a:solidFill>
                  <a:schemeClr val="tx1"/>
                </a:solidFill>
                <a:latin typeface="Arial" pitchFamily="34" charset="0"/>
                <a:ea typeface="+mn-ea"/>
                <a:cs typeface="Arial" pitchFamily="34" charset="0"/>
              </a:rPr>
              <a:t>, </a:t>
            </a:r>
            <a:r>
              <a:rPr lang="fr-CA" sz="1200" kern="1200" baseline="0" dirty="0" err="1" smtClean="0">
                <a:solidFill>
                  <a:schemeClr val="tx1"/>
                </a:solidFill>
                <a:latin typeface="Arial" pitchFamily="34" charset="0"/>
                <a:ea typeface="+mn-ea"/>
                <a:cs typeface="Arial" pitchFamily="34" charset="0"/>
              </a:rPr>
              <a:t>Hydromorph</a:t>
            </a:r>
            <a:r>
              <a:rPr lang="fr-CA" sz="1200" kern="1200" baseline="0" dirty="0" smtClean="0">
                <a:solidFill>
                  <a:schemeClr val="tx1"/>
                </a:solidFill>
                <a:latin typeface="Arial" pitchFamily="34" charset="0"/>
                <a:ea typeface="+mn-ea"/>
                <a:cs typeface="Arial" pitchFamily="34" charset="0"/>
              </a:rPr>
              <a:t> </a:t>
            </a:r>
            <a:r>
              <a:rPr lang="fr-CA" sz="1200" kern="1200" baseline="0" dirty="0" err="1" smtClean="0">
                <a:solidFill>
                  <a:schemeClr val="tx1"/>
                </a:solidFill>
                <a:latin typeface="Arial" pitchFamily="34" charset="0"/>
                <a:ea typeface="+mn-ea"/>
                <a:cs typeface="Arial" pitchFamily="34" charset="0"/>
              </a:rPr>
              <a:t>Contin</a:t>
            </a:r>
            <a:r>
              <a:rPr lang="fr-CA" sz="1200" kern="1200" baseline="0" dirty="0" smtClean="0">
                <a:solidFill>
                  <a:schemeClr val="tx1"/>
                </a:solidFill>
                <a:latin typeface="Arial" pitchFamily="34" charset="0"/>
                <a:ea typeface="+mn-ea"/>
                <a:cs typeface="Arial" pitchFamily="34" charset="0"/>
              </a:rPr>
              <a:t>)</a:t>
            </a:r>
            <a:endParaRPr lang="fr-CA" sz="1200" kern="1200" dirty="0" smtClean="0">
              <a:solidFill>
                <a:schemeClr val="tx1"/>
              </a:solidFill>
              <a:latin typeface="Arial" pitchFamily="34" charset="0"/>
              <a:ea typeface="+mn-ea"/>
              <a:cs typeface="Arial" pitchFamily="34" charset="0"/>
            </a:endParaRPr>
          </a:p>
          <a:p>
            <a:pPr algn="l" rtl="0" eaLnBrk="1" fontAlgn="base" hangingPunct="1">
              <a:spcBef>
                <a:spcPct val="50000"/>
              </a:spcBef>
              <a:spcAft>
                <a:spcPct val="0"/>
              </a:spcAft>
            </a:pPr>
            <a:endParaRPr lang="fr-CA" sz="1200" kern="1200" dirty="0" smtClean="0">
              <a:solidFill>
                <a:schemeClr val="tx1"/>
              </a:solidFill>
              <a:latin typeface="Arial" pitchFamily="34" charset="0"/>
              <a:ea typeface="+mn-ea"/>
              <a:cs typeface="Arial" pitchFamily="34" charset="0"/>
            </a:endParaRPr>
          </a:p>
          <a:p>
            <a:pPr marL="0" marR="0" indent="0" algn="l" defTabSz="914400" rtl="0" eaLnBrk="1" fontAlgn="base" latinLnBrk="0" hangingPunct="1">
              <a:lnSpc>
                <a:spcPct val="100000"/>
              </a:lnSpc>
              <a:spcBef>
                <a:spcPct val="50000"/>
              </a:spcBef>
              <a:spcAft>
                <a:spcPct val="0"/>
              </a:spcAft>
              <a:buClrTx/>
              <a:buSzTx/>
              <a:buFontTx/>
              <a:buNone/>
              <a:tabLst/>
              <a:defRPr/>
            </a:pPr>
            <a:r>
              <a:rPr lang="fr-CA" sz="1200" kern="1200" dirty="0" smtClean="0">
                <a:solidFill>
                  <a:schemeClr val="tx1"/>
                </a:solidFill>
                <a:latin typeface="Arial" pitchFamily="34" charset="0"/>
                <a:ea typeface="+mn-ea"/>
                <a:cs typeface="Arial" pitchFamily="34" charset="0"/>
              </a:rPr>
              <a:t>La catégorie « autres » inclut en particulier, les benzodiazépines, les amphétamines, l’ecstasy et le PCP.</a:t>
            </a:r>
          </a:p>
        </p:txBody>
      </p:sp>
      <p:sp>
        <p:nvSpPr>
          <p:cNvPr id="4" name="Espace réservé du numéro de diapositive 3"/>
          <p:cNvSpPr>
            <a:spLocks noGrp="1"/>
          </p:cNvSpPr>
          <p:nvPr>
            <p:ph type="sldNum" sz="quarter" idx="10"/>
          </p:nvPr>
        </p:nvSpPr>
        <p:spPr/>
        <p:txBody>
          <a:bodyPr/>
          <a:lstStyle/>
          <a:p>
            <a:pPr>
              <a:defRPr/>
            </a:pPr>
            <a:fld id="{683BED66-709A-4868-925B-DF5BCB3AAC89}" type="slidenum">
              <a:rPr lang="fr-CA" smtClean="0"/>
              <a:pPr>
                <a:defRPr/>
              </a:pPr>
              <a:t>11</a:t>
            </a:fld>
            <a:endParaRPr lang="fr-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83BED66-709A-4868-925B-DF5BCB3AAC89}" type="slidenum">
              <a:rPr lang="fr-CA" smtClean="0"/>
              <a:pPr>
                <a:defRPr/>
              </a:pPr>
              <a:t>12</a:t>
            </a:fld>
            <a:endParaRPr lang="fr-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DAE70B2-B47A-4AF8-8AF6-D118F1D894E7}" type="slidenum">
              <a:rPr lang="fr-CA" sz="1200"/>
              <a:pPr algn="r"/>
              <a:t>13</a:t>
            </a:fld>
            <a:endParaRPr lang="fr-CA" sz="12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fr-CA" dirty="0" smtClean="0"/>
              <a:t>Sur l’ensemble de la période 2003-2010, on observe que 15,1 % des participants étaient infectés par le VIH. La prévalence du VIH pour l’année 2010 était de 17,7 %.</a:t>
            </a:r>
          </a:p>
          <a:p>
            <a:pPr eaLnBrk="1" hangingPunct="1"/>
            <a:endParaRPr lang="fr-CA" dirty="0" smtClean="0"/>
          </a:p>
          <a:p>
            <a:pPr eaLnBrk="1" hangingPunct="1"/>
            <a:r>
              <a:rPr lang="fr-CA" dirty="0" smtClean="0"/>
              <a:t>Parmi les personnes qui ont participé à plus d’une reprise, un taux d’incidence du VIH de 2,6 par 100 personnes-années (PA) a été mesuré. Ce taux signifie que chaque année, parmi 100 personnes non infectées par le VIH au départ, 2,6 nouvelles personnes s’infecteront.</a:t>
            </a:r>
          </a:p>
          <a:p>
            <a:pPr eaLnBrk="1" hangingPunct="1"/>
            <a:endParaRPr lang="fr-CA" dirty="0" smtClean="0"/>
          </a:p>
          <a:p>
            <a:pPr eaLnBrk="1" hangingPunct="1"/>
            <a:r>
              <a:rPr lang="fr-CA" dirty="0" smtClean="0"/>
              <a:t>Sur l’ensemble de la période 2003-2010, 62,3 % des participants, soit environ 2 personnes sur 3 ont des anticorps contre le virus de l’hépatite C.</a:t>
            </a:r>
          </a:p>
          <a:p>
            <a:pPr eaLnBrk="1" hangingPunct="1"/>
            <a:endParaRPr lang="fr-CA" dirty="0" smtClean="0"/>
          </a:p>
          <a:p>
            <a:pPr eaLnBrk="1" hangingPunct="1"/>
            <a:r>
              <a:rPr lang="fr-CA" dirty="0" smtClean="0"/>
              <a:t>Le taux d’incidence du virus de l’hépatite C est de 24,9 par 100 PA.</a:t>
            </a:r>
          </a:p>
          <a:p>
            <a:pPr eaLnBrk="1" hangingPunct="1"/>
            <a:endParaRPr lang="fr-CA" dirty="0" smtClean="0"/>
          </a:p>
          <a:p>
            <a:pPr eaLnBrk="1" hangingPunct="1"/>
            <a:r>
              <a:rPr lang="fr-CA" dirty="0" smtClean="0"/>
              <a:t>Sur l’ensemble de la période 2003-2010, 13 % des participants étaient infectés à la fois par le VIH et le VHC.</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83BED66-709A-4868-925B-DF5BCB3AAC89}" type="slidenum">
              <a:rPr lang="fr-CA" smtClean="0"/>
              <a:pPr>
                <a:defRPr/>
              </a:pPr>
              <a:t>14</a:t>
            </a:fld>
            <a:endParaRPr lang="fr-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83BED66-709A-4868-925B-DF5BCB3AAC89}" type="slidenum">
              <a:rPr lang="fr-CA" smtClean="0"/>
              <a:pPr>
                <a:defRPr/>
              </a:pPr>
              <a:t>15</a:t>
            </a:fld>
            <a:endParaRPr lang="fr-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EF7897D-A879-439E-A007-E51ED0838075}" type="slidenum">
              <a:rPr lang="fr-CA" sz="1200"/>
              <a:pPr algn="r"/>
              <a:t>16</a:t>
            </a:fld>
            <a:endParaRPr lang="fr-CA"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fr-CA" dirty="0" smtClean="0"/>
              <a:t>L’incidence du VIH varie selon les régions. Elle est plus élevée à Montréal et dans la région d’Ottawa, suivi par la ville de Québec puis, les sites semi-urbains.</a:t>
            </a:r>
          </a:p>
          <a:p>
            <a:pPr eaLnBrk="1" hangingPunct="1"/>
            <a:endParaRPr lang="fr-CA" dirty="0" smtClean="0"/>
          </a:p>
          <a:p>
            <a:pPr eaLnBrk="1" hangingPunct="1"/>
            <a:r>
              <a:rPr lang="fr-CA" dirty="0" smtClean="0"/>
              <a:t>L’incidence du VHC est moins variable que celle du VIH entre les régions. Le taux d’incidence du VHC est un peu plus bas dans les sites semi-urbains.</a:t>
            </a:r>
            <a:endParaRPr lang="fr-FR"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smtClean="0"/>
              <a:t>Le taux d’incidence du VIH a diminué de façon statistiquement significative.</a:t>
            </a:r>
            <a:endParaRPr lang="fr-FR" dirty="0"/>
          </a:p>
        </p:txBody>
      </p:sp>
      <p:sp>
        <p:nvSpPr>
          <p:cNvPr id="4" name="Espace réservé du numéro de diapositive 3"/>
          <p:cNvSpPr>
            <a:spLocks noGrp="1"/>
          </p:cNvSpPr>
          <p:nvPr>
            <p:ph type="sldNum" sz="quarter" idx="10"/>
          </p:nvPr>
        </p:nvSpPr>
        <p:spPr/>
        <p:txBody>
          <a:bodyPr/>
          <a:lstStyle/>
          <a:p>
            <a:pPr>
              <a:defRPr/>
            </a:pPr>
            <a:fld id="{683BED66-709A-4868-925B-DF5BCB3AAC89}" type="slidenum">
              <a:rPr lang="fr-CA" smtClean="0"/>
              <a:pPr>
                <a:defRPr/>
              </a:pPr>
              <a:t>17</a:t>
            </a:fld>
            <a:endParaRPr lang="fr-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5AAACD7-6364-489B-BF32-5F0AB4B1B402}" type="slidenum">
              <a:rPr lang="fr-CA" sz="1200"/>
              <a:pPr algn="r"/>
              <a:t>18</a:t>
            </a:fld>
            <a:endParaRPr lang="fr-CA"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fr-CA" sz="1000" dirty="0" smtClean="0"/>
              <a:t>La grande majorité des participants ont déjà été dépistés pour le VIH et le VHC dans leur vie, seulement 10 % ne l’ont jamais été, mais trop peu le sont de manière régulière.</a:t>
            </a:r>
          </a:p>
          <a:p>
            <a:pPr eaLnBrk="1" hangingPunct="1"/>
            <a:endParaRPr lang="fr-CA" sz="1000" dirty="0" smtClean="0"/>
          </a:p>
          <a:p>
            <a:pPr eaLnBrk="1" hangingPunct="1"/>
            <a:r>
              <a:rPr lang="fr-CA" sz="1000" dirty="0" smtClean="0"/>
              <a:t>Parmi ceux que nous avons trouvés infectés par le VIH, 77 % savaient qu’ils étaient infectés par ce virus. Parmi ceux-ci, 84,7 % avaient vu un médecin dans les 6 mois précédents et 65 % prenaient des</a:t>
            </a:r>
            <a:r>
              <a:rPr lang="fr-CA" sz="1000" baseline="0" dirty="0" smtClean="0"/>
              <a:t> médicaments</a:t>
            </a:r>
            <a:r>
              <a:rPr lang="fr-CA" sz="1000" dirty="0" smtClean="0"/>
              <a:t> antirétroviraux au moment de l’entrevue. </a:t>
            </a:r>
          </a:p>
          <a:p>
            <a:pPr eaLnBrk="1" hangingPunct="1"/>
            <a:endParaRPr lang="fr-CA" sz="1000" dirty="0" smtClean="0"/>
          </a:p>
          <a:p>
            <a:pPr eaLnBrk="1" hangingPunct="1"/>
            <a:r>
              <a:rPr lang="fr-CA" sz="1000" dirty="0" smtClean="0"/>
              <a:t>Parmi ceux que nous avons trouvés séropositifs</a:t>
            </a:r>
            <a:r>
              <a:rPr lang="fr-CA" sz="1000" baseline="0" dirty="0" smtClean="0"/>
              <a:t> pour</a:t>
            </a:r>
            <a:r>
              <a:rPr lang="fr-CA" sz="1000" dirty="0" smtClean="0"/>
              <a:t> le VHC, 77,8 % le savaient. Parmi ceux-ci, 43,9 % avaient vu un médecin dans les 6 mois précédents</a:t>
            </a:r>
            <a:r>
              <a:rPr lang="fr-CA" sz="1000" baseline="0" dirty="0" smtClean="0"/>
              <a:t> </a:t>
            </a:r>
            <a:r>
              <a:rPr lang="fr-CA" sz="1000" dirty="0" smtClean="0"/>
              <a:t>et seulement 3,2 % prenaient des</a:t>
            </a:r>
            <a:r>
              <a:rPr lang="fr-CA" sz="1000" baseline="0" dirty="0" smtClean="0"/>
              <a:t> médicaments pour le traitement du VHC</a:t>
            </a:r>
            <a:r>
              <a:rPr lang="fr-CA" sz="1000" dirty="0" smtClean="0"/>
              <a:t> au moment de l’entrevue.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F0DE6EF-F085-4170-A769-BE19AA2ED81B}" type="slidenum">
              <a:rPr lang="fr-CA" sz="1200"/>
              <a:pPr algn="r"/>
              <a:t>19</a:t>
            </a:fld>
            <a:endParaRPr lang="fr-CA"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
        <p:nvSpPr>
          <p:cNvPr id="4" name="Espace réservé du numéro de diapositive 3"/>
          <p:cNvSpPr>
            <a:spLocks noGrp="1"/>
          </p:cNvSpPr>
          <p:nvPr>
            <p:ph type="sldNum" sz="quarter" idx="10"/>
          </p:nvPr>
        </p:nvSpPr>
        <p:spPr/>
        <p:txBody>
          <a:bodyPr/>
          <a:lstStyle/>
          <a:p>
            <a:pPr>
              <a:defRPr/>
            </a:pPr>
            <a:fld id="{683BED66-709A-4868-925B-DF5BCB3AAC89}" type="slidenum">
              <a:rPr lang="fr-CA" smtClean="0"/>
              <a:pPr>
                <a:defRPr/>
              </a:pPr>
              <a:t>2</a:t>
            </a:fld>
            <a:endParaRPr lang="fr-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B3C60CF-7577-4295-99FA-0335DBFBA3F5}" type="slidenum">
              <a:rPr lang="fr-CA" sz="1200"/>
              <a:pPr algn="r"/>
              <a:t>21</a:t>
            </a:fld>
            <a:endParaRPr lang="fr-CA"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F2D83B5-8789-4635-BD7F-4655EA0D9B04}" type="slidenum">
              <a:rPr lang="fr-CA" sz="1200"/>
              <a:pPr algn="r"/>
              <a:t>22</a:t>
            </a:fld>
            <a:endParaRPr lang="fr-CA"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
        <p:nvSpPr>
          <p:cNvPr id="4" name="Espace réservé du numéro de diapositive 3"/>
          <p:cNvSpPr>
            <a:spLocks noGrp="1"/>
          </p:cNvSpPr>
          <p:nvPr>
            <p:ph type="sldNum" sz="quarter" idx="10"/>
          </p:nvPr>
        </p:nvSpPr>
        <p:spPr/>
        <p:txBody>
          <a:bodyPr/>
          <a:lstStyle/>
          <a:p>
            <a:pPr>
              <a:defRPr/>
            </a:pPr>
            <a:fld id="{683BED66-709A-4868-925B-DF5BCB3AAC89}" type="slidenum">
              <a:rPr lang="fr-CA" smtClean="0"/>
              <a:pPr>
                <a:defRPr/>
              </a:pPr>
              <a:t>3</a:t>
            </a:fld>
            <a:endParaRPr lang="fr-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
        <p:nvSpPr>
          <p:cNvPr id="4" name="Espace réservé du numéro de diapositive 3"/>
          <p:cNvSpPr>
            <a:spLocks noGrp="1"/>
          </p:cNvSpPr>
          <p:nvPr>
            <p:ph type="sldNum" sz="quarter" idx="10"/>
          </p:nvPr>
        </p:nvSpPr>
        <p:spPr/>
        <p:txBody>
          <a:bodyPr/>
          <a:lstStyle/>
          <a:p>
            <a:pPr>
              <a:defRPr/>
            </a:pPr>
            <a:fld id="{683BED66-709A-4868-925B-DF5BCB3AAC89}" type="slidenum">
              <a:rPr lang="fr-CA" smtClean="0"/>
              <a:pPr>
                <a:defRPr/>
              </a:pPr>
              <a:t>4</a:t>
            </a:fld>
            <a:endParaRPr lang="fr-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
        <p:nvSpPr>
          <p:cNvPr id="4" name="Espace réservé du numéro de diapositive 3"/>
          <p:cNvSpPr>
            <a:spLocks noGrp="1"/>
          </p:cNvSpPr>
          <p:nvPr>
            <p:ph type="sldNum" sz="quarter" idx="10"/>
          </p:nvPr>
        </p:nvSpPr>
        <p:spPr/>
        <p:txBody>
          <a:bodyPr/>
          <a:lstStyle/>
          <a:p>
            <a:pPr>
              <a:defRPr/>
            </a:pPr>
            <a:fld id="{683BED66-709A-4868-925B-DF5BCB3AAC89}" type="slidenum">
              <a:rPr lang="fr-CA" smtClean="0"/>
              <a:pPr>
                <a:defRPr/>
              </a:pPr>
              <a:t>5</a:t>
            </a:fld>
            <a:endParaRPr lang="fr-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C620E93-45B9-4F16-A284-400EC9E9D0C0}" type="slidenum">
              <a:rPr lang="fr-CA" sz="1200"/>
              <a:pPr algn="r"/>
              <a:t>6</a:t>
            </a:fld>
            <a:endParaRPr lang="fr-CA"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spcBef>
                <a:spcPct val="10000"/>
              </a:spcBef>
            </a:pPr>
            <a:r>
              <a:rPr lang="fr-CA" dirty="0" smtClean="0">
                <a:solidFill>
                  <a:schemeClr val="bg1"/>
                </a:solidFill>
              </a:rPr>
              <a:t>Le réseau </a:t>
            </a:r>
            <a:r>
              <a:rPr lang="fr-CA" dirty="0" err="1" smtClean="0">
                <a:solidFill>
                  <a:schemeClr val="bg1"/>
                </a:solidFill>
              </a:rPr>
              <a:t>SurvUDI</a:t>
            </a:r>
            <a:r>
              <a:rPr lang="fr-CA" dirty="0" smtClean="0">
                <a:solidFill>
                  <a:schemeClr val="bg1"/>
                </a:solidFill>
              </a:rPr>
              <a:t> est un réseau de surveillance épidémiologique du VIH, du VHC et des comportements à risque associés chez les personnes UDI. Il a été implanté en 1995. </a:t>
            </a:r>
          </a:p>
          <a:p>
            <a:pPr eaLnBrk="1" hangingPunct="1">
              <a:spcBef>
                <a:spcPct val="10000"/>
              </a:spcBef>
            </a:pPr>
            <a:endParaRPr lang="fr-CA" dirty="0" smtClean="0"/>
          </a:p>
          <a:p>
            <a:pPr eaLnBrk="1" hangingPunct="1">
              <a:lnSpc>
                <a:spcPct val="150000"/>
              </a:lnSpc>
            </a:pPr>
            <a:r>
              <a:rPr lang="fr-CA" dirty="0" smtClean="0"/>
              <a:t>La carte au bas de la diapositive montre que le réseau couvre présentement </a:t>
            </a:r>
            <a:br>
              <a:rPr lang="fr-CA" dirty="0" smtClean="0"/>
            </a:br>
            <a:r>
              <a:rPr lang="fr-CA" dirty="0" smtClean="0"/>
              <a:t>8 régions du Québec ainsi que la ville d’Ottawa, en Ontario.</a:t>
            </a:r>
          </a:p>
          <a:p>
            <a:pPr eaLnBrk="1" hangingPunct="1">
              <a:lnSpc>
                <a:spcPct val="150000"/>
              </a:lnSpc>
            </a:pPr>
            <a:endParaRPr lang="fr-CA" dirty="0" smtClean="0"/>
          </a:p>
          <a:p>
            <a:pPr eaLnBrk="1" hangingPunct="1">
              <a:lnSpc>
                <a:spcPct val="150000"/>
              </a:lnSpc>
            </a:pPr>
            <a:r>
              <a:rPr lang="fr-CA" dirty="0" smtClean="0"/>
              <a:t>En 2003, le réseau </a:t>
            </a:r>
            <a:r>
              <a:rPr lang="fr-CA" dirty="0" err="1" smtClean="0"/>
              <a:t>SurvUDI</a:t>
            </a:r>
            <a:r>
              <a:rPr lang="fr-CA" dirty="0" smtClean="0"/>
              <a:t> s’est joint au réseau I-</a:t>
            </a:r>
            <a:r>
              <a:rPr lang="fr-CA" dirty="0" err="1" smtClean="0"/>
              <a:t>Track</a:t>
            </a:r>
            <a:r>
              <a:rPr lang="fr-CA" dirty="0" smtClean="0"/>
              <a:t>, développé par l’Agence de santé publique du Canada. Le réseau I-</a:t>
            </a:r>
            <a:r>
              <a:rPr lang="fr-CA" dirty="0" err="1" smtClean="0"/>
              <a:t>Track</a:t>
            </a:r>
            <a:r>
              <a:rPr lang="fr-CA" dirty="0" smtClean="0"/>
              <a:t> est maintenant actif dans 6 provinces canadiennes, dont le Québec avec </a:t>
            </a:r>
            <a:r>
              <a:rPr lang="fr-CA" dirty="0" err="1" smtClean="0"/>
              <a:t>SurvUDI</a:t>
            </a:r>
            <a:r>
              <a:rPr lang="fr-CA" dirty="0" smtClean="0"/>
              <a:t>.</a:t>
            </a:r>
          </a:p>
          <a:p>
            <a:pPr eaLnBrk="1" hangingPunct="1">
              <a:lnSpc>
                <a:spcPct val="150000"/>
              </a:lnSpc>
            </a:pPr>
            <a:endParaRPr lang="fr-CA" dirty="0" smtClean="0"/>
          </a:p>
          <a:p>
            <a:pPr eaLnBrk="1" hangingPunct="1">
              <a:lnSpc>
                <a:spcPct val="150000"/>
              </a:lnSpc>
            </a:pPr>
            <a:r>
              <a:rPr lang="fr-CA" dirty="0" smtClean="0"/>
              <a:t>Cet ensemble de diapositives porte uniquement sur les données du réseau </a:t>
            </a:r>
            <a:r>
              <a:rPr lang="fr-CA" dirty="0" err="1" smtClean="0"/>
              <a:t>SurvUDI</a:t>
            </a:r>
            <a:r>
              <a:rPr lang="fr-CA" dirty="0" smtClean="0"/>
              <a:t>.</a:t>
            </a:r>
            <a:endParaRPr lang="fr-FR" dirty="0" smtClean="0"/>
          </a:p>
          <a:p>
            <a:pPr eaLnBrk="1" hangingPunct="1"/>
            <a:endParaRPr lang="fr-FR"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056426C-1A12-4981-876A-F5D2FD82FB00}" type="slidenum">
              <a:rPr lang="fr-CA" sz="1200"/>
              <a:pPr algn="r"/>
              <a:t>7</a:t>
            </a:fld>
            <a:endParaRPr lang="fr-CA"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fr-CA" dirty="0" smtClean="0"/>
              <a:t>Environs 95 % du recrutement est fait par l’intermédiaire des sites fixes, des unités mobiles ou des travailleurs de rue. Le reste du recrutement est fait dans les centres de réadaptation, les prisons, les SIDEP, etc.</a:t>
            </a:r>
          </a:p>
          <a:p>
            <a:pPr eaLnBrk="1" hangingPunct="1"/>
            <a:endParaRPr lang="fr-CA" dirty="0" smtClean="0"/>
          </a:p>
          <a:p>
            <a:pPr eaLnBrk="1" hangingPunct="1"/>
            <a:r>
              <a:rPr lang="fr-CA" dirty="0" smtClean="0"/>
              <a:t>Pour être éligible à l’étude, la personne doit s’être injecté des drogues dans les 6 mois précédents, être âgée de 14 ans ou plus, parler le français ou l’anglais et être en mesure de fournir un consentement éclairé.</a:t>
            </a:r>
          </a:p>
          <a:p>
            <a:pPr eaLnBrk="1" hangingPunct="1"/>
            <a:endParaRPr lang="fr-CA" dirty="0" smtClean="0"/>
          </a:p>
          <a:p>
            <a:pPr eaLnBrk="1" hangingPunct="1"/>
            <a:r>
              <a:rPr lang="fr-CA" dirty="0" smtClean="0"/>
              <a:t>Les participations multiples sont possibles, mais elles doivent être espacées d’au moins 6 mois.</a:t>
            </a:r>
          </a:p>
          <a:p>
            <a:pPr eaLnBrk="1" hangingPunct="1"/>
            <a:endParaRPr lang="fr-CA" dirty="0" smtClean="0"/>
          </a:p>
          <a:p>
            <a:pPr eaLnBrk="1" hangingPunct="1"/>
            <a:endParaRPr lang="fr-CA"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EC56CED-43A1-42D4-87AE-4A6C58C94401}" type="slidenum">
              <a:rPr lang="fr-CA" sz="1200"/>
              <a:pPr algn="r"/>
              <a:t>8</a:t>
            </a:fld>
            <a:endParaRPr lang="fr-CA"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fr-FR" dirty="0" smtClean="0"/>
              <a:t>Plus de 22 000 questionnaires ont été complétés depuis 1995 par plus de </a:t>
            </a:r>
            <a:br>
              <a:rPr lang="fr-FR" dirty="0" smtClean="0"/>
            </a:br>
            <a:r>
              <a:rPr lang="fr-FR" dirty="0" smtClean="0"/>
              <a:t>12</a:t>
            </a:r>
            <a:r>
              <a:rPr lang="fr-FR" baseline="0" dirty="0" smtClean="0"/>
              <a:t> </a:t>
            </a:r>
            <a:r>
              <a:rPr lang="fr-FR" dirty="0" smtClean="0"/>
              <a:t>000 individus.</a:t>
            </a:r>
          </a:p>
          <a:p>
            <a:pPr eaLnBrk="1" hangingPunct="1"/>
            <a:endParaRPr lang="fr-FR" dirty="0" smtClean="0"/>
          </a:p>
          <a:p>
            <a:pPr eaLnBrk="1" hangingPunct="1"/>
            <a:r>
              <a:rPr lang="fr-FR" dirty="0" smtClean="0"/>
              <a:t>Les trois quarts de ceux-ci sont des hommes dont l’âge moyen est d’environ 35 ans (30 ans chez les femmes).</a:t>
            </a:r>
          </a:p>
          <a:p>
            <a:pPr eaLnBrk="1" hangingPunct="1"/>
            <a:endParaRPr lang="fr-FR" dirty="0" smtClean="0"/>
          </a:p>
          <a:p>
            <a:pPr eaLnBrk="1" hangingPunct="1"/>
            <a:r>
              <a:rPr lang="fr-FR" dirty="0" smtClean="0"/>
              <a:t>La majorité sont recrutés en milieu urbain et sont peu scolarisés. Plusieurs ont des problèmes de logement puisque 40,5 % nous disent avoir dormi dans la rue, un squat ou un refuge au moins une fois dans les 6 derniers mois.</a:t>
            </a:r>
          </a:p>
          <a:p>
            <a:pPr eaLnBrk="1" hangingPunct="1"/>
            <a:endParaRPr lang="fr-FR" dirty="0" smtClean="0"/>
          </a:p>
          <a:p>
            <a:pPr eaLnBrk="1" hangingPunct="1"/>
            <a:endParaRPr lang="fr-FR" dirty="0" smtClean="0"/>
          </a:p>
          <a:p>
            <a:pPr eaLnBrk="1" hangingPunct="1"/>
            <a:endParaRPr lang="fr-FR" dirty="0" smtClean="0"/>
          </a:p>
          <a:p>
            <a:pPr eaLnBrk="1" hangingPunct="1"/>
            <a:endParaRPr lang="fr-FR" dirty="0" smtClean="0"/>
          </a:p>
          <a:p>
            <a:pPr eaLnBrk="1" hangingPunct="1"/>
            <a:endParaRPr lang="fr-FR" dirty="0" smtClean="0"/>
          </a:p>
          <a:p>
            <a:pPr eaLnBrk="1" hangingPunct="1"/>
            <a:endParaRPr lang="fr-FR" dirty="0" smtClean="0"/>
          </a:p>
          <a:p>
            <a:pPr eaLnBrk="1" hangingPunct="1"/>
            <a:endParaRPr lang="fr-FR"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miter lim="800000"/>
            <a:headEnd/>
            <a:tailEnd/>
          </a:ln>
        </p:spPr>
        <p:txBody>
          <a:bodyPr/>
          <a:lstStyle/>
          <a:p>
            <a:fld id="{8408CC80-F64A-41C4-A6CF-20AE98EE3FAE}" type="slidenum">
              <a:rPr lang="fr-CA"/>
              <a:pPr/>
              <a:t>9</a:t>
            </a:fld>
            <a:endParaRPr lang="fr-CA"/>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r>
              <a:rPr lang="fr-CA" b="1" dirty="0" smtClean="0"/>
              <a:t>	</a:t>
            </a:r>
          </a:p>
          <a:p>
            <a:pPr eaLnBrk="1" hangingPunct="1"/>
            <a:r>
              <a:rPr lang="fr-CA" dirty="0" smtClean="0"/>
              <a:t>La cocaïne demeure la drogue injectée par la plus grande proportion de participants.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627313" y="2130425"/>
            <a:ext cx="6178550" cy="1470025"/>
          </a:xfrm>
        </p:spPr>
        <p:txBody>
          <a:bodyPr/>
          <a:lstStyle>
            <a:lvl1pPr algn="r">
              <a:defRPr>
                <a:solidFill>
                  <a:schemeClr val="bg1"/>
                </a:solidFill>
              </a:defRPr>
            </a:lvl1pPr>
          </a:lstStyle>
          <a:p>
            <a:r>
              <a:rPr lang="fr-CA"/>
              <a:t>Cliquez pour modifier le style du titre</a:t>
            </a:r>
          </a:p>
        </p:txBody>
      </p:sp>
      <p:sp>
        <p:nvSpPr>
          <p:cNvPr id="3075" name="Rectangle 3"/>
          <p:cNvSpPr>
            <a:spLocks noGrp="1" noChangeArrowheads="1"/>
          </p:cNvSpPr>
          <p:nvPr>
            <p:ph type="subTitle" idx="1"/>
          </p:nvPr>
        </p:nvSpPr>
        <p:spPr>
          <a:xfrm>
            <a:off x="2419350" y="4197350"/>
            <a:ext cx="6400800" cy="1752600"/>
          </a:xfrm>
        </p:spPr>
        <p:txBody>
          <a:bodyPr/>
          <a:lstStyle>
            <a:lvl1pPr algn="r">
              <a:defRPr>
                <a:solidFill>
                  <a:schemeClr val="bg1"/>
                </a:solidFill>
              </a:defRPr>
            </a:lvl1pPr>
          </a:lstStyle>
          <a:p>
            <a:r>
              <a:rPr lang="fr-CA"/>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6"/>
          <p:cNvSpPr>
            <a:spLocks noGrp="1" noChangeArrowheads="1"/>
          </p:cNvSpPr>
          <p:nvPr>
            <p:ph type="sldNum" sz="quarter" idx="10"/>
          </p:nvPr>
        </p:nvSpPr>
        <p:spPr>
          <a:ln/>
        </p:spPr>
        <p:txBody>
          <a:bodyPr/>
          <a:lstStyle>
            <a:lvl1pPr>
              <a:defRPr/>
            </a:lvl1pPr>
          </a:lstStyle>
          <a:p>
            <a:pPr>
              <a:defRPr/>
            </a:pPr>
            <a:fld id="{B8A1099C-28D4-43B8-87E1-E8287094F6FF}" type="slidenum">
              <a:rPr lang="fr-CA"/>
              <a:pPr>
                <a:defRPr/>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6"/>
          <p:cNvSpPr>
            <a:spLocks noGrp="1" noChangeArrowheads="1"/>
          </p:cNvSpPr>
          <p:nvPr>
            <p:ph type="sldNum" sz="quarter" idx="10"/>
          </p:nvPr>
        </p:nvSpPr>
        <p:spPr>
          <a:ln/>
        </p:spPr>
        <p:txBody>
          <a:bodyPr/>
          <a:lstStyle>
            <a:lvl1pPr>
              <a:defRPr/>
            </a:lvl1pPr>
          </a:lstStyle>
          <a:p>
            <a:pPr>
              <a:defRPr/>
            </a:pPr>
            <a:fld id="{8515D8A3-946A-4A61-9908-484CB371C084}" type="slidenum">
              <a:rPr lang="fr-CA"/>
              <a:pPr>
                <a:defRPr/>
              </a:pPr>
              <a:t>‹N°›</a:t>
            </a:fld>
            <a:endParaRPr lang="fr-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re. Contenu et texte">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648200" y="1600200"/>
            <a:ext cx="4038600" cy="452596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fr-CA"/>
          </a:p>
        </p:txBody>
      </p:sp>
      <p:sp>
        <p:nvSpPr>
          <p:cNvPr id="6" name="Espace réservé du pied de pag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fr-CA"/>
          </a:p>
        </p:txBody>
      </p:sp>
      <p:sp>
        <p:nvSpPr>
          <p:cNvPr id="7" name="Rectangle 6"/>
          <p:cNvSpPr>
            <a:spLocks noGrp="1" noChangeArrowheads="1"/>
          </p:cNvSpPr>
          <p:nvPr>
            <p:ph type="sldNum" sz="quarter" idx="12"/>
          </p:nvPr>
        </p:nvSpPr>
        <p:spPr>
          <a:ln/>
        </p:spPr>
        <p:txBody>
          <a:bodyPr/>
          <a:lstStyle>
            <a:lvl1pPr>
              <a:defRPr/>
            </a:lvl1pPr>
          </a:lstStyle>
          <a:p>
            <a:pPr>
              <a:defRPr/>
            </a:pPr>
            <a:fld id="{AAD91B9F-EA8B-439D-9A5D-17DA6371945E}" type="slidenum">
              <a:rPr lang="fr-CA"/>
              <a:pPr>
                <a:defRPr/>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6"/>
          <p:cNvSpPr>
            <a:spLocks noGrp="1" noChangeArrowheads="1"/>
          </p:cNvSpPr>
          <p:nvPr>
            <p:ph type="sldNum" sz="quarter" idx="10"/>
          </p:nvPr>
        </p:nvSpPr>
        <p:spPr>
          <a:ln/>
        </p:spPr>
        <p:txBody>
          <a:bodyPr/>
          <a:lstStyle>
            <a:lvl1pPr>
              <a:defRPr/>
            </a:lvl1pPr>
          </a:lstStyle>
          <a:p>
            <a:pPr>
              <a:defRPr/>
            </a:pPr>
            <a:fld id="{08763B0D-2EF7-4B88-BF2F-BBB0F80E0F0D}" type="slidenum">
              <a:rPr lang="fr-CA"/>
              <a:pPr>
                <a:defRPr/>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6"/>
          <p:cNvSpPr>
            <a:spLocks noGrp="1" noChangeArrowheads="1"/>
          </p:cNvSpPr>
          <p:nvPr>
            <p:ph type="sldNum" sz="quarter" idx="10"/>
          </p:nvPr>
        </p:nvSpPr>
        <p:spPr>
          <a:ln/>
        </p:spPr>
        <p:txBody>
          <a:bodyPr/>
          <a:lstStyle>
            <a:lvl1pPr>
              <a:defRPr/>
            </a:lvl1pPr>
          </a:lstStyle>
          <a:p>
            <a:pPr>
              <a:defRPr/>
            </a:pPr>
            <a:fld id="{33228B5C-550F-41E1-94D3-B826C97BBE82}" type="slidenum">
              <a:rPr lang="fr-CA"/>
              <a:pPr>
                <a:defRPr/>
              </a:pPr>
              <a:t>‹N°›</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Rectangle 6"/>
          <p:cNvSpPr>
            <a:spLocks noGrp="1" noChangeArrowheads="1"/>
          </p:cNvSpPr>
          <p:nvPr>
            <p:ph type="sldNum" sz="quarter" idx="10"/>
          </p:nvPr>
        </p:nvSpPr>
        <p:spPr>
          <a:ln/>
        </p:spPr>
        <p:txBody>
          <a:bodyPr/>
          <a:lstStyle>
            <a:lvl1pPr>
              <a:defRPr/>
            </a:lvl1pPr>
          </a:lstStyle>
          <a:p>
            <a:pPr>
              <a:defRPr/>
            </a:pPr>
            <a:fld id="{46FD66BB-F874-4D79-B2F4-1BEB9C211CB8}" type="slidenum">
              <a:rPr lang="fr-CA"/>
              <a:pPr>
                <a:defRPr/>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Rectangle 6"/>
          <p:cNvSpPr>
            <a:spLocks noGrp="1" noChangeArrowheads="1"/>
          </p:cNvSpPr>
          <p:nvPr>
            <p:ph type="sldNum" sz="quarter" idx="10"/>
          </p:nvPr>
        </p:nvSpPr>
        <p:spPr>
          <a:ln/>
        </p:spPr>
        <p:txBody>
          <a:bodyPr/>
          <a:lstStyle>
            <a:lvl1pPr>
              <a:defRPr/>
            </a:lvl1pPr>
          </a:lstStyle>
          <a:p>
            <a:pPr>
              <a:defRPr/>
            </a:pPr>
            <a:fld id="{95834B42-BD7D-48A1-9E4F-930BA8354DBF}" type="slidenum">
              <a:rPr lang="fr-CA"/>
              <a:pPr>
                <a:defRPr/>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Rectangle 6"/>
          <p:cNvSpPr>
            <a:spLocks noGrp="1" noChangeArrowheads="1"/>
          </p:cNvSpPr>
          <p:nvPr>
            <p:ph type="sldNum" sz="quarter" idx="10"/>
          </p:nvPr>
        </p:nvSpPr>
        <p:spPr>
          <a:ln/>
        </p:spPr>
        <p:txBody>
          <a:bodyPr/>
          <a:lstStyle>
            <a:lvl1pPr>
              <a:defRPr/>
            </a:lvl1pPr>
          </a:lstStyle>
          <a:p>
            <a:pPr>
              <a:defRPr/>
            </a:pPr>
            <a:fld id="{541103D1-EA7E-49A9-82CA-65084DAC4872}" type="slidenum">
              <a:rPr lang="fr-CA"/>
              <a:pPr>
                <a:defRPr/>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2862947-D4D5-429D-8321-CECBC935AE3B}" type="slidenum">
              <a:rPr lang="fr-CA"/>
              <a:pPr>
                <a:defRPr/>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sldNum" sz="quarter" idx="10"/>
          </p:nvPr>
        </p:nvSpPr>
        <p:spPr>
          <a:ln/>
        </p:spPr>
        <p:txBody>
          <a:bodyPr/>
          <a:lstStyle>
            <a:lvl1pPr>
              <a:defRPr/>
            </a:lvl1pPr>
          </a:lstStyle>
          <a:p>
            <a:pPr>
              <a:defRPr/>
            </a:pPr>
            <a:fld id="{69C622CF-39FC-4D9E-B9B6-267CB6874E78}" type="slidenum">
              <a:rPr lang="fr-CA"/>
              <a:pPr>
                <a:defRPr/>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sldNum" sz="quarter" idx="10"/>
          </p:nvPr>
        </p:nvSpPr>
        <p:spPr>
          <a:ln/>
        </p:spPr>
        <p:txBody>
          <a:bodyPr/>
          <a:lstStyle>
            <a:lvl1pPr>
              <a:defRPr/>
            </a:lvl1pPr>
          </a:lstStyle>
          <a:p>
            <a:pPr>
              <a:defRPr/>
            </a:pPr>
            <a:fld id="{47AFCE86-B8B5-4890-8756-F2EB024664FB}" type="slidenum">
              <a:rPr lang="fr-CA"/>
              <a:pPr>
                <a:defRPr/>
              </a:pPr>
              <a:t>‹N°›</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1030" name="Rectangle 6"/>
          <p:cNvSpPr>
            <a:spLocks noGrp="1" noChangeArrowheads="1"/>
          </p:cNvSpPr>
          <p:nvPr>
            <p:ph type="sldNum" sz="quarter" idx="4"/>
          </p:nvPr>
        </p:nvSpPr>
        <p:spPr bwMode="auto">
          <a:xfrm>
            <a:off x="-228600" y="6437313"/>
            <a:ext cx="658813"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smtClean="0">
                <a:solidFill>
                  <a:srgbClr val="B3E9EF"/>
                </a:solidFill>
              </a:defRPr>
            </a:lvl1pPr>
          </a:lstStyle>
          <a:p>
            <a:pPr>
              <a:defRPr/>
            </a:pPr>
            <a:fld id="{D234C1FE-7A91-4A9E-AF03-6DEF646B117F}" type="slidenum">
              <a:rPr lang="fr-CA"/>
              <a:pPr>
                <a:defRPr/>
              </a:pPr>
              <a:t>‹N°›</a:t>
            </a:fld>
            <a:endParaRPr lang="fr-CA"/>
          </a:p>
        </p:txBody>
      </p:sp>
      <p:sp>
        <p:nvSpPr>
          <p:cNvPr id="1031" name="Line 7"/>
          <p:cNvSpPr>
            <a:spLocks noChangeShapeType="1"/>
          </p:cNvSpPr>
          <p:nvPr userDrawn="1"/>
        </p:nvSpPr>
        <p:spPr bwMode="auto">
          <a:xfrm>
            <a:off x="468313" y="1427163"/>
            <a:ext cx="8207375" cy="0"/>
          </a:xfrm>
          <a:prstGeom prst="line">
            <a:avLst/>
          </a:prstGeom>
          <a:noFill/>
          <a:ln w="28575">
            <a:solidFill>
              <a:srgbClr val="E5ED9D"/>
            </a:solidFill>
            <a:round/>
            <a:headEnd/>
            <a:tailEnd/>
          </a:ln>
          <a:effectLst/>
        </p:spPr>
        <p:txBody>
          <a:bodyPr/>
          <a:lstStyle/>
          <a:p>
            <a:pPr>
              <a:defRPr/>
            </a:pPr>
            <a:endParaRPr lang="fr-CA"/>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ftr="0" dt="0"/>
  <p:txStyles>
    <p:titleStyle>
      <a:lvl1pPr algn="l" rtl="0" eaLnBrk="0" fontAlgn="base" hangingPunct="0">
        <a:spcBef>
          <a:spcPct val="0"/>
        </a:spcBef>
        <a:spcAft>
          <a:spcPct val="0"/>
        </a:spcAft>
        <a:defRPr sz="3600">
          <a:solidFill>
            <a:srgbClr val="E5ED9D"/>
          </a:solidFill>
          <a:latin typeface="+mj-lt"/>
          <a:ea typeface="+mj-ea"/>
          <a:cs typeface="+mj-cs"/>
        </a:defRPr>
      </a:lvl1pPr>
      <a:lvl2pPr algn="l" rtl="0" eaLnBrk="0" fontAlgn="base" hangingPunct="0">
        <a:spcBef>
          <a:spcPct val="0"/>
        </a:spcBef>
        <a:spcAft>
          <a:spcPct val="0"/>
        </a:spcAft>
        <a:defRPr sz="3600">
          <a:solidFill>
            <a:srgbClr val="E5ED9D"/>
          </a:solidFill>
          <a:latin typeface="Verdana" pitchFamily="34" charset="0"/>
        </a:defRPr>
      </a:lvl2pPr>
      <a:lvl3pPr algn="l" rtl="0" eaLnBrk="0" fontAlgn="base" hangingPunct="0">
        <a:spcBef>
          <a:spcPct val="0"/>
        </a:spcBef>
        <a:spcAft>
          <a:spcPct val="0"/>
        </a:spcAft>
        <a:defRPr sz="3600">
          <a:solidFill>
            <a:srgbClr val="E5ED9D"/>
          </a:solidFill>
          <a:latin typeface="Verdana" pitchFamily="34" charset="0"/>
        </a:defRPr>
      </a:lvl3pPr>
      <a:lvl4pPr algn="l" rtl="0" eaLnBrk="0" fontAlgn="base" hangingPunct="0">
        <a:spcBef>
          <a:spcPct val="0"/>
        </a:spcBef>
        <a:spcAft>
          <a:spcPct val="0"/>
        </a:spcAft>
        <a:defRPr sz="3600">
          <a:solidFill>
            <a:srgbClr val="E5ED9D"/>
          </a:solidFill>
          <a:latin typeface="Verdana" pitchFamily="34" charset="0"/>
        </a:defRPr>
      </a:lvl4pPr>
      <a:lvl5pPr algn="l" rtl="0" eaLnBrk="0" fontAlgn="base" hangingPunct="0">
        <a:spcBef>
          <a:spcPct val="0"/>
        </a:spcBef>
        <a:spcAft>
          <a:spcPct val="0"/>
        </a:spcAft>
        <a:defRPr sz="3600">
          <a:solidFill>
            <a:srgbClr val="E5ED9D"/>
          </a:solidFill>
          <a:latin typeface="Verdana" pitchFamily="34" charset="0"/>
        </a:defRPr>
      </a:lvl5pPr>
      <a:lvl6pPr marL="457200" algn="l" rtl="0" fontAlgn="base">
        <a:spcBef>
          <a:spcPct val="0"/>
        </a:spcBef>
        <a:spcAft>
          <a:spcPct val="0"/>
        </a:spcAft>
        <a:defRPr sz="3600">
          <a:solidFill>
            <a:srgbClr val="E5ED9D"/>
          </a:solidFill>
          <a:latin typeface="Verdana" pitchFamily="34" charset="0"/>
        </a:defRPr>
      </a:lvl6pPr>
      <a:lvl7pPr marL="914400" algn="l" rtl="0" fontAlgn="base">
        <a:spcBef>
          <a:spcPct val="0"/>
        </a:spcBef>
        <a:spcAft>
          <a:spcPct val="0"/>
        </a:spcAft>
        <a:defRPr sz="3600">
          <a:solidFill>
            <a:srgbClr val="E5ED9D"/>
          </a:solidFill>
          <a:latin typeface="Verdana" pitchFamily="34" charset="0"/>
        </a:defRPr>
      </a:lvl7pPr>
      <a:lvl8pPr marL="1371600" algn="l" rtl="0" fontAlgn="base">
        <a:spcBef>
          <a:spcPct val="0"/>
        </a:spcBef>
        <a:spcAft>
          <a:spcPct val="0"/>
        </a:spcAft>
        <a:defRPr sz="3600">
          <a:solidFill>
            <a:srgbClr val="E5ED9D"/>
          </a:solidFill>
          <a:latin typeface="Verdana" pitchFamily="34" charset="0"/>
        </a:defRPr>
      </a:lvl8pPr>
      <a:lvl9pPr marL="1828800" algn="l" rtl="0" fontAlgn="base">
        <a:spcBef>
          <a:spcPct val="0"/>
        </a:spcBef>
        <a:spcAft>
          <a:spcPct val="0"/>
        </a:spcAft>
        <a:defRPr sz="3600">
          <a:solidFill>
            <a:srgbClr val="E5ED9D"/>
          </a:solidFill>
          <a:latin typeface="Verdana" pitchFamily="34" charset="0"/>
        </a:defRPr>
      </a:lvl9pPr>
    </p:titleStyle>
    <p:bodyStyle>
      <a:lvl1pPr marL="342900" indent="-342900" algn="l" rtl="0" eaLnBrk="0" fontAlgn="base" hangingPunct="0">
        <a:spcBef>
          <a:spcPct val="0"/>
        </a:spcBef>
        <a:spcAft>
          <a:spcPct val="30000"/>
        </a:spcAft>
        <a:defRPr sz="2800">
          <a:solidFill>
            <a:srgbClr val="B3E9EF"/>
          </a:solidFill>
          <a:latin typeface="+mn-lt"/>
          <a:ea typeface="+mn-ea"/>
          <a:cs typeface="+mn-cs"/>
        </a:defRPr>
      </a:lvl1pPr>
      <a:lvl2pPr marL="363538" indent="-361950" algn="l" rtl="0" eaLnBrk="0" fontAlgn="base" hangingPunct="0">
        <a:spcBef>
          <a:spcPct val="0"/>
        </a:spcBef>
        <a:spcAft>
          <a:spcPct val="30000"/>
        </a:spcAft>
        <a:buClr>
          <a:srgbClr val="B3E9EF"/>
        </a:buClr>
        <a:buFont typeface="Symbol" pitchFamily="18" charset="2"/>
        <a:buChar char="·"/>
        <a:defRPr sz="2800">
          <a:solidFill>
            <a:srgbClr val="FFFFFF"/>
          </a:solidFill>
          <a:latin typeface="+mn-lt"/>
        </a:defRPr>
      </a:lvl2pPr>
      <a:lvl3pPr marL="725488" indent="-360363" algn="l" rtl="0" eaLnBrk="0" fontAlgn="base" hangingPunct="0">
        <a:spcBef>
          <a:spcPct val="0"/>
        </a:spcBef>
        <a:spcAft>
          <a:spcPct val="30000"/>
        </a:spcAft>
        <a:buClr>
          <a:srgbClr val="B3E9EF"/>
        </a:buClr>
        <a:buFont typeface="Symbol" pitchFamily="18" charset="2"/>
        <a:buChar char="·"/>
        <a:defRPr sz="2800">
          <a:solidFill>
            <a:srgbClr val="FFFFFF"/>
          </a:solidFill>
          <a:latin typeface="+mn-lt"/>
        </a:defRPr>
      </a:lvl3pPr>
      <a:lvl4pPr marL="1058863" indent="-331788" algn="l" rtl="0" eaLnBrk="0" fontAlgn="base" hangingPunct="0">
        <a:spcBef>
          <a:spcPct val="0"/>
        </a:spcBef>
        <a:spcAft>
          <a:spcPct val="30000"/>
        </a:spcAft>
        <a:buClr>
          <a:srgbClr val="B3E9EF"/>
        </a:buClr>
        <a:buFont typeface="Symbol" pitchFamily="18" charset="2"/>
        <a:buChar char="·"/>
        <a:defRPr sz="2800">
          <a:solidFill>
            <a:srgbClr val="FFFFFF"/>
          </a:solidFill>
          <a:latin typeface="+mn-lt"/>
        </a:defRPr>
      </a:lvl4pPr>
      <a:lvl5pPr marL="1436688" indent="-376238" algn="l" rtl="0" eaLnBrk="0" fontAlgn="base" hangingPunct="0">
        <a:spcBef>
          <a:spcPct val="0"/>
        </a:spcBef>
        <a:spcAft>
          <a:spcPct val="30000"/>
        </a:spcAft>
        <a:buClr>
          <a:srgbClr val="B3E9EF"/>
        </a:buClr>
        <a:buFont typeface="Symbol" pitchFamily="18" charset="2"/>
        <a:buChar char="·"/>
        <a:defRPr sz="2800">
          <a:solidFill>
            <a:srgbClr val="FFFFFF"/>
          </a:solidFill>
          <a:latin typeface="+mn-lt"/>
        </a:defRPr>
      </a:lvl5pPr>
      <a:lvl6pPr marL="1893888" indent="-376238" algn="l" rtl="0" fontAlgn="base">
        <a:spcBef>
          <a:spcPct val="0"/>
        </a:spcBef>
        <a:spcAft>
          <a:spcPct val="30000"/>
        </a:spcAft>
        <a:buClr>
          <a:srgbClr val="B3E9EF"/>
        </a:buClr>
        <a:buFont typeface="Symbol" pitchFamily="18" charset="2"/>
        <a:buChar char="·"/>
        <a:defRPr sz="2800">
          <a:solidFill>
            <a:srgbClr val="FFFFFF"/>
          </a:solidFill>
          <a:latin typeface="+mn-lt"/>
        </a:defRPr>
      </a:lvl6pPr>
      <a:lvl7pPr marL="2351088" indent="-376238" algn="l" rtl="0" fontAlgn="base">
        <a:spcBef>
          <a:spcPct val="0"/>
        </a:spcBef>
        <a:spcAft>
          <a:spcPct val="30000"/>
        </a:spcAft>
        <a:buClr>
          <a:srgbClr val="B3E9EF"/>
        </a:buClr>
        <a:buFont typeface="Symbol" pitchFamily="18" charset="2"/>
        <a:buChar char="·"/>
        <a:defRPr sz="2800">
          <a:solidFill>
            <a:srgbClr val="FFFFFF"/>
          </a:solidFill>
          <a:latin typeface="+mn-lt"/>
        </a:defRPr>
      </a:lvl7pPr>
      <a:lvl8pPr marL="2808288" indent="-376238" algn="l" rtl="0" fontAlgn="base">
        <a:spcBef>
          <a:spcPct val="0"/>
        </a:spcBef>
        <a:spcAft>
          <a:spcPct val="30000"/>
        </a:spcAft>
        <a:buClr>
          <a:srgbClr val="B3E9EF"/>
        </a:buClr>
        <a:buFont typeface="Symbol" pitchFamily="18" charset="2"/>
        <a:buChar char="·"/>
        <a:defRPr sz="2800">
          <a:solidFill>
            <a:srgbClr val="FFFFFF"/>
          </a:solidFill>
          <a:latin typeface="+mn-lt"/>
        </a:defRPr>
      </a:lvl8pPr>
      <a:lvl9pPr marL="3265488" indent="-376238" algn="l" rtl="0" fontAlgn="base">
        <a:spcBef>
          <a:spcPct val="0"/>
        </a:spcBef>
        <a:spcAft>
          <a:spcPct val="30000"/>
        </a:spcAft>
        <a:buClr>
          <a:srgbClr val="B3E9EF"/>
        </a:buClr>
        <a:buFont typeface="Symbol" pitchFamily="18" charset="2"/>
        <a:buChar char="·"/>
        <a:defRPr sz="2800">
          <a:solidFill>
            <a:srgbClr val="FFFFF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3.xml"/><Relationship Id="rId7"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23.xml"/><Relationship Id="rId1" Type="http://schemas.openxmlformats.org/officeDocument/2006/relationships/tags" Target="../tags/tag122.xml"/><Relationship Id="rId5" Type="http://schemas.openxmlformats.org/officeDocument/2006/relationships/image" Target="../media/image5.emf"/><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tags" Target="../tags/tag126.xml"/><Relationship Id="rId2" Type="http://schemas.openxmlformats.org/officeDocument/2006/relationships/tags" Target="../tags/tag125.xml"/><Relationship Id="rId1" Type="http://schemas.openxmlformats.org/officeDocument/2006/relationships/tags" Target="../tags/tag124.xml"/><Relationship Id="rId6" Type="http://schemas.openxmlformats.org/officeDocument/2006/relationships/chart" Target="../charts/chart1.xml"/><Relationship Id="rId5" Type="http://schemas.openxmlformats.org/officeDocument/2006/relationships/notesSlide" Target="../notesSlides/notesSlide11.xml"/><Relationship Id="rId4"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27.x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3" Type="http://schemas.openxmlformats.org/officeDocument/2006/relationships/tags" Target="../tags/tag130.xml"/><Relationship Id="rId2" Type="http://schemas.openxmlformats.org/officeDocument/2006/relationships/tags" Target="../tags/tag129.xml"/><Relationship Id="rId1" Type="http://schemas.openxmlformats.org/officeDocument/2006/relationships/tags" Target="../tags/tag128.xml"/><Relationship Id="rId6" Type="http://schemas.openxmlformats.org/officeDocument/2006/relationships/notesSlide" Target="../notesSlides/notesSlide13.xml"/><Relationship Id="rId5" Type="http://schemas.openxmlformats.org/officeDocument/2006/relationships/slideLayout" Target="../slideLayouts/slideLayout7.xml"/><Relationship Id="rId4" Type="http://schemas.openxmlformats.org/officeDocument/2006/relationships/tags" Target="../tags/tag13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134.xml"/><Relationship Id="rId2" Type="http://schemas.openxmlformats.org/officeDocument/2006/relationships/tags" Target="../tags/tag133.xml"/><Relationship Id="rId1" Type="http://schemas.openxmlformats.org/officeDocument/2006/relationships/tags" Target="../tags/tag132.xml"/><Relationship Id="rId6" Type="http://schemas.openxmlformats.org/officeDocument/2006/relationships/notesSlide" Target="../notesSlides/notesSlide16.xml"/><Relationship Id="rId5" Type="http://schemas.openxmlformats.org/officeDocument/2006/relationships/slideLayout" Target="../slideLayouts/slideLayout7.xml"/><Relationship Id="rId4" Type="http://schemas.openxmlformats.org/officeDocument/2006/relationships/tags" Target="../tags/tag135.xml"/></Relationships>
</file>

<file path=ppt/slides/_rels/slide1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138.xml"/><Relationship Id="rId2" Type="http://schemas.openxmlformats.org/officeDocument/2006/relationships/tags" Target="../tags/tag137.xml"/><Relationship Id="rId1" Type="http://schemas.openxmlformats.org/officeDocument/2006/relationships/tags" Target="../tags/tag136.xml"/><Relationship Id="rId6" Type="http://schemas.openxmlformats.org/officeDocument/2006/relationships/notesSlide" Target="../notesSlides/notesSlide18.xml"/><Relationship Id="rId5" Type="http://schemas.openxmlformats.org/officeDocument/2006/relationships/slideLayout" Target="../slideLayouts/slideLayout7.xml"/><Relationship Id="rId4" Type="http://schemas.openxmlformats.org/officeDocument/2006/relationships/tags" Target="../tags/tag139.xml"/></Relationships>
</file>

<file path=ppt/slides/_rels/slide19.xml.rels><?xml version="1.0" encoding="UTF-8" standalone="yes"?>
<Relationships xmlns="http://schemas.openxmlformats.org/package/2006/relationships"><Relationship Id="rId3" Type="http://schemas.openxmlformats.org/officeDocument/2006/relationships/tags" Target="../tags/tag142.xml"/><Relationship Id="rId2" Type="http://schemas.openxmlformats.org/officeDocument/2006/relationships/tags" Target="../tags/tag141.xml"/><Relationship Id="rId1" Type="http://schemas.openxmlformats.org/officeDocument/2006/relationships/tags" Target="../tags/tag140.xml"/><Relationship Id="rId5" Type="http://schemas.openxmlformats.org/officeDocument/2006/relationships/notesSlide" Target="../notesSlides/notesSlide19.xml"/><Relationship Id="rId4"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notesSlide" Target="../notesSlides/notesSlide20.xml"/><Relationship Id="rId3" Type="http://schemas.openxmlformats.org/officeDocument/2006/relationships/tags" Target="../tags/tag145.xml"/><Relationship Id="rId7" Type="http://schemas.openxmlformats.org/officeDocument/2006/relationships/slideLayout" Target="../slideLayouts/slideLayout7.xml"/><Relationship Id="rId2" Type="http://schemas.openxmlformats.org/officeDocument/2006/relationships/tags" Target="../tags/tag144.xml"/><Relationship Id="rId1" Type="http://schemas.openxmlformats.org/officeDocument/2006/relationships/tags" Target="../tags/tag143.xml"/><Relationship Id="rId6" Type="http://schemas.openxmlformats.org/officeDocument/2006/relationships/tags" Target="../tags/tag148.xml"/><Relationship Id="rId11" Type="http://schemas.openxmlformats.org/officeDocument/2006/relationships/image" Target="../media/image9.png"/><Relationship Id="rId5" Type="http://schemas.openxmlformats.org/officeDocument/2006/relationships/tags" Target="../tags/tag147.xml"/><Relationship Id="rId10" Type="http://schemas.openxmlformats.org/officeDocument/2006/relationships/image" Target="../media/image8.png"/><Relationship Id="rId4" Type="http://schemas.openxmlformats.org/officeDocument/2006/relationships/tags" Target="../tags/tag146.xml"/><Relationship Id="rId9" Type="http://schemas.openxmlformats.org/officeDocument/2006/relationships/hyperlink" Target="http://www.inspq.qc.ca/" TargetMode="External"/></Relationships>
</file>

<file path=ppt/slides/_rels/slide22.xml.rels><?xml version="1.0" encoding="UTF-8" standalone="yes"?>
<Relationships xmlns="http://schemas.openxmlformats.org/package/2006/relationships"><Relationship Id="rId3" Type="http://schemas.openxmlformats.org/officeDocument/2006/relationships/tags" Target="../tags/tag151.xml"/><Relationship Id="rId2" Type="http://schemas.openxmlformats.org/officeDocument/2006/relationships/tags" Target="../tags/tag150.xml"/><Relationship Id="rId1" Type="http://schemas.openxmlformats.org/officeDocument/2006/relationships/tags" Target="../tags/tag149.xml"/><Relationship Id="rId5" Type="http://schemas.openxmlformats.org/officeDocument/2006/relationships/notesSlide" Target="../notesSlides/notesSlide21.xml"/><Relationship Id="rId4"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6" Type="http://schemas.openxmlformats.org/officeDocument/2006/relationships/tags" Target="../tags/tag32.xml"/><Relationship Id="rId21" Type="http://schemas.openxmlformats.org/officeDocument/2006/relationships/tags" Target="../tags/tag27.xml"/><Relationship Id="rId42" Type="http://schemas.openxmlformats.org/officeDocument/2006/relationships/tags" Target="../tags/tag48.xml"/><Relationship Id="rId47" Type="http://schemas.openxmlformats.org/officeDocument/2006/relationships/tags" Target="../tags/tag53.xml"/><Relationship Id="rId63" Type="http://schemas.openxmlformats.org/officeDocument/2006/relationships/tags" Target="../tags/tag69.xml"/><Relationship Id="rId68" Type="http://schemas.openxmlformats.org/officeDocument/2006/relationships/tags" Target="../tags/tag74.xml"/><Relationship Id="rId84" Type="http://schemas.openxmlformats.org/officeDocument/2006/relationships/tags" Target="../tags/tag90.xml"/><Relationship Id="rId89" Type="http://schemas.openxmlformats.org/officeDocument/2006/relationships/tags" Target="../tags/tag95.xml"/><Relationship Id="rId2" Type="http://schemas.openxmlformats.org/officeDocument/2006/relationships/tags" Target="../tags/tag8.xml"/><Relationship Id="rId16" Type="http://schemas.openxmlformats.org/officeDocument/2006/relationships/tags" Target="../tags/tag22.xml"/><Relationship Id="rId29" Type="http://schemas.openxmlformats.org/officeDocument/2006/relationships/tags" Target="../tags/tag35.xml"/><Relationship Id="rId107" Type="http://schemas.openxmlformats.org/officeDocument/2006/relationships/slideLayout" Target="../slideLayouts/slideLayout7.xml"/><Relationship Id="rId11" Type="http://schemas.openxmlformats.org/officeDocument/2006/relationships/tags" Target="../tags/tag17.xml"/><Relationship Id="rId24" Type="http://schemas.openxmlformats.org/officeDocument/2006/relationships/tags" Target="../tags/tag30.xml"/><Relationship Id="rId32" Type="http://schemas.openxmlformats.org/officeDocument/2006/relationships/tags" Target="../tags/tag38.xml"/><Relationship Id="rId37" Type="http://schemas.openxmlformats.org/officeDocument/2006/relationships/tags" Target="../tags/tag43.xml"/><Relationship Id="rId40" Type="http://schemas.openxmlformats.org/officeDocument/2006/relationships/tags" Target="../tags/tag46.xml"/><Relationship Id="rId45" Type="http://schemas.openxmlformats.org/officeDocument/2006/relationships/tags" Target="../tags/tag51.xml"/><Relationship Id="rId53" Type="http://schemas.openxmlformats.org/officeDocument/2006/relationships/tags" Target="../tags/tag59.xml"/><Relationship Id="rId58" Type="http://schemas.openxmlformats.org/officeDocument/2006/relationships/tags" Target="../tags/tag64.xml"/><Relationship Id="rId66" Type="http://schemas.openxmlformats.org/officeDocument/2006/relationships/tags" Target="../tags/tag72.xml"/><Relationship Id="rId74" Type="http://schemas.openxmlformats.org/officeDocument/2006/relationships/tags" Target="../tags/tag80.xml"/><Relationship Id="rId79" Type="http://schemas.openxmlformats.org/officeDocument/2006/relationships/tags" Target="../tags/tag85.xml"/><Relationship Id="rId87" Type="http://schemas.openxmlformats.org/officeDocument/2006/relationships/tags" Target="../tags/tag93.xml"/><Relationship Id="rId102" Type="http://schemas.openxmlformats.org/officeDocument/2006/relationships/tags" Target="../tags/tag108.xml"/><Relationship Id="rId5" Type="http://schemas.openxmlformats.org/officeDocument/2006/relationships/tags" Target="../tags/tag11.xml"/><Relationship Id="rId61" Type="http://schemas.openxmlformats.org/officeDocument/2006/relationships/tags" Target="../tags/tag67.xml"/><Relationship Id="rId82" Type="http://schemas.openxmlformats.org/officeDocument/2006/relationships/tags" Target="../tags/tag88.xml"/><Relationship Id="rId90" Type="http://schemas.openxmlformats.org/officeDocument/2006/relationships/tags" Target="../tags/tag96.xml"/><Relationship Id="rId95" Type="http://schemas.openxmlformats.org/officeDocument/2006/relationships/tags" Target="../tags/tag101.xml"/><Relationship Id="rId19" Type="http://schemas.openxmlformats.org/officeDocument/2006/relationships/tags" Target="../tags/tag25.xml"/><Relationship Id="rId14" Type="http://schemas.openxmlformats.org/officeDocument/2006/relationships/tags" Target="../tags/tag20.xml"/><Relationship Id="rId22" Type="http://schemas.openxmlformats.org/officeDocument/2006/relationships/tags" Target="../tags/tag28.xml"/><Relationship Id="rId27" Type="http://schemas.openxmlformats.org/officeDocument/2006/relationships/tags" Target="../tags/tag33.xml"/><Relationship Id="rId30" Type="http://schemas.openxmlformats.org/officeDocument/2006/relationships/tags" Target="../tags/tag36.xml"/><Relationship Id="rId35" Type="http://schemas.openxmlformats.org/officeDocument/2006/relationships/tags" Target="../tags/tag41.xml"/><Relationship Id="rId43" Type="http://schemas.openxmlformats.org/officeDocument/2006/relationships/tags" Target="../tags/tag49.xml"/><Relationship Id="rId48" Type="http://schemas.openxmlformats.org/officeDocument/2006/relationships/tags" Target="../tags/tag54.xml"/><Relationship Id="rId56" Type="http://schemas.openxmlformats.org/officeDocument/2006/relationships/tags" Target="../tags/tag62.xml"/><Relationship Id="rId64" Type="http://schemas.openxmlformats.org/officeDocument/2006/relationships/tags" Target="../tags/tag70.xml"/><Relationship Id="rId69" Type="http://schemas.openxmlformats.org/officeDocument/2006/relationships/tags" Target="../tags/tag75.xml"/><Relationship Id="rId77" Type="http://schemas.openxmlformats.org/officeDocument/2006/relationships/tags" Target="../tags/tag83.xml"/><Relationship Id="rId100" Type="http://schemas.openxmlformats.org/officeDocument/2006/relationships/tags" Target="../tags/tag106.xml"/><Relationship Id="rId105" Type="http://schemas.openxmlformats.org/officeDocument/2006/relationships/tags" Target="../tags/tag111.xml"/><Relationship Id="rId8" Type="http://schemas.openxmlformats.org/officeDocument/2006/relationships/tags" Target="../tags/tag14.xml"/><Relationship Id="rId51" Type="http://schemas.openxmlformats.org/officeDocument/2006/relationships/tags" Target="../tags/tag57.xml"/><Relationship Id="rId72" Type="http://schemas.openxmlformats.org/officeDocument/2006/relationships/tags" Target="../tags/tag78.xml"/><Relationship Id="rId80" Type="http://schemas.openxmlformats.org/officeDocument/2006/relationships/tags" Target="../tags/tag86.xml"/><Relationship Id="rId85" Type="http://schemas.openxmlformats.org/officeDocument/2006/relationships/tags" Target="../tags/tag91.xml"/><Relationship Id="rId93" Type="http://schemas.openxmlformats.org/officeDocument/2006/relationships/tags" Target="../tags/tag99.xml"/><Relationship Id="rId98" Type="http://schemas.openxmlformats.org/officeDocument/2006/relationships/tags" Target="../tags/tag104.xml"/><Relationship Id="rId3" Type="http://schemas.openxmlformats.org/officeDocument/2006/relationships/tags" Target="../tags/tag9.xml"/><Relationship Id="rId12" Type="http://schemas.openxmlformats.org/officeDocument/2006/relationships/tags" Target="../tags/tag18.xml"/><Relationship Id="rId17" Type="http://schemas.openxmlformats.org/officeDocument/2006/relationships/tags" Target="../tags/tag23.xml"/><Relationship Id="rId25" Type="http://schemas.openxmlformats.org/officeDocument/2006/relationships/tags" Target="../tags/tag31.xml"/><Relationship Id="rId33" Type="http://schemas.openxmlformats.org/officeDocument/2006/relationships/tags" Target="../tags/tag39.xml"/><Relationship Id="rId38" Type="http://schemas.openxmlformats.org/officeDocument/2006/relationships/tags" Target="../tags/tag44.xml"/><Relationship Id="rId46" Type="http://schemas.openxmlformats.org/officeDocument/2006/relationships/tags" Target="../tags/tag52.xml"/><Relationship Id="rId59" Type="http://schemas.openxmlformats.org/officeDocument/2006/relationships/tags" Target="../tags/tag65.xml"/><Relationship Id="rId67" Type="http://schemas.openxmlformats.org/officeDocument/2006/relationships/tags" Target="../tags/tag73.xml"/><Relationship Id="rId103" Type="http://schemas.openxmlformats.org/officeDocument/2006/relationships/tags" Target="../tags/tag109.xml"/><Relationship Id="rId108" Type="http://schemas.openxmlformats.org/officeDocument/2006/relationships/notesSlide" Target="../notesSlides/notesSlide6.xml"/><Relationship Id="rId20" Type="http://schemas.openxmlformats.org/officeDocument/2006/relationships/tags" Target="../tags/tag26.xml"/><Relationship Id="rId41" Type="http://schemas.openxmlformats.org/officeDocument/2006/relationships/tags" Target="../tags/tag47.xml"/><Relationship Id="rId54" Type="http://schemas.openxmlformats.org/officeDocument/2006/relationships/tags" Target="../tags/tag60.xml"/><Relationship Id="rId62" Type="http://schemas.openxmlformats.org/officeDocument/2006/relationships/tags" Target="../tags/tag68.xml"/><Relationship Id="rId70" Type="http://schemas.openxmlformats.org/officeDocument/2006/relationships/tags" Target="../tags/tag76.xml"/><Relationship Id="rId75" Type="http://schemas.openxmlformats.org/officeDocument/2006/relationships/tags" Target="../tags/tag81.xml"/><Relationship Id="rId83" Type="http://schemas.openxmlformats.org/officeDocument/2006/relationships/tags" Target="../tags/tag89.xml"/><Relationship Id="rId88" Type="http://schemas.openxmlformats.org/officeDocument/2006/relationships/tags" Target="../tags/tag94.xml"/><Relationship Id="rId91" Type="http://schemas.openxmlformats.org/officeDocument/2006/relationships/tags" Target="../tags/tag97.xml"/><Relationship Id="rId96" Type="http://schemas.openxmlformats.org/officeDocument/2006/relationships/tags" Target="../tags/tag102.xml"/><Relationship Id="rId1" Type="http://schemas.openxmlformats.org/officeDocument/2006/relationships/tags" Target="../tags/tag7.xml"/><Relationship Id="rId6" Type="http://schemas.openxmlformats.org/officeDocument/2006/relationships/tags" Target="../tags/tag12.xml"/><Relationship Id="rId15" Type="http://schemas.openxmlformats.org/officeDocument/2006/relationships/tags" Target="../tags/tag21.xml"/><Relationship Id="rId23" Type="http://schemas.openxmlformats.org/officeDocument/2006/relationships/tags" Target="../tags/tag29.xml"/><Relationship Id="rId28" Type="http://schemas.openxmlformats.org/officeDocument/2006/relationships/tags" Target="../tags/tag34.xml"/><Relationship Id="rId36" Type="http://schemas.openxmlformats.org/officeDocument/2006/relationships/tags" Target="../tags/tag42.xml"/><Relationship Id="rId49" Type="http://schemas.openxmlformats.org/officeDocument/2006/relationships/tags" Target="../tags/tag55.xml"/><Relationship Id="rId57" Type="http://schemas.openxmlformats.org/officeDocument/2006/relationships/tags" Target="../tags/tag63.xml"/><Relationship Id="rId106" Type="http://schemas.openxmlformats.org/officeDocument/2006/relationships/tags" Target="../tags/tag112.xml"/><Relationship Id="rId10" Type="http://schemas.openxmlformats.org/officeDocument/2006/relationships/tags" Target="../tags/tag16.xml"/><Relationship Id="rId31" Type="http://schemas.openxmlformats.org/officeDocument/2006/relationships/tags" Target="../tags/tag37.xml"/><Relationship Id="rId44" Type="http://schemas.openxmlformats.org/officeDocument/2006/relationships/tags" Target="../tags/tag50.xml"/><Relationship Id="rId52" Type="http://schemas.openxmlformats.org/officeDocument/2006/relationships/tags" Target="../tags/tag58.xml"/><Relationship Id="rId60" Type="http://schemas.openxmlformats.org/officeDocument/2006/relationships/tags" Target="../tags/tag66.xml"/><Relationship Id="rId65" Type="http://schemas.openxmlformats.org/officeDocument/2006/relationships/tags" Target="../tags/tag71.xml"/><Relationship Id="rId73" Type="http://schemas.openxmlformats.org/officeDocument/2006/relationships/tags" Target="../tags/tag79.xml"/><Relationship Id="rId78" Type="http://schemas.openxmlformats.org/officeDocument/2006/relationships/tags" Target="../tags/tag84.xml"/><Relationship Id="rId81" Type="http://schemas.openxmlformats.org/officeDocument/2006/relationships/tags" Target="../tags/tag87.xml"/><Relationship Id="rId86" Type="http://schemas.openxmlformats.org/officeDocument/2006/relationships/tags" Target="../tags/tag92.xml"/><Relationship Id="rId94" Type="http://schemas.openxmlformats.org/officeDocument/2006/relationships/tags" Target="../tags/tag100.xml"/><Relationship Id="rId99" Type="http://schemas.openxmlformats.org/officeDocument/2006/relationships/tags" Target="../tags/tag105.xml"/><Relationship Id="rId101" Type="http://schemas.openxmlformats.org/officeDocument/2006/relationships/tags" Target="../tags/tag107.xml"/><Relationship Id="rId4" Type="http://schemas.openxmlformats.org/officeDocument/2006/relationships/tags" Target="../tags/tag10.xml"/><Relationship Id="rId9" Type="http://schemas.openxmlformats.org/officeDocument/2006/relationships/tags" Target="../tags/tag15.xml"/><Relationship Id="rId13" Type="http://schemas.openxmlformats.org/officeDocument/2006/relationships/tags" Target="../tags/tag19.xml"/><Relationship Id="rId18" Type="http://schemas.openxmlformats.org/officeDocument/2006/relationships/tags" Target="../tags/tag24.xml"/><Relationship Id="rId39" Type="http://schemas.openxmlformats.org/officeDocument/2006/relationships/tags" Target="../tags/tag45.xml"/><Relationship Id="rId109" Type="http://schemas.openxmlformats.org/officeDocument/2006/relationships/image" Target="../media/image3.png"/><Relationship Id="rId34" Type="http://schemas.openxmlformats.org/officeDocument/2006/relationships/tags" Target="../tags/tag40.xml"/><Relationship Id="rId50" Type="http://schemas.openxmlformats.org/officeDocument/2006/relationships/tags" Target="../tags/tag56.xml"/><Relationship Id="rId55" Type="http://schemas.openxmlformats.org/officeDocument/2006/relationships/tags" Target="../tags/tag61.xml"/><Relationship Id="rId76" Type="http://schemas.openxmlformats.org/officeDocument/2006/relationships/tags" Target="../tags/tag82.xml"/><Relationship Id="rId97" Type="http://schemas.openxmlformats.org/officeDocument/2006/relationships/tags" Target="../tags/tag103.xml"/><Relationship Id="rId104" Type="http://schemas.openxmlformats.org/officeDocument/2006/relationships/tags" Target="../tags/tag110.xml"/><Relationship Id="rId7" Type="http://schemas.openxmlformats.org/officeDocument/2006/relationships/tags" Target="../tags/tag13.xml"/><Relationship Id="rId71" Type="http://schemas.openxmlformats.org/officeDocument/2006/relationships/tags" Target="../tags/tag77.xml"/><Relationship Id="rId92" Type="http://schemas.openxmlformats.org/officeDocument/2006/relationships/tags" Target="../tags/tag98.xml"/></Relationships>
</file>

<file path=ppt/slides/_rels/slide7.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notesSlide" Target="../notesSlides/notesSlide7.xml"/><Relationship Id="rId5" Type="http://schemas.openxmlformats.org/officeDocument/2006/relationships/slideLayout" Target="../slideLayouts/slideLayout7.xml"/><Relationship Id="rId4" Type="http://schemas.openxmlformats.org/officeDocument/2006/relationships/tags" Target="../tags/tag116.xml"/></Relationships>
</file>

<file path=ppt/slides/_rels/slide8.xml.rels><?xml version="1.0" encoding="UTF-8" standalone="yes"?>
<Relationships xmlns="http://schemas.openxmlformats.org/package/2006/relationships"><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tags" Target="../tags/tag117.xml"/><Relationship Id="rId6" Type="http://schemas.openxmlformats.org/officeDocument/2006/relationships/notesSlide" Target="../notesSlides/notesSlide8.xml"/><Relationship Id="rId5" Type="http://schemas.openxmlformats.org/officeDocument/2006/relationships/slideLayout" Target="../slideLayouts/slideLayout7.xml"/><Relationship Id="rId4" Type="http://schemas.openxmlformats.org/officeDocument/2006/relationships/tags" Target="../tags/tag12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121.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custDataLst>
              <p:tags r:id="rId1"/>
            </p:custDataLst>
          </p:nvPr>
        </p:nvSpPr>
        <p:spPr>
          <a:xfrm>
            <a:off x="2555875" y="404813"/>
            <a:ext cx="6394450" cy="2160587"/>
          </a:xfrm>
        </p:spPr>
        <p:txBody>
          <a:bodyPr/>
          <a:lstStyle/>
          <a:p>
            <a:pPr eaLnBrk="1" hangingPunct="1"/>
            <a:r>
              <a:rPr lang="fr-CA" sz="3200" dirty="0" smtClean="0">
                <a:solidFill>
                  <a:schemeClr val="tx1"/>
                </a:solidFill>
              </a:rPr>
              <a:t>Surv</a:t>
            </a:r>
            <a:r>
              <a:rPr lang="fr-CA" sz="3200" dirty="0" smtClean="0"/>
              <a:t>eillance des maladies infectieuses chez les </a:t>
            </a:r>
            <a:r>
              <a:rPr lang="fr-CA" sz="3200" dirty="0" smtClean="0">
                <a:solidFill>
                  <a:schemeClr val="tx1"/>
                </a:solidFill>
              </a:rPr>
              <a:t>U</a:t>
            </a:r>
            <a:r>
              <a:rPr lang="fr-CA" sz="3200" dirty="0" smtClean="0"/>
              <a:t>tilisateurs de </a:t>
            </a:r>
            <a:r>
              <a:rPr lang="fr-CA" sz="3200" dirty="0" smtClean="0">
                <a:solidFill>
                  <a:schemeClr val="tx1"/>
                </a:solidFill>
              </a:rPr>
              <a:t>D</a:t>
            </a:r>
            <a:r>
              <a:rPr lang="fr-CA" sz="3200" dirty="0" smtClean="0"/>
              <a:t>rogues par </a:t>
            </a:r>
            <a:r>
              <a:rPr lang="fr-CA" sz="3200" dirty="0" smtClean="0">
                <a:solidFill>
                  <a:schemeClr val="tx1"/>
                </a:solidFill>
              </a:rPr>
              <a:t>I</a:t>
            </a:r>
            <a:r>
              <a:rPr lang="fr-CA" sz="3200" dirty="0" smtClean="0"/>
              <a:t>njection </a:t>
            </a:r>
          </a:p>
        </p:txBody>
      </p:sp>
      <p:sp>
        <p:nvSpPr>
          <p:cNvPr id="4099" name="Rectangle 3"/>
          <p:cNvSpPr>
            <a:spLocks noGrp="1" noChangeArrowheads="1"/>
          </p:cNvSpPr>
          <p:nvPr>
            <p:ph type="subTitle" idx="1"/>
            <p:custDataLst>
              <p:tags r:id="rId2"/>
            </p:custDataLst>
          </p:nvPr>
        </p:nvSpPr>
        <p:spPr>
          <a:xfrm>
            <a:off x="2555875" y="3573463"/>
            <a:ext cx="6400800" cy="1008062"/>
          </a:xfrm>
        </p:spPr>
        <p:txBody>
          <a:bodyPr/>
          <a:lstStyle/>
          <a:p>
            <a:pPr marL="0" indent="0">
              <a:lnSpc>
                <a:spcPct val="90000"/>
              </a:lnSpc>
            </a:pPr>
            <a:r>
              <a:rPr lang="fr-CA" sz="2400" b="1" i="1" dirty="0" smtClean="0">
                <a:solidFill>
                  <a:srgbClr val="262626"/>
                </a:solidFill>
              </a:rPr>
              <a:t>Épidémiologie du VIH </a:t>
            </a:r>
            <a:r>
              <a:rPr lang="fr-CA" sz="1800" b="1" i="1" dirty="0" smtClean="0">
                <a:solidFill>
                  <a:srgbClr val="262626"/>
                </a:solidFill>
              </a:rPr>
              <a:t>1995 - 2010</a:t>
            </a:r>
          </a:p>
          <a:p>
            <a:pPr marL="0" indent="0">
              <a:lnSpc>
                <a:spcPct val="90000"/>
              </a:lnSpc>
            </a:pPr>
            <a:r>
              <a:rPr lang="fr-CA" sz="2400" b="1" i="1" dirty="0" smtClean="0">
                <a:solidFill>
                  <a:srgbClr val="262626"/>
                </a:solidFill>
              </a:rPr>
              <a:t>Épidémiologie du VHC </a:t>
            </a:r>
            <a:r>
              <a:rPr lang="fr-CA" sz="1800" b="1" i="1" dirty="0" smtClean="0">
                <a:solidFill>
                  <a:srgbClr val="262626"/>
                </a:solidFill>
              </a:rPr>
              <a:t>2003 - 2010</a:t>
            </a:r>
          </a:p>
          <a:p>
            <a:pPr marL="0" indent="0" eaLnBrk="1" hangingPunct="1">
              <a:lnSpc>
                <a:spcPct val="90000"/>
              </a:lnSpc>
            </a:pPr>
            <a:endParaRPr lang="fr-CA" sz="2400" i="1" dirty="0" smtClean="0"/>
          </a:p>
        </p:txBody>
      </p:sp>
      <p:sp>
        <p:nvSpPr>
          <p:cNvPr id="4100" name="Rectangle 5"/>
          <p:cNvSpPr>
            <a:spLocks noChangeArrowheads="1"/>
          </p:cNvSpPr>
          <p:nvPr>
            <p:custDataLst>
              <p:tags r:id="rId3"/>
            </p:custDataLst>
          </p:nvPr>
        </p:nvSpPr>
        <p:spPr bwMode="auto">
          <a:xfrm>
            <a:off x="2916238" y="4581525"/>
            <a:ext cx="4032250" cy="1727200"/>
          </a:xfrm>
          <a:prstGeom prst="rect">
            <a:avLst/>
          </a:prstGeom>
          <a:noFill/>
          <a:ln w="9525">
            <a:noFill/>
            <a:miter lim="800000"/>
            <a:headEnd/>
            <a:tailEnd/>
          </a:ln>
        </p:spPr>
        <p:txBody>
          <a:bodyPr/>
          <a:lstStyle/>
          <a:p>
            <a:pPr>
              <a:spcAft>
                <a:spcPct val="30000"/>
              </a:spcAft>
            </a:pPr>
            <a:r>
              <a:rPr lang="fr-CA" sz="1600" dirty="0" smtClean="0">
                <a:solidFill>
                  <a:schemeClr val="bg1"/>
                </a:solidFill>
                <a:latin typeface="Helvetica" pitchFamily="34" charset="0"/>
              </a:rPr>
              <a:t>Chercheurs :</a:t>
            </a:r>
            <a:endParaRPr lang="fr-CA" sz="1600" dirty="0">
              <a:solidFill>
                <a:schemeClr val="bg1"/>
              </a:solidFill>
              <a:latin typeface="Helvetica" pitchFamily="34" charset="0"/>
            </a:endParaRPr>
          </a:p>
          <a:p>
            <a:pPr>
              <a:spcAft>
                <a:spcPct val="30000"/>
              </a:spcAft>
            </a:pPr>
            <a:r>
              <a:rPr lang="fr-CA" sz="1600" dirty="0">
                <a:solidFill>
                  <a:schemeClr val="bg1"/>
                </a:solidFill>
                <a:latin typeface="Helvetica" pitchFamily="34" charset="0"/>
              </a:rPr>
              <a:t>	Michel </a:t>
            </a:r>
            <a:r>
              <a:rPr lang="fr-CA" sz="1600" dirty="0" err="1">
                <a:solidFill>
                  <a:schemeClr val="bg1"/>
                </a:solidFill>
                <a:latin typeface="Helvetica" pitchFamily="34" charset="0"/>
              </a:rPr>
              <a:t>Alary</a:t>
            </a:r>
            <a:endParaRPr lang="fr-CA" sz="1600" dirty="0">
              <a:solidFill>
                <a:schemeClr val="bg1"/>
              </a:solidFill>
              <a:latin typeface="Helvetica" pitchFamily="34" charset="0"/>
            </a:endParaRPr>
          </a:p>
          <a:p>
            <a:pPr>
              <a:spcAft>
                <a:spcPct val="30000"/>
              </a:spcAft>
            </a:pPr>
            <a:r>
              <a:rPr lang="fr-CA" sz="1600" dirty="0">
                <a:solidFill>
                  <a:schemeClr val="bg1"/>
                </a:solidFill>
                <a:latin typeface="Helvetica" pitchFamily="34" charset="0"/>
              </a:rPr>
              <a:t>	Carole Morissette</a:t>
            </a:r>
          </a:p>
          <a:p>
            <a:pPr>
              <a:spcAft>
                <a:spcPct val="30000"/>
              </a:spcAft>
            </a:pPr>
            <a:r>
              <a:rPr lang="fr-CA" sz="1600" dirty="0">
                <a:solidFill>
                  <a:schemeClr val="bg1"/>
                </a:solidFill>
                <a:latin typeface="Helvetica" pitchFamily="34" charset="0"/>
              </a:rPr>
              <a:t>	Élise Roy</a:t>
            </a:r>
          </a:p>
          <a:p>
            <a:pPr>
              <a:spcAft>
                <a:spcPct val="30000"/>
              </a:spcAft>
            </a:pPr>
            <a:r>
              <a:rPr lang="fr-CA" sz="1600" dirty="0">
                <a:solidFill>
                  <a:schemeClr val="bg1"/>
                </a:solidFill>
                <a:latin typeface="Helvetica" pitchFamily="34" charset="0"/>
              </a:rPr>
              <a:t>	Pascale Leclerc</a:t>
            </a:r>
          </a:p>
          <a:p>
            <a:pPr>
              <a:spcAft>
                <a:spcPct val="30000"/>
              </a:spcAft>
            </a:pPr>
            <a:r>
              <a:rPr lang="fr-CA" sz="1600" dirty="0">
                <a:solidFill>
                  <a:schemeClr val="bg1"/>
                </a:solidFill>
                <a:latin typeface="Helvetica" pitchFamily="34" charset="0"/>
              </a:rPr>
              <a:t>	Le groupe d’étude </a:t>
            </a:r>
            <a:r>
              <a:rPr lang="fr-CA" sz="1600" dirty="0" err="1">
                <a:solidFill>
                  <a:schemeClr val="bg1"/>
                </a:solidFill>
                <a:latin typeface="Helvetica" pitchFamily="34" charset="0"/>
              </a:rPr>
              <a:t>SurvUDI</a:t>
            </a:r>
            <a:endParaRPr lang="fr-CA" sz="1600" dirty="0">
              <a:solidFill>
                <a:schemeClr val="bg1"/>
              </a:solidFill>
              <a:latin typeface="Helvetica" pitchFamily="34" charset="0"/>
            </a:endParaRPr>
          </a:p>
        </p:txBody>
      </p:sp>
      <p:sp>
        <p:nvSpPr>
          <p:cNvPr id="4101" name="Rectangle 3"/>
          <p:cNvSpPr>
            <a:spLocks noChangeArrowheads="1"/>
          </p:cNvSpPr>
          <p:nvPr>
            <p:custDataLst>
              <p:tags r:id="rId4"/>
            </p:custDataLst>
          </p:nvPr>
        </p:nvSpPr>
        <p:spPr bwMode="auto">
          <a:xfrm>
            <a:off x="6084888" y="4581525"/>
            <a:ext cx="2736850" cy="1225550"/>
          </a:xfrm>
          <a:prstGeom prst="rect">
            <a:avLst/>
          </a:prstGeom>
          <a:noFill/>
          <a:ln w="9525">
            <a:noFill/>
            <a:miter lim="800000"/>
            <a:headEnd/>
            <a:tailEnd/>
          </a:ln>
        </p:spPr>
        <p:txBody>
          <a:bodyPr/>
          <a:lstStyle/>
          <a:p>
            <a:pPr>
              <a:spcAft>
                <a:spcPct val="30000"/>
              </a:spcAft>
            </a:pPr>
            <a:r>
              <a:rPr lang="fr-CA" sz="1600" dirty="0" smtClean="0">
                <a:solidFill>
                  <a:schemeClr val="bg1"/>
                </a:solidFill>
                <a:latin typeface="Helvetica" pitchFamily="34" charset="0"/>
              </a:rPr>
              <a:t>Coordination :</a:t>
            </a:r>
            <a:endParaRPr lang="fr-CA" sz="1600" dirty="0">
              <a:solidFill>
                <a:schemeClr val="bg1"/>
              </a:solidFill>
              <a:latin typeface="Helvetica" pitchFamily="34" charset="0"/>
            </a:endParaRPr>
          </a:p>
          <a:p>
            <a:pPr>
              <a:spcAft>
                <a:spcPct val="30000"/>
              </a:spcAft>
            </a:pPr>
            <a:r>
              <a:rPr lang="fr-CA" sz="1600" dirty="0">
                <a:solidFill>
                  <a:schemeClr val="bg1"/>
                </a:solidFill>
                <a:latin typeface="Helvetica" pitchFamily="34" charset="0"/>
              </a:rPr>
              <a:t>	Raymond Parent</a:t>
            </a:r>
          </a:p>
          <a:p>
            <a:pPr>
              <a:spcAft>
                <a:spcPct val="30000"/>
              </a:spcAft>
            </a:pPr>
            <a:r>
              <a:rPr lang="fr-CA" sz="1600" dirty="0">
                <a:solidFill>
                  <a:schemeClr val="bg1"/>
                </a:solidFill>
                <a:latin typeface="Helvetica" pitchFamily="34" charset="0"/>
              </a:rPr>
              <a:t>	Karine Blouin</a:t>
            </a:r>
          </a:p>
        </p:txBody>
      </p:sp>
      <p:sp>
        <p:nvSpPr>
          <p:cNvPr id="4102" name="Text Box 6"/>
          <p:cNvSpPr txBox="1">
            <a:spLocks noChangeArrowheads="1"/>
          </p:cNvSpPr>
          <p:nvPr>
            <p:custDataLst>
              <p:tags r:id="rId5"/>
            </p:custDataLst>
          </p:nvPr>
        </p:nvSpPr>
        <p:spPr bwMode="auto">
          <a:xfrm>
            <a:off x="7668344" y="5661248"/>
            <a:ext cx="1368425" cy="274638"/>
          </a:xfrm>
          <a:prstGeom prst="rect">
            <a:avLst/>
          </a:prstGeom>
          <a:noFill/>
          <a:ln w="9525">
            <a:noFill/>
            <a:miter lim="800000"/>
            <a:headEnd/>
            <a:tailEnd/>
          </a:ln>
        </p:spPr>
        <p:txBody>
          <a:bodyPr>
            <a:spAutoFit/>
          </a:bodyPr>
          <a:lstStyle/>
          <a:p>
            <a:pPr>
              <a:spcBef>
                <a:spcPct val="50000"/>
              </a:spcBef>
            </a:pPr>
            <a:r>
              <a:rPr lang="fr-CA" sz="1200" dirty="0" smtClean="0"/>
              <a:t>Août 2012</a:t>
            </a:r>
            <a:endParaRPr lang="fr-FR" sz="1200" dirty="0"/>
          </a:p>
        </p:txBody>
      </p:sp>
      <p:sp>
        <p:nvSpPr>
          <p:cNvPr id="4103" name="Text Box 7"/>
          <p:cNvSpPr txBox="1">
            <a:spLocks noChangeArrowheads="1"/>
          </p:cNvSpPr>
          <p:nvPr>
            <p:custDataLst>
              <p:tags r:id="rId6"/>
            </p:custDataLst>
          </p:nvPr>
        </p:nvSpPr>
        <p:spPr bwMode="auto">
          <a:xfrm>
            <a:off x="2808289" y="2909888"/>
            <a:ext cx="5868168" cy="519112"/>
          </a:xfrm>
          <a:prstGeom prst="rect">
            <a:avLst/>
          </a:prstGeom>
          <a:noFill/>
          <a:ln w="9525">
            <a:noFill/>
            <a:miter lim="800000"/>
            <a:headEnd/>
            <a:tailEnd/>
          </a:ln>
        </p:spPr>
        <p:txBody>
          <a:bodyPr wrap="square">
            <a:spAutoFit/>
          </a:bodyPr>
          <a:lstStyle/>
          <a:p>
            <a:pPr>
              <a:spcBef>
                <a:spcPct val="50000"/>
              </a:spcBef>
            </a:pPr>
            <a:r>
              <a:rPr lang="fr-CA" sz="2800" u="sng" dirty="0"/>
              <a:t>Le réseau </a:t>
            </a:r>
            <a:r>
              <a:rPr lang="fr-CA" sz="2800" u="sng" dirty="0" err="1" smtClean="0"/>
              <a:t>SurvUDI</a:t>
            </a:r>
            <a:r>
              <a:rPr lang="fr-CA" sz="2800" u="sng" dirty="0" smtClean="0"/>
              <a:t> :</a:t>
            </a:r>
            <a:endParaRPr lang="fr-FR" sz="2800" u="sn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0"/>
          </p:nvPr>
        </p:nvSpPr>
        <p:spPr/>
        <p:txBody>
          <a:bodyPr/>
          <a:lstStyle/>
          <a:p>
            <a:pPr>
              <a:defRPr/>
            </a:pPr>
            <a:fld id="{A2862947-D4D5-429D-8321-CECBC935AE3B}" type="slidenum">
              <a:rPr lang="fr-CA" smtClean="0"/>
              <a:pPr>
                <a:defRPr/>
              </a:pPr>
              <a:t>10</a:t>
            </a:fld>
            <a:endParaRPr lang="fr-CA"/>
          </a:p>
        </p:txBody>
      </p:sp>
      <p:sp>
        <p:nvSpPr>
          <p:cNvPr id="3" name="Rectangle 2"/>
          <p:cNvSpPr txBox="1">
            <a:spLocks noChangeArrowheads="1"/>
          </p:cNvSpPr>
          <p:nvPr>
            <p:custDataLst>
              <p:tags r:id="rId1"/>
            </p:custDataLst>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z="3200" kern="0" dirty="0" smtClean="0">
                <a:solidFill>
                  <a:srgbClr val="E5ED9D"/>
                </a:solidFill>
                <a:latin typeface="+mj-lt"/>
                <a:ea typeface="+mj-ea"/>
                <a:cs typeface="+mj-cs"/>
              </a:rPr>
              <a:t>Principales drogues injectées</a:t>
            </a:r>
            <a:r>
              <a:rPr kumimoji="0" lang="fr-CA" sz="3200" b="0" i="0" u="none" strike="noStrike" kern="0" cap="none" spc="0" normalizeH="0" baseline="0" noProof="0" dirty="0" smtClean="0">
                <a:ln>
                  <a:noFill/>
                </a:ln>
                <a:solidFill>
                  <a:srgbClr val="E5ED9D"/>
                </a:solidFill>
                <a:effectLst/>
                <a:uLnTx/>
                <a:uFillTx/>
                <a:latin typeface="+mj-lt"/>
                <a:ea typeface="+mj-ea"/>
                <a:cs typeface="+mj-cs"/>
              </a:rPr>
              <a:t> </a:t>
            </a:r>
            <a:br>
              <a:rPr kumimoji="0" lang="fr-CA" sz="3200" b="0" i="0" u="none" strike="noStrike" kern="0" cap="none" spc="0" normalizeH="0" baseline="0" noProof="0" dirty="0" smtClean="0">
                <a:ln>
                  <a:noFill/>
                </a:ln>
                <a:solidFill>
                  <a:srgbClr val="E5ED9D"/>
                </a:solidFill>
                <a:effectLst/>
                <a:uLnTx/>
                <a:uFillTx/>
                <a:latin typeface="+mj-lt"/>
                <a:ea typeface="+mj-ea"/>
                <a:cs typeface="+mj-cs"/>
              </a:rPr>
            </a:br>
            <a:r>
              <a:rPr kumimoji="0" lang="fr-CA" sz="3200" b="0" i="0" u="none" strike="noStrike" kern="0" cap="none" spc="0" normalizeH="0" baseline="0" noProof="0" dirty="0" smtClean="0">
                <a:ln>
                  <a:noFill/>
                </a:ln>
                <a:solidFill>
                  <a:srgbClr val="E5ED9D"/>
                </a:solidFill>
                <a:effectLst/>
                <a:uLnTx/>
                <a:uFillTx/>
                <a:latin typeface="+mj-lt"/>
                <a:ea typeface="+mj-ea"/>
                <a:cs typeface="+mj-cs"/>
              </a:rPr>
              <a:t>Tendances (31 décembre 2010)</a:t>
            </a:r>
          </a:p>
        </p:txBody>
      </p:sp>
      <p:sp>
        <p:nvSpPr>
          <p:cNvPr id="4" name="Text Box 4"/>
          <p:cNvSpPr txBox="1">
            <a:spLocks noChangeArrowheads="1"/>
          </p:cNvSpPr>
          <p:nvPr>
            <p:custDataLst>
              <p:tags r:id="rId2"/>
            </p:custDataLst>
          </p:nvPr>
        </p:nvSpPr>
        <p:spPr bwMode="auto">
          <a:xfrm>
            <a:off x="539552" y="5877272"/>
            <a:ext cx="7129462" cy="923330"/>
          </a:xfrm>
          <a:prstGeom prst="rect">
            <a:avLst/>
          </a:prstGeom>
          <a:noFill/>
          <a:ln w="9525">
            <a:noFill/>
            <a:miter lim="800000"/>
            <a:headEnd/>
            <a:tailEnd/>
          </a:ln>
        </p:spPr>
        <p:txBody>
          <a:bodyPr>
            <a:spAutoFit/>
          </a:bodyPr>
          <a:lstStyle/>
          <a:p>
            <a:pPr algn="just">
              <a:spcBef>
                <a:spcPts val="0"/>
              </a:spcBef>
            </a:pPr>
            <a:r>
              <a:rPr lang="fr-CA" dirty="0" smtClean="0">
                <a:solidFill>
                  <a:schemeClr val="bg1"/>
                </a:solidFill>
                <a:latin typeface="Helvetica" pitchFamily="34" charset="0"/>
              </a:rPr>
              <a:t>2004-2010</a:t>
            </a:r>
          </a:p>
          <a:p>
            <a:pPr algn="just">
              <a:spcBef>
                <a:spcPts val="0"/>
              </a:spcBef>
            </a:pPr>
            <a:r>
              <a:rPr lang="fr-CA" dirty="0" smtClean="0">
                <a:solidFill>
                  <a:schemeClr val="bg1"/>
                </a:solidFill>
                <a:latin typeface="Helvetica" pitchFamily="34" charset="0"/>
              </a:rPr>
              <a:t>6 derniers mois</a:t>
            </a:r>
            <a:endParaRPr lang="fr-CA" dirty="0">
              <a:solidFill>
                <a:schemeClr val="bg1"/>
              </a:solidFill>
              <a:latin typeface="Helvetica" pitchFamily="34" charset="0"/>
            </a:endParaRPr>
          </a:p>
          <a:p>
            <a:pPr algn="just">
              <a:spcBef>
                <a:spcPts val="0"/>
              </a:spcBef>
            </a:pPr>
            <a:r>
              <a:rPr lang="fr-CA" dirty="0" smtClean="0">
                <a:solidFill>
                  <a:schemeClr val="bg1"/>
                </a:solidFill>
                <a:latin typeface="Helvetica" pitchFamily="34" charset="0"/>
              </a:rPr>
              <a:t>Dernier </a:t>
            </a:r>
            <a:r>
              <a:rPr lang="fr-CA" dirty="0">
                <a:solidFill>
                  <a:schemeClr val="bg1"/>
                </a:solidFill>
                <a:latin typeface="Helvetica" pitchFamily="34" charset="0"/>
              </a:rPr>
              <a:t>questionnaire complété</a:t>
            </a:r>
          </a:p>
        </p:txBody>
      </p:sp>
      <p:pic>
        <p:nvPicPr>
          <p:cNvPr id="3074" name="Picture 2"/>
          <p:cNvPicPr>
            <a:picLocks noChangeAspect="1" noChangeArrowheads="1"/>
          </p:cNvPicPr>
          <p:nvPr/>
        </p:nvPicPr>
        <p:blipFill>
          <a:blip r:embed="rId5" cstate="print"/>
          <a:srcRect/>
          <a:stretch>
            <a:fillRect/>
          </a:stretch>
        </p:blipFill>
        <p:spPr bwMode="auto">
          <a:xfrm>
            <a:off x="251520" y="1556792"/>
            <a:ext cx="8325942" cy="462359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0"/>
          </p:nvPr>
        </p:nvSpPr>
        <p:spPr/>
        <p:txBody>
          <a:bodyPr/>
          <a:lstStyle/>
          <a:p>
            <a:pPr>
              <a:defRPr/>
            </a:pPr>
            <a:fld id="{A2862947-D4D5-429D-8321-CECBC935AE3B}" type="slidenum">
              <a:rPr lang="fr-CA" smtClean="0"/>
              <a:pPr>
                <a:defRPr/>
              </a:pPr>
              <a:t>11</a:t>
            </a:fld>
            <a:endParaRPr lang="fr-CA"/>
          </a:p>
        </p:txBody>
      </p:sp>
      <p:graphicFrame>
        <p:nvGraphicFramePr>
          <p:cNvPr id="3" name="Espace réservé du contenu 4"/>
          <p:cNvGraphicFramePr>
            <a:graphicFrameLocks/>
          </p:cNvGraphicFramePr>
          <p:nvPr/>
        </p:nvGraphicFramePr>
        <p:xfrm>
          <a:off x="1763688" y="1484784"/>
          <a:ext cx="7128792" cy="4525963"/>
        </p:xfrm>
        <a:graphic>
          <a:graphicData uri="http://schemas.openxmlformats.org/drawingml/2006/chart">
            <c:chart xmlns:c="http://schemas.openxmlformats.org/drawingml/2006/chart" xmlns:r="http://schemas.openxmlformats.org/officeDocument/2006/relationships" r:id="rId6"/>
          </a:graphicData>
        </a:graphic>
      </p:graphicFrame>
      <p:sp>
        <p:nvSpPr>
          <p:cNvPr id="5" name="Rectangle 3"/>
          <p:cNvSpPr txBox="1">
            <a:spLocks noChangeArrowheads="1"/>
          </p:cNvSpPr>
          <p:nvPr>
            <p:custDataLst>
              <p:tags r:id="rId1"/>
            </p:custDataLst>
          </p:nvPr>
        </p:nvSpPr>
        <p:spPr bwMode="auto">
          <a:xfrm>
            <a:off x="395288" y="274638"/>
            <a:ext cx="849788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3200" b="0" i="0" u="none" strike="noStrike" kern="0" cap="none" spc="0" normalizeH="0" baseline="0" noProof="0" dirty="0" smtClean="0">
                <a:ln>
                  <a:noFill/>
                </a:ln>
                <a:solidFill>
                  <a:srgbClr val="E5ED9D"/>
                </a:solidFill>
                <a:effectLst/>
                <a:uLnTx/>
                <a:uFillTx/>
                <a:latin typeface="+mj-lt"/>
                <a:ea typeface="+mj-ea"/>
                <a:cs typeface="+mj-cs"/>
              </a:rPr>
              <a:t>Drogue la</a:t>
            </a:r>
            <a:r>
              <a:rPr kumimoji="0" lang="fr-CA" sz="3200" b="0" i="0" u="none" strike="noStrike" kern="0" cap="none" spc="0" normalizeH="0" noProof="0" dirty="0" smtClean="0">
                <a:ln>
                  <a:noFill/>
                </a:ln>
                <a:solidFill>
                  <a:srgbClr val="E5ED9D"/>
                </a:solidFill>
                <a:effectLst/>
                <a:uLnTx/>
                <a:uFillTx/>
                <a:latin typeface="+mj-lt"/>
                <a:ea typeface="+mj-ea"/>
                <a:cs typeface="+mj-cs"/>
              </a:rPr>
              <a:t> plus</a:t>
            </a:r>
            <a:r>
              <a:rPr kumimoji="0" lang="fr-CA" sz="3200" b="0" i="0" u="none" strike="noStrike" kern="0" cap="none" spc="0" normalizeH="0" baseline="0" noProof="0" dirty="0" smtClean="0">
                <a:ln>
                  <a:noFill/>
                </a:ln>
                <a:solidFill>
                  <a:srgbClr val="E5ED9D"/>
                </a:solidFill>
                <a:effectLst/>
                <a:uLnTx/>
                <a:uFillTx/>
                <a:latin typeface="+mj-lt"/>
                <a:ea typeface="+mj-ea"/>
                <a:cs typeface="+mj-cs"/>
              </a:rPr>
              <a:t> souvent injectée</a:t>
            </a:r>
            <a:endParaRPr kumimoji="0" lang="fr-CA" sz="2800" b="0" i="0" u="none" strike="noStrike" kern="0" cap="none" spc="0" normalizeH="0" baseline="0" noProof="0" dirty="0" smtClean="0">
              <a:ln>
                <a:noFill/>
              </a:ln>
              <a:solidFill>
                <a:srgbClr val="E5ED9D"/>
              </a:solidFill>
              <a:effectLst/>
              <a:uLnTx/>
              <a:uFillTx/>
              <a:latin typeface="+mj-lt"/>
              <a:ea typeface="+mj-ea"/>
              <a:cs typeface="+mj-cs"/>
            </a:endParaRPr>
          </a:p>
        </p:txBody>
      </p:sp>
      <p:sp>
        <p:nvSpPr>
          <p:cNvPr id="6" name="Text Box 4"/>
          <p:cNvSpPr txBox="1">
            <a:spLocks noChangeArrowheads="1"/>
          </p:cNvSpPr>
          <p:nvPr>
            <p:custDataLst>
              <p:tags r:id="rId2"/>
            </p:custDataLst>
          </p:nvPr>
        </p:nvSpPr>
        <p:spPr bwMode="auto">
          <a:xfrm>
            <a:off x="611188" y="5751513"/>
            <a:ext cx="7129462" cy="923330"/>
          </a:xfrm>
          <a:prstGeom prst="rect">
            <a:avLst/>
          </a:prstGeom>
          <a:noFill/>
          <a:ln w="9525">
            <a:noFill/>
            <a:miter lim="800000"/>
            <a:headEnd/>
            <a:tailEnd/>
          </a:ln>
        </p:spPr>
        <p:txBody>
          <a:bodyPr>
            <a:spAutoFit/>
          </a:bodyPr>
          <a:lstStyle/>
          <a:p>
            <a:pPr algn="just">
              <a:spcBef>
                <a:spcPts val="0"/>
              </a:spcBef>
            </a:pPr>
            <a:r>
              <a:rPr lang="fr-CA" dirty="0" smtClean="0">
                <a:solidFill>
                  <a:schemeClr val="bg1"/>
                </a:solidFill>
                <a:latin typeface="Helvetica" pitchFamily="34" charset="0"/>
              </a:rPr>
              <a:t>2003-2010</a:t>
            </a:r>
          </a:p>
          <a:p>
            <a:pPr algn="just">
              <a:spcBef>
                <a:spcPts val="0"/>
              </a:spcBef>
            </a:pPr>
            <a:r>
              <a:rPr lang="fr-CA" dirty="0" smtClean="0">
                <a:solidFill>
                  <a:schemeClr val="bg1"/>
                </a:solidFill>
                <a:latin typeface="Helvetica" pitchFamily="34" charset="0"/>
              </a:rPr>
              <a:t>6 derniers mois</a:t>
            </a:r>
            <a:endParaRPr lang="fr-CA" dirty="0">
              <a:solidFill>
                <a:schemeClr val="bg1"/>
              </a:solidFill>
              <a:latin typeface="Helvetica" pitchFamily="34" charset="0"/>
            </a:endParaRPr>
          </a:p>
          <a:p>
            <a:pPr algn="just">
              <a:spcBef>
                <a:spcPts val="0"/>
              </a:spcBef>
            </a:pPr>
            <a:r>
              <a:rPr lang="fr-CA" dirty="0" smtClean="0">
                <a:solidFill>
                  <a:schemeClr val="bg1"/>
                </a:solidFill>
                <a:latin typeface="Helvetica" pitchFamily="34" charset="0"/>
              </a:rPr>
              <a:t>Dernier </a:t>
            </a:r>
            <a:r>
              <a:rPr lang="fr-CA" dirty="0">
                <a:solidFill>
                  <a:schemeClr val="bg1"/>
                </a:solidFill>
                <a:latin typeface="Helvetica" pitchFamily="34" charset="0"/>
              </a:rPr>
              <a:t>questionnaire complété</a:t>
            </a:r>
          </a:p>
        </p:txBody>
      </p:sp>
      <p:sp>
        <p:nvSpPr>
          <p:cNvPr id="7" name="Text Box 6"/>
          <p:cNvSpPr txBox="1">
            <a:spLocks noChangeArrowheads="1"/>
          </p:cNvSpPr>
          <p:nvPr>
            <p:custDataLst>
              <p:tags r:id="rId3"/>
            </p:custDataLst>
          </p:nvPr>
        </p:nvSpPr>
        <p:spPr bwMode="auto">
          <a:xfrm>
            <a:off x="179512" y="3071810"/>
            <a:ext cx="2195736" cy="1518877"/>
          </a:xfrm>
          <a:prstGeom prst="rect">
            <a:avLst/>
          </a:prstGeom>
          <a:noFill/>
          <a:ln w="9525">
            <a:solidFill>
              <a:schemeClr val="bg1"/>
            </a:solidFill>
            <a:miter lim="800000"/>
            <a:headEnd/>
            <a:tailEnd/>
          </a:ln>
        </p:spPr>
        <p:txBody>
          <a:bodyPr wrap="square">
            <a:spAutoFit/>
          </a:bodyPr>
          <a:lstStyle/>
          <a:p>
            <a:pPr>
              <a:spcBef>
                <a:spcPct val="5000"/>
              </a:spcBef>
            </a:pPr>
            <a:r>
              <a:rPr lang="fr-CA" dirty="0" smtClean="0">
                <a:solidFill>
                  <a:schemeClr val="bg1"/>
                </a:solidFill>
                <a:latin typeface="Helvetica" pitchFamily="34" charset="0"/>
              </a:rPr>
              <a:t>Principaux opioïdes médicamenteux</a:t>
            </a:r>
            <a:r>
              <a:rPr lang="fr-CA" b="1" dirty="0" smtClean="0">
                <a:solidFill>
                  <a:schemeClr val="bg1"/>
                </a:solidFill>
                <a:latin typeface="Helvetica" pitchFamily="34" charset="0"/>
              </a:rPr>
              <a:t>:</a:t>
            </a:r>
            <a:endParaRPr lang="fr-CA" b="1" dirty="0">
              <a:solidFill>
                <a:schemeClr val="bg1"/>
              </a:solidFill>
              <a:latin typeface="Helvetica" pitchFamily="34" charset="0"/>
            </a:endParaRPr>
          </a:p>
          <a:p>
            <a:pPr>
              <a:spcBef>
                <a:spcPct val="5000"/>
              </a:spcBef>
            </a:pPr>
            <a:r>
              <a:rPr lang="fr-CA" dirty="0" err="1" smtClean="0">
                <a:solidFill>
                  <a:schemeClr val="bg1"/>
                </a:solidFill>
                <a:latin typeface="Helvetica" pitchFamily="34" charset="0"/>
              </a:rPr>
              <a:t>Dilaudid</a:t>
            </a:r>
            <a:r>
              <a:rPr lang="fr-CA" dirty="0" smtClean="0">
                <a:solidFill>
                  <a:schemeClr val="bg1"/>
                </a:solidFill>
                <a:latin typeface="Helvetica" pitchFamily="34" charset="0"/>
              </a:rPr>
              <a:t> : 10,4 %</a:t>
            </a:r>
            <a:endParaRPr lang="fr-CA" dirty="0">
              <a:solidFill>
                <a:schemeClr val="bg1"/>
              </a:solidFill>
              <a:latin typeface="Helvetica" pitchFamily="34" charset="0"/>
            </a:endParaRPr>
          </a:p>
          <a:p>
            <a:pPr>
              <a:spcBef>
                <a:spcPct val="5000"/>
              </a:spcBef>
            </a:pPr>
            <a:r>
              <a:rPr lang="fr-CA" dirty="0" smtClean="0">
                <a:solidFill>
                  <a:schemeClr val="bg1"/>
                </a:solidFill>
                <a:latin typeface="Helvetica" pitchFamily="34" charset="0"/>
              </a:rPr>
              <a:t>Morphine : 9,5 %</a:t>
            </a:r>
            <a:endParaRPr lang="fr-CA" dirty="0">
              <a:solidFill>
                <a:schemeClr val="bg1"/>
              </a:solidFill>
              <a:latin typeface="Helvetica" pitchFamily="34" charset="0"/>
            </a:endParaRPr>
          </a:p>
          <a:p>
            <a:pPr>
              <a:spcBef>
                <a:spcPct val="5000"/>
              </a:spcBef>
            </a:pPr>
            <a:r>
              <a:rPr lang="fr-CA" dirty="0" err="1" smtClean="0">
                <a:solidFill>
                  <a:schemeClr val="bg1"/>
                </a:solidFill>
                <a:latin typeface="Helvetica" pitchFamily="34" charset="0"/>
              </a:rPr>
              <a:t>Oxycodone</a:t>
            </a:r>
            <a:r>
              <a:rPr lang="fr-CA" dirty="0" smtClean="0">
                <a:solidFill>
                  <a:schemeClr val="bg1"/>
                </a:solidFill>
                <a:latin typeface="Helvetica" pitchFamily="34" charset="0"/>
              </a:rPr>
              <a:t> : 2,8 %</a:t>
            </a:r>
            <a:endParaRPr lang="fr-FR" dirty="0">
              <a:solidFill>
                <a:schemeClr val="bg1"/>
              </a:solidFill>
              <a:latin typeface="Helvetic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CA" sz="3200" dirty="0" smtClean="0"/>
              <a:t>Utilisation de seringues déjà utilisées par quelqu’un d’autre </a:t>
            </a:r>
            <a:r>
              <a:rPr lang="fr-CA" sz="2400" dirty="0" smtClean="0"/>
              <a:t>(31 décembre 2010)</a:t>
            </a:r>
            <a:endParaRPr lang="fr-FR" sz="2400" dirty="0"/>
          </a:p>
        </p:txBody>
      </p:sp>
      <p:sp>
        <p:nvSpPr>
          <p:cNvPr id="2" name="Espace réservé du numéro de diapositive 1"/>
          <p:cNvSpPr>
            <a:spLocks noGrp="1"/>
          </p:cNvSpPr>
          <p:nvPr>
            <p:ph type="sldNum" sz="quarter" idx="10"/>
          </p:nvPr>
        </p:nvSpPr>
        <p:spPr/>
        <p:txBody>
          <a:bodyPr/>
          <a:lstStyle/>
          <a:p>
            <a:pPr>
              <a:defRPr/>
            </a:pPr>
            <a:fld id="{A2862947-D4D5-429D-8321-CECBC935AE3B}" type="slidenum">
              <a:rPr lang="fr-CA" smtClean="0"/>
              <a:pPr>
                <a:defRPr/>
              </a:pPr>
              <a:t>12</a:t>
            </a:fld>
            <a:endParaRPr lang="fr-CA"/>
          </a:p>
        </p:txBody>
      </p:sp>
      <p:sp>
        <p:nvSpPr>
          <p:cNvPr id="3" name="Text Box 4"/>
          <p:cNvSpPr txBox="1">
            <a:spLocks noChangeArrowheads="1"/>
          </p:cNvSpPr>
          <p:nvPr>
            <p:custDataLst>
              <p:tags r:id="rId1"/>
            </p:custDataLst>
          </p:nvPr>
        </p:nvSpPr>
        <p:spPr bwMode="auto">
          <a:xfrm>
            <a:off x="539552" y="5517232"/>
            <a:ext cx="6408712" cy="1200329"/>
          </a:xfrm>
          <a:prstGeom prst="rect">
            <a:avLst/>
          </a:prstGeom>
          <a:noFill/>
          <a:ln w="9525">
            <a:noFill/>
            <a:miter lim="800000"/>
            <a:headEnd/>
            <a:tailEnd/>
          </a:ln>
        </p:spPr>
        <p:txBody>
          <a:bodyPr wrap="square">
            <a:spAutoFit/>
          </a:bodyPr>
          <a:lstStyle/>
          <a:p>
            <a:pPr algn="just">
              <a:spcBef>
                <a:spcPts val="0"/>
              </a:spcBef>
            </a:pPr>
            <a:r>
              <a:rPr lang="fr-CA" dirty="0" smtClean="0">
                <a:solidFill>
                  <a:schemeClr val="bg1"/>
                </a:solidFill>
                <a:latin typeface="Helvetica" pitchFamily="34" charset="0"/>
              </a:rPr>
              <a:t>6 derniers mois</a:t>
            </a:r>
          </a:p>
          <a:p>
            <a:pPr algn="just">
              <a:spcBef>
                <a:spcPts val="0"/>
              </a:spcBef>
            </a:pPr>
            <a:r>
              <a:rPr lang="fr-CA" dirty="0" smtClean="0">
                <a:solidFill>
                  <a:schemeClr val="bg1"/>
                </a:solidFill>
                <a:latin typeface="Helvetica" pitchFamily="34" charset="0"/>
              </a:rPr>
              <a:t>Première visite annuelle conservée</a:t>
            </a:r>
          </a:p>
          <a:p>
            <a:pPr algn="just">
              <a:spcBef>
                <a:spcPts val="0"/>
              </a:spcBef>
            </a:pPr>
            <a:r>
              <a:rPr lang="fr-CA" dirty="0" smtClean="0">
                <a:solidFill>
                  <a:schemeClr val="bg1"/>
                </a:solidFill>
                <a:latin typeface="Helvetica" pitchFamily="34" charset="0"/>
              </a:rPr>
              <a:t>Test par </a:t>
            </a:r>
            <a:r>
              <a:rPr lang="fr-CA" dirty="0" err="1" smtClean="0">
                <a:solidFill>
                  <a:schemeClr val="bg1"/>
                </a:solidFill>
                <a:latin typeface="Helvetica" pitchFamily="34" charset="0"/>
              </a:rPr>
              <a:t>bootstrap</a:t>
            </a:r>
            <a:r>
              <a:rPr lang="fr-CA" dirty="0" smtClean="0">
                <a:solidFill>
                  <a:schemeClr val="bg1"/>
                </a:solidFill>
                <a:latin typeface="Helvetica" pitchFamily="34" charset="0"/>
              </a:rPr>
              <a:t> (1 000 itérations) sur l’ensemble de la période</a:t>
            </a:r>
          </a:p>
        </p:txBody>
      </p:sp>
      <p:pic>
        <p:nvPicPr>
          <p:cNvPr id="4" name="Picture 2"/>
          <p:cNvPicPr>
            <a:picLocks noChangeAspect="1" noChangeArrowheads="1"/>
          </p:cNvPicPr>
          <p:nvPr/>
        </p:nvPicPr>
        <p:blipFill>
          <a:blip r:embed="rId4" cstate="print"/>
          <a:srcRect/>
          <a:stretch>
            <a:fillRect/>
          </a:stretch>
        </p:blipFill>
        <p:spPr bwMode="auto">
          <a:xfrm>
            <a:off x="395536" y="1628800"/>
            <a:ext cx="7920880" cy="40394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C1192E0F-86D2-47CC-8C0F-89F46FE692F5}" type="slidenum">
              <a:rPr lang="fr-CA" sz="1400" b="1">
                <a:solidFill>
                  <a:srgbClr val="B3E9EF"/>
                </a:solidFill>
              </a:rPr>
              <a:pPr algn="r"/>
              <a:t>13</a:t>
            </a:fld>
            <a:endParaRPr lang="fr-CA" sz="1400" b="1">
              <a:solidFill>
                <a:srgbClr val="B3E9EF"/>
              </a:solidFill>
            </a:endParaRPr>
          </a:p>
        </p:txBody>
      </p:sp>
      <p:sp>
        <p:nvSpPr>
          <p:cNvPr id="12291" name="Rectangle 2"/>
          <p:cNvSpPr>
            <a:spLocks noGrp="1" noChangeArrowheads="1"/>
          </p:cNvSpPr>
          <p:nvPr>
            <p:ph type="title" idx="4294967295"/>
            <p:custDataLst>
              <p:tags r:id="rId2"/>
            </p:custDataLst>
          </p:nvPr>
        </p:nvSpPr>
        <p:spPr>
          <a:xfrm>
            <a:off x="395536" y="404664"/>
            <a:ext cx="8229600" cy="1143000"/>
          </a:xfrm>
        </p:spPr>
        <p:txBody>
          <a:bodyPr/>
          <a:lstStyle/>
          <a:p>
            <a:pPr eaLnBrk="1" hangingPunct="1"/>
            <a:r>
              <a:rPr lang="fr-CA" sz="3200" smtClean="0"/>
              <a:t>Infection par le VIH et le VHC</a:t>
            </a:r>
            <a:endParaRPr lang="fr-FR" sz="3200" smtClean="0"/>
          </a:p>
        </p:txBody>
      </p:sp>
      <p:sp>
        <p:nvSpPr>
          <p:cNvPr id="12292" name="Rectangle 3"/>
          <p:cNvSpPr>
            <a:spLocks noGrp="1" noChangeArrowheads="1"/>
          </p:cNvSpPr>
          <p:nvPr>
            <p:ph type="body" idx="4294967295"/>
            <p:custDataLst>
              <p:tags r:id="rId3"/>
            </p:custDataLst>
          </p:nvPr>
        </p:nvSpPr>
        <p:spPr>
          <a:xfrm>
            <a:off x="179512" y="1628800"/>
            <a:ext cx="9144000" cy="3313113"/>
          </a:xfrm>
        </p:spPr>
        <p:txBody>
          <a:bodyPr/>
          <a:lstStyle/>
          <a:p>
            <a:pPr eaLnBrk="1" hangingPunct="1">
              <a:spcAft>
                <a:spcPct val="5000"/>
              </a:spcAft>
            </a:pPr>
            <a:r>
              <a:rPr lang="en-CA" sz="2400" dirty="0" smtClean="0">
                <a:solidFill>
                  <a:schemeClr val="accent1"/>
                </a:solidFill>
              </a:rPr>
              <a:t>Infection par le VIH :</a:t>
            </a:r>
          </a:p>
          <a:p>
            <a:pPr lvl="1" eaLnBrk="1" hangingPunct="1">
              <a:spcAft>
                <a:spcPct val="10000"/>
              </a:spcAft>
              <a:buClr>
                <a:schemeClr val="accent1"/>
              </a:buClr>
              <a:buFontTx/>
              <a:buChar char="•"/>
            </a:pPr>
            <a:r>
              <a:rPr lang="en-CA" sz="2400" dirty="0" err="1" smtClean="0"/>
              <a:t>Prévalence</a:t>
            </a:r>
            <a:r>
              <a:rPr lang="en-CA" sz="2400" dirty="0" smtClean="0"/>
              <a:t> 2003-2010 : </a:t>
            </a:r>
            <a:r>
              <a:rPr lang="en-CA" sz="2400" b="1" dirty="0" smtClean="0">
                <a:solidFill>
                  <a:srgbClr val="66FF66"/>
                </a:solidFill>
              </a:rPr>
              <a:t>15,1 </a:t>
            </a:r>
            <a:r>
              <a:rPr lang="en-CA" sz="2400" b="1" dirty="0" smtClean="0">
                <a:solidFill>
                  <a:srgbClr val="66FF33"/>
                </a:solidFill>
              </a:rPr>
              <a:t>%, </a:t>
            </a:r>
            <a:r>
              <a:rPr lang="fr-CA" sz="2400" b="1" dirty="0" smtClean="0">
                <a:solidFill>
                  <a:srgbClr val="66FF33"/>
                </a:solidFill>
              </a:rPr>
              <a:t>IC 95 % : [14,1-16,1]</a:t>
            </a:r>
            <a:r>
              <a:rPr lang="en-CA" sz="2400" b="1" dirty="0" smtClean="0">
                <a:solidFill>
                  <a:srgbClr val="66FF33"/>
                </a:solidFill>
              </a:rPr>
              <a:t> </a:t>
            </a:r>
          </a:p>
          <a:p>
            <a:pPr lvl="1" eaLnBrk="1" hangingPunct="1">
              <a:spcAft>
                <a:spcPct val="10000"/>
              </a:spcAft>
              <a:buClr>
                <a:schemeClr val="accent1"/>
              </a:buClr>
              <a:buFontTx/>
              <a:buChar char="•"/>
            </a:pPr>
            <a:r>
              <a:rPr lang="en-CA" sz="2400" dirty="0" err="1" smtClean="0">
                <a:solidFill>
                  <a:schemeClr val="bg1"/>
                </a:solidFill>
              </a:rPr>
              <a:t>Prévalence</a:t>
            </a:r>
            <a:r>
              <a:rPr lang="en-CA" sz="2400" dirty="0" smtClean="0">
                <a:solidFill>
                  <a:schemeClr val="bg1"/>
                </a:solidFill>
              </a:rPr>
              <a:t> 2010 :</a:t>
            </a:r>
            <a:r>
              <a:rPr lang="en-CA" sz="2400" b="1" dirty="0" smtClean="0">
                <a:solidFill>
                  <a:srgbClr val="66FF66"/>
                </a:solidFill>
              </a:rPr>
              <a:t> 17,7 %</a:t>
            </a:r>
          </a:p>
          <a:p>
            <a:pPr lvl="1" eaLnBrk="1" hangingPunct="1">
              <a:spcAft>
                <a:spcPct val="10000"/>
              </a:spcAft>
              <a:buClr>
                <a:schemeClr val="accent1"/>
              </a:buClr>
              <a:buFontTx/>
              <a:buChar char="•"/>
            </a:pPr>
            <a:r>
              <a:rPr lang="en-CA" sz="2400" dirty="0" smtClean="0"/>
              <a:t>Incidence 1995-2010 : </a:t>
            </a:r>
            <a:r>
              <a:rPr lang="en-CA" sz="2400" b="1" dirty="0" smtClean="0">
                <a:solidFill>
                  <a:srgbClr val="66FF33"/>
                </a:solidFill>
              </a:rPr>
              <a:t>2,6 par 100 PA, </a:t>
            </a:r>
            <a:r>
              <a:rPr lang="fr-CA" sz="2400" b="1" dirty="0" smtClean="0">
                <a:solidFill>
                  <a:srgbClr val="66FF33"/>
                </a:solidFill>
              </a:rPr>
              <a:t>IC 95 % : [2,3-2,9]</a:t>
            </a:r>
            <a:endParaRPr lang="en-CA" sz="2400" dirty="0" smtClean="0"/>
          </a:p>
          <a:p>
            <a:pPr eaLnBrk="1" hangingPunct="1">
              <a:spcBef>
                <a:spcPct val="40000"/>
              </a:spcBef>
              <a:spcAft>
                <a:spcPct val="5000"/>
              </a:spcAft>
            </a:pPr>
            <a:r>
              <a:rPr lang="en-CA" sz="2400" dirty="0" err="1" smtClean="0">
                <a:solidFill>
                  <a:schemeClr val="accent1"/>
                </a:solidFill>
              </a:rPr>
              <a:t>Anticorps</a:t>
            </a:r>
            <a:r>
              <a:rPr lang="en-CA" sz="2400" dirty="0" smtClean="0">
                <a:solidFill>
                  <a:schemeClr val="accent1"/>
                </a:solidFill>
              </a:rPr>
              <a:t> </a:t>
            </a:r>
            <a:r>
              <a:rPr lang="en-CA" sz="2400" dirty="0" err="1" smtClean="0">
                <a:solidFill>
                  <a:schemeClr val="accent1"/>
                </a:solidFill>
              </a:rPr>
              <a:t>contre</a:t>
            </a:r>
            <a:r>
              <a:rPr lang="en-CA" sz="2400" dirty="0" smtClean="0">
                <a:solidFill>
                  <a:schemeClr val="accent1"/>
                </a:solidFill>
              </a:rPr>
              <a:t> le VHC :</a:t>
            </a:r>
          </a:p>
          <a:p>
            <a:pPr lvl="1" eaLnBrk="1" hangingPunct="1">
              <a:spcAft>
                <a:spcPct val="5000"/>
              </a:spcAft>
              <a:buClr>
                <a:schemeClr val="accent1"/>
              </a:buClr>
              <a:buFontTx/>
              <a:buChar char="•"/>
            </a:pPr>
            <a:r>
              <a:rPr lang="en-CA" sz="2400" dirty="0" err="1" smtClean="0"/>
              <a:t>Prévalence</a:t>
            </a:r>
            <a:r>
              <a:rPr lang="en-CA" sz="2400" dirty="0" smtClean="0"/>
              <a:t> 2003-2010 : </a:t>
            </a:r>
            <a:r>
              <a:rPr lang="en-CA" sz="2400" b="1" dirty="0" smtClean="0">
                <a:solidFill>
                  <a:srgbClr val="66FF66"/>
                </a:solidFill>
              </a:rPr>
              <a:t>62,3 %</a:t>
            </a:r>
            <a:r>
              <a:rPr lang="en-CA" sz="2400" b="1" dirty="0" smtClean="0">
                <a:solidFill>
                  <a:srgbClr val="66FF33"/>
                </a:solidFill>
              </a:rPr>
              <a:t>, </a:t>
            </a:r>
            <a:r>
              <a:rPr lang="fr-CA" sz="2400" b="1" dirty="0" smtClean="0">
                <a:solidFill>
                  <a:srgbClr val="66FF33"/>
                </a:solidFill>
              </a:rPr>
              <a:t>IC 95 % : [61,5-64,2]</a:t>
            </a:r>
            <a:endParaRPr lang="en-CA" sz="2400" b="1" dirty="0" smtClean="0">
              <a:solidFill>
                <a:srgbClr val="66FF66"/>
              </a:solidFill>
            </a:endParaRPr>
          </a:p>
          <a:p>
            <a:pPr lvl="1" eaLnBrk="1" hangingPunct="1">
              <a:spcAft>
                <a:spcPct val="5000"/>
              </a:spcAft>
              <a:buClr>
                <a:schemeClr val="accent1"/>
              </a:buClr>
              <a:buFontTx/>
              <a:buChar char="•"/>
            </a:pPr>
            <a:r>
              <a:rPr lang="en-CA" sz="2400" dirty="0" err="1" smtClean="0">
                <a:solidFill>
                  <a:schemeClr val="bg1"/>
                </a:solidFill>
              </a:rPr>
              <a:t>Prévalence</a:t>
            </a:r>
            <a:r>
              <a:rPr lang="en-CA" sz="2400" dirty="0" smtClean="0">
                <a:solidFill>
                  <a:schemeClr val="bg1"/>
                </a:solidFill>
              </a:rPr>
              <a:t> 2010 : </a:t>
            </a:r>
            <a:r>
              <a:rPr lang="en-CA" sz="2400" b="1" dirty="0" smtClean="0">
                <a:solidFill>
                  <a:srgbClr val="66FF33"/>
                </a:solidFill>
              </a:rPr>
              <a:t>70,5 </a:t>
            </a:r>
            <a:r>
              <a:rPr lang="fr-CA" sz="2400" b="1" dirty="0" smtClean="0">
                <a:solidFill>
                  <a:srgbClr val="66FF33"/>
                </a:solidFill>
              </a:rPr>
              <a:t>%</a:t>
            </a:r>
            <a:endParaRPr lang="en-CA" sz="2400" b="1" dirty="0" smtClean="0">
              <a:solidFill>
                <a:srgbClr val="66FF33"/>
              </a:solidFill>
            </a:endParaRPr>
          </a:p>
          <a:p>
            <a:pPr lvl="1" eaLnBrk="1" hangingPunct="1">
              <a:spcAft>
                <a:spcPct val="5000"/>
              </a:spcAft>
              <a:buClr>
                <a:schemeClr val="accent1"/>
              </a:buClr>
              <a:buFontTx/>
              <a:buChar char="•"/>
            </a:pPr>
            <a:r>
              <a:rPr lang="en-CA" sz="2400" dirty="0" smtClean="0"/>
              <a:t>Incidence 1997-2010 : </a:t>
            </a:r>
            <a:r>
              <a:rPr lang="en-CA" sz="2400" b="1" dirty="0" smtClean="0">
                <a:solidFill>
                  <a:srgbClr val="66FF33"/>
                </a:solidFill>
              </a:rPr>
              <a:t>24,9 par 100 PA, </a:t>
            </a:r>
            <a:r>
              <a:rPr lang="fr-CA" sz="2400" b="1" dirty="0" smtClean="0">
                <a:solidFill>
                  <a:srgbClr val="66FF33"/>
                </a:solidFill>
              </a:rPr>
              <a:t>IC 95 % : [22,6-27,1]</a:t>
            </a:r>
            <a:endParaRPr lang="en-CA" sz="2400" dirty="0" smtClean="0"/>
          </a:p>
          <a:p>
            <a:pPr eaLnBrk="1" hangingPunct="1">
              <a:spcBef>
                <a:spcPts val="1200"/>
              </a:spcBef>
              <a:spcAft>
                <a:spcPct val="0"/>
              </a:spcAft>
            </a:pPr>
            <a:r>
              <a:rPr lang="en-CA" sz="2400" dirty="0" smtClean="0">
                <a:solidFill>
                  <a:schemeClr val="accent1"/>
                </a:solidFill>
              </a:rPr>
              <a:t>Co infection par le VIH et le VHC (</a:t>
            </a:r>
            <a:r>
              <a:rPr lang="en-CA" sz="2400" dirty="0" err="1" smtClean="0">
                <a:solidFill>
                  <a:schemeClr val="accent1"/>
                </a:solidFill>
              </a:rPr>
              <a:t>anticorps</a:t>
            </a:r>
            <a:r>
              <a:rPr lang="en-CA" sz="2400" dirty="0" smtClean="0">
                <a:solidFill>
                  <a:schemeClr val="accent1"/>
                </a:solidFill>
              </a:rPr>
              <a:t>) :</a:t>
            </a:r>
            <a:r>
              <a:rPr lang="en-CA" sz="2400" dirty="0" smtClean="0">
                <a:solidFill>
                  <a:srgbClr val="006699"/>
                </a:solidFill>
              </a:rPr>
              <a:t> </a:t>
            </a:r>
            <a:r>
              <a:rPr lang="en-CA" sz="2400" b="1" dirty="0" smtClean="0">
                <a:solidFill>
                  <a:srgbClr val="66FF66"/>
                </a:solidFill>
              </a:rPr>
              <a:t>13,0 %</a:t>
            </a:r>
          </a:p>
          <a:p>
            <a:pPr eaLnBrk="1" hangingPunct="1">
              <a:spcBef>
                <a:spcPts val="0"/>
              </a:spcBef>
              <a:spcAft>
                <a:spcPct val="0"/>
              </a:spcAft>
              <a:buClr>
                <a:srgbClr val="B3E9EF"/>
              </a:buClr>
              <a:buFont typeface="Arial" pitchFamily="34" charset="0"/>
              <a:buChar char="•"/>
            </a:pPr>
            <a:r>
              <a:rPr lang="fr-CA" sz="2400" b="1" dirty="0" smtClean="0">
                <a:solidFill>
                  <a:srgbClr val="66FF66"/>
                </a:solidFill>
              </a:rPr>
              <a:t>35,2 % </a:t>
            </a:r>
            <a:r>
              <a:rPr lang="fr-CA" sz="2400" dirty="0" smtClean="0">
                <a:solidFill>
                  <a:schemeClr val="bg1"/>
                </a:solidFill>
              </a:rPr>
              <a:t>ne sont infectés ni par le VIH ni par le VHC</a:t>
            </a:r>
            <a:endParaRPr lang="en-CA" sz="2400" b="1" dirty="0" smtClean="0">
              <a:solidFill>
                <a:srgbClr val="66FF66"/>
              </a:solidFill>
            </a:endParaRPr>
          </a:p>
          <a:p>
            <a:pPr eaLnBrk="1" hangingPunct="1">
              <a:spcBef>
                <a:spcPct val="40000"/>
              </a:spcBef>
              <a:spcAft>
                <a:spcPct val="0"/>
              </a:spcAft>
            </a:pPr>
            <a:endParaRPr lang="en-CA" sz="2400" b="1" dirty="0" smtClean="0">
              <a:solidFill>
                <a:srgbClr val="66FF66"/>
              </a:solidFill>
            </a:endParaRPr>
          </a:p>
        </p:txBody>
      </p:sp>
      <p:sp>
        <p:nvSpPr>
          <p:cNvPr id="12293" name="Text Box 4"/>
          <p:cNvSpPr txBox="1">
            <a:spLocks noChangeArrowheads="1"/>
          </p:cNvSpPr>
          <p:nvPr>
            <p:custDataLst>
              <p:tags r:id="rId4"/>
            </p:custDataLst>
          </p:nvPr>
        </p:nvSpPr>
        <p:spPr bwMode="auto">
          <a:xfrm>
            <a:off x="611560" y="6021288"/>
            <a:ext cx="6408712" cy="646331"/>
          </a:xfrm>
          <a:prstGeom prst="rect">
            <a:avLst/>
          </a:prstGeom>
          <a:noFill/>
          <a:ln w="9525">
            <a:noFill/>
            <a:miter lim="800000"/>
            <a:headEnd/>
            <a:tailEnd/>
          </a:ln>
        </p:spPr>
        <p:txBody>
          <a:bodyPr wrap="square">
            <a:spAutoFit/>
          </a:bodyPr>
          <a:lstStyle/>
          <a:p>
            <a:pPr algn="just">
              <a:spcBef>
                <a:spcPts val="0"/>
              </a:spcBef>
              <a:tabLst>
                <a:tab pos="628650" algn="l"/>
              </a:tabLst>
            </a:pPr>
            <a:r>
              <a:rPr lang="fr-CA" dirty="0" smtClean="0">
                <a:solidFill>
                  <a:schemeClr val="bg1"/>
                </a:solidFill>
                <a:latin typeface="Helvetica" pitchFamily="34" charset="0"/>
              </a:rPr>
              <a:t>PA : personnes-années</a:t>
            </a:r>
          </a:p>
          <a:p>
            <a:pPr algn="just">
              <a:spcBef>
                <a:spcPts val="0"/>
              </a:spcBef>
              <a:tabLst>
                <a:tab pos="628650" algn="l"/>
              </a:tabLst>
            </a:pPr>
            <a:r>
              <a:rPr lang="fr-CA" dirty="0" smtClean="0">
                <a:solidFill>
                  <a:schemeClr val="bg1"/>
                </a:solidFill>
                <a:latin typeface="Helvetica" pitchFamily="34" charset="0"/>
              </a:rPr>
              <a:t>Données au 31 décembre 2010 pour le taux d’incidence</a:t>
            </a:r>
            <a:endParaRPr lang="fr-CA" dirty="0">
              <a:solidFill>
                <a:schemeClr val="bg1"/>
              </a:solidFill>
              <a:latin typeface="Helvetic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143000"/>
          </a:xfrm>
        </p:spPr>
        <p:txBody>
          <a:bodyPr/>
          <a:lstStyle/>
          <a:p>
            <a:r>
              <a:rPr lang="fr-CA" sz="3200" dirty="0" smtClean="0"/>
              <a:t>Prévalence du VIH, variations régionales (2003-2010)</a:t>
            </a:r>
            <a:endParaRPr lang="fr-FR" sz="3200" dirty="0"/>
          </a:p>
        </p:txBody>
      </p:sp>
      <p:sp>
        <p:nvSpPr>
          <p:cNvPr id="4" name="Espace réservé du numéro de diapositive 3"/>
          <p:cNvSpPr>
            <a:spLocks noGrp="1"/>
          </p:cNvSpPr>
          <p:nvPr>
            <p:ph type="sldNum" sz="quarter" idx="10"/>
          </p:nvPr>
        </p:nvSpPr>
        <p:spPr/>
        <p:txBody>
          <a:bodyPr/>
          <a:lstStyle/>
          <a:p>
            <a:pPr>
              <a:defRPr/>
            </a:pPr>
            <a:fld id="{08763B0D-2EF7-4B88-BF2F-BBB0F80E0F0D}" type="slidenum">
              <a:rPr lang="fr-CA" smtClean="0"/>
              <a:pPr>
                <a:defRPr/>
              </a:pPr>
              <a:t>14</a:t>
            </a:fld>
            <a:endParaRPr lang="fr-CA"/>
          </a:p>
        </p:txBody>
      </p:sp>
      <p:graphicFrame>
        <p:nvGraphicFramePr>
          <p:cNvPr id="5" name="Group 44"/>
          <p:cNvGraphicFramePr>
            <a:graphicFrameLocks noGrp="1"/>
          </p:cNvGraphicFramePr>
          <p:nvPr/>
        </p:nvGraphicFramePr>
        <p:xfrm>
          <a:off x="323528" y="1268760"/>
          <a:ext cx="8424862" cy="4937760"/>
        </p:xfrm>
        <a:graphic>
          <a:graphicData uri="http://schemas.openxmlformats.org/drawingml/2006/table">
            <a:tbl>
              <a:tblPr>
                <a:tableStyleId>{AF606853-7671-496A-8E4F-DF71F8EC918B}</a:tableStyleId>
              </a:tblPr>
              <a:tblGrid>
                <a:gridCol w="3816350"/>
                <a:gridCol w="1589087"/>
                <a:gridCol w="1511300"/>
                <a:gridCol w="1508125"/>
              </a:tblGrid>
              <a:tr h="4455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b="0" i="0" u="none" strike="noStrike" cap="none" normalizeH="0" baseline="0" dirty="0" smtClean="0">
                          <a:ln>
                            <a:noFill/>
                          </a:ln>
                          <a:solidFill>
                            <a:schemeClr val="bg1"/>
                          </a:solidFill>
                          <a:effectLst/>
                          <a:latin typeface="+mn-lt"/>
                        </a:rPr>
                        <a:t>Site</a:t>
                      </a:r>
                      <a:endParaRPr kumimoji="0" lang="fr-FR" sz="2400" b="0" i="0" u="none" strike="noStrike" cap="none" normalizeH="0" baseline="0" dirty="0" smtClean="0">
                        <a:ln>
                          <a:noFill/>
                        </a:ln>
                        <a:solidFill>
                          <a:schemeClr val="bg1"/>
                        </a:solidFill>
                        <a:effectLst/>
                        <a:latin typeface="+mn-lt"/>
                      </a:endParaRPr>
                    </a:p>
                  </a:txBody>
                  <a:tcPr horzOverflow="overflow">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N</a:t>
                      </a:r>
                      <a:endParaRPr kumimoji="0" lang="fr-CA" sz="2400" b="1" i="0" u="none" strike="noStrike" cap="none" normalizeH="0" baseline="0" dirty="0" smtClean="0">
                        <a:ln>
                          <a:noFill/>
                        </a:ln>
                        <a:solidFill>
                          <a:schemeClr val="tx1"/>
                        </a:solidFill>
                        <a:effectLst/>
                        <a:latin typeface="+mn-lt"/>
                      </a:endParaRPr>
                    </a:p>
                  </a:txBody>
                  <a:tcPr horzOverflow="overflow">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 pos</a:t>
                      </a:r>
                      <a:endParaRPr kumimoji="0" lang="fr-CA" sz="2400" b="1" i="0" u="none" strike="noStrike" cap="none" normalizeH="0" baseline="0" dirty="0" smtClean="0">
                        <a:ln>
                          <a:noFill/>
                        </a:ln>
                        <a:solidFill>
                          <a:schemeClr val="tx1"/>
                        </a:solidFill>
                        <a:effectLst/>
                        <a:latin typeface="+mn-lt"/>
                      </a:endParaRPr>
                    </a:p>
                  </a:txBody>
                  <a:tcPr horzOverflow="overflow">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IC 95 %</a:t>
                      </a:r>
                      <a:endParaRPr kumimoji="0" lang="fr-CA" sz="2400" b="1" i="0" u="none" strike="noStrike" cap="none" normalizeH="0" baseline="0" dirty="0" smtClean="0">
                        <a:ln>
                          <a:noFill/>
                        </a:ln>
                        <a:solidFill>
                          <a:schemeClr val="tx1"/>
                        </a:solidFill>
                        <a:effectLst/>
                        <a:latin typeface="+mn-lt"/>
                      </a:endParaRPr>
                    </a:p>
                  </a:txBody>
                  <a:tcPr horzOverflow="overflow">
                    <a:solidFill>
                      <a:schemeClr val="tx1"/>
                    </a:solidFill>
                  </a:tcPr>
                </a:tc>
              </a:tr>
              <a:tr h="4455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Montréal</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2 120 </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20,4</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18,7-22,1</a:t>
                      </a:r>
                      <a:endParaRPr kumimoji="0" lang="fr-CA" sz="2400" b="0" i="0" u="none" strike="noStrike" cap="none" normalizeH="0" baseline="0" dirty="0" smtClean="0">
                        <a:ln>
                          <a:noFill/>
                        </a:ln>
                        <a:solidFill>
                          <a:schemeClr val="tx1"/>
                        </a:solidFill>
                        <a:effectLst/>
                        <a:latin typeface="+mn-lt"/>
                      </a:endParaRPr>
                    </a:p>
                  </a:txBody>
                  <a:tcPr horzOverflow="overflow"/>
                </a:tc>
              </a:tr>
              <a:tr h="4455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Québec</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913</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14,4</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12,1-16,8</a:t>
                      </a:r>
                      <a:endParaRPr kumimoji="0" lang="fr-CA" sz="2400" b="0" i="0" u="none" strike="noStrike" cap="none" normalizeH="0" baseline="0" dirty="0" smtClean="0">
                        <a:ln>
                          <a:noFill/>
                        </a:ln>
                        <a:solidFill>
                          <a:schemeClr val="tx1"/>
                        </a:solidFill>
                        <a:effectLst/>
                        <a:latin typeface="+mn-lt"/>
                      </a:endParaRPr>
                    </a:p>
                  </a:txBody>
                  <a:tcPr horzOverflow="overflow"/>
                </a:tc>
              </a:tr>
              <a:tr h="4455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Ottawa</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1 124</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10,1</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8,4-12,0</a:t>
                      </a:r>
                      <a:endParaRPr kumimoji="0" lang="fr-CA" sz="2400" b="0" i="0" u="none" strike="noStrike" cap="none" normalizeH="0" baseline="0" dirty="0" smtClean="0">
                        <a:ln>
                          <a:noFill/>
                        </a:ln>
                        <a:solidFill>
                          <a:schemeClr val="tx1"/>
                        </a:solidFill>
                        <a:effectLst/>
                        <a:latin typeface="+mn-lt"/>
                      </a:endParaRPr>
                    </a:p>
                  </a:txBody>
                  <a:tcPr horzOverflow="overflow"/>
                </a:tc>
              </a:tr>
              <a:tr h="4455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Outaouais</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101</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10,9</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smtClean="0">
                          <a:ln>
                            <a:noFill/>
                          </a:ln>
                          <a:effectLst/>
                          <a:latin typeface="+mn-lt"/>
                        </a:rPr>
                        <a:t>5,6-18,7</a:t>
                      </a:r>
                      <a:endParaRPr kumimoji="0" lang="fr-CA" sz="2400" b="0" i="0" u="none" strike="noStrike" cap="none" normalizeH="0" baseline="0" smtClean="0">
                        <a:ln>
                          <a:noFill/>
                        </a:ln>
                        <a:solidFill>
                          <a:schemeClr val="tx1"/>
                        </a:solidFill>
                        <a:effectLst/>
                        <a:latin typeface="+mn-lt"/>
                      </a:endParaRPr>
                    </a:p>
                  </a:txBody>
                  <a:tcPr horzOverflow="overflow"/>
                </a:tc>
              </a:tr>
              <a:tr h="4455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Montérégie</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61</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13,1</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5,8-24,2</a:t>
                      </a:r>
                      <a:endParaRPr kumimoji="0" lang="fr-CA" sz="2400" b="0" i="0" u="none" strike="noStrike" cap="none" normalizeH="0" baseline="0" dirty="0" smtClean="0">
                        <a:ln>
                          <a:noFill/>
                        </a:ln>
                        <a:solidFill>
                          <a:schemeClr val="tx1"/>
                        </a:solidFill>
                        <a:effectLst/>
                        <a:latin typeface="+mn-lt"/>
                      </a:endParaRPr>
                    </a:p>
                  </a:txBody>
                  <a:tcPr horzOverflow="overflow"/>
                </a:tc>
              </a:tr>
              <a:tr h="4455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Saguenay-Lac-Saint-Jean</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74</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5,4</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1,5-13,3</a:t>
                      </a:r>
                      <a:endParaRPr kumimoji="0" lang="fr-CA" sz="2400" b="0" i="0" u="none" strike="noStrike" cap="none" normalizeH="0" baseline="0" dirty="0" smtClean="0">
                        <a:ln>
                          <a:noFill/>
                        </a:ln>
                        <a:solidFill>
                          <a:schemeClr val="tx1"/>
                        </a:solidFill>
                        <a:effectLst/>
                        <a:latin typeface="+mn-lt"/>
                      </a:endParaRPr>
                    </a:p>
                  </a:txBody>
                  <a:tcPr horzOverflow="overflow"/>
                </a:tc>
              </a:tr>
              <a:tr h="4455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Abitibi-</a:t>
                      </a:r>
                      <a:r>
                        <a:rPr kumimoji="0" lang="fr-CA" sz="2400" u="none" strike="noStrike" cap="none" normalizeH="0" baseline="0" dirty="0" err="1" smtClean="0">
                          <a:ln>
                            <a:noFill/>
                          </a:ln>
                          <a:effectLst/>
                          <a:latin typeface="+mn-lt"/>
                        </a:rPr>
                        <a:t>Témiscamingue</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155</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3,9</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0,1-8,2</a:t>
                      </a:r>
                      <a:endParaRPr kumimoji="0" lang="fr-CA" sz="2400" b="0" i="0" u="none" strike="noStrike" cap="none" normalizeH="0" baseline="0" dirty="0" smtClean="0">
                        <a:ln>
                          <a:noFill/>
                        </a:ln>
                        <a:solidFill>
                          <a:schemeClr val="tx1"/>
                        </a:solidFill>
                        <a:effectLst/>
                        <a:latin typeface="+mn-lt"/>
                      </a:endParaRPr>
                    </a:p>
                  </a:txBody>
                  <a:tcPr horzOverflow="overflow"/>
                </a:tc>
              </a:tr>
              <a:tr h="4455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Estrie</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325</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11,4</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8,1-15,4</a:t>
                      </a:r>
                      <a:endParaRPr kumimoji="0" lang="fr-CA" sz="2400" b="0" i="0" u="none" strike="noStrike" cap="none" normalizeH="0" baseline="0" dirty="0" smtClean="0">
                        <a:ln>
                          <a:noFill/>
                        </a:ln>
                        <a:solidFill>
                          <a:schemeClr val="tx1"/>
                        </a:solidFill>
                        <a:effectLst/>
                        <a:latin typeface="+mn-lt"/>
                      </a:endParaRPr>
                    </a:p>
                  </a:txBody>
                  <a:tcPr horzOverflow="overflow"/>
                </a:tc>
              </a:tr>
              <a:tr h="74258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Mauricie et </a:t>
                      </a:r>
                      <a:r>
                        <a:rPr kumimoji="0" lang="fr-CA" sz="2400" u="none" strike="noStrike" cap="none" normalizeH="0" baseline="0" dirty="0" smtClean="0">
                          <a:ln>
                            <a:noFill/>
                          </a:ln>
                          <a:effectLst/>
                          <a:latin typeface="+mn-lt"/>
                        </a:rPr>
                        <a:t>Centre-du-Québec</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207</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7,3</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4,1-11,7</a:t>
                      </a:r>
                      <a:endParaRPr kumimoji="0" lang="fr-CA" sz="2400" b="0" i="0" u="none" strike="noStrike" cap="none" normalizeH="0" baseline="0" dirty="0" smtClean="0">
                        <a:ln>
                          <a:noFill/>
                        </a:ln>
                        <a:solidFill>
                          <a:schemeClr val="tx1"/>
                        </a:solidFill>
                        <a:effectLst/>
                        <a:latin typeface="+mn-lt"/>
                      </a:endParaRPr>
                    </a:p>
                  </a:txBody>
                  <a:tcPr horzOverflow="overflow"/>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143000"/>
          </a:xfrm>
        </p:spPr>
        <p:txBody>
          <a:bodyPr/>
          <a:lstStyle/>
          <a:p>
            <a:r>
              <a:rPr lang="fr-CA" sz="3200" dirty="0" smtClean="0"/>
              <a:t>Prévalence des anticorps contre le VHC variations régionales (2003-2010)</a:t>
            </a:r>
            <a:endParaRPr lang="fr-FR" sz="3200" dirty="0"/>
          </a:p>
        </p:txBody>
      </p:sp>
      <p:sp>
        <p:nvSpPr>
          <p:cNvPr id="3" name="Espace réservé du contenu 2"/>
          <p:cNvSpPr>
            <a:spLocks noGrp="1"/>
          </p:cNvSpPr>
          <p:nvPr>
            <p:ph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08763B0D-2EF7-4B88-BF2F-BBB0F80E0F0D}" type="slidenum">
              <a:rPr lang="fr-CA" smtClean="0"/>
              <a:pPr>
                <a:defRPr/>
              </a:pPr>
              <a:t>15</a:t>
            </a:fld>
            <a:endParaRPr lang="fr-CA"/>
          </a:p>
        </p:txBody>
      </p:sp>
      <p:graphicFrame>
        <p:nvGraphicFramePr>
          <p:cNvPr id="5" name="Group 44"/>
          <p:cNvGraphicFramePr>
            <a:graphicFrameLocks noGrp="1"/>
          </p:cNvGraphicFramePr>
          <p:nvPr/>
        </p:nvGraphicFramePr>
        <p:xfrm>
          <a:off x="323528" y="1268760"/>
          <a:ext cx="8640959" cy="4937760"/>
        </p:xfrm>
        <a:graphic>
          <a:graphicData uri="http://schemas.openxmlformats.org/drawingml/2006/table">
            <a:tbl>
              <a:tblPr>
                <a:tableStyleId>{AF606853-7671-496A-8E4F-DF71F8EC918B}</a:tableStyleId>
              </a:tblPr>
              <a:tblGrid>
                <a:gridCol w="3766605"/>
                <a:gridCol w="1477100"/>
                <a:gridCol w="1477100"/>
                <a:gridCol w="1920154"/>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b="0" i="0" u="none" strike="noStrike" cap="none" normalizeH="0" baseline="0" dirty="0" smtClean="0">
                          <a:ln>
                            <a:noFill/>
                          </a:ln>
                          <a:solidFill>
                            <a:schemeClr val="bg1"/>
                          </a:solidFill>
                          <a:effectLst/>
                          <a:latin typeface="+mn-lt"/>
                        </a:rPr>
                        <a:t>Site</a:t>
                      </a:r>
                      <a:endParaRPr kumimoji="0" lang="fr-FR" sz="2400" b="0" i="0" u="none" strike="noStrike" cap="none" normalizeH="0" baseline="0" dirty="0" smtClean="0">
                        <a:ln>
                          <a:noFill/>
                        </a:ln>
                        <a:solidFill>
                          <a:schemeClr val="bg1"/>
                        </a:solidFill>
                        <a:effectLst/>
                        <a:latin typeface="+mn-lt"/>
                      </a:endParaRPr>
                    </a:p>
                  </a:txBody>
                  <a:tcPr horzOverflow="overflow">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N</a:t>
                      </a:r>
                      <a:endParaRPr kumimoji="0" lang="fr-CA" sz="2400" b="1" i="0" u="none" strike="noStrike" cap="none" normalizeH="0" baseline="0" dirty="0" smtClean="0">
                        <a:ln>
                          <a:noFill/>
                        </a:ln>
                        <a:solidFill>
                          <a:schemeClr val="tx1"/>
                        </a:solidFill>
                        <a:effectLst/>
                        <a:latin typeface="+mn-lt"/>
                      </a:endParaRPr>
                    </a:p>
                  </a:txBody>
                  <a:tcPr horzOverflow="overflow">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 pos</a:t>
                      </a:r>
                      <a:endParaRPr kumimoji="0" lang="fr-CA" sz="2400" b="1" i="0" u="none" strike="noStrike" cap="none" normalizeH="0" baseline="0" dirty="0" smtClean="0">
                        <a:ln>
                          <a:noFill/>
                        </a:ln>
                        <a:solidFill>
                          <a:schemeClr val="tx1"/>
                        </a:solidFill>
                        <a:effectLst/>
                        <a:latin typeface="+mn-lt"/>
                      </a:endParaRPr>
                    </a:p>
                  </a:txBody>
                  <a:tcPr horzOverflow="overflow">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IC 95 %</a:t>
                      </a:r>
                      <a:endParaRPr kumimoji="0" lang="fr-CA" sz="2400" b="1" i="0" u="none" strike="noStrike" cap="none" normalizeH="0" baseline="0" dirty="0" smtClean="0">
                        <a:ln>
                          <a:noFill/>
                        </a:ln>
                        <a:solidFill>
                          <a:schemeClr val="tx1"/>
                        </a:solidFill>
                        <a:effectLst/>
                        <a:latin typeface="+mn-lt"/>
                      </a:endParaRPr>
                    </a:p>
                  </a:txBody>
                  <a:tcPr horzOverflow="overflow">
                    <a:solidFill>
                      <a:schemeClr val="tx1"/>
                    </a:solid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Montréal</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2 152</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a:latin typeface="+mn-lt"/>
                          <a:ea typeface="Times New Roman"/>
                          <a:cs typeface="Times New Roman"/>
                        </a:rPr>
                        <a:t>68,5</a:t>
                      </a:r>
                      <a:endParaRPr lang="fr-FR" sz="240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smtClean="0">
                          <a:latin typeface="+mn-lt"/>
                          <a:ea typeface="Times New Roman"/>
                          <a:cs typeface="Times New Roman"/>
                        </a:rPr>
                        <a:t>66,4-70,4</a:t>
                      </a:r>
                      <a:endParaRPr lang="fr-FR" sz="2400" dirty="0">
                        <a:latin typeface="+mn-lt"/>
                        <a:ea typeface="Times New Roman"/>
                        <a:cs typeface="Times New Roman"/>
                      </a:endParaRPr>
                    </a:p>
                  </a:txBody>
                  <a:tcPr marL="89535" marR="89535" marT="36830" marB="36830" anchor="ct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Québec</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920</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67,7</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smtClean="0">
                          <a:latin typeface="+mn-lt"/>
                          <a:ea typeface="Times New Roman"/>
                          <a:cs typeface="Times New Roman"/>
                        </a:rPr>
                        <a:t>64,6-70,7</a:t>
                      </a:r>
                      <a:endParaRPr lang="fr-FR" sz="2400" dirty="0">
                        <a:latin typeface="+mn-lt"/>
                        <a:ea typeface="Times New Roman"/>
                        <a:cs typeface="Times New Roman"/>
                      </a:endParaRPr>
                    </a:p>
                  </a:txBody>
                  <a:tcPr marL="89535" marR="89535" marT="36830" marB="36830" anchor="ct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Ottawa</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1 125</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58,0</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smtClean="0">
                          <a:latin typeface="+mn-lt"/>
                          <a:ea typeface="Times New Roman"/>
                          <a:cs typeface="Times New Roman"/>
                        </a:rPr>
                        <a:t>55,0-60,9</a:t>
                      </a:r>
                      <a:endParaRPr lang="fr-FR" sz="2400" dirty="0">
                        <a:latin typeface="+mn-lt"/>
                        <a:ea typeface="Times New Roman"/>
                        <a:cs typeface="Times New Roman"/>
                      </a:endParaRPr>
                    </a:p>
                  </a:txBody>
                  <a:tcPr marL="89535" marR="89535" marT="36830" marB="36830" anchor="ct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Outaouais</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102</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52,9</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smtClean="0">
                          <a:latin typeface="+mn-lt"/>
                          <a:ea typeface="Times New Roman"/>
                          <a:cs typeface="Times New Roman"/>
                        </a:rPr>
                        <a:t>42,8-62,9</a:t>
                      </a:r>
                      <a:endParaRPr lang="fr-FR" sz="2400" dirty="0">
                        <a:latin typeface="+mn-lt"/>
                        <a:ea typeface="Times New Roman"/>
                        <a:cs typeface="Times New Roman"/>
                      </a:endParaRPr>
                    </a:p>
                  </a:txBody>
                  <a:tcPr marL="89535" marR="89535" marT="36830" marB="36830" anchor="ct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Montérégie</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61</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59,0</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smtClean="0">
                          <a:latin typeface="+mn-lt"/>
                          <a:ea typeface="Times New Roman"/>
                          <a:cs typeface="Times New Roman"/>
                        </a:rPr>
                        <a:t>45,7-71,5</a:t>
                      </a:r>
                      <a:endParaRPr lang="fr-FR" sz="2400" dirty="0">
                        <a:latin typeface="+mn-lt"/>
                        <a:ea typeface="Times New Roman"/>
                        <a:cs typeface="Times New Roman"/>
                      </a:endParaRPr>
                    </a:p>
                  </a:txBody>
                  <a:tcPr marL="89535" marR="89535" marT="36830" marB="36830" anchor="ct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Saguenay-Lac-Saint-Jean</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74</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18,9</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smtClean="0">
                          <a:latin typeface="+mn-lt"/>
                          <a:ea typeface="Times New Roman"/>
                          <a:cs typeface="Times New Roman"/>
                        </a:rPr>
                        <a:t>10,8-29,7</a:t>
                      </a:r>
                      <a:endParaRPr lang="fr-FR" sz="2400" dirty="0">
                        <a:latin typeface="+mn-lt"/>
                        <a:ea typeface="Times New Roman"/>
                        <a:cs typeface="Times New Roman"/>
                      </a:endParaRPr>
                    </a:p>
                  </a:txBody>
                  <a:tcPr marL="89535" marR="89535" marT="36830" marB="36830" anchor="ct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smtClean="0">
                          <a:ln>
                            <a:noFill/>
                          </a:ln>
                          <a:effectLst/>
                          <a:latin typeface="+mn-lt"/>
                        </a:rPr>
                        <a:t>Abitibi-Témiscamingue</a:t>
                      </a:r>
                      <a:endParaRPr kumimoji="0" lang="fr-CA" sz="2400" b="0" i="0" u="none" strike="noStrike" cap="none" normalizeH="0" baseline="0" smtClean="0">
                        <a:ln>
                          <a:noFill/>
                        </a:ln>
                        <a:solidFill>
                          <a:schemeClr val="tx1"/>
                        </a:solidFill>
                        <a:effectLst/>
                        <a:latin typeface="+mn-lt"/>
                      </a:endParaRPr>
                    </a:p>
                  </a:txBody>
                  <a:tcPr horzOverflow="overflow"/>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157</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49,7</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smtClean="0">
                          <a:latin typeface="+mn-lt"/>
                          <a:ea typeface="Times New Roman"/>
                          <a:cs typeface="Times New Roman"/>
                        </a:rPr>
                        <a:t>41,6-57,8</a:t>
                      </a:r>
                      <a:endParaRPr lang="fr-FR" sz="2400" dirty="0">
                        <a:latin typeface="+mn-lt"/>
                        <a:ea typeface="Times New Roman"/>
                        <a:cs typeface="Times New Roman"/>
                      </a:endParaRPr>
                    </a:p>
                  </a:txBody>
                  <a:tcPr marL="89535" marR="89535" marT="36830" marB="36830" anchor="ct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Estrie</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327</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a:latin typeface="+mn-lt"/>
                          <a:ea typeface="Times New Roman"/>
                          <a:cs typeface="Times New Roman"/>
                        </a:rPr>
                        <a:t>53,8</a:t>
                      </a:r>
                      <a:endParaRPr lang="fr-FR" sz="240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smtClean="0">
                          <a:latin typeface="+mn-lt"/>
                          <a:ea typeface="Times New Roman"/>
                          <a:cs typeface="Times New Roman"/>
                        </a:rPr>
                        <a:t>48,3-59,3</a:t>
                      </a:r>
                      <a:endParaRPr lang="fr-FR" sz="2400" dirty="0">
                        <a:latin typeface="+mn-lt"/>
                        <a:ea typeface="Times New Roman"/>
                        <a:cs typeface="Times New Roman"/>
                      </a:endParaRPr>
                    </a:p>
                  </a:txBody>
                  <a:tcPr marL="89535" marR="89535" marT="36830" marB="36830" anchor="ct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fr-CA" sz="2400" u="none" strike="noStrike" cap="none" normalizeH="0" baseline="0" dirty="0" smtClean="0">
                          <a:ln>
                            <a:noFill/>
                          </a:ln>
                          <a:effectLst/>
                          <a:latin typeface="+mn-lt"/>
                        </a:rPr>
                        <a:t>Mauricie et </a:t>
                      </a:r>
                      <a:r>
                        <a:rPr kumimoji="0" lang="fr-CA" sz="2400" u="none" strike="noStrike" cap="none" normalizeH="0" baseline="0" dirty="0" smtClean="0">
                          <a:ln>
                            <a:noFill/>
                          </a:ln>
                          <a:effectLst/>
                          <a:latin typeface="+mn-lt"/>
                        </a:rPr>
                        <a:t>Centre-du-Québec</a:t>
                      </a:r>
                      <a:endParaRPr kumimoji="0" lang="fr-CA" sz="2400" b="0" i="0" u="none" strike="noStrike" cap="none" normalizeH="0" baseline="0" dirty="0" smtClean="0">
                        <a:ln>
                          <a:noFill/>
                        </a:ln>
                        <a:solidFill>
                          <a:schemeClr val="tx1"/>
                        </a:solidFill>
                        <a:effectLst/>
                        <a:latin typeface="+mn-lt"/>
                      </a:endParaRPr>
                    </a:p>
                  </a:txBody>
                  <a:tcPr horzOverflow="overflow"/>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a:latin typeface="+mn-lt"/>
                          <a:ea typeface="Times New Roman"/>
                          <a:cs typeface="Times New Roman"/>
                        </a:rPr>
                        <a:t>208</a:t>
                      </a:r>
                      <a:endParaRPr lang="fr-FR" sz="2400" dirty="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a:latin typeface="+mn-lt"/>
                          <a:ea typeface="Times New Roman"/>
                          <a:cs typeface="Times New Roman"/>
                        </a:rPr>
                        <a:t>62,0</a:t>
                      </a:r>
                      <a:endParaRPr lang="fr-FR" sz="2400">
                        <a:latin typeface="+mn-lt"/>
                        <a:ea typeface="Times New Roman"/>
                        <a:cs typeface="Times New Roman"/>
                      </a:endParaRPr>
                    </a:p>
                  </a:txBody>
                  <a:tcPr marL="89535" marR="89535" marT="36830" marB="36830" anchor="ctr"/>
                </a:tc>
                <a:tc>
                  <a:txBody>
                    <a:bodyPr/>
                    <a:lstStyle/>
                    <a:p>
                      <a:pPr algn="ctr">
                        <a:spcAft>
                          <a:spcPts val="0"/>
                        </a:spcAft>
                        <a:tabLst>
                          <a:tab pos="76200" algn="l"/>
                          <a:tab pos="777240" algn="l"/>
                          <a:tab pos="1244600" algn="l"/>
                          <a:tab pos="1605280" algn="l"/>
                          <a:tab pos="2720975" algn="l"/>
                          <a:tab pos="5105400" algn="l"/>
                          <a:tab pos="5562600" algn="l"/>
                        </a:tabLst>
                      </a:pPr>
                      <a:r>
                        <a:rPr lang="fr-CA" sz="2400" dirty="0" smtClean="0">
                          <a:latin typeface="+mn-lt"/>
                          <a:ea typeface="Times New Roman"/>
                          <a:cs typeface="Times New Roman"/>
                        </a:rPr>
                        <a:t>55,1-68,6</a:t>
                      </a:r>
                      <a:endParaRPr lang="fr-FR" sz="2400" dirty="0">
                        <a:latin typeface="+mn-lt"/>
                        <a:ea typeface="Times New Roman"/>
                        <a:cs typeface="Times New Roman"/>
                      </a:endParaRPr>
                    </a:p>
                  </a:txBody>
                  <a:tcPr marL="89535" marR="89535" marT="36830" marB="36830" anchor="ct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8A7742FD-3BAC-4C93-B6A7-458878DF32B9}" type="slidenum">
              <a:rPr lang="fr-CA" sz="1400" b="1">
                <a:solidFill>
                  <a:srgbClr val="B3E9EF"/>
                </a:solidFill>
              </a:rPr>
              <a:pPr algn="r"/>
              <a:t>16</a:t>
            </a:fld>
            <a:endParaRPr lang="fr-CA" sz="1400" b="1">
              <a:solidFill>
                <a:srgbClr val="B3E9EF"/>
              </a:solidFill>
            </a:endParaRPr>
          </a:p>
        </p:txBody>
      </p:sp>
      <p:sp>
        <p:nvSpPr>
          <p:cNvPr id="13315" name="Rectangle 2"/>
          <p:cNvSpPr>
            <a:spLocks noGrp="1" noChangeArrowheads="1"/>
          </p:cNvSpPr>
          <p:nvPr>
            <p:ph type="title" idx="4294967295"/>
            <p:custDataLst>
              <p:tags r:id="rId2"/>
            </p:custDataLst>
          </p:nvPr>
        </p:nvSpPr>
        <p:spPr>
          <a:xfrm>
            <a:off x="395288" y="274638"/>
            <a:ext cx="8229600" cy="1143000"/>
          </a:xfrm>
        </p:spPr>
        <p:txBody>
          <a:bodyPr/>
          <a:lstStyle/>
          <a:p>
            <a:pPr eaLnBrk="1" hangingPunct="1"/>
            <a:r>
              <a:rPr lang="fr-CA" sz="3200" dirty="0" smtClean="0"/>
              <a:t>Incidence VIH et VHC </a:t>
            </a:r>
            <a:r>
              <a:rPr lang="fr-CA" sz="2800" dirty="0" smtClean="0"/>
              <a:t>(par 100 PA)</a:t>
            </a:r>
            <a:r>
              <a:rPr lang="fr-CA" sz="3200" dirty="0" smtClean="0"/>
              <a:t/>
            </a:r>
            <a:br>
              <a:rPr lang="fr-CA" sz="3200" dirty="0" smtClean="0"/>
            </a:br>
            <a:r>
              <a:rPr lang="fr-CA" sz="3200" dirty="0" smtClean="0"/>
              <a:t>Variations régionales </a:t>
            </a:r>
            <a:r>
              <a:rPr lang="fr-CA" sz="2400" dirty="0" smtClean="0"/>
              <a:t>(31 décembre 2010)</a:t>
            </a:r>
            <a:endParaRPr lang="fr-FR" sz="2400" dirty="0" smtClean="0"/>
          </a:p>
        </p:txBody>
      </p:sp>
      <p:graphicFrame>
        <p:nvGraphicFramePr>
          <p:cNvPr id="98469" name="Group 165"/>
          <p:cNvGraphicFramePr>
            <a:graphicFrameLocks noGrp="1"/>
          </p:cNvGraphicFramePr>
          <p:nvPr>
            <p:ph idx="4294967295"/>
            <p:custDataLst>
              <p:tags r:id="rId3"/>
            </p:custDataLst>
          </p:nvPr>
        </p:nvGraphicFramePr>
        <p:xfrm>
          <a:off x="468313" y="1700213"/>
          <a:ext cx="8229600" cy="3675065"/>
        </p:xfrm>
        <a:graphic>
          <a:graphicData uri="http://schemas.openxmlformats.org/drawingml/2006/table">
            <a:tbl>
              <a:tblPr>
                <a:tableStyleId>{AF606853-7671-496A-8E4F-DF71F8EC918B}</a:tableStyleId>
              </a:tblPr>
              <a:tblGrid>
                <a:gridCol w="2743200"/>
                <a:gridCol w="2740025"/>
                <a:gridCol w="2746375"/>
              </a:tblGrid>
              <a:tr h="754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rgbClr val="B3E9EF"/>
                        </a:solidFill>
                        <a:effectLst/>
                        <a:latin typeface="Helvetica" pitchFamily="34" charset="0"/>
                      </a:endParaRPr>
                    </a:p>
                  </a:txBody>
                  <a:tcPr horzOverflow="overflow">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dirty="0" smtClean="0">
                          <a:ln>
                            <a:noFill/>
                          </a:ln>
                          <a:effectLst/>
                        </a:rPr>
                        <a:t>VIH</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sz="2000" u="none" strike="noStrike" cap="none" normalizeH="0" baseline="0" dirty="0" smtClean="0">
                          <a:ln>
                            <a:noFill/>
                          </a:ln>
                          <a:effectLst/>
                        </a:rPr>
                        <a:t>(1995-2010)</a:t>
                      </a:r>
                      <a:endParaRPr kumimoji="0" lang="fr-FR" sz="2000" b="0" i="0" u="none" strike="noStrike" cap="none" normalizeH="0" baseline="0" dirty="0" smtClean="0">
                        <a:ln>
                          <a:noFill/>
                        </a:ln>
                        <a:solidFill>
                          <a:srgbClr val="66FF66"/>
                        </a:solidFill>
                        <a:effectLst/>
                        <a:latin typeface="Helvetica" pitchFamily="34" charset="0"/>
                      </a:endParaRPr>
                    </a:p>
                  </a:txBody>
                  <a:tcPr horzOverflow="overflow">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dirty="0" smtClean="0">
                          <a:ln>
                            <a:noFill/>
                          </a:ln>
                          <a:effectLst/>
                        </a:rPr>
                        <a:t>VHC</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sz="2000" u="none" strike="noStrike" cap="none" normalizeH="0" baseline="0" dirty="0" smtClean="0">
                          <a:ln>
                            <a:noFill/>
                          </a:ln>
                          <a:effectLst/>
                        </a:rPr>
                        <a:t>(1997-2010)</a:t>
                      </a:r>
                      <a:endParaRPr kumimoji="0" lang="fr-FR" sz="2000" b="0" i="0" u="none" strike="noStrike" cap="none" normalizeH="0" baseline="0" dirty="0" smtClean="0">
                        <a:ln>
                          <a:noFill/>
                        </a:ln>
                        <a:solidFill>
                          <a:srgbClr val="66FF66"/>
                        </a:solidFill>
                        <a:effectLst/>
                        <a:latin typeface="Helvetica" pitchFamily="34" charset="0"/>
                      </a:endParaRPr>
                    </a:p>
                  </a:txBody>
                  <a:tcPr horzOverflow="overflow">
                    <a:solidFill>
                      <a:schemeClr val="tx1"/>
                    </a:solidFill>
                  </a:tcPr>
                </a:tc>
              </a:tr>
              <a:tr h="608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smtClean="0">
                          <a:ln>
                            <a:noFill/>
                          </a:ln>
                          <a:effectLst/>
                        </a:rPr>
                        <a:t>Réseau</a:t>
                      </a:r>
                      <a:endParaRPr kumimoji="0" lang="fr-FR" sz="2400" b="0" i="0" u="none" strike="noStrike" cap="none" normalizeH="0" baseline="0" smtClean="0">
                        <a:ln>
                          <a:noFill/>
                        </a:ln>
                        <a:solidFill>
                          <a:schemeClr val="accent1"/>
                        </a:solidFill>
                        <a:effectLst/>
                        <a:latin typeface="Helvetica" pitchFamily="34"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dirty="0" smtClean="0">
                          <a:ln>
                            <a:noFill/>
                          </a:ln>
                          <a:effectLst/>
                        </a:rPr>
                        <a:t>2,6</a:t>
                      </a:r>
                      <a:endParaRPr kumimoji="0" lang="fr-FR" sz="2400" b="0" i="0" u="none" strike="noStrike" cap="none" normalizeH="0" baseline="0" dirty="0" smtClean="0">
                        <a:ln>
                          <a:noFill/>
                        </a:ln>
                        <a:solidFill>
                          <a:schemeClr val="bg1"/>
                        </a:solidFill>
                        <a:effectLst/>
                        <a:latin typeface="Helvetica" pitchFamily="34"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dirty="0" smtClean="0">
                          <a:ln>
                            <a:noFill/>
                          </a:ln>
                          <a:effectLst/>
                        </a:rPr>
                        <a:t>24,9</a:t>
                      </a:r>
                      <a:endParaRPr kumimoji="0" lang="fr-FR" sz="2400" b="0" i="0" u="none" strike="noStrike" cap="none" normalizeH="0" baseline="0" dirty="0" smtClean="0">
                        <a:ln>
                          <a:noFill/>
                        </a:ln>
                        <a:solidFill>
                          <a:schemeClr val="bg1"/>
                        </a:solidFill>
                        <a:effectLst/>
                        <a:latin typeface="Helvetica" pitchFamily="34" charset="0"/>
                      </a:endParaRPr>
                    </a:p>
                  </a:txBody>
                  <a:tcPr horzOverflow="overflow"/>
                </a:tc>
              </a:tr>
              <a:tr h="576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smtClean="0">
                          <a:ln>
                            <a:noFill/>
                          </a:ln>
                          <a:effectLst/>
                        </a:rPr>
                        <a:t>Montréal</a:t>
                      </a:r>
                      <a:endParaRPr kumimoji="0" lang="fr-FR" sz="2400" b="0" i="0" u="none" strike="noStrike" cap="none" normalizeH="0" baseline="0" smtClean="0">
                        <a:ln>
                          <a:noFill/>
                        </a:ln>
                        <a:solidFill>
                          <a:schemeClr val="accent1"/>
                        </a:solidFill>
                        <a:effectLst/>
                        <a:latin typeface="Helvetica" pitchFamily="34"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dirty="0" smtClean="0">
                          <a:ln>
                            <a:noFill/>
                          </a:ln>
                          <a:effectLst/>
                        </a:rPr>
                        <a:t>3,1</a:t>
                      </a:r>
                      <a:endParaRPr kumimoji="0" lang="fr-FR" sz="2400" b="0" i="0" u="none" strike="noStrike" cap="none" normalizeH="0" baseline="0" dirty="0" smtClean="0">
                        <a:ln>
                          <a:noFill/>
                        </a:ln>
                        <a:solidFill>
                          <a:schemeClr val="bg1"/>
                        </a:solidFill>
                        <a:effectLst/>
                        <a:latin typeface="Helvetica" pitchFamily="34"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dirty="0" smtClean="0">
                          <a:ln>
                            <a:noFill/>
                          </a:ln>
                          <a:effectLst/>
                        </a:rPr>
                        <a:t>25,5</a:t>
                      </a:r>
                      <a:endParaRPr kumimoji="0" lang="fr-FR" sz="2400" b="0" i="0" u="none" strike="noStrike" cap="none" normalizeH="0" baseline="0" dirty="0" smtClean="0">
                        <a:ln>
                          <a:noFill/>
                        </a:ln>
                        <a:solidFill>
                          <a:schemeClr val="bg1"/>
                        </a:solidFill>
                        <a:effectLst/>
                        <a:latin typeface="Helvetica" pitchFamily="34" charset="0"/>
                      </a:endParaRPr>
                    </a:p>
                  </a:txBody>
                  <a:tcPr horzOverflow="overflow"/>
                </a:tc>
              </a:tr>
              <a:tr h="576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smtClean="0">
                          <a:ln>
                            <a:noFill/>
                          </a:ln>
                          <a:effectLst/>
                        </a:rPr>
                        <a:t>Québec</a:t>
                      </a:r>
                      <a:endParaRPr kumimoji="0" lang="fr-FR" sz="2400" b="0" i="0" u="none" strike="noStrike" cap="none" normalizeH="0" baseline="0" smtClean="0">
                        <a:ln>
                          <a:noFill/>
                        </a:ln>
                        <a:solidFill>
                          <a:schemeClr val="accent1"/>
                        </a:solidFill>
                        <a:effectLst/>
                        <a:latin typeface="Helvetica" pitchFamily="34"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dirty="0" smtClean="0">
                          <a:ln>
                            <a:noFill/>
                          </a:ln>
                          <a:effectLst/>
                        </a:rPr>
                        <a:t>2,1</a:t>
                      </a:r>
                      <a:endParaRPr kumimoji="0" lang="fr-FR" sz="2400" b="0" i="0" u="none" strike="noStrike" cap="none" normalizeH="0" baseline="0" dirty="0" smtClean="0">
                        <a:ln>
                          <a:noFill/>
                        </a:ln>
                        <a:solidFill>
                          <a:schemeClr val="bg1"/>
                        </a:solidFill>
                        <a:effectLst/>
                        <a:latin typeface="Helvetica" pitchFamily="34"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b="0" i="0" u="none" strike="noStrike" cap="none" normalizeH="0" baseline="0" dirty="0" smtClean="0">
                          <a:ln>
                            <a:noFill/>
                          </a:ln>
                          <a:solidFill>
                            <a:schemeClr val="lt1"/>
                          </a:solidFill>
                          <a:effectLst/>
                          <a:latin typeface="+mn-lt"/>
                        </a:rPr>
                        <a:t>27,8</a:t>
                      </a:r>
                      <a:endParaRPr kumimoji="0" lang="fr-FR" sz="2400" b="0" i="0" u="none" strike="noStrike" cap="none" normalizeH="0" baseline="0" dirty="0" smtClean="0">
                        <a:ln>
                          <a:noFill/>
                        </a:ln>
                        <a:solidFill>
                          <a:schemeClr val="bg1"/>
                        </a:solidFill>
                        <a:effectLst/>
                        <a:latin typeface="Helvetica" pitchFamily="34" charset="0"/>
                      </a:endParaRPr>
                    </a:p>
                  </a:txBody>
                  <a:tcPr horzOverflow="overflow"/>
                </a:tc>
              </a:tr>
              <a:tr h="576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smtClean="0">
                          <a:ln>
                            <a:noFill/>
                          </a:ln>
                          <a:effectLst/>
                        </a:rPr>
                        <a:t>Ottawa/Outaouais</a:t>
                      </a:r>
                      <a:endParaRPr kumimoji="0" lang="fr-FR" sz="2400" b="0" i="0" u="none" strike="noStrike" cap="none" normalizeH="0" baseline="0" smtClean="0">
                        <a:ln>
                          <a:noFill/>
                        </a:ln>
                        <a:solidFill>
                          <a:schemeClr val="accent1"/>
                        </a:solidFill>
                        <a:effectLst/>
                        <a:latin typeface="Helvetica" pitchFamily="34"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dirty="0" smtClean="0">
                          <a:ln>
                            <a:noFill/>
                          </a:ln>
                          <a:effectLst/>
                        </a:rPr>
                        <a:t>2,9</a:t>
                      </a:r>
                      <a:endParaRPr kumimoji="0" lang="fr-FR" sz="2400" b="0" i="0" u="none" strike="noStrike" cap="none" normalizeH="0" baseline="0" dirty="0" smtClean="0">
                        <a:ln>
                          <a:noFill/>
                        </a:ln>
                        <a:solidFill>
                          <a:schemeClr val="bg1"/>
                        </a:solidFill>
                        <a:effectLst/>
                        <a:latin typeface="Helvetica" pitchFamily="34"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dirty="0" smtClean="0">
                          <a:ln>
                            <a:noFill/>
                          </a:ln>
                          <a:effectLst/>
                        </a:rPr>
                        <a:t>26,1</a:t>
                      </a:r>
                      <a:endParaRPr kumimoji="0" lang="fr-FR" sz="2400" b="0" i="0" u="none" strike="noStrike" cap="none" normalizeH="0" baseline="0" dirty="0" smtClean="0">
                        <a:ln>
                          <a:noFill/>
                        </a:ln>
                        <a:solidFill>
                          <a:schemeClr val="bg1"/>
                        </a:solidFill>
                        <a:effectLst/>
                        <a:latin typeface="Helvetica" pitchFamily="34" charset="0"/>
                      </a:endParaRPr>
                    </a:p>
                  </a:txBody>
                  <a:tcPr horzOverflow="overflow"/>
                </a:tc>
              </a:tr>
              <a:tr h="576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smtClean="0">
                          <a:ln>
                            <a:noFill/>
                          </a:ln>
                          <a:effectLst/>
                        </a:rPr>
                        <a:t>Semi-urbains*</a:t>
                      </a:r>
                      <a:endParaRPr kumimoji="0" lang="fr-FR" sz="2400" b="0" i="0" u="none" strike="noStrike" cap="none" normalizeH="0" baseline="0" smtClean="0">
                        <a:ln>
                          <a:noFill/>
                        </a:ln>
                        <a:solidFill>
                          <a:schemeClr val="accent1"/>
                        </a:solidFill>
                        <a:effectLst/>
                        <a:latin typeface="Helvetica" pitchFamily="34"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dirty="0" smtClean="0">
                          <a:ln>
                            <a:noFill/>
                          </a:ln>
                          <a:effectLst/>
                        </a:rPr>
                        <a:t>1,5</a:t>
                      </a:r>
                      <a:endParaRPr kumimoji="0" lang="fr-FR" sz="2400" b="0" i="0" u="none" strike="noStrike" cap="none" normalizeH="0" baseline="0" dirty="0" smtClean="0">
                        <a:ln>
                          <a:noFill/>
                        </a:ln>
                        <a:solidFill>
                          <a:schemeClr val="bg1"/>
                        </a:solidFill>
                        <a:effectLst/>
                        <a:latin typeface="Helvetica" pitchFamily="34"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2400" u="none" strike="noStrike" cap="none" normalizeH="0" baseline="0" dirty="0" smtClean="0">
                          <a:ln>
                            <a:noFill/>
                          </a:ln>
                          <a:effectLst/>
                        </a:rPr>
                        <a:t>16,1</a:t>
                      </a:r>
                      <a:endParaRPr kumimoji="0" lang="fr-FR" sz="2400" b="0" i="0" u="none" strike="noStrike" cap="none" normalizeH="0" baseline="0" dirty="0" smtClean="0">
                        <a:ln>
                          <a:noFill/>
                        </a:ln>
                        <a:solidFill>
                          <a:schemeClr val="bg1"/>
                        </a:solidFill>
                        <a:effectLst/>
                        <a:latin typeface="Helvetica" pitchFamily="34" charset="0"/>
                      </a:endParaRPr>
                    </a:p>
                  </a:txBody>
                  <a:tcPr horzOverflow="overflow"/>
                </a:tc>
              </a:tr>
            </a:tbl>
          </a:graphicData>
        </a:graphic>
      </p:graphicFrame>
      <p:sp>
        <p:nvSpPr>
          <p:cNvPr id="13346" name="Text Box 33"/>
          <p:cNvSpPr txBox="1">
            <a:spLocks noChangeArrowheads="1"/>
          </p:cNvSpPr>
          <p:nvPr>
            <p:custDataLst>
              <p:tags r:id="rId4"/>
            </p:custDataLst>
          </p:nvPr>
        </p:nvSpPr>
        <p:spPr bwMode="auto">
          <a:xfrm>
            <a:off x="539750" y="5516563"/>
            <a:ext cx="8208963" cy="1061829"/>
          </a:xfrm>
          <a:prstGeom prst="rect">
            <a:avLst/>
          </a:prstGeom>
          <a:noFill/>
          <a:ln w="9525">
            <a:noFill/>
            <a:miter lim="800000"/>
            <a:headEnd/>
            <a:tailEnd/>
          </a:ln>
        </p:spPr>
        <p:txBody>
          <a:bodyPr>
            <a:spAutoFit/>
          </a:bodyPr>
          <a:lstStyle/>
          <a:p>
            <a:pPr marL="171450" indent="-171450">
              <a:spcBef>
                <a:spcPct val="50000"/>
              </a:spcBef>
            </a:pPr>
            <a:r>
              <a:rPr lang="fr-CA" sz="1600" dirty="0">
                <a:solidFill>
                  <a:schemeClr val="bg1"/>
                </a:solidFill>
                <a:latin typeface="Helvetica" pitchFamily="34" charset="0"/>
              </a:rPr>
              <a:t>* </a:t>
            </a:r>
            <a:r>
              <a:rPr lang="fr-CA" dirty="0" smtClean="0">
                <a:solidFill>
                  <a:schemeClr val="bg1"/>
                </a:solidFill>
                <a:latin typeface="Helvetica" pitchFamily="34" charset="0"/>
              </a:rPr>
              <a:t>Abitibi-</a:t>
            </a:r>
            <a:r>
              <a:rPr lang="fr-CA" dirty="0" err="1" smtClean="0">
                <a:solidFill>
                  <a:schemeClr val="bg1"/>
                </a:solidFill>
                <a:latin typeface="Helvetica" pitchFamily="34" charset="0"/>
              </a:rPr>
              <a:t>Témiscamingue</a:t>
            </a:r>
            <a:r>
              <a:rPr lang="fr-CA" dirty="0">
                <a:solidFill>
                  <a:schemeClr val="bg1"/>
                </a:solidFill>
                <a:latin typeface="Helvetica" pitchFamily="34" charset="0"/>
              </a:rPr>
              <a:t>, Montérégie, </a:t>
            </a:r>
            <a:r>
              <a:rPr lang="fr-CA" dirty="0" smtClean="0">
                <a:solidFill>
                  <a:schemeClr val="bg1"/>
                </a:solidFill>
                <a:latin typeface="Helvetica" pitchFamily="34" charset="0"/>
              </a:rPr>
              <a:t>Saguenay-Lac-Saint-Jean</a:t>
            </a:r>
            <a:r>
              <a:rPr lang="fr-CA" dirty="0">
                <a:solidFill>
                  <a:schemeClr val="bg1"/>
                </a:solidFill>
                <a:latin typeface="Helvetica" pitchFamily="34" charset="0"/>
              </a:rPr>
              <a:t>, </a:t>
            </a:r>
            <a:r>
              <a:rPr lang="fr-CA" dirty="0" smtClean="0">
                <a:solidFill>
                  <a:schemeClr val="bg1"/>
                </a:solidFill>
                <a:latin typeface="Helvetica" pitchFamily="34" charset="0"/>
              </a:rPr>
              <a:t>Estrie, Mauricie et Centre-du-Québec</a:t>
            </a:r>
          </a:p>
          <a:p>
            <a:pPr marL="171450" lvl="0" indent="-171450">
              <a:spcBef>
                <a:spcPct val="50000"/>
              </a:spcBef>
            </a:pPr>
            <a:endParaRPr lang="fr-FR" dirty="0">
              <a:solidFill>
                <a:schemeClr val="bg1"/>
              </a:solidFill>
              <a:latin typeface="Helvetic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827584" y="260648"/>
            <a:ext cx="7704856"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nchor="ctr"/>
          <a:lstStyle/>
          <a:p>
            <a:pPr eaLnBrk="0" fontAlgn="base" hangingPunct="0">
              <a:spcBef>
                <a:spcPct val="0"/>
              </a:spcBef>
              <a:spcAft>
                <a:spcPct val="0"/>
              </a:spcAft>
            </a:pPr>
            <a:r>
              <a:rPr lang="fr-CA" sz="3200" dirty="0">
                <a:solidFill>
                  <a:srgbClr val="E5ED9D"/>
                </a:solidFill>
                <a:latin typeface="+mj-lt"/>
              </a:rPr>
              <a:t>Tendance de l’incidence du </a:t>
            </a:r>
            <a:r>
              <a:rPr lang="fr-CA" sz="3200" dirty="0" smtClean="0">
                <a:solidFill>
                  <a:srgbClr val="E5ED9D"/>
                </a:solidFill>
                <a:latin typeface="+mj-lt"/>
              </a:rPr>
              <a:t>VIH </a:t>
            </a:r>
          </a:p>
          <a:p>
            <a:pPr eaLnBrk="0" fontAlgn="base" hangingPunct="0">
              <a:spcBef>
                <a:spcPct val="0"/>
              </a:spcBef>
              <a:spcAft>
                <a:spcPct val="0"/>
              </a:spcAft>
            </a:pPr>
            <a:r>
              <a:rPr lang="fr-CA" sz="3200" dirty="0" smtClean="0">
                <a:solidFill>
                  <a:srgbClr val="E5ED9D"/>
                </a:solidFill>
                <a:latin typeface="+mj-lt"/>
              </a:rPr>
              <a:t>(31 décembre 2010) </a:t>
            </a:r>
            <a:endParaRPr lang="fr-FR" sz="3200" dirty="0">
              <a:solidFill>
                <a:srgbClr val="E5ED9D"/>
              </a:solidFill>
              <a:latin typeface="+mj-lt"/>
            </a:endParaRPr>
          </a:p>
        </p:txBody>
      </p:sp>
      <p:sp>
        <p:nvSpPr>
          <p:cNvPr id="14" name="Text Box 10"/>
          <p:cNvSpPr txBox="1">
            <a:spLocks noChangeArrowheads="1"/>
          </p:cNvSpPr>
          <p:nvPr/>
        </p:nvSpPr>
        <p:spPr bwMode="auto">
          <a:xfrm>
            <a:off x="323528" y="5890046"/>
            <a:ext cx="6192688"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0" hangingPunct="0">
              <a:spcBef>
                <a:spcPts val="24"/>
              </a:spcBef>
              <a:tabLst>
                <a:tab pos="628650" algn="l"/>
              </a:tabLst>
            </a:pPr>
            <a:r>
              <a:rPr lang="fr-CA" sz="1600" dirty="0" smtClean="0">
                <a:solidFill>
                  <a:schemeClr val="bg1"/>
                </a:solidFill>
                <a:latin typeface="Helvetica" pitchFamily="34" charset="0"/>
              </a:rPr>
              <a:t>Test par </a:t>
            </a:r>
            <a:r>
              <a:rPr lang="fr-CA" sz="1600" dirty="0" err="1" smtClean="0">
                <a:solidFill>
                  <a:schemeClr val="bg1"/>
                </a:solidFill>
                <a:latin typeface="Helvetica" pitchFamily="34" charset="0"/>
              </a:rPr>
              <a:t>bootstrap</a:t>
            </a:r>
            <a:r>
              <a:rPr lang="fr-CA" sz="1600" dirty="0" smtClean="0">
                <a:solidFill>
                  <a:schemeClr val="bg1"/>
                </a:solidFill>
                <a:latin typeface="Helvetica" pitchFamily="34" charset="0"/>
              </a:rPr>
              <a:t> (1 000 itérations). </a:t>
            </a:r>
          </a:p>
          <a:p>
            <a:pPr algn="just" eaLnBrk="0" hangingPunct="0">
              <a:spcBef>
                <a:spcPts val="24"/>
              </a:spcBef>
              <a:tabLst>
                <a:tab pos="628650" algn="l"/>
              </a:tabLst>
            </a:pPr>
            <a:r>
              <a:rPr lang="fr-CA" sz="1600" dirty="0" smtClean="0">
                <a:solidFill>
                  <a:schemeClr val="bg1"/>
                </a:solidFill>
                <a:latin typeface="Helvetica" pitchFamily="34" charset="0"/>
              </a:rPr>
              <a:t>Les valeurs-p sont celles des tests faits sur l’ensemble de la période.</a:t>
            </a:r>
          </a:p>
        </p:txBody>
      </p:sp>
      <p:pic>
        <p:nvPicPr>
          <p:cNvPr id="1032" name="Picture 8"/>
          <p:cNvPicPr>
            <a:picLocks noChangeAspect="1" noChangeArrowheads="1"/>
          </p:cNvPicPr>
          <p:nvPr/>
        </p:nvPicPr>
        <p:blipFill>
          <a:blip r:embed="rId3" cstate="print"/>
          <a:srcRect/>
          <a:stretch>
            <a:fillRect/>
          </a:stretch>
        </p:blipFill>
        <p:spPr bwMode="auto">
          <a:xfrm>
            <a:off x="92894" y="1340768"/>
            <a:ext cx="9051106" cy="49132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27F60604-E4FF-4353-AF7F-F316673969A8}" type="slidenum">
              <a:rPr lang="fr-CA" sz="1400" b="1">
                <a:solidFill>
                  <a:srgbClr val="B3E9EF"/>
                </a:solidFill>
              </a:rPr>
              <a:pPr algn="r"/>
              <a:t>18</a:t>
            </a:fld>
            <a:endParaRPr lang="fr-CA" sz="1400" b="1">
              <a:solidFill>
                <a:srgbClr val="B3E9EF"/>
              </a:solidFill>
            </a:endParaRPr>
          </a:p>
        </p:txBody>
      </p:sp>
      <p:sp>
        <p:nvSpPr>
          <p:cNvPr id="15363" name="Rectangle 2"/>
          <p:cNvSpPr>
            <a:spLocks noGrp="1" noChangeArrowheads="1"/>
          </p:cNvSpPr>
          <p:nvPr>
            <p:ph type="title" idx="4294967295"/>
            <p:custDataLst>
              <p:tags r:id="rId2"/>
            </p:custDataLst>
          </p:nvPr>
        </p:nvSpPr>
        <p:spPr>
          <a:xfrm>
            <a:off x="374650" y="341313"/>
            <a:ext cx="8229600" cy="1143000"/>
          </a:xfrm>
        </p:spPr>
        <p:txBody>
          <a:bodyPr/>
          <a:lstStyle/>
          <a:p>
            <a:pPr eaLnBrk="1" hangingPunct="1"/>
            <a:r>
              <a:rPr lang="fr-CA" sz="3200" dirty="0" smtClean="0"/>
              <a:t>Dépistage et prise en charge VIH/VHC</a:t>
            </a:r>
            <a:br>
              <a:rPr lang="fr-CA" sz="3200" dirty="0" smtClean="0"/>
            </a:br>
            <a:r>
              <a:rPr lang="fr-CA" sz="3200" dirty="0" smtClean="0"/>
              <a:t>2003-2010</a:t>
            </a:r>
            <a:endParaRPr lang="fr-FR" sz="2800" dirty="0" smtClean="0"/>
          </a:p>
        </p:txBody>
      </p:sp>
      <p:sp>
        <p:nvSpPr>
          <p:cNvPr id="15364" name="Rectangle 3"/>
          <p:cNvSpPr>
            <a:spLocks noGrp="1" noChangeArrowheads="1"/>
          </p:cNvSpPr>
          <p:nvPr>
            <p:ph type="body" idx="4294967295"/>
            <p:custDataLst>
              <p:tags r:id="rId3"/>
            </p:custDataLst>
          </p:nvPr>
        </p:nvSpPr>
        <p:spPr>
          <a:xfrm>
            <a:off x="179512" y="1556792"/>
            <a:ext cx="8964488" cy="2232149"/>
          </a:xfrm>
        </p:spPr>
        <p:txBody>
          <a:bodyPr/>
          <a:lstStyle/>
          <a:p>
            <a:pPr marL="0" indent="0" eaLnBrk="1" hangingPunct="1">
              <a:spcBef>
                <a:spcPts val="0"/>
              </a:spcBef>
              <a:spcAft>
                <a:spcPts val="1200"/>
              </a:spcAft>
            </a:pPr>
            <a:r>
              <a:rPr lang="fr-CA" sz="2400" dirty="0" smtClean="0">
                <a:solidFill>
                  <a:schemeClr val="accent1"/>
                </a:solidFill>
              </a:rPr>
              <a:t>Dépistage :</a:t>
            </a:r>
          </a:p>
          <a:p>
            <a:pPr lvl="2" eaLnBrk="1" hangingPunct="1">
              <a:spcAft>
                <a:spcPts val="40"/>
              </a:spcAft>
              <a:buClr>
                <a:schemeClr val="accent1"/>
              </a:buClr>
              <a:buFontTx/>
              <a:buChar char="•"/>
            </a:pPr>
            <a:r>
              <a:rPr lang="fr-CA" sz="2100" dirty="0" smtClean="0"/>
              <a:t>Jamais testés à vie		</a:t>
            </a:r>
            <a:r>
              <a:rPr lang="fr-CA" sz="2100" b="1" dirty="0" smtClean="0">
                <a:solidFill>
                  <a:srgbClr val="66FF66"/>
                </a:solidFill>
              </a:rPr>
              <a:t>VIH :   9,5 %	VHC : 11,4 %</a:t>
            </a:r>
            <a:r>
              <a:rPr lang="fr-CA" sz="2100" dirty="0" smtClean="0"/>
              <a:t>	</a:t>
            </a:r>
          </a:p>
          <a:p>
            <a:pPr lvl="2" eaLnBrk="1" hangingPunct="1">
              <a:spcAft>
                <a:spcPts val="40"/>
              </a:spcAft>
              <a:buClr>
                <a:schemeClr val="accent1"/>
              </a:buClr>
              <a:buFontTx/>
              <a:buChar char="•"/>
            </a:pPr>
            <a:r>
              <a:rPr lang="fr-CA" sz="2100" dirty="0" smtClean="0"/>
              <a:t>Testés dans les 6 derniers mois	</a:t>
            </a:r>
            <a:r>
              <a:rPr lang="fr-CA" sz="2100" b="1" dirty="0" smtClean="0">
                <a:solidFill>
                  <a:srgbClr val="66FF33"/>
                </a:solidFill>
              </a:rPr>
              <a:t>VIH : 55,9 %	VHC : 53,5 %</a:t>
            </a:r>
          </a:p>
          <a:p>
            <a:pPr lvl="2" eaLnBrk="1" hangingPunct="1">
              <a:spcAft>
                <a:spcPts val="40"/>
              </a:spcAft>
              <a:buClr>
                <a:schemeClr val="accent1"/>
              </a:buClr>
              <a:buFontTx/>
              <a:buChar char="•"/>
            </a:pPr>
            <a:r>
              <a:rPr lang="fr-CA" sz="2100" dirty="0" smtClean="0"/>
              <a:t>Ignorent qu’ils sont séropositifs   </a:t>
            </a:r>
            <a:r>
              <a:rPr lang="fr-CA" sz="2100" b="1" dirty="0" smtClean="0">
                <a:solidFill>
                  <a:srgbClr val="66FF33"/>
                </a:solidFill>
              </a:rPr>
              <a:t>VIH : 23,0 %	VHC : 22,2 %</a:t>
            </a:r>
          </a:p>
          <a:p>
            <a:pPr marL="0" indent="0" eaLnBrk="1" hangingPunct="1">
              <a:spcBef>
                <a:spcPct val="60000"/>
              </a:spcBef>
              <a:spcAft>
                <a:spcPct val="0"/>
              </a:spcAft>
            </a:pPr>
            <a:endParaRPr lang="fr-CA" sz="2400" dirty="0" smtClean="0">
              <a:solidFill>
                <a:srgbClr val="66FF66"/>
              </a:solidFill>
            </a:endParaRPr>
          </a:p>
        </p:txBody>
      </p:sp>
      <p:sp>
        <p:nvSpPr>
          <p:cNvPr id="5" name="Rectangle 3"/>
          <p:cNvSpPr txBox="1">
            <a:spLocks noChangeArrowheads="1"/>
          </p:cNvSpPr>
          <p:nvPr>
            <p:custDataLst>
              <p:tags r:id="rId4"/>
            </p:custDataLst>
          </p:nvPr>
        </p:nvSpPr>
        <p:spPr bwMode="auto">
          <a:xfrm>
            <a:off x="251520" y="3212976"/>
            <a:ext cx="8518401" cy="2952328"/>
          </a:xfrm>
          <a:prstGeom prst="rect">
            <a:avLst/>
          </a:prstGeom>
          <a:noFill/>
          <a:ln w="9525">
            <a:noFill/>
            <a:miter lim="800000"/>
            <a:headEnd/>
            <a:tailEnd/>
          </a:ln>
          <a:effectLst/>
        </p:spPr>
        <p:txBody>
          <a:bodyPr/>
          <a:lstStyle/>
          <a:p>
            <a:pPr>
              <a:spcBef>
                <a:spcPts val="1200"/>
              </a:spcBef>
              <a:defRPr/>
            </a:pPr>
            <a:r>
              <a:rPr lang="fr-CA" sz="2400" kern="0" dirty="0">
                <a:solidFill>
                  <a:schemeClr val="accent1"/>
                </a:solidFill>
                <a:latin typeface="+mn-lt"/>
              </a:rPr>
              <a:t>Prise en </a:t>
            </a:r>
            <a:r>
              <a:rPr lang="fr-CA" sz="2400" kern="0" dirty="0" smtClean="0">
                <a:solidFill>
                  <a:schemeClr val="accent1"/>
                </a:solidFill>
                <a:latin typeface="+mn-lt"/>
              </a:rPr>
              <a:t>charge :</a:t>
            </a:r>
            <a:endParaRPr lang="fr-CA" sz="2400" kern="0" dirty="0">
              <a:solidFill>
                <a:schemeClr val="accent1"/>
              </a:solidFill>
              <a:latin typeface="+mn-lt"/>
            </a:endParaRPr>
          </a:p>
          <a:p>
            <a:pPr marL="725488" lvl="2" indent="-360363">
              <a:spcBef>
                <a:spcPts val="1200"/>
              </a:spcBef>
              <a:spcAft>
                <a:spcPts val="600"/>
              </a:spcAft>
              <a:buClr>
                <a:schemeClr val="accent1"/>
              </a:buClr>
              <a:buFontTx/>
              <a:buChar char="•"/>
              <a:defRPr/>
            </a:pPr>
            <a:r>
              <a:rPr lang="fr-CA" sz="2200" kern="0" dirty="0">
                <a:solidFill>
                  <a:srgbClr val="FFFFFF"/>
                </a:solidFill>
                <a:latin typeface="+mn-lt"/>
              </a:rPr>
              <a:t>Chez ceux qui se savent infectés par le </a:t>
            </a:r>
            <a:r>
              <a:rPr lang="fr-CA" sz="2200" kern="0" dirty="0" smtClean="0">
                <a:solidFill>
                  <a:srgbClr val="FFFFFF"/>
                </a:solidFill>
                <a:latin typeface="+mn-lt"/>
              </a:rPr>
              <a:t>VIH :</a:t>
            </a:r>
            <a:endParaRPr lang="fr-CA" sz="2200" kern="0" dirty="0">
              <a:solidFill>
                <a:srgbClr val="FFFFFF"/>
              </a:solidFill>
              <a:latin typeface="+mn-lt"/>
            </a:endParaRPr>
          </a:p>
          <a:p>
            <a:pPr marL="1182688" lvl="3" indent="-360363">
              <a:buClr>
                <a:schemeClr val="accent1"/>
              </a:buClr>
              <a:buFontTx/>
              <a:buChar char="•"/>
              <a:defRPr/>
            </a:pPr>
            <a:r>
              <a:rPr lang="fr-CA" sz="2000" kern="0" dirty="0" smtClean="0">
                <a:solidFill>
                  <a:srgbClr val="FFFFFF"/>
                </a:solidFill>
                <a:latin typeface="+mn-lt"/>
              </a:rPr>
              <a:t>84,7 % avaient </a:t>
            </a:r>
            <a:r>
              <a:rPr lang="fr-CA" sz="2000" kern="0" dirty="0">
                <a:solidFill>
                  <a:srgbClr val="FFFFFF"/>
                </a:solidFill>
                <a:latin typeface="+mn-lt"/>
              </a:rPr>
              <a:t>vu un </a:t>
            </a:r>
            <a:r>
              <a:rPr lang="fr-CA" sz="2000" kern="0" dirty="0" smtClean="0">
                <a:solidFill>
                  <a:srgbClr val="FFFFFF"/>
                </a:solidFill>
                <a:latin typeface="+mn-lt"/>
              </a:rPr>
              <a:t>médecin dans les 6 </a:t>
            </a:r>
            <a:r>
              <a:rPr lang="fr-CA" sz="2000" kern="0" dirty="0">
                <a:solidFill>
                  <a:srgbClr val="FFFFFF"/>
                </a:solidFill>
                <a:latin typeface="+mn-lt"/>
              </a:rPr>
              <a:t>derniers mois</a:t>
            </a:r>
          </a:p>
          <a:p>
            <a:pPr marL="1182688" lvl="3" indent="-360363">
              <a:buClr>
                <a:schemeClr val="accent1"/>
              </a:buClr>
              <a:buFontTx/>
              <a:buChar char="•"/>
              <a:defRPr/>
            </a:pPr>
            <a:r>
              <a:rPr lang="fr-CA" sz="2000" kern="0" dirty="0" smtClean="0">
                <a:solidFill>
                  <a:srgbClr val="FFFFFF"/>
                </a:solidFill>
                <a:latin typeface="+mn-lt"/>
              </a:rPr>
              <a:t>56,9 % </a:t>
            </a:r>
            <a:r>
              <a:rPr lang="fr-CA" sz="2000" kern="0" dirty="0">
                <a:solidFill>
                  <a:srgbClr val="FFFFFF"/>
                </a:solidFill>
                <a:latin typeface="+mn-lt"/>
              </a:rPr>
              <a:t>prenaient des </a:t>
            </a:r>
            <a:r>
              <a:rPr lang="fr-CA" sz="2000" kern="0" dirty="0" smtClean="0">
                <a:solidFill>
                  <a:srgbClr val="FFFFFF"/>
                </a:solidFill>
                <a:latin typeface="+mn-lt"/>
              </a:rPr>
              <a:t>médicaments anti-VIH (prise actuelle)</a:t>
            </a:r>
            <a:endParaRPr lang="fr-CA" sz="2000" kern="0" dirty="0">
              <a:solidFill>
                <a:srgbClr val="FFFFFF"/>
              </a:solidFill>
              <a:latin typeface="+mn-lt"/>
            </a:endParaRPr>
          </a:p>
          <a:p>
            <a:pPr marL="725488" lvl="2" indent="-360363">
              <a:spcBef>
                <a:spcPts val="1200"/>
              </a:spcBef>
              <a:spcAft>
                <a:spcPts val="600"/>
              </a:spcAft>
              <a:buClr>
                <a:schemeClr val="accent1"/>
              </a:buClr>
              <a:buFontTx/>
              <a:buChar char="•"/>
              <a:defRPr/>
            </a:pPr>
            <a:r>
              <a:rPr lang="fr-CA" sz="2200" kern="0" dirty="0">
                <a:solidFill>
                  <a:srgbClr val="FFFFFF"/>
                </a:solidFill>
                <a:latin typeface="+mn-lt"/>
              </a:rPr>
              <a:t>Chez ceux </a:t>
            </a:r>
            <a:r>
              <a:rPr lang="fr-CA" sz="2200" kern="0" dirty="0" smtClean="0">
                <a:solidFill>
                  <a:srgbClr val="FFFFFF"/>
                </a:solidFill>
                <a:latin typeface="+mn-lt"/>
              </a:rPr>
              <a:t>qui </a:t>
            </a:r>
            <a:r>
              <a:rPr lang="fr-CA" sz="2200" kern="0" dirty="0">
                <a:solidFill>
                  <a:srgbClr val="FFFFFF"/>
                </a:solidFill>
                <a:latin typeface="+mn-lt"/>
              </a:rPr>
              <a:t>savent </a:t>
            </a:r>
            <a:r>
              <a:rPr lang="fr-CA" sz="2200" kern="0" dirty="0" smtClean="0">
                <a:solidFill>
                  <a:srgbClr val="FFFFFF"/>
                </a:solidFill>
                <a:latin typeface="+mn-lt"/>
              </a:rPr>
              <a:t>qu’ils ont des anticorps contre </a:t>
            </a:r>
            <a:r>
              <a:rPr lang="fr-CA" sz="2200" kern="0" dirty="0">
                <a:solidFill>
                  <a:srgbClr val="FFFFFF"/>
                </a:solidFill>
                <a:latin typeface="+mn-lt"/>
              </a:rPr>
              <a:t>le </a:t>
            </a:r>
            <a:r>
              <a:rPr lang="fr-CA" sz="2200" kern="0" dirty="0" smtClean="0">
                <a:solidFill>
                  <a:srgbClr val="FFFFFF"/>
                </a:solidFill>
                <a:latin typeface="+mn-lt"/>
              </a:rPr>
              <a:t>VHC :</a:t>
            </a:r>
            <a:endParaRPr lang="fr-CA" sz="2200" kern="0" dirty="0">
              <a:solidFill>
                <a:srgbClr val="FFFFFF"/>
              </a:solidFill>
              <a:latin typeface="+mn-lt"/>
            </a:endParaRPr>
          </a:p>
          <a:p>
            <a:pPr marL="1182688" lvl="3" indent="-360363">
              <a:buClr>
                <a:schemeClr val="accent1"/>
              </a:buClr>
              <a:buFontTx/>
              <a:buChar char="•"/>
              <a:defRPr/>
            </a:pPr>
            <a:r>
              <a:rPr lang="fr-CA" sz="2000" kern="0" dirty="0" smtClean="0">
                <a:solidFill>
                  <a:srgbClr val="FFFFFF"/>
                </a:solidFill>
                <a:latin typeface="+mn-lt"/>
              </a:rPr>
              <a:t>43,9 % avaient </a:t>
            </a:r>
            <a:r>
              <a:rPr lang="fr-CA" sz="2000" kern="0" dirty="0">
                <a:solidFill>
                  <a:srgbClr val="FFFFFF"/>
                </a:solidFill>
                <a:latin typeface="+mn-lt"/>
              </a:rPr>
              <a:t>vu un </a:t>
            </a:r>
            <a:r>
              <a:rPr lang="fr-CA" sz="2000" kern="0" dirty="0" smtClean="0">
                <a:solidFill>
                  <a:srgbClr val="FFFFFF"/>
                </a:solidFill>
                <a:latin typeface="+mn-lt"/>
              </a:rPr>
              <a:t>médecin </a:t>
            </a:r>
            <a:r>
              <a:rPr lang="fr-CA" sz="2000" kern="0" dirty="0">
                <a:solidFill>
                  <a:srgbClr val="FFFFFF"/>
                </a:solidFill>
                <a:latin typeface="+mn-lt"/>
              </a:rPr>
              <a:t>dans les 6 derniers mois</a:t>
            </a:r>
          </a:p>
          <a:p>
            <a:pPr marL="1182688" lvl="3" indent="-360363">
              <a:buClr>
                <a:schemeClr val="accent1"/>
              </a:buClr>
              <a:buFontTx/>
              <a:buChar char="•"/>
              <a:defRPr/>
            </a:pPr>
            <a:r>
              <a:rPr lang="fr-CA" sz="2000" kern="0" dirty="0" smtClean="0">
                <a:solidFill>
                  <a:srgbClr val="FFFFFF"/>
                </a:solidFill>
                <a:latin typeface="+mn-lt"/>
              </a:rPr>
              <a:t>3,2 % </a:t>
            </a:r>
            <a:r>
              <a:rPr lang="fr-CA" sz="2000" kern="0" dirty="0">
                <a:solidFill>
                  <a:srgbClr val="FFFFFF"/>
                </a:solidFill>
                <a:latin typeface="+mn-lt"/>
              </a:rPr>
              <a:t>prenaient des médicaments </a:t>
            </a:r>
            <a:r>
              <a:rPr lang="fr-CA" sz="2000" kern="0" dirty="0" smtClean="0">
                <a:solidFill>
                  <a:srgbClr val="FFFFFF"/>
                </a:solidFill>
                <a:latin typeface="+mn-lt"/>
              </a:rPr>
              <a:t>anti-VHC (prise actuelle)</a:t>
            </a:r>
            <a:r>
              <a:rPr lang="fr-CA" sz="2000" kern="0" dirty="0">
                <a:solidFill>
                  <a:srgbClr val="FFFFFF"/>
                </a:solidFill>
                <a:latin typeface="+mn-lt"/>
              </a:rPr>
              <a:t>		</a:t>
            </a:r>
            <a:r>
              <a:rPr lang="fr-CA" sz="2400" kern="0" dirty="0">
                <a:solidFill>
                  <a:srgbClr val="FFFFFF"/>
                </a:solidFill>
                <a:latin typeface="+mn-lt"/>
              </a:rPr>
              <a:t>			</a:t>
            </a:r>
          </a:p>
          <a:p>
            <a:pPr>
              <a:spcBef>
                <a:spcPct val="60000"/>
              </a:spcBef>
              <a:defRPr/>
            </a:pPr>
            <a:endParaRPr lang="fr-CA" sz="2400" kern="0" dirty="0">
              <a:solidFill>
                <a:srgbClr val="66FF66"/>
              </a:solidFill>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D5C0E7FC-147D-4FD5-9741-3E0DC5575BF7}" type="slidenum">
              <a:rPr lang="fr-CA" sz="1400" b="1">
                <a:solidFill>
                  <a:srgbClr val="B3E9EF"/>
                </a:solidFill>
              </a:rPr>
              <a:pPr algn="r"/>
              <a:t>19</a:t>
            </a:fld>
            <a:endParaRPr lang="fr-CA" sz="1400" b="1">
              <a:solidFill>
                <a:srgbClr val="B3E9EF"/>
              </a:solidFill>
            </a:endParaRPr>
          </a:p>
        </p:txBody>
      </p:sp>
      <p:sp>
        <p:nvSpPr>
          <p:cNvPr id="17411" name="Rectangle 2"/>
          <p:cNvSpPr>
            <a:spLocks noGrp="1" noChangeArrowheads="1"/>
          </p:cNvSpPr>
          <p:nvPr>
            <p:ph type="title" idx="4294967295"/>
            <p:custDataLst>
              <p:tags r:id="rId2"/>
            </p:custDataLst>
          </p:nvPr>
        </p:nvSpPr>
        <p:spPr/>
        <p:txBody>
          <a:bodyPr/>
          <a:lstStyle/>
          <a:p>
            <a:pPr eaLnBrk="1" hangingPunct="1"/>
            <a:r>
              <a:rPr lang="fr-FR" dirty="0" smtClean="0"/>
              <a:t>Impact sur les interventions</a:t>
            </a:r>
            <a:endParaRPr lang="fr-CA" dirty="0" smtClean="0"/>
          </a:p>
        </p:txBody>
      </p:sp>
      <p:sp>
        <p:nvSpPr>
          <p:cNvPr id="17412" name="Rectangle 3"/>
          <p:cNvSpPr>
            <a:spLocks noGrp="1" noChangeArrowheads="1"/>
          </p:cNvSpPr>
          <p:nvPr>
            <p:ph type="body" idx="4294967295"/>
            <p:custDataLst>
              <p:tags r:id="rId3"/>
            </p:custDataLst>
          </p:nvPr>
        </p:nvSpPr>
        <p:spPr>
          <a:xfrm>
            <a:off x="395536" y="1844825"/>
            <a:ext cx="8352979" cy="3816424"/>
          </a:xfrm>
        </p:spPr>
        <p:txBody>
          <a:bodyPr/>
          <a:lstStyle/>
          <a:p>
            <a:pPr marL="177800" indent="-177800" eaLnBrk="1" hangingPunct="1">
              <a:lnSpc>
                <a:spcPct val="90000"/>
              </a:lnSpc>
              <a:spcAft>
                <a:spcPct val="0"/>
              </a:spcAft>
              <a:buFontTx/>
              <a:buChar char="•"/>
            </a:pPr>
            <a:r>
              <a:rPr lang="fr-FR" sz="2400" dirty="0" smtClean="0">
                <a:solidFill>
                  <a:schemeClr val="accent1"/>
                </a:solidFill>
              </a:rPr>
              <a:t>Hausse d’injection d’opioïdes médicamenteux</a:t>
            </a:r>
          </a:p>
          <a:p>
            <a:pPr marL="560388" lvl="2" indent="-177800" eaLnBrk="1" hangingPunct="1">
              <a:lnSpc>
                <a:spcPct val="90000"/>
              </a:lnSpc>
              <a:spcBef>
                <a:spcPts val="600"/>
              </a:spcBef>
              <a:spcAft>
                <a:spcPts val="600"/>
              </a:spcAft>
              <a:buFontTx/>
              <a:buChar char="•"/>
            </a:pPr>
            <a:r>
              <a:rPr lang="fr-FR" sz="2200" dirty="0" smtClean="0"/>
              <a:t>Très inquiétante pour plusieurs raisons : </a:t>
            </a:r>
          </a:p>
          <a:p>
            <a:pPr marL="893763" lvl="3" indent="-144000" eaLnBrk="1" hangingPunct="1">
              <a:spcAft>
                <a:spcPct val="0"/>
              </a:spcAft>
              <a:buFontTx/>
              <a:buChar char="•"/>
            </a:pPr>
            <a:r>
              <a:rPr lang="fr-FR" sz="2000" dirty="0" smtClean="0"/>
              <a:t>Risque de dépendance très important</a:t>
            </a:r>
          </a:p>
          <a:p>
            <a:pPr marL="893763" lvl="3" indent="-144000" eaLnBrk="1" hangingPunct="1">
              <a:spcAft>
                <a:spcPct val="0"/>
              </a:spcAft>
              <a:buFontTx/>
              <a:buChar char="•"/>
            </a:pPr>
            <a:r>
              <a:rPr lang="fr-FR" sz="2000" dirty="0" smtClean="0"/>
              <a:t>Proportion élevée de consommateurs qui se les injectent</a:t>
            </a:r>
          </a:p>
          <a:p>
            <a:pPr marL="893763" lvl="3" indent="-144000" eaLnBrk="1" hangingPunct="1">
              <a:spcAft>
                <a:spcPct val="0"/>
              </a:spcAft>
              <a:buFontTx/>
              <a:buChar char="•"/>
            </a:pPr>
            <a:r>
              <a:rPr lang="fr-FR" sz="2000" dirty="0" smtClean="0"/>
              <a:t>Consommation d’une dose peut nécessiter jusqu’à 3 ou</a:t>
            </a:r>
            <a:br>
              <a:rPr lang="fr-FR" sz="2000" dirty="0" smtClean="0"/>
            </a:br>
            <a:r>
              <a:rPr lang="fr-FR" sz="2000" dirty="0" smtClean="0"/>
              <a:t>4 injections, ce qui augmente le nombre de manipulations et donc le risque d’infection par le VIH et le VHC   </a:t>
            </a:r>
          </a:p>
          <a:p>
            <a:pPr marL="560388" lvl="2" indent="-177800" eaLnBrk="1" hangingPunct="1">
              <a:lnSpc>
                <a:spcPct val="90000"/>
              </a:lnSpc>
              <a:spcBef>
                <a:spcPts val="600"/>
              </a:spcBef>
              <a:spcAft>
                <a:spcPts val="600"/>
              </a:spcAft>
              <a:buNone/>
            </a:pPr>
            <a:r>
              <a:rPr lang="fr-FR" dirty="0" smtClean="0">
                <a:sym typeface="Symbol"/>
              </a:rPr>
              <a:t></a:t>
            </a:r>
            <a:r>
              <a:rPr lang="fr-FR" sz="2400" dirty="0" smtClean="0">
                <a:sym typeface="Symbol"/>
              </a:rPr>
              <a:t> </a:t>
            </a:r>
            <a:r>
              <a:rPr lang="fr-FR" sz="2200" dirty="0" smtClean="0"/>
              <a:t>Revoir le matériel distribué et les messages de prévention (</a:t>
            </a:r>
            <a:r>
              <a:rPr lang="en-US" sz="2200" dirty="0" smtClean="0"/>
              <a:t>promotion de la dilution et de la filtration </a:t>
            </a:r>
            <a:r>
              <a:rPr lang="en-US" sz="2200" dirty="0" err="1" smtClean="0"/>
              <a:t>adéquate</a:t>
            </a:r>
            <a:r>
              <a:rPr lang="en-US" sz="2200" dirty="0" smtClean="0"/>
              <a:t> de la substance)</a:t>
            </a:r>
            <a:endParaRPr lang="fr-FR" sz="2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contenu 9"/>
          <p:cNvSpPr>
            <a:spLocks noGrp="1"/>
          </p:cNvSpPr>
          <p:nvPr>
            <p:ph idx="1"/>
          </p:nvPr>
        </p:nvSpPr>
        <p:spPr/>
        <p:txBody>
          <a:bodyPr/>
          <a:lstStyle/>
          <a:p>
            <a:pPr algn="just"/>
            <a:r>
              <a:rPr lang="fr-CA" dirty="0" smtClean="0">
                <a:solidFill>
                  <a:schemeClr val="bg1"/>
                </a:solidFill>
              </a:rPr>
              <a:t>	</a:t>
            </a:r>
            <a:r>
              <a:rPr lang="fr-CA" sz="2200" dirty="0" smtClean="0">
                <a:solidFill>
                  <a:schemeClr val="bg1"/>
                </a:solidFill>
              </a:rPr>
              <a:t>La présentation qui suit illustre les faits saillants </a:t>
            </a:r>
            <a:r>
              <a:rPr lang="fr-FR" sz="2200" dirty="0" smtClean="0">
                <a:solidFill>
                  <a:schemeClr val="bg1"/>
                </a:solidFill>
              </a:rPr>
              <a:t>des plus récentes observations du réseau de surveillance épidémiologique </a:t>
            </a:r>
            <a:r>
              <a:rPr lang="fr-FR" sz="2200" dirty="0" err="1" smtClean="0">
                <a:solidFill>
                  <a:schemeClr val="bg1"/>
                </a:solidFill>
              </a:rPr>
              <a:t>SurvUDI</a:t>
            </a:r>
            <a:r>
              <a:rPr lang="fr-FR" sz="2200" dirty="0" smtClean="0">
                <a:solidFill>
                  <a:schemeClr val="bg1"/>
                </a:solidFill>
              </a:rPr>
              <a:t>. Nous vous invitons à consulter le rapport annuel pour des analyses plus détaillées. Les observations sont tirées de l’analyse des données au </a:t>
            </a:r>
            <a:br>
              <a:rPr lang="fr-FR" sz="2200" dirty="0" smtClean="0">
                <a:solidFill>
                  <a:schemeClr val="bg1"/>
                </a:solidFill>
              </a:rPr>
            </a:br>
            <a:r>
              <a:rPr lang="fr-FR" sz="2200" dirty="0" smtClean="0">
                <a:solidFill>
                  <a:schemeClr val="bg1"/>
                </a:solidFill>
              </a:rPr>
              <a:t>30 juin 2010. Certains résultats sont aussi présentés pour l’année complète 2010. Le cas échéant, vous trouverez la mention « 31 décembre 2010 ». </a:t>
            </a:r>
            <a:r>
              <a:rPr lang="fr-CA" sz="2200" dirty="0" smtClean="0">
                <a:solidFill>
                  <a:schemeClr val="bg1"/>
                </a:solidFill>
              </a:rPr>
              <a:t>Le lecteur intéressé notera qu’un texte complémentaire (fonction commentaires) accompagne les diapositives. Nous invitons ceux qui veulent se servir de cette présentation à le faire en mentionnant la source.</a:t>
            </a:r>
            <a:endParaRPr lang="fr-FR" sz="2200" dirty="0">
              <a:solidFill>
                <a:schemeClr val="bg1"/>
              </a:solidFill>
            </a:endParaRPr>
          </a:p>
        </p:txBody>
      </p:sp>
      <p:sp>
        <p:nvSpPr>
          <p:cNvPr id="2" name="Espace réservé du numéro de diapositive 1"/>
          <p:cNvSpPr>
            <a:spLocks noGrp="1"/>
          </p:cNvSpPr>
          <p:nvPr>
            <p:ph type="sldNum" sz="quarter" idx="10"/>
          </p:nvPr>
        </p:nvSpPr>
        <p:spPr/>
        <p:txBody>
          <a:bodyPr/>
          <a:lstStyle/>
          <a:p>
            <a:pPr>
              <a:defRPr/>
            </a:pPr>
            <a:fld id="{3F270096-CDEB-42C7-BE1C-8DEF12806C0C}" type="slidenum">
              <a:rPr lang="fr-CA" smtClean="0"/>
              <a:pPr>
                <a:defRPr/>
              </a:pPr>
              <a:t>2</a:t>
            </a:fld>
            <a:endParaRPr lang="fr-CA"/>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dirty="0" smtClean="0"/>
              <a:t>Impact sur les interventions (2)</a:t>
            </a:r>
            <a:endParaRPr lang="fr-FR" dirty="0"/>
          </a:p>
        </p:txBody>
      </p:sp>
      <p:sp>
        <p:nvSpPr>
          <p:cNvPr id="4" name="Espace réservé du contenu 3"/>
          <p:cNvSpPr>
            <a:spLocks noGrp="1"/>
          </p:cNvSpPr>
          <p:nvPr>
            <p:ph idx="1"/>
          </p:nvPr>
        </p:nvSpPr>
        <p:spPr>
          <a:xfrm>
            <a:off x="457200" y="1600200"/>
            <a:ext cx="8229600" cy="4781128"/>
          </a:xfrm>
        </p:spPr>
        <p:txBody>
          <a:bodyPr/>
          <a:lstStyle/>
          <a:p>
            <a:pPr marL="177800" indent="-177800" eaLnBrk="1" hangingPunct="1">
              <a:lnSpc>
                <a:spcPct val="90000"/>
              </a:lnSpc>
              <a:spcBef>
                <a:spcPct val="40000"/>
              </a:spcBef>
              <a:spcAft>
                <a:spcPct val="0"/>
              </a:spcAft>
              <a:buFontTx/>
              <a:buChar char="•"/>
            </a:pPr>
            <a:r>
              <a:rPr lang="fr-FR" sz="2400" dirty="0" smtClean="0">
                <a:solidFill>
                  <a:schemeClr val="accent1"/>
                </a:solidFill>
              </a:rPr>
              <a:t>Trop grande utilisation de matériel non stérile</a:t>
            </a:r>
          </a:p>
          <a:p>
            <a:pPr marL="893763" lvl="3" indent="-177800" eaLnBrk="1" hangingPunct="1">
              <a:lnSpc>
                <a:spcPct val="90000"/>
              </a:lnSpc>
              <a:spcBef>
                <a:spcPct val="40000"/>
              </a:spcBef>
              <a:spcAft>
                <a:spcPct val="0"/>
              </a:spcAft>
              <a:buFontTx/>
              <a:buChar char="•"/>
            </a:pPr>
            <a:r>
              <a:rPr lang="fr-FR" sz="2200" dirty="0" smtClean="0"/>
              <a:t>Le taux d’incidence du VIH demeure élevé et le taux d’incidence du VHC très élevé, bien que l'injection avec des seringues déjà utilisées soit en constante diminution et à son plus bas en 2010 </a:t>
            </a:r>
          </a:p>
          <a:p>
            <a:pPr marL="893763" lvl="3" indent="-177800" eaLnBrk="1" hangingPunct="1">
              <a:lnSpc>
                <a:spcPct val="90000"/>
              </a:lnSpc>
              <a:spcBef>
                <a:spcPct val="40000"/>
              </a:spcBef>
              <a:spcAft>
                <a:spcPct val="0"/>
              </a:spcAft>
              <a:buNone/>
            </a:pPr>
            <a:r>
              <a:rPr lang="fr-FR" dirty="0" smtClean="0">
                <a:sym typeface="Symbol"/>
              </a:rPr>
              <a:t></a:t>
            </a:r>
            <a:r>
              <a:rPr lang="fr-FR" sz="2200" dirty="0" smtClean="0">
                <a:sym typeface="Symbol"/>
              </a:rPr>
              <a:t> </a:t>
            </a:r>
            <a:r>
              <a:rPr lang="fr-FR" sz="2200" dirty="0" smtClean="0"/>
              <a:t>D</a:t>
            </a:r>
            <a:r>
              <a:rPr lang="en-US" sz="2200" dirty="0" err="1" smtClean="0"/>
              <a:t>iversifier</a:t>
            </a:r>
            <a:r>
              <a:rPr lang="en-US" sz="2200" dirty="0" smtClean="0"/>
              <a:t> les </a:t>
            </a:r>
            <a:r>
              <a:rPr lang="en-US" sz="2200" dirty="0" err="1" smtClean="0"/>
              <a:t>stratégies</a:t>
            </a:r>
            <a:r>
              <a:rPr lang="en-US" sz="2200" dirty="0" smtClean="0"/>
              <a:t> de distribution du </a:t>
            </a:r>
            <a:r>
              <a:rPr lang="en-US" sz="2200" dirty="0" err="1" smtClean="0"/>
              <a:t>matériel</a:t>
            </a:r>
            <a:r>
              <a:rPr lang="en-US" sz="2200" dirty="0" smtClean="0"/>
              <a:t> et </a:t>
            </a:r>
            <a:r>
              <a:rPr lang="en-US" sz="2200" dirty="0" err="1" smtClean="0"/>
              <a:t>renforcer</a:t>
            </a:r>
            <a:r>
              <a:rPr lang="en-US" sz="2200" dirty="0" smtClean="0"/>
              <a:t> les messages de </a:t>
            </a:r>
            <a:r>
              <a:rPr lang="en-US" sz="2200" dirty="0" err="1" smtClean="0"/>
              <a:t>prévention</a:t>
            </a:r>
            <a:r>
              <a:rPr lang="fr-CA" sz="2200" dirty="0" smtClean="0"/>
              <a:t> </a:t>
            </a:r>
          </a:p>
          <a:p>
            <a:pPr marL="177800" indent="-177800" eaLnBrk="1" hangingPunct="1">
              <a:lnSpc>
                <a:spcPct val="90000"/>
              </a:lnSpc>
              <a:spcBef>
                <a:spcPct val="40000"/>
              </a:spcBef>
              <a:spcAft>
                <a:spcPct val="0"/>
              </a:spcAft>
              <a:buFontTx/>
              <a:buChar char="•"/>
            </a:pPr>
            <a:r>
              <a:rPr lang="fr-FR" sz="2000" dirty="0" smtClean="0">
                <a:solidFill>
                  <a:schemeClr val="accent1"/>
                </a:solidFill>
              </a:rPr>
              <a:t> </a:t>
            </a:r>
            <a:r>
              <a:rPr lang="fr-FR" sz="2400" dirty="0" smtClean="0">
                <a:solidFill>
                  <a:schemeClr val="accent1"/>
                </a:solidFill>
              </a:rPr>
              <a:t>Dépistage trop peu fréquent du VIH et du VHC</a:t>
            </a:r>
          </a:p>
          <a:p>
            <a:pPr marL="893763" lvl="3" indent="-177800" eaLnBrk="1" hangingPunct="1">
              <a:lnSpc>
                <a:spcPct val="90000"/>
              </a:lnSpc>
              <a:spcBef>
                <a:spcPct val="40000"/>
              </a:spcBef>
              <a:spcAft>
                <a:spcPct val="0"/>
              </a:spcAft>
              <a:buNone/>
            </a:pPr>
            <a:r>
              <a:rPr lang="fr-FR" dirty="0" smtClean="0">
                <a:sym typeface="Symbol"/>
              </a:rPr>
              <a:t></a:t>
            </a:r>
            <a:r>
              <a:rPr lang="fr-FR" sz="2400" dirty="0" smtClean="0">
                <a:sym typeface="Symbol"/>
              </a:rPr>
              <a:t> </a:t>
            </a:r>
            <a:r>
              <a:rPr lang="fr-FR" sz="2200" dirty="0" smtClean="0"/>
              <a:t>Faire la promotion du dépistage régulier</a:t>
            </a:r>
          </a:p>
          <a:p>
            <a:pPr marL="177800" indent="-177800" eaLnBrk="1" hangingPunct="1">
              <a:lnSpc>
                <a:spcPct val="90000"/>
              </a:lnSpc>
              <a:spcBef>
                <a:spcPct val="40000"/>
              </a:spcBef>
              <a:spcAft>
                <a:spcPct val="0"/>
              </a:spcAft>
              <a:buClr>
                <a:schemeClr val="accent1"/>
              </a:buClr>
              <a:buFontTx/>
              <a:buChar char="•"/>
            </a:pPr>
            <a:r>
              <a:rPr lang="fr-FR" sz="2000" dirty="0" smtClean="0">
                <a:solidFill>
                  <a:schemeClr val="accent1"/>
                </a:solidFill>
              </a:rPr>
              <a:t> </a:t>
            </a:r>
            <a:r>
              <a:rPr lang="fr-FR" sz="2400" dirty="0" smtClean="0">
                <a:solidFill>
                  <a:schemeClr val="accent1"/>
                </a:solidFill>
              </a:rPr>
              <a:t>Suivi médical et traitement à améliorer pour le VHC</a:t>
            </a:r>
          </a:p>
          <a:p>
            <a:pPr marL="893763" lvl="3" indent="-177800" eaLnBrk="1" hangingPunct="1">
              <a:lnSpc>
                <a:spcPct val="90000"/>
              </a:lnSpc>
              <a:spcBef>
                <a:spcPct val="40000"/>
              </a:spcBef>
              <a:spcAft>
                <a:spcPct val="0"/>
              </a:spcAft>
              <a:buClr>
                <a:schemeClr val="accent1"/>
              </a:buClr>
              <a:buNone/>
            </a:pPr>
            <a:r>
              <a:rPr lang="fr-FR" dirty="0" smtClean="0">
                <a:sym typeface="Symbol"/>
              </a:rPr>
              <a:t></a:t>
            </a:r>
            <a:r>
              <a:rPr lang="fr-FR" sz="2400" dirty="0" smtClean="0">
                <a:sym typeface="Symbol"/>
              </a:rPr>
              <a:t> </a:t>
            </a:r>
            <a:r>
              <a:rPr lang="fr-FR" sz="2200" dirty="0" smtClean="0"/>
              <a:t>Faire la promotion du suivi et du traitement</a:t>
            </a:r>
            <a:endParaRPr lang="fr-FR" sz="2200" dirty="0" smtClean="0">
              <a:solidFill>
                <a:schemeClr val="accent1"/>
              </a:solidFill>
            </a:endParaRPr>
          </a:p>
          <a:p>
            <a:endParaRPr lang="fr-FR" dirty="0"/>
          </a:p>
        </p:txBody>
      </p:sp>
      <p:sp>
        <p:nvSpPr>
          <p:cNvPr id="2" name="Espace réservé du numéro de diapositive 1"/>
          <p:cNvSpPr>
            <a:spLocks noGrp="1"/>
          </p:cNvSpPr>
          <p:nvPr>
            <p:ph type="sldNum" sz="quarter" idx="10"/>
          </p:nvPr>
        </p:nvSpPr>
        <p:spPr/>
        <p:txBody>
          <a:bodyPr/>
          <a:lstStyle/>
          <a:p>
            <a:pPr>
              <a:defRPr/>
            </a:pPr>
            <a:fld id="{A2862947-D4D5-429D-8321-CECBC935AE3B}" type="slidenum">
              <a:rPr lang="fr-CA" smtClean="0"/>
              <a:pPr>
                <a:defRPr/>
              </a:pPr>
              <a:t>20</a:t>
            </a:fld>
            <a:endParaRPr lang="fr-CA"/>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1DDCFFD3-2B45-43A3-8C6A-301B781869B6}" type="slidenum">
              <a:rPr lang="fr-CA" sz="1400" b="1">
                <a:solidFill>
                  <a:srgbClr val="B3E9EF"/>
                </a:solidFill>
              </a:rPr>
              <a:pPr algn="r"/>
              <a:t>21</a:t>
            </a:fld>
            <a:endParaRPr lang="fr-CA" sz="1400" b="1">
              <a:solidFill>
                <a:srgbClr val="B3E9EF"/>
              </a:solidFill>
            </a:endParaRPr>
          </a:p>
        </p:txBody>
      </p:sp>
      <p:sp>
        <p:nvSpPr>
          <p:cNvPr id="18435" name="Rectangle 2"/>
          <p:cNvSpPr>
            <a:spLocks noGrp="1" noChangeArrowheads="1"/>
          </p:cNvSpPr>
          <p:nvPr>
            <p:ph type="title" idx="4294967295"/>
            <p:custDataLst>
              <p:tags r:id="rId2"/>
            </p:custDataLst>
          </p:nvPr>
        </p:nvSpPr>
        <p:spPr>
          <a:xfrm>
            <a:off x="395288" y="485775"/>
            <a:ext cx="8229600" cy="1143000"/>
          </a:xfrm>
        </p:spPr>
        <p:txBody>
          <a:bodyPr/>
          <a:lstStyle/>
          <a:p>
            <a:pPr eaLnBrk="1" hangingPunct="1"/>
            <a:r>
              <a:rPr lang="fr-CA" smtClean="0"/>
              <a:t>Remerciements</a:t>
            </a:r>
          </a:p>
        </p:txBody>
      </p:sp>
      <p:sp>
        <p:nvSpPr>
          <p:cNvPr id="18436" name="Rectangle 3"/>
          <p:cNvSpPr>
            <a:spLocks noGrp="1" noChangeArrowheads="1"/>
          </p:cNvSpPr>
          <p:nvPr>
            <p:ph type="body" idx="4294967295"/>
            <p:custDataLst>
              <p:tags r:id="rId3"/>
            </p:custDataLst>
          </p:nvPr>
        </p:nvSpPr>
        <p:spPr>
          <a:xfrm>
            <a:off x="468313" y="1125538"/>
            <a:ext cx="8135937" cy="4032250"/>
          </a:xfrm>
          <a:noFill/>
        </p:spPr>
        <p:txBody>
          <a:bodyPr/>
          <a:lstStyle/>
          <a:p>
            <a:pPr marL="742950" lvl="1" indent="-285750" eaLnBrk="1" hangingPunct="1">
              <a:buFontTx/>
              <a:buNone/>
            </a:pPr>
            <a:endParaRPr lang="fr-CA" dirty="0" smtClean="0">
              <a:solidFill>
                <a:schemeClr val="bg1"/>
              </a:solidFill>
            </a:endParaRPr>
          </a:p>
          <a:p>
            <a:pPr marL="742950" lvl="1" indent="-285750" eaLnBrk="1" hangingPunct="1">
              <a:buFontTx/>
              <a:buChar char="•"/>
            </a:pPr>
            <a:r>
              <a:rPr lang="fr-CA" dirty="0" smtClean="0">
                <a:solidFill>
                  <a:schemeClr val="bg1"/>
                </a:solidFill>
              </a:rPr>
              <a:t>Les participants à l’étude</a:t>
            </a:r>
          </a:p>
          <a:p>
            <a:pPr marL="742950" lvl="1" indent="-285750" eaLnBrk="1" hangingPunct="1">
              <a:buFontTx/>
              <a:buChar char="•"/>
            </a:pPr>
            <a:r>
              <a:rPr lang="fr-CA" dirty="0" smtClean="0">
                <a:solidFill>
                  <a:schemeClr val="bg1"/>
                </a:solidFill>
              </a:rPr>
              <a:t>Le personnel des centres de recrutement</a:t>
            </a:r>
          </a:p>
          <a:p>
            <a:pPr marL="742950" lvl="1" indent="-285750" eaLnBrk="1" hangingPunct="1">
              <a:buFontTx/>
              <a:buChar char="•"/>
            </a:pPr>
            <a:r>
              <a:rPr lang="fr-CA" dirty="0" smtClean="0">
                <a:solidFill>
                  <a:schemeClr val="bg1"/>
                </a:solidFill>
              </a:rPr>
              <a:t>Lise Leblanc du LSPQ</a:t>
            </a:r>
          </a:p>
          <a:p>
            <a:pPr marL="742950" lvl="1" indent="-285750" eaLnBrk="1" hangingPunct="1">
              <a:buFontTx/>
              <a:buChar char="•"/>
            </a:pPr>
            <a:r>
              <a:rPr lang="fr-CA" dirty="0" smtClean="0">
                <a:solidFill>
                  <a:schemeClr val="bg1"/>
                </a:solidFill>
              </a:rPr>
              <a:t>Céline </a:t>
            </a:r>
            <a:r>
              <a:rPr lang="fr-CA" dirty="0" err="1" smtClean="0">
                <a:solidFill>
                  <a:schemeClr val="bg1"/>
                </a:solidFill>
              </a:rPr>
              <a:t>Valin</a:t>
            </a:r>
            <a:r>
              <a:rPr lang="fr-CA" dirty="0" smtClean="0">
                <a:solidFill>
                  <a:schemeClr val="bg1"/>
                </a:solidFill>
              </a:rPr>
              <a:t>, Isabelle </a:t>
            </a:r>
            <a:r>
              <a:rPr lang="fr-CA" dirty="0" err="1" smtClean="0">
                <a:solidFill>
                  <a:schemeClr val="bg1"/>
                </a:solidFill>
              </a:rPr>
              <a:t>Petillot</a:t>
            </a:r>
            <a:r>
              <a:rPr lang="fr-CA" dirty="0" smtClean="0">
                <a:solidFill>
                  <a:schemeClr val="bg1"/>
                </a:solidFill>
              </a:rPr>
              <a:t> et Virginie Boué</a:t>
            </a:r>
          </a:p>
          <a:p>
            <a:pPr marL="742950" lvl="1" indent="-285750" eaLnBrk="1" hangingPunct="1">
              <a:buFontTx/>
              <a:buChar char="•"/>
            </a:pPr>
            <a:r>
              <a:rPr lang="fr-CA" dirty="0" smtClean="0">
                <a:solidFill>
                  <a:schemeClr val="bg1"/>
                </a:solidFill>
              </a:rPr>
              <a:t>Rapports disponibles :</a:t>
            </a:r>
            <a:r>
              <a:rPr lang="fr-CA" i="1" dirty="0" smtClean="0">
                <a:solidFill>
                  <a:schemeClr val="bg1"/>
                </a:solidFill>
              </a:rPr>
              <a:t> </a:t>
            </a:r>
            <a:r>
              <a:rPr lang="fr-CA" i="1" dirty="0" smtClean="0">
                <a:solidFill>
                  <a:schemeClr val="bg1"/>
                </a:solidFill>
                <a:hlinkClick r:id="rId9"/>
              </a:rPr>
              <a:t>http://www.inspq.qc.ca</a:t>
            </a:r>
            <a:endParaRPr lang="fr-CA" dirty="0" smtClean="0">
              <a:solidFill>
                <a:schemeClr val="bg1"/>
              </a:solidFill>
            </a:endParaRPr>
          </a:p>
          <a:p>
            <a:pPr marL="742950" lvl="1" indent="-285750" eaLnBrk="1" hangingPunct="1">
              <a:buFont typeface="Symbol" pitchFamily="18" charset="2"/>
              <a:buNone/>
            </a:pPr>
            <a:endParaRPr lang="fr-FR" dirty="0" smtClean="0">
              <a:solidFill>
                <a:schemeClr val="bg1"/>
              </a:solidFill>
            </a:endParaRPr>
          </a:p>
        </p:txBody>
      </p:sp>
      <p:pic>
        <p:nvPicPr>
          <p:cNvPr id="18437" name="Picture 4" descr="sig-fra"/>
          <p:cNvPicPr>
            <a:picLocks noChangeAspect="1" noChangeArrowheads="1"/>
          </p:cNvPicPr>
          <p:nvPr>
            <p:custDataLst>
              <p:tags r:id="rId4"/>
            </p:custDataLst>
          </p:nvPr>
        </p:nvPicPr>
        <p:blipFill>
          <a:blip r:embed="rId10" cstate="print"/>
          <a:srcRect/>
          <a:stretch>
            <a:fillRect/>
          </a:stretch>
        </p:blipFill>
        <p:spPr bwMode="auto">
          <a:xfrm>
            <a:off x="1403350" y="5367338"/>
            <a:ext cx="4464050" cy="265112"/>
          </a:xfrm>
          <a:prstGeom prst="rect">
            <a:avLst/>
          </a:prstGeom>
          <a:noFill/>
          <a:ln w="9525">
            <a:noFill/>
            <a:miter lim="800000"/>
            <a:headEnd/>
            <a:tailEnd/>
          </a:ln>
        </p:spPr>
      </p:pic>
      <p:pic>
        <p:nvPicPr>
          <p:cNvPr id="18438" name="Picture 5" descr="MSSSwsig"/>
          <p:cNvPicPr>
            <a:picLocks noChangeAspect="1" noChangeArrowheads="1"/>
          </p:cNvPicPr>
          <p:nvPr>
            <p:custDataLst>
              <p:tags r:id="rId5"/>
            </p:custDataLst>
          </p:nvPr>
        </p:nvPicPr>
        <p:blipFill>
          <a:blip r:embed="rId11" cstate="print"/>
          <a:srcRect/>
          <a:stretch>
            <a:fillRect/>
          </a:stretch>
        </p:blipFill>
        <p:spPr bwMode="auto">
          <a:xfrm>
            <a:off x="1403350" y="5727700"/>
            <a:ext cx="1225550" cy="581025"/>
          </a:xfrm>
          <a:prstGeom prst="rect">
            <a:avLst/>
          </a:prstGeom>
          <a:noFill/>
          <a:ln w="9525">
            <a:noFill/>
            <a:miter lim="800000"/>
            <a:headEnd/>
            <a:tailEnd/>
          </a:ln>
        </p:spPr>
      </p:pic>
      <p:sp>
        <p:nvSpPr>
          <p:cNvPr id="18439" name="Rectangle 8"/>
          <p:cNvSpPr>
            <a:spLocks noChangeArrowheads="1"/>
          </p:cNvSpPr>
          <p:nvPr>
            <p:custDataLst>
              <p:tags r:id="rId6"/>
            </p:custDataLst>
          </p:nvPr>
        </p:nvSpPr>
        <p:spPr bwMode="auto">
          <a:xfrm>
            <a:off x="107950" y="4532313"/>
            <a:ext cx="3036409" cy="584775"/>
          </a:xfrm>
          <a:prstGeom prst="rect">
            <a:avLst/>
          </a:prstGeom>
          <a:noFill/>
          <a:ln w="9525">
            <a:noFill/>
            <a:miter lim="800000"/>
            <a:headEnd/>
            <a:tailEnd/>
          </a:ln>
        </p:spPr>
        <p:txBody>
          <a:bodyPr wrap="none">
            <a:spAutoFit/>
          </a:bodyPr>
          <a:lstStyle/>
          <a:p>
            <a:pPr lvl="1">
              <a:spcAft>
                <a:spcPct val="30000"/>
              </a:spcAft>
              <a:buClr>
                <a:srgbClr val="B3E9EF"/>
              </a:buClr>
            </a:pPr>
            <a:r>
              <a:rPr lang="fr-CA" sz="3200" dirty="0">
                <a:solidFill>
                  <a:srgbClr val="E5ED9D"/>
                </a:solidFill>
              </a:rPr>
              <a:t>Financé </a:t>
            </a:r>
            <a:r>
              <a:rPr lang="fr-CA" sz="3200" dirty="0" smtClean="0">
                <a:solidFill>
                  <a:srgbClr val="E5ED9D"/>
                </a:solidFill>
              </a:rPr>
              <a:t>par :</a:t>
            </a:r>
            <a:endParaRPr lang="fr-CA" sz="3200" dirty="0">
              <a:solidFill>
                <a:srgbClr val="E5ED9D"/>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7B5737F5-D9C0-4C91-AD52-B471F8849597}" type="slidenum">
              <a:rPr lang="fr-CA" sz="1400" b="1">
                <a:solidFill>
                  <a:srgbClr val="B3E9EF"/>
                </a:solidFill>
              </a:rPr>
              <a:pPr algn="r"/>
              <a:t>22</a:t>
            </a:fld>
            <a:endParaRPr lang="fr-CA" sz="1400" b="1">
              <a:solidFill>
                <a:srgbClr val="B3E9EF"/>
              </a:solidFill>
            </a:endParaRPr>
          </a:p>
        </p:txBody>
      </p:sp>
      <p:sp>
        <p:nvSpPr>
          <p:cNvPr id="19459" name="Rectangle 2"/>
          <p:cNvSpPr>
            <a:spLocks noGrp="1" noChangeArrowheads="1"/>
          </p:cNvSpPr>
          <p:nvPr>
            <p:ph type="title" idx="4294967295"/>
            <p:custDataLst>
              <p:tags r:id="rId2"/>
            </p:custDataLst>
          </p:nvPr>
        </p:nvSpPr>
        <p:spPr>
          <a:xfrm>
            <a:off x="323850" y="414338"/>
            <a:ext cx="8229600" cy="1143000"/>
          </a:xfrm>
        </p:spPr>
        <p:txBody>
          <a:bodyPr/>
          <a:lstStyle/>
          <a:p>
            <a:pPr eaLnBrk="1" hangingPunct="1"/>
            <a:r>
              <a:rPr lang="fr-CA" sz="3200" smtClean="0"/>
              <a:t>L’équipe SurvUDI</a:t>
            </a:r>
          </a:p>
        </p:txBody>
      </p:sp>
      <p:sp>
        <p:nvSpPr>
          <p:cNvPr id="19460" name="Rectangle 3"/>
          <p:cNvSpPr>
            <a:spLocks noGrp="1" noChangeArrowheads="1"/>
          </p:cNvSpPr>
          <p:nvPr>
            <p:ph type="body" idx="4294967295"/>
            <p:custDataLst>
              <p:tags r:id="rId3"/>
            </p:custDataLst>
          </p:nvPr>
        </p:nvSpPr>
        <p:spPr>
          <a:xfrm>
            <a:off x="323850" y="1557338"/>
            <a:ext cx="8820150" cy="4967287"/>
          </a:xfrm>
        </p:spPr>
        <p:txBody>
          <a:bodyPr/>
          <a:lstStyle/>
          <a:p>
            <a:pPr marL="176213" indent="-176213" eaLnBrk="1" hangingPunct="1">
              <a:lnSpc>
                <a:spcPct val="90000"/>
              </a:lnSpc>
              <a:spcAft>
                <a:spcPct val="10000"/>
              </a:spcAft>
            </a:pPr>
            <a:r>
              <a:rPr lang="fr-CA" sz="2000" dirty="0" smtClean="0">
                <a:solidFill>
                  <a:schemeClr val="accent1"/>
                </a:solidFill>
              </a:rPr>
              <a:t>Responsables provinciaux : </a:t>
            </a:r>
          </a:p>
          <a:p>
            <a:pPr marL="828675" lvl="1" indent="-285750" eaLnBrk="1" hangingPunct="1">
              <a:lnSpc>
                <a:spcPct val="90000"/>
              </a:lnSpc>
              <a:buFont typeface="Symbol" pitchFamily="18" charset="2"/>
              <a:buNone/>
            </a:pPr>
            <a:r>
              <a:rPr lang="fr-CA" sz="1800" dirty="0" smtClean="0">
                <a:solidFill>
                  <a:schemeClr val="bg1"/>
                </a:solidFill>
              </a:rPr>
              <a:t>Michel </a:t>
            </a:r>
            <a:r>
              <a:rPr lang="fr-CA" sz="1800" dirty="0" err="1" smtClean="0">
                <a:solidFill>
                  <a:schemeClr val="bg1"/>
                </a:solidFill>
              </a:rPr>
              <a:t>Alary</a:t>
            </a:r>
            <a:r>
              <a:rPr lang="fr-CA" sz="1800" dirty="0" smtClean="0">
                <a:solidFill>
                  <a:schemeClr val="bg1"/>
                </a:solidFill>
              </a:rPr>
              <a:t>, Élise Roy, Carole Morissette et Pascale Leclerc</a:t>
            </a:r>
          </a:p>
          <a:p>
            <a:pPr marL="176213" indent="-176213" eaLnBrk="1" hangingPunct="1">
              <a:lnSpc>
                <a:spcPct val="90000"/>
              </a:lnSpc>
              <a:spcBef>
                <a:spcPct val="20000"/>
              </a:spcBef>
              <a:spcAft>
                <a:spcPct val="20000"/>
              </a:spcAft>
            </a:pPr>
            <a:r>
              <a:rPr lang="fr-CA" sz="2000" dirty="0" smtClean="0">
                <a:solidFill>
                  <a:schemeClr val="accent1"/>
                </a:solidFill>
              </a:rPr>
              <a:t>Responsables régionaux </a:t>
            </a:r>
            <a:r>
              <a:rPr lang="fr-CA" sz="2000" dirty="0" smtClean="0">
                <a:solidFill>
                  <a:schemeClr val="bg1"/>
                </a:solidFill>
              </a:rPr>
              <a:t>:</a:t>
            </a:r>
          </a:p>
          <a:p>
            <a:pPr marL="176213" indent="-176213" eaLnBrk="1" hangingPunct="1">
              <a:lnSpc>
                <a:spcPct val="90000"/>
              </a:lnSpc>
              <a:spcAft>
                <a:spcPct val="0"/>
              </a:spcAft>
              <a:buClr>
                <a:schemeClr val="accent1"/>
              </a:buClr>
              <a:buFontTx/>
              <a:buChar char="•"/>
            </a:pPr>
            <a:r>
              <a:rPr lang="fr-CA" sz="1800" dirty="0" smtClean="0">
                <a:solidFill>
                  <a:schemeClr val="bg1"/>
                </a:solidFill>
              </a:rPr>
              <a:t>Abitibi-</a:t>
            </a:r>
            <a:r>
              <a:rPr lang="fr-CA" sz="1800" dirty="0" err="1" smtClean="0">
                <a:solidFill>
                  <a:schemeClr val="bg1"/>
                </a:solidFill>
              </a:rPr>
              <a:t>Témiscamingue</a:t>
            </a:r>
            <a:r>
              <a:rPr lang="fr-CA" sz="1800" dirty="0" smtClean="0">
                <a:solidFill>
                  <a:schemeClr val="bg1"/>
                </a:solidFill>
              </a:rPr>
              <a:t> : Danielle </a:t>
            </a:r>
            <a:r>
              <a:rPr lang="fr-CA" sz="1800" dirty="0" err="1" smtClean="0">
                <a:solidFill>
                  <a:schemeClr val="bg1"/>
                </a:solidFill>
              </a:rPr>
              <a:t>Gélinas</a:t>
            </a:r>
            <a:endParaRPr lang="fr-CA" sz="1800" dirty="0" smtClean="0">
              <a:solidFill>
                <a:schemeClr val="bg1"/>
              </a:solidFill>
            </a:endParaRPr>
          </a:p>
          <a:p>
            <a:pPr marL="176213" indent="-176213" eaLnBrk="1" hangingPunct="1">
              <a:lnSpc>
                <a:spcPct val="90000"/>
              </a:lnSpc>
              <a:spcAft>
                <a:spcPct val="0"/>
              </a:spcAft>
              <a:buClr>
                <a:schemeClr val="accent1"/>
              </a:buClr>
              <a:buFontTx/>
              <a:buChar char="•"/>
            </a:pPr>
            <a:r>
              <a:rPr lang="fr-CA" sz="1800" dirty="0" smtClean="0">
                <a:solidFill>
                  <a:schemeClr val="bg1"/>
                </a:solidFill>
              </a:rPr>
              <a:t>Estrie : Christine </a:t>
            </a:r>
            <a:r>
              <a:rPr lang="fr-CA" sz="1800" dirty="0" err="1" smtClean="0">
                <a:solidFill>
                  <a:schemeClr val="bg1"/>
                </a:solidFill>
              </a:rPr>
              <a:t>Giguère</a:t>
            </a:r>
            <a:r>
              <a:rPr lang="fr-CA" sz="1800" dirty="0" smtClean="0">
                <a:solidFill>
                  <a:schemeClr val="bg1"/>
                </a:solidFill>
              </a:rPr>
              <a:t>, Gaby Tremblay et Louis Voyer</a:t>
            </a:r>
          </a:p>
          <a:p>
            <a:pPr marL="176213" indent="-176213" eaLnBrk="1" hangingPunct="1">
              <a:lnSpc>
                <a:spcPct val="90000"/>
              </a:lnSpc>
              <a:spcAft>
                <a:spcPct val="0"/>
              </a:spcAft>
              <a:buClr>
                <a:schemeClr val="accent1"/>
              </a:buClr>
              <a:buFontTx/>
              <a:buChar char="•"/>
            </a:pPr>
            <a:r>
              <a:rPr lang="fr-CA" sz="1800" dirty="0" smtClean="0">
                <a:solidFill>
                  <a:schemeClr val="bg1"/>
                </a:solidFill>
              </a:rPr>
              <a:t>Mauricie et </a:t>
            </a:r>
            <a:r>
              <a:rPr lang="fr-CA" sz="1800" dirty="0" smtClean="0">
                <a:solidFill>
                  <a:schemeClr val="bg1"/>
                </a:solidFill>
              </a:rPr>
              <a:t>Centre-du-Québec</a:t>
            </a:r>
            <a:r>
              <a:rPr lang="fr-CA" sz="1800" dirty="0" smtClean="0">
                <a:solidFill>
                  <a:schemeClr val="bg1"/>
                </a:solidFill>
              </a:rPr>
              <a:t> : Andrée Côté et Johanne </a:t>
            </a:r>
            <a:r>
              <a:rPr lang="fr-CA" sz="1800" dirty="0" err="1" smtClean="0">
                <a:solidFill>
                  <a:schemeClr val="bg1"/>
                </a:solidFill>
              </a:rPr>
              <a:t>Milette</a:t>
            </a:r>
            <a:endParaRPr lang="fr-CA" sz="1800" dirty="0" smtClean="0">
              <a:solidFill>
                <a:schemeClr val="bg1"/>
              </a:solidFill>
            </a:endParaRPr>
          </a:p>
          <a:p>
            <a:pPr marL="176213" indent="-176213" eaLnBrk="1" hangingPunct="1">
              <a:lnSpc>
                <a:spcPct val="90000"/>
              </a:lnSpc>
              <a:spcAft>
                <a:spcPct val="0"/>
              </a:spcAft>
              <a:buClr>
                <a:schemeClr val="accent1"/>
              </a:buClr>
              <a:buFontTx/>
              <a:buChar char="•"/>
            </a:pPr>
            <a:r>
              <a:rPr lang="fr-CA" sz="1800" dirty="0" smtClean="0">
                <a:solidFill>
                  <a:schemeClr val="bg1"/>
                </a:solidFill>
              </a:rPr>
              <a:t>Montérégie : Andrée </a:t>
            </a:r>
            <a:r>
              <a:rPr lang="fr-CA" sz="1800" dirty="0" err="1" smtClean="0">
                <a:solidFill>
                  <a:schemeClr val="bg1"/>
                </a:solidFill>
              </a:rPr>
              <a:t>Perreault</a:t>
            </a:r>
            <a:endParaRPr lang="fr-CA" sz="1800" dirty="0" smtClean="0">
              <a:solidFill>
                <a:schemeClr val="bg1"/>
              </a:solidFill>
            </a:endParaRPr>
          </a:p>
          <a:p>
            <a:pPr marL="176213" indent="-176213" eaLnBrk="1" hangingPunct="1">
              <a:lnSpc>
                <a:spcPct val="90000"/>
              </a:lnSpc>
              <a:spcAft>
                <a:spcPct val="0"/>
              </a:spcAft>
              <a:buClr>
                <a:schemeClr val="accent1"/>
              </a:buClr>
              <a:buFontTx/>
              <a:buChar char="•"/>
            </a:pPr>
            <a:r>
              <a:rPr lang="fr-CA" sz="1800" dirty="0" smtClean="0">
                <a:solidFill>
                  <a:schemeClr val="bg1"/>
                </a:solidFill>
              </a:rPr>
              <a:t>Ottawa : Lynne Leonard et Andrée Germain</a:t>
            </a:r>
          </a:p>
          <a:p>
            <a:pPr marL="176213" indent="-176213" eaLnBrk="1" hangingPunct="1">
              <a:lnSpc>
                <a:spcPct val="90000"/>
              </a:lnSpc>
              <a:spcAft>
                <a:spcPct val="0"/>
              </a:spcAft>
              <a:buClr>
                <a:schemeClr val="accent1"/>
              </a:buClr>
              <a:buFontTx/>
              <a:buChar char="•"/>
            </a:pPr>
            <a:r>
              <a:rPr lang="fr-CA" sz="1800" dirty="0" smtClean="0">
                <a:solidFill>
                  <a:schemeClr val="bg1"/>
                </a:solidFill>
              </a:rPr>
              <a:t>Montréal : Pascale Leclerc, Carole Morissette et Élise Roy</a:t>
            </a:r>
          </a:p>
          <a:p>
            <a:pPr marL="176213" indent="-176213" eaLnBrk="1" hangingPunct="1">
              <a:lnSpc>
                <a:spcPct val="90000"/>
              </a:lnSpc>
              <a:spcAft>
                <a:spcPct val="0"/>
              </a:spcAft>
              <a:buClr>
                <a:schemeClr val="accent1"/>
              </a:buClr>
              <a:buFontTx/>
              <a:buChar char="•"/>
            </a:pPr>
            <a:r>
              <a:rPr lang="fr-CA" sz="1800" dirty="0" smtClean="0">
                <a:solidFill>
                  <a:schemeClr val="bg1"/>
                </a:solidFill>
              </a:rPr>
              <a:t>Outaouais : Julie Lévesque</a:t>
            </a:r>
          </a:p>
          <a:p>
            <a:pPr marL="176213" indent="-176213" eaLnBrk="1" hangingPunct="1">
              <a:lnSpc>
                <a:spcPct val="90000"/>
              </a:lnSpc>
              <a:spcAft>
                <a:spcPct val="0"/>
              </a:spcAft>
              <a:buClr>
                <a:schemeClr val="accent1"/>
              </a:buClr>
              <a:buFontTx/>
              <a:buChar char="•"/>
            </a:pPr>
            <a:r>
              <a:rPr lang="fr-CA" sz="1800" dirty="0" smtClean="0">
                <a:solidFill>
                  <a:schemeClr val="bg1"/>
                </a:solidFill>
              </a:rPr>
              <a:t>Québec : Lina Noël</a:t>
            </a:r>
          </a:p>
          <a:p>
            <a:pPr marL="176213" indent="-176213" eaLnBrk="1" hangingPunct="1">
              <a:lnSpc>
                <a:spcPct val="90000"/>
              </a:lnSpc>
              <a:buClr>
                <a:schemeClr val="accent1"/>
              </a:buClr>
              <a:buFontTx/>
              <a:buChar char="•"/>
            </a:pPr>
            <a:r>
              <a:rPr lang="fr-CA" sz="1800" smtClean="0">
                <a:solidFill>
                  <a:schemeClr val="bg1"/>
                </a:solidFill>
              </a:rPr>
              <a:t>Saguenay-Lac-Saint-Jean</a:t>
            </a:r>
            <a:r>
              <a:rPr lang="fr-CA" sz="1800" dirty="0" smtClean="0">
                <a:solidFill>
                  <a:schemeClr val="bg1"/>
                </a:solidFill>
              </a:rPr>
              <a:t> : Jocelyne </a:t>
            </a:r>
            <a:r>
              <a:rPr lang="fr-CA" sz="1800" dirty="0" err="1" smtClean="0">
                <a:solidFill>
                  <a:schemeClr val="bg1"/>
                </a:solidFill>
              </a:rPr>
              <a:t>Daigneault</a:t>
            </a:r>
            <a:r>
              <a:rPr lang="fr-CA" sz="1800" dirty="0" smtClean="0">
                <a:solidFill>
                  <a:schemeClr val="bg1"/>
                </a:solidFill>
              </a:rPr>
              <a:t> et Marcel Gauthier</a:t>
            </a:r>
          </a:p>
          <a:p>
            <a:pPr marL="176213" indent="-176213" eaLnBrk="1" hangingPunct="1">
              <a:lnSpc>
                <a:spcPct val="90000"/>
              </a:lnSpc>
              <a:spcBef>
                <a:spcPct val="20000"/>
              </a:spcBef>
              <a:spcAft>
                <a:spcPct val="20000"/>
              </a:spcAft>
              <a:buClr>
                <a:schemeClr val="accent1"/>
              </a:buClr>
              <a:buFontTx/>
              <a:buChar char="•"/>
            </a:pPr>
            <a:r>
              <a:rPr lang="fr-CA" sz="2000" dirty="0" smtClean="0">
                <a:solidFill>
                  <a:schemeClr val="accent1"/>
                </a:solidFill>
              </a:rPr>
              <a:t>Équipe « centrale » :</a:t>
            </a:r>
          </a:p>
          <a:p>
            <a:pPr marL="176213" indent="-176213" eaLnBrk="1" hangingPunct="1">
              <a:lnSpc>
                <a:spcPct val="90000"/>
              </a:lnSpc>
              <a:spcAft>
                <a:spcPct val="0"/>
              </a:spcAft>
              <a:buClr>
                <a:schemeClr val="accent1"/>
              </a:buClr>
              <a:buFontTx/>
              <a:buChar char="•"/>
            </a:pPr>
            <a:r>
              <a:rPr lang="fr-CA" sz="1800" dirty="0" smtClean="0">
                <a:solidFill>
                  <a:schemeClr val="bg1"/>
                </a:solidFill>
              </a:rPr>
              <a:t>Coordination : Karine Blouin et Raymond Parent</a:t>
            </a:r>
          </a:p>
          <a:p>
            <a:pPr marL="176213" indent="-176213" eaLnBrk="1" hangingPunct="1">
              <a:lnSpc>
                <a:spcPct val="90000"/>
              </a:lnSpc>
              <a:spcAft>
                <a:spcPct val="0"/>
              </a:spcAft>
              <a:buClr>
                <a:schemeClr val="accent1"/>
              </a:buClr>
              <a:buFontTx/>
              <a:buChar char="•"/>
            </a:pPr>
            <a:r>
              <a:rPr lang="fr-CA" sz="1800" dirty="0" smtClean="0">
                <a:solidFill>
                  <a:schemeClr val="bg1"/>
                </a:solidFill>
              </a:rPr>
              <a:t>Analyses statistiques : </a:t>
            </a:r>
            <a:r>
              <a:rPr lang="fr-CA" sz="1800" dirty="0" err="1" smtClean="0">
                <a:solidFill>
                  <a:schemeClr val="bg1"/>
                </a:solidFill>
              </a:rPr>
              <a:t>Caty</a:t>
            </a:r>
            <a:r>
              <a:rPr lang="fr-CA" sz="1800" dirty="0" smtClean="0">
                <a:solidFill>
                  <a:schemeClr val="bg1"/>
                </a:solidFill>
              </a:rPr>
              <a:t> Blanchette et Éric Demers</a:t>
            </a:r>
          </a:p>
          <a:p>
            <a:pPr marL="176213" indent="-176213" eaLnBrk="1" hangingPunct="1">
              <a:lnSpc>
                <a:spcPct val="90000"/>
              </a:lnSpc>
              <a:spcAft>
                <a:spcPct val="0"/>
              </a:spcAft>
              <a:buClr>
                <a:schemeClr val="accent1"/>
              </a:buClr>
              <a:buFontTx/>
              <a:buChar char="•"/>
            </a:pPr>
            <a:r>
              <a:rPr lang="fr-CA" sz="1800" dirty="0" smtClean="0">
                <a:solidFill>
                  <a:schemeClr val="bg1"/>
                </a:solidFill>
              </a:rPr>
              <a:t>Analyses de laboratoire : Bouchra </a:t>
            </a:r>
            <a:r>
              <a:rPr lang="fr-CA" sz="1800" dirty="0" err="1" smtClean="0">
                <a:solidFill>
                  <a:schemeClr val="bg1"/>
                </a:solidFill>
              </a:rPr>
              <a:t>Serhir</a:t>
            </a:r>
            <a:r>
              <a:rPr lang="fr-CA" sz="1800" dirty="0" smtClean="0">
                <a:solidFill>
                  <a:schemeClr val="bg1"/>
                </a:solidFill>
              </a:rPr>
              <a:t> et Lise Leblanc</a:t>
            </a:r>
          </a:p>
          <a:p>
            <a:pPr marL="176213" indent="-176213" eaLnBrk="1" hangingPunct="1">
              <a:lnSpc>
                <a:spcPct val="90000"/>
              </a:lnSpc>
              <a:spcAft>
                <a:spcPct val="0"/>
              </a:spcAft>
              <a:buClr>
                <a:schemeClr val="accent1"/>
              </a:buClr>
              <a:buFontTx/>
              <a:buChar char="•"/>
            </a:pPr>
            <a:r>
              <a:rPr lang="fr-CA" sz="2000" dirty="0" smtClean="0">
                <a:solidFill>
                  <a:schemeClr val="accent1"/>
                </a:solidFill>
              </a:rPr>
              <a:t>Tous les recruteurs</a:t>
            </a:r>
            <a:endParaRPr lang="fr-FR" sz="2000" dirty="0"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Faits saillants - Épidémies de VIH et d’hépatite C : des données inquiétantes</a:t>
            </a:r>
            <a:endParaRPr lang="fr-FR" sz="2800" dirty="0"/>
          </a:p>
        </p:txBody>
      </p:sp>
      <p:sp>
        <p:nvSpPr>
          <p:cNvPr id="3" name="Espace réservé du contenu 2"/>
          <p:cNvSpPr>
            <a:spLocks noGrp="1"/>
          </p:cNvSpPr>
          <p:nvPr>
            <p:ph idx="1"/>
          </p:nvPr>
        </p:nvSpPr>
        <p:spPr/>
        <p:txBody>
          <a:bodyPr/>
          <a:lstStyle/>
          <a:p>
            <a:pPr algn="just"/>
            <a:r>
              <a:rPr lang="fr-FR" sz="1800" dirty="0" smtClean="0">
                <a:solidFill>
                  <a:schemeClr val="bg1"/>
                </a:solidFill>
              </a:rPr>
              <a:t>	Les épidémies de VIH et d’hépatite C chez les personnes qui utilisent des drogues par injection (UDI) préoccupent les intervenants du réseau de la santé et des services sociaux et les organismes communautaires. Les données de surveillance les plus récentes démontrent en effet qu’au Québec, la vitesse de propagation de ces deux virus chez cette population vulnérable est parmi les plus élevées des pays développés. </a:t>
            </a:r>
          </a:p>
          <a:p>
            <a:pPr algn="just"/>
            <a:endParaRPr lang="fr-FR" sz="1800" dirty="0" smtClean="0">
              <a:solidFill>
                <a:schemeClr val="bg1"/>
              </a:solidFill>
            </a:endParaRPr>
          </a:p>
          <a:p>
            <a:pPr algn="just"/>
            <a:r>
              <a:rPr lang="fr-FR" sz="1800" dirty="0" smtClean="0">
                <a:solidFill>
                  <a:schemeClr val="bg1"/>
                </a:solidFill>
              </a:rPr>
              <a:t>	Depuis près de dix ans, on observe, en moyenne, que parmi les personnes UDI n’ayant pas ces infections au début d’une année, 25 % d’entre elles auront contracté le VHC et 3 % le VIH au cours des douze mois qui suivront. Ce rapport montre également que 63 % des personnes UDI ayant participé à l’étude sont infectées par le virus de l’hépatite C -  ou l’ont déjà été - et que 15 % sont infectées par le VIH. Dans la très forte majorité des cas, la transmission se fait lors de l’utilisation de seringues déjà utilisées par quelqu’un d’autre.</a:t>
            </a:r>
          </a:p>
          <a:p>
            <a:pPr algn="just"/>
            <a:endParaRPr lang="fr-FR" sz="1800" dirty="0">
              <a:solidFill>
                <a:schemeClr val="bg1"/>
              </a:solidFill>
            </a:endParaRPr>
          </a:p>
        </p:txBody>
      </p:sp>
      <p:sp>
        <p:nvSpPr>
          <p:cNvPr id="4" name="Espace réservé du numéro de diapositive 3"/>
          <p:cNvSpPr>
            <a:spLocks noGrp="1"/>
          </p:cNvSpPr>
          <p:nvPr>
            <p:ph type="sldNum" sz="quarter" idx="10"/>
          </p:nvPr>
        </p:nvSpPr>
        <p:spPr/>
        <p:txBody>
          <a:bodyPr/>
          <a:lstStyle/>
          <a:p>
            <a:pPr>
              <a:defRPr/>
            </a:pPr>
            <a:fld id="{08763B0D-2EF7-4B88-BF2F-BBB0F80E0F0D}" type="slidenum">
              <a:rPr lang="fr-CA" smtClean="0"/>
              <a:pPr>
                <a:defRPr/>
              </a:pPr>
              <a:t>3</a:t>
            </a:fld>
            <a:endParaRPr lang="fr-C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Faits saillants – </a:t>
            </a:r>
            <a:br>
              <a:rPr lang="fr-FR" sz="2800" dirty="0" smtClean="0"/>
            </a:br>
            <a:r>
              <a:rPr lang="fr-FR" sz="2800" dirty="0" smtClean="0"/>
              <a:t>Prévenir par le dépistage et le suivi médical</a:t>
            </a:r>
            <a:endParaRPr lang="fr-FR" sz="2800" dirty="0"/>
          </a:p>
        </p:txBody>
      </p:sp>
      <p:sp>
        <p:nvSpPr>
          <p:cNvPr id="3" name="Espace réservé du contenu 2"/>
          <p:cNvSpPr>
            <a:spLocks noGrp="1"/>
          </p:cNvSpPr>
          <p:nvPr>
            <p:ph idx="1"/>
          </p:nvPr>
        </p:nvSpPr>
        <p:spPr>
          <a:xfrm>
            <a:off x="395536" y="1700808"/>
            <a:ext cx="8229600" cy="4525963"/>
          </a:xfrm>
        </p:spPr>
        <p:txBody>
          <a:bodyPr/>
          <a:lstStyle/>
          <a:p>
            <a:pPr algn="just"/>
            <a:r>
              <a:rPr lang="fr-FR" dirty="0" smtClean="0"/>
              <a:t>	</a:t>
            </a:r>
            <a:r>
              <a:rPr lang="fr-FR" sz="1800" dirty="0" smtClean="0">
                <a:solidFill>
                  <a:schemeClr val="bg1"/>
                </a:solidFill>
              </a:rPr>
              <a:t>Les épidémies de VIH et de VHC chez les personnes UDI sont encore loin d’être bien contrôlées, d’autant plus qu’environ 25 % des personnes infectées ignorent qu’elles le sont.  Il est, en ce sens, important de poursuivre les efforts de dépistage et d’offrir un suivi médical à cette clientèle.</a:t>
            </a:r>
          </a:p>
          <a:p>
            <a:pPr algn="just"/>
            <a:endParaRPr lang="fr-FR" sz="1800" dirty="0" smtClean="0">
              <a:solidFill>
                <a:schemeClr val="bg1"/>
              </a:solidFill>
            </a:endParaRPr>
          </a:p>
          <a:p>
            <a:pPr algn="just"/>
            <a:r>
              <a:rPr lang="fr-FR" sz="1800" dirty="0" smtClean="0">
                <a:solidFill>
                  <a:schemeClr val="bg1"/>
                </a:solidFill>
              </a:rPr>
              <a:t>	Élément positif s’il en est un, les personnes UDI utilisent de plus en plus des seringues stériles pour limiter les risques d’infection. En 1995, 43 % des utilisateurs rapportaient avoir emprunté leurs seringues alors que cette proportion n’était plus que de 19 % en 2010. Le rapport mentionne aussi que si la cocaïne demeure la drogue la plus populaire parmi ceux qui s’injectent, la consommation de médicaments opioïdes, comme le </a:t>
            </a:r>
            <a:r>
              <a:rPr lang="fr-FR" sz="1800" dirty="0" err="1" smtClean="0">
                <a:solidFill>
                  <a:schemeClr val="bg1"/>
                </a:solidFill>
              </a:rPr>
              <a:t>Dilaudid</a:t>
            </a:r>
            <a:r>
              <a:rPr lang="fr-FR" sz="1800" dirty="0" smtClean="0">
                <a:solidFill>
                  <a:schemeClr val="bg1"/>
                </a:solidFill>
              </a:rPr>
              <a:t> et l’</a:t>
            </a:r>
            <a:r>
              <a:rPr lang="fr-FR" sz="1800" dirty="0" err="1" smtClean="0">
                <a:solidFill>
                  <a:schemeClr val="bg1"/>
                </a:solidFill>
              </a:rPr>
              <a:t>oxycodone</a:t>
            </a:r>
            <a:r>
              <a:rPr lang="fr-FR" sz="1800" dirty="0" smtClean="0">
                <a:solidFill>
                  <a:schemeClr val="bg1"/>
                </a:solidFill>
              </a:rPr>
              <a:t>, est de plus en plus présente. La proportion de personnes disant s’être injectée ces médicaments a presque doublé entre 2003 (34 %) et 2010 (64 %).</a:t>
            </a:r>
          </a:p>
          <a:p>
            <a:endParaRPr lang="fr-FR" dirty="0"/>
          </a:p>
        </p:txBody>
      </p:sp>
      <p:sp>
        <p:nvSpPr>
          <p:cNvPr id="4" name="Espace réservé du numéro de diapositive 3"/>
          <p:cNvSpPr>
            <a:spLocks noGrp="1"/>
          </p:cNvSpPr>
          <p:nvPr>
            <p:ph type="sldNum" sz="quarter" idx="10"/>
          </p:nvPr>
        </p:nvSpPr>
        <p:spPr/>
        <p:txBody>
          <a:bodyPr/>
          <a:lstStyle/>
          <a:p>
            <a:pPr>
              <a:defRPr/>
            </a:pPr>
            <a:fld id="{08763B0D-2EF7-4B88-BF2F-BBB0F80E0F0D}" type="slidenum">
              <a:rPr lang="fr-CA" smtClean="0"/>
              <a:pPr>
                <a:defRPr/>
              </a:pPr>
              <a:t>4</a:t>
            </a:fld>
            <a:endParaRPr lang="fr-CA"/>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Faits saillants – </a:t>
            </a:r>
            <a:br>
              <a:rPr lang="fr-FR" sz="2800" dirty="0" smtClean="0"/>
            </a:br>
            <a:r>
              <a:rPr lang="fr-FR" sz="2800" dirty="0" smtClean="0"/>
              <a:t>Le traitement de l’hépatite C chronique </a:t>
            </a:r>
            <a:endParaRPr lang="fr-FR" sz="2800" dirty="0"/>
          </a:p>
        </p:txBody>
      </p:sp>
      <p:sp>
        <p:nvSpPr>
          <p:cNvPr id="3" name="Espace réservé du contenu 2"/>
          <p:cNvSpPr>
            <a:spLocks noGrp="1"/>
          </p:cNvSpPr>
          <p:nvPr>
            <p:ph idx="1"/>
          </p:nvPr>
        </p:nvSpPr>
        <p:spPr>
          <a:xfrm>
            <a:off x="467544" y="1772816"/>
            <a:ext cx="8229600" cy="2260848"/>
          </a:xfrm>
        </p:spPr>
        <p:txBody>
          <a:bodyPr/>
          <a:lstStyle/>
          <a:p>
            <a:pPr algn="just"/>
            <a:r>
              <a:rPr lang="fr-FR" dirty="0" smtClean="0"/>
              <a:t>	</a:t>
            </a:r>
            <a:r>
              <a:rPr lang="fr-FR" sz="1800" dirty="0" smtClean="0">
                <a:solidFill>
                  <a:schemeClr val="bg1"/>
                </a:solidFill>
              </a:rPr>
              <a:t>La majorité des infections liées à l’hépatite C nécessiteront un suivi médical. La prise en charge des personnes UDI qui en sont atteintes est un enjeu de santé publique important : parmi les participants à l’étude qui se savaient séropositifs au VHC, 87 % n’ont pas été traités pour cette infection et sont ainsi à risque de développer des complications à long terme, comme la cirrhose ou le cancer du foie. </a:t>
            </a:r>
          </a:p>
          <a:p>
            <a:endParaRPr lang="fr-FR" dirty="0"/>
          </a:p>
        </p:txBody>
      </p:sp>
      <p:sp>
        <p:nvSpPr>
          <p:cNvPr id="4" name="Espace réservé du numéro de diapositive 3"/>
          <p:cNvSpPr>
            <a:spLocks noGrp="1"/>
          </p:cNvSpPr>
          <p:nvPr>
            <p:ph type="sldNum" sz="quarter" idx="10"/>
          </p:nvPr>
        </p:nvSpPr>
        <p:spPr/>
        <p:txBody>
          <a:bodyPr/>
          <a:lstStyle/>
          <a:p>
            <a:pPr>
              <a:defRPr/>
            </a:pPr>
            <a:fld id="{08763B0D-2EF7-4B88-BF2F-BBB0F80E0F0D}" type="slidenum">
              <a:rPr lang="fr-CA" smtClean="0"/>
              <a:pPr>
                <a:defRPr/>
              </a:pPr>
              <a:t>5</a:t>
            </a:fld>
            <a:endParaRPr lang="fr-CA"/>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3885532F-D04E-4E4B-8B58-8204717AA444}" type="slidenum">
              <a:rPr lang="fr-CA" sz="1400" b="1">
                <a:solidFill>
                  <a:srgbClr val="B3E9EF"/>
                </a:solidFill>
              </a:rPr>
              <a:pPr algn="r"/>
              <a:t>6</a:t>
            </a:fld>
            <a:endParaRPr lang="fr-CA" sz="1400" b="1">
              <a:solidFill>
                <a:srgbClr val="B3E9EF"/>
              </a:solidFill>
            </a:endParaRPr>
          </a:p>
        </p:txBody>
      </p:sp>
      <p:sp>
        <p:nvSpPr>
          <p:cNvPr id="5123" name="AutoShape 3"/>
          <p:cNvSpPr>
            <a:spLocks noChangeAspect="1" noChangeArrowheads="1"/>
          </p:cNvSpPr>
          <p:nvPr>
            <p:custDataLst>
              <p:tags r:id="rId2"/>
            </p:custDataLst>
          </p:nvPr>
        </p:nvSpPr>
        <p:spPr bwMode="auto">
          <a:xfrm>
            <a:off x="1116013" y="549275"/>
            <a:ext cx="6908800" cy="6259513"/>
          </a:xfrm>
          <a:prstGeom prst="rect">
            <a:avLst/>
          </a:prstGeom>
          <a:noFill/>
          <a:ln w="9525">
            <a:noFill/>
            <a:miter lim="800000"/>
            <a:headEnd/>
            <a:tailEnd/>
          </a:ln>
        </p:spPr>
        <p:txBody>
          <a:bodyPr/>
          <a:lstStyle/>
          <a:p>
            <a:endParaRPr lang="fr-FR"/>
          </a:p>
        </p:txBody>
      </p:sp>
      <p:sp>
        <p:nvSpPr>
          <p:cNvPr id="5124" name="Rectangle 4"/>
          <p:cNvSpPr>
            <a:spLocks noChangeArrowheads="1"/>
          </p:cNvSpPr>
          <p:nvPr>
            <p:custDataLst>
              <p:tags r:id="rId3"/>
            </p:custDataLst>
          </p:nvPr>
        </p:nvSpPr>
        <p:spPr bwMode="auto">
          <a:xfrm>
            <a:off x="7127875" y="952500"/>
            <a:ext cx="31750" cy="136525"/>
          </a:xfrm>
          <a:prstGeom prst="rect">
            <a:avLst/>
          </a:prstGeom>
          <a:noFill/>
          <a:ln w="9525">
            <a:noFill/>
            <a:miter lim="800000"/>
            <a:headEnd/>
            <a:tailEnd/>
          </a:ln>
        </p:spPr>
        <p:txBody>
          <a:bodyPr wrap="none" lIns="0" tIns="0" rIns="0" bIns="0">
            <a:spAutoFit/>
          </a:bodyPr>
          <a:lstStyle/>
          <a:p>
            <a:r>
              <a:rPr lang="fr-FR" sz="900">
                <a:solidFill>
                  <a:srgbClr val="000000"/>
                </a:solidFill>
              </a:rPr>
              <a:t> </a:t>
            </a:r>
            <a:endParaRPr lang="fr-FR"/>
          </a:p>
        </p:txBody>
      </p:sp>
      <p:sp>
        <p:nvSpPr>
          <p:cNvPr id="5125" name="Rectangle 5"/>
          <p:cNvSpPr>
            <a:spLocks noChangeArrowheads="1"/>
          </p:cNvSpPr>
          <p:nvPr>
            <p:custDataLst>
              <p:tags r:id="rId4"/>
            </p:custDataLst>
          </p:nvPr>
        </p:nvSpPr>
        <p:spPr bwMode="auto">
          <a:xfrm>
            <a:off x="1141413" y="1123950"/>
            <a:ext cx="31750" cy="136525"/>
          </a:xfrm>
          <a:prstGeom prst="rect">
            <a:avLst/>
          </a:prstGeom>
          <a:noFill/>
          <a:ln w="9525">
            <a:noFill/>
            <a:miter lim="800000"/>
            <a:headEnd/>
            <a:tailEnd/>
          </a:ln>
        </p:spPr>
        <p:txBody>
          <a:bodyPr wrap="none" lIns="0" tIns="0" rIns="0" bIns="0">
            <a:spAutoFit/>
          </a:bodyPr>
          <a:lstStyle/>
          <a:p>
            <a:r>
              <a:rPr lang="fr-FR" sz="900">
                <a:solidFill>
                  <a:srgbClr val="000000"/>
                </a:solidFill>
                <a:latin typeface="Courier" pitchFamily="49" charset="0"/>
              </a:rPr>
              <a:t> </a:t>
            </a:r>
            <a:endParaRPr lang="fr-FR"/>
          </a:p>
        </p:txBody>
      </p:sp>
      <p:sp>
        <p:nvSpPr>
          <p:cNvPr id="5126" name="Rectangle 6"/>
          <p:cNvSpPr>
            <a:spLocks noChangeArrowheads="1"/>
          </p:cNvSpPr>
          <p:nvPr>
            <p:custDataLst>
              <p:tags r:id="rId5"/>
            </p:custDataLst>
          </p:nvPr>
        </p:nvSpPr>
        <p:spPr bwMode="auto">
          <a:xfrm>
            <a:off x="7983538" y="1417638"/>
            <a:ext cx="38100" cy="168275"/>
          </a:xfrm>
          <a:prstGeom prst="rect">
            <a:avLst/>
          </a:prstGeom>
          <a:noFill/>
          <a:ln w="9525">
            <a:noFill/>
            <a:miter lim="800000"/>
            <a:headEnd/>
            <a:tailEnd/>
          </a:ln>
        </p:spPr>
        <p:txBody>
          <a:bodyPr wrap="none" lIns="0" tIns="0" rIns="0" bIns="0">
            <a:spAutoFit/>
          </a:bodyPr>
          <a:lstStyle/>
          <a:p>
            <a:r>
              <a:rPr lang="fr-FR" sz="1100" b="1">
                <a:solidFill>
                  <a:srgbClr val="FFFFFF"/>
                </a:solidFill>
              </a:rPr>
              <a:t> </a:t>
            </a:r>
            <a:endParaRPr lang="fr-FR"/>
          </a:p>
        </p:txBody>
      </p:sp>
      <p:sp>
        <p:nvSpPr>
          <p:cNvPr id="5127" name="Rectangle 7"/>
          <p:cNvSpPr>
            <a:spLocks noChangeArrowheads="1"/>
          </p:cNvSpPr>
          <p:nvPr>
            <p:custDataLst>
              <p:tags r:id="rId6"/>
            </p:custDataLst>
          </p:nvPr>
        </p:nvSpPr>
        <p:spPr bwMode="auto">
          <a:xfrm>
            <a:off x="2701925" y="1593850"/>
            <a:ext cx="38100" cy="168275"/>
          </a:xfrm>
          <a:prstGeom prst="rect">
            <a:avLst/>
          </a:prstGeom>
          <a:noFill/>
          <a:ln w="9525">
            <a:noFill/>
            <a:miter lim="800000"/>
            <a:headEnd/>
            <a:tailEnd/>
          </a:ln>
        </p:spPr>
        <p:txBody>
          <a:bodyPr wrap="none" lIns="0" tIns="0" rIns="0" bIns="0">
            <a:spAutoFit/>
          </a:bodyPr>
          <a:lstStyle/>
          <a:p>
            <a:r>
              <a:rPr lang="fr-FR" sz="1100" b="1">
                <a:solidFill>
                  <a:srgbClr val="FFFFFF"/>
                </a:solidFill>
              </a:rPr>
              <a:t> </a:t>
            </a:r>
            <a:endParaRPr lang="fr-FR"/>
          </a:p>
        </p:txBody>
      </p:sp>
      <p:sp>
        <p:nvSpPr>
          <p:cNvPr id="5128" name="Rectangle 8"/>
          <p:cNvSpPr>
            <a:spLocks noChangeArrowheads="1"/>
          </p:cNvSpPr>
          <p:nvPr>
            <p:custDataLst>
              <p:tags r:id="rId7"/>
            </p:custDataLst>
          </p:nvPr>
        </p:nvSpPr>
        <p:spPr bwMode="auto">
          <a:xfrm>
            <a:off x="1141413" y="1800225"/>
            <a:ext cx="31750" cy="136525"/>
          </a:xfrm>
          <a:prstGeom prst="rect">
            <a:avLst/>
          </a:prstGeom>
          <a:noFill/>
          <a:ln w="9525">
            <a:noFill/>
            <a:miter lim="800000"/>
            <a:headEnd/>
            <a:tailEnd/>
          </a:ln>
        </p:spPr>
        <p:txBody>
          <a:bodyPr wrap="none" lIns="0" tIns="0" rIns="0" bIns="0">
            <a:spAutoFit/>
          </a:bodyPr>
          <a:lstStyle/>
          <a:p>
            <a:r>
              <a:rPr lang="fr-FR" sz="900" b="1">
                <a:solidFill>
                  <a:srgbClr val="000000"/>
                </a:solidFill>
                <a:latin typeface="Courier" pitchFamily="49" charset="0"/>
              </a:rPr>
              <a:t> </a:t>
            </a:r>
            <a:endParaRPr lang="fr-FR"/>
          </a:p>
        </p:txBody>
      </p:sp>
      <p:sp>
        <p:nvSpPr>
          <p:cNvPr id="5129" name="Rectangle 9"/>
          <p:cNvSpPr>
            <a:spLocks noChangeArrowheads="1"/>
          </p:cNvSpPr>
          <p:nvPr>
            <p:custDataLst>
              <p:tags r:id="rId8"/>
            </p:custDataLst>
          </p:nvPr>
        </p:nvSpPr>
        <p:spPr bwMode="auto">
          <a:xfrm>
            <a:off x="3995738" y="6021388"/>
            <a:ext cx="476250" cy="136525"/>
          </a:xfrm>
          <a:prstGeom prst="rect">
            <a:avLst/>
          </a:prstGeom>
          <a:noFill/>
          <a:ln w="9525">
            <a:noFill/>
            <a:miter lim="800000"/>
            <a:headEnd/>
            <a:tailEnd/>
          </a:ln>
        </p:spPr>
        <p:txBody>
          <a:bodyPr wrap="none" lIns="0" tIns="0" rIns="0" bIns="0">
            <a:spAutoFit/>
          </a:bodyPr>
          <a:lstStyle/>
          <a:p>
            <a:r>
              <a:rPr lang="fr-FR" sz="900" b="1">
                <a:solidFill>
                  <a:schemeClr val="bg1"/>
                </a:solidFill>
              </a:rPr>
              <a:t>Montréal</a:t>
            </a:r>
            <a:endParaRPr lang="fr-FR">
              <a:solidFill>
                <a:schemeClr val="bg1"/>
              </a:solidFill>
            </a:endParaRPr>
          </a:p>
        </p:txBody>
      </p:sp>
      <p:sp>
        <p:nvSpPr>
          <p:cNvPr id="5130" name="Rectangle 10"/>
          <p:cNvSpPr>
            <a:spLocks noChangeArrowheads="1"/>
          </p:cNvSpPr>
          <p:nvPr>
            <p:custDataLst>
              <p:tags r:id="rId9"/>
            </p:custDataLst>
          </p:nvPr>
        </p:nvSpPr>
        <p:spPr bwMode="auto">
          <a:xfrm>
            <a:off x="3971925" y="6142038"/>
            <a:ext cx="531813" cy="14287"/>
          </a:xfrm>
          <a:prstGeom prst="rect">
            <a:avLst/>
          </a:prstGeom>
          <a:solidFill>
            <a:schemeClr val="bg1"/>
          </a:solidFill>
          <a:ln w="9525">
            <a:noFill/>
            <a:miter lim="800000"/>
            <a:headEnd/>
            <a:tailEnd/>
          </a:ln>
        </p:spPr>
        <p:txBody>
          <a:bodyPr/>
          <a:lstStyle/>
          <a:p>
            <a:endParaRPr lang="fr-FR"/>
          </a:p>
        </p:txBody>
      </p:sp>
      <p:sp>
        <p:nvSpPr>
          <p:cNvPr id="5131" name="Rectangle 11"/>
          <p:cNvSpPr>
            <a:spLocks noChangeArrowheads="1"/>
          </p:cNvSpPr>
          <p:nvPr>
            <p:custDataLst>
              <p:tags r:id="rId10"/>
            </p:custDataLst>
          </p:nvPr>
        </p:nvSpPr>
        <p:spPr bwMode="auto">
          <a:xfrm>
            <a:off x="4505325" y="6010275"/>
            <a:ext cx="31750" cy="136525"/>
          </a:xfrm>
          <a:prstGeom prst="rect">
            <a:avLst/>
          </a:prstGeom>
          <a:noFill/>
          <a:ln w="9525">
            <a:noFill/>
            <a:miter lim="800000"/>
            <a:headEnd/>
            <a:tailEnd/>
          </a:ln>
        </p:spPr>
        <p:txBody>
          <a:bodyPr wrap="none" lIns="0" tIns="0" rIns="0" bIns="0">
            <a:spAutoFit/>
          </a:bodyPr>
          <a:lstStyle/>
          <a:p>
            <a:r>
              <a:rPr lang="fr-FR" sz="900" b="1">
                <a:solidFill>
                  <a:srgbClr val="000000"/>
                </a:solidFill>
              </a:rPr>
              <a:t> </a:t>
            </a:r>
            <a:endParaRPr lang="fr-FR"/>
          </a:p>
        </p:txBody>
      </p:sp>
      <p:pic>
        <p:nvPicPr>
          <p:cNvPr id="5132" name="Picture 12"/>
          <p:cNvPicPr>
            <a:picLocks noChangeAspect="1" noChangeArrowheads="1"/>
          </p:cNvPicPr>
          <p:nvPr>
            <p:custDataLst>
              <p:tags r:id="rId11"/>
            </p:custDataLst>
          </p:nvPr>
        </p:nvPicPr>
        <p:blipFill>
          <a:blip r:embed="rId109" cstate="print"/>
          <a:srcRect/>
          <a:stretch>
            <a:fillRect/>
          </a:stretch>
        </p:blipFill>
        <p:spPr bwMode="auto">
          <a:xfrm>
            <a:off x="1231900" y="549275"/>
            <a:ext cx="2878138" cy="2262188"/>
          </a:xfrm>
          <a:prstGeom prst="rect">
            <a:avLst/>
          </a:prstGeom>
          <a:noFill/>
          <a:ln w="9525">
            <a:noFill/>
            <a:miter lim="800000"/>
            <a:headEnd/>
            <a:tailEnd/>
          </a:ln>
        </p:spPr>
      </p:pic>
      <p:grpSp>
        <p:nvGrpSpPr>
          <p:cNvPr id="2" name="Group 13"/>
          <p:cNvGrpSpPr>
            <a:grpSpLocks/>
          </p:cNvGrpSpPr>
          <p:nvPr>
            <p:custDataLst>
              <p:tags r:id="rId12"/>
            </p:custDataLst>
          </p:nvPr>
        </p:nvGrpSpPr>
        <p:grpSpPr bwMode="auto">
          <a:xfrm>
            <a:off x="3359150" y="2513013"/>
            <a:ext cx="38100" cy="38100"/>
            <a:chOff x="3284" y="2875"/>
            <a:chExt cx="56" cy="56"/>
          </a:xfrm>
        </p:grpSpPr>
        <p:sp>
          <p:nvSpPr>
            <p:cNvPr id="5264" name="Oval 14"/>
            <p:cNvSpPr>
              <a:spLocks noChangeArrowheads="1"/>
            </p:cNvSpPr>
            <p:nvPr/>
          </p:nvSpPr>
          <p:spPr bwMode="auto">
            <a:xfrm>
              <a:off x="3284" y="2875"/>
              <a:ext cx="56" cy="56"/>
            </a:xfrm>
            <a:prstGeom prst="ellipse">
              <a:avLst/>
            </a:prstGeom>
            <a:solidFill>
              <a:srgbClr val="000000"/>
            </a:solidFill>
            <a:ln w="0">
              <a:solidFill>
                <a:srgbClr val="000000"/>
              </a:solidFill>
              <a:round/>
              <a:headEnd/>
              <a:tailEnd/>
            </a:ln>
          </p:spPr>
          <p:txBody>
            <a:bodyPr/>
            <a:lstStyle/>
            <a:p>
              <a:endParaRPr lang="fr-FR"/>
            </a:p>
          </p:txBody>
        </p:sp>
        <p:sp>
          <p:nvSpPr>
            <p:cNvPr id="5265" name="Oval 15"/>
            <p:cNvSpPr>
              <a:spLocks noChangeArrowheads="1"/>
            </p:cNvSpPr>
            <p:nvPr/>
          </p:nvSpPr>
          <p:spPr bwMode="auto">
            <a:xfrm>
              <a:off x="3284" y="2875"/>
              <a:ext cx="56" cy="56"/>
            </a:xfrm>
            <a:prstGeom prst="ellipse">
              <a:avLst/>
            </a:prstGeom>
            <a:noFill/>
            <a:ln w="4445" cap="rnd">
              <a:solidFill>
                <a:srgbClr val="000000"/>
              </a:solidFill>
              <a:round/>
              <a:headEnd/>
              <a:tailEnd/>
            </a:ln>
          </p:spPr>
          <p:txBody>
            <a:bodyPr/>
            <a:lstStyle/>
            <a:p>
              <a:endParaRPr lang="fr-FR"/>
            </a:p>
          </p:txBody>
        </p:sp>
      </p:grpSp>
      <p:grpSp>
        <p:nvGrpSpPr>
          <p:cNvPr id="3" name="Group 16"/>
          <p:cNvGrpSpPr>
            <a:grpSpLocks/>
          </p:cNvGrpSpPr>
          <p:nvPr>
            <p:custDataLst>
              <p:tags r:id="rId13"/>
            </p:custDataLst>
          </p:nvPr>
        </p:nvGrpSpPr>
        <p:grpSpPr bwMode="auto">
          <a:xfrm>
            <a:off x="3365500" y="2452688"/>
            <a:ext cx="39688" cy="39687"/>
            <a:chOff x="3293" y="2787"/>
            <a:chExt cx="57" cy="57"/>
          </a:xfrm>
        </p:grpSpPr>
        <p:sp>
          <p:nvSpPr>
            <p:cNvPr id="5262" name="Oval 17"/>
            <p:cNvSpPr>
              <a:spLocks noChangeArrowheads="1"/>
            </p:cNvSpPr>
            <p:nvPr/>
          </p:nvSpPr>
          <p:spPr bwMode="auto">
            <a:xfrm>
              <a:off x="3293" y="2787"/>
              <a:ext cx="57" cy="57"/>
            </a:xfrm>
            <a:prstGeom prst="ellipse">
              <a:avLst/>
            </a:prstGeom>
            <a:solidFill>
              <a:srgbClr val="000000"/>
            </a:solidFill>
            <a:ln w="0">
              <a:solidFill>
                <a:srgbClr val="000000"/>
              </a:solidFill>
              <a:round/>
              <a:headEnd/>
              <a:tailEnd/>
            </a:ln>
          </p:spPr>
          <p:txBody>
            <a:bodyPr/>
            <a:lstStyle/>
            <a:p>
              <a:endParaRPr lang="fr-FR"/>
            </a:p>
          </p:txBody>
        </p:sp>
        <p:sp>
          <p:nvSpPr>
            <p:cNvPr id="5263" name="Oval 18"/>
            <p:cNvSpPr>
              <a:spLocks noChangeArrowheads="1"/>
            </p:cNvSpPr>
            <p:nvPr/>
          </p:nvSpPr>
          <p:spPr bwMode="auto">
            <a:xfrm>
              <a:off x="3293" y="2787"/>
              <a:ext cx="57" cy="57"/>
            </a:xfrm>
            <a:prstGeom prst="ellipse">
              <a:avLst/>
            </a:prstGeom>
            <a:noFill/>
            <a:ln w="4445" cap="rnd">
              <a:solidFill>
                <a:srgbClr val="000000"/>
              </a:solidFill>
              <a:round/>
              <a:headEnd/>
              <a:tailEnd/>
            </a:ln>
          </p:spPr>
          <p:txBody>
            <a:bodyPr/>
            <a:lstStyle/>
            <a:p>
              <a:endParaRPr lang="fr-FR"/>
            </a:p>
          </p:txBody>
        </p:sp>
      </p:grpSp>
      <p:grpSp>
        <p:nvGrpSpPr>
          <p:cNvPr id="4" name="Group 19"/>
          <p:cNvGrpSpPr>
            <a:grpSpLocks/>
          </p:cNvGrpSpPr>
          <p:nvPr>
            <p:custDataLst>
              <p:tags r:id="rId14"/>
            </p:custDataLst>
          </p:nvPr>
        </p:nvGrpSpPr>
        <p:grpSpPr bwMode="auto">
          <a:xfrm>
            <a:off x="3481388" y="2308225"/>
            <a:ext cx="38100" cy="38100"/>
            <a:chOff x="3462" y="2574"/>
            <a:chExt cx="56" cy="56"/>
          </a:xfrm>
        </p:grpSpPr>
        <p:sp>
          <p:nvSpPr>
            <p:cNvPr id="5260" name="Oval 20"/>
            <p:cNvSpPr>
              <a:spLocks noChangeArrowheads="1"/>
            </p:cNvSpPr>
            <p:nvPr/>
          </p:nvSpPr>
          <p:spPr bwMode="auto">
            <a:xfrm>
              <a:off x="3462" y="2574"/>
              <a:ext cx="56" cy="56"/>
            </a:xfrm>
            <a:prstGeom prst="ellipse">
              <a:avLst/>
            </a:prstGeom>
            <a:solidFill>
              <a:srgbClr val="000000"/>
            </a:solidFill>
            <a:ln w="0">
              <a:solidFill>
                <a:srgbClr val="000000"/>
              </a:solidFill>
              <a:round/>
              <a:headEnd/>
              <a:tailEnd/>
            </a:ln>
          </p:spPr>
          <p:txBody>
            <a:bodyPr/>
            <a:lstStyle/>
            <a:p>
              <a:endParaRPr lang="fr-FR"/>
            </a:p>
          </p:txBody>
        </p:sp>
        <p:sp>
          <p:nvSpPr>
            <p:cNvPr id="5261" name="Oval 21"/>
            <p:cNvSpPr>
              <a:spLocks noChangeArrowheads="1"/>
            </p:cNvSpPr>
            <p:nvPr/>
          </p:nvSpPr>
          <p:spPr bwMode="auto">
            <a:xfrm>
              <a:off x="3462" y="2574"/>
              <a:ext cx="56" cy="56"/>
            </a:xfrm>
            <a:prstGeom prst="ellipse">
              <a:avLst/>
            </a:prstGeom>
            <a:noFill/>
            <a:ln w="4445" cap="rnd">
              <a:solidFill>
                <a:srgbClr val="000000"/>
              </a:solidFill>
              <a:round/>
              <a:headEnd/>
              <a:tailEnd/>
            </a:ln>
          </p:spPr>
          <p:txBody>
            <a:bodyPr/>
            <a:lstStyle/>
            <a:p>
              <a:endParaRPr lang="fr-FR"/>
            </a:p>
          </p:txBody>
        </p:sp>
      </p:grpSp>
      <p:grpSp>
        <p:nvGrpSpPr>
          <p:cNvPr id="5" name="Group 22"/>
          <p:cNvGrpSpPr>
            <a:grpSpLocks/>
          </p:cNvGrpSpPr>
          <p:nvPr>
            <p:custDataLst>
              <p:tags r:id="rId15"/>
            </p:custDataLst>
          </p:nvPr>
        </p:nvGrpSpPr>
        <p:grpSpPr bwMode="auto">
          <a:xfrm>
            <a:off x="3541713" y="2317750"/>
            <a:ext cx="36512" cy="38100"/>
            <a:chOff x="3550" y="2589"/>
            <a:chExt cx="55" cy="56"/>
          </a:xfrm>
        </p:grpSpPr>
        <p:sp>
          <p:nvSpPr>
            <p:cNvPr id="5258" name="Oval 23"/>
            <p:cNvSpPr>
              <a:spLocks noChangeArrowheads="1"/>
            </p:cNvSpPr>
            <p:nvPr/>
          </p:nvSpPr>
          <p:spPr bwMode="auto">
            <a:xfrm>
              <a:off x="3550" y="2589"/>
              <a:ext cx="55" cy="56"/>
            </a:xfrm>
            <a:prstGeom prst="ellipse">
              <a:avLst/>
            </a:prstGeom>
            <a:solidFill>
              <a:srgbClr val="000000"/>
            </a:solidFill>
            <a:ln w="0">
              <a:solidFill>
                <a:srgbClr val="000000"/>
              </a:solidFill>
              <a:round/>
              <a:headEnd/>
              <a:tailEnd/>
            </a:ln>
          </p:spPr>
          <p:txBody>
            <a:bodyPr/>
            <a:lstStyle/>
            <a:p>
              <a:endParaRPr lang="fr-FR"/>
            </a:p>
          </p:txBody>
        </p:sp>
        <p:sp>
          <p:nvSpPr>
            <p:cNvPr id="5259" name="Oval 24"/>
            <p:cNvSpPr>
              <a:spLocks noChangeArrowheads="1"/>
            </p:cNvSpPr>
            <p:nvPr/>
          </p:nvSpPr>
          <p:spPr bwMode="auto">
            <a:xfrm>
              <a:off x="3550" y="2589"/>
              <a:ext cx="55" cy="56"/>
            </a:xfrm>
            <a:prstGeom prst="ellipse">
              <a:avLst/>
            </a:prstGeom>
            <a:noFill/>
            <a:ln w="4445" cap="rnd">
              <a:solidFill>
                <a:srgbClr val="000000"/>
              </a:solidFill>
              <a:round/>
              <a:headEnd/>
              <a:tailEnd/>
            </a:ln>
          </p:spPr>
          <p:txBody>
            <a:bodyPr/>
            <a:lstStyle/>
            <a:p>
              <a:endParaRPr lang="fr-FR"/>
            </a:p>
          </p:txBody>
        </p:sp>
      </p:grpSp>
      <p:grpSp>
        <p:nvGrpSpPr>
          <p:cNvPr id="6" name="Group 25"/>
          <p:cNvGrpSpPr>
            <a:grpSpLocks/>
          </p:cNvGrpSpPr>
          <p:nvPr>
            <p:custDataLst>
              <p:tags r:id="rId16"/>
            </p:custDataLst>
          </p:nvPr>
        </p:nvGrpSpPr>
        <p:grpSpPr bwMode="auto">
          <a:xfrm>
            <a:off x="3444875" y="2203450"/>
            <a:ext cx="39688" cy="38100"/>
            <a:chOff x="3409" y="2422"/>
            <a:chExt cx="57" cy="56"/>
          </a:xfrm>
        </p:grpSpPr>
        <p:sp>
          <p:nvSpPr>
            <p:cNvPr id="5256" name="Oval 26"/>
            <p:cNvSpPr>
              <a:spLocks noChangeArrowheads="1"/>
            </p:cNvSpPr>
            <p:nvPr/>
          </p:nvSpPr>
          <p:spPr bwMode="auto">
            <a:xfrm>
              <a:off x="3409" y="2422"/>
              <a:ext cx="57" cy="56"/>
            </a:xfrm>
            <a:prstGeom prst="ellipse">
              <a:avLst/>
            </a:prstGeom>
            <a:solidFill>
              <a:srgbClr val="000000"/>
            </a:solidFill>
            <a:ln w="0">
              <a:solidFill>
                <a:srgbClr val="000000"/>
              </a:solidFill>
              <a:round/>
              <a:headEnd/>
              <a:tailEnd/>
            </a:ln>
          </p:spPr>
          <p:txBody>
            <a:bodyPr/>
            <a:lstStyle/>
            <a:p>
              <a:endParaRPr lang="fr-FR"/>
            </a:p>
          </p:txBody>
        </p:sp>
        <p:sp>
          <p:nvSpPr>
            <p:cNvPr id="5257" name="Oval 27"/>
            <p:cNvSpPr>
              <a:spLocks noChangeArrowheads="1"/>
            </p:cNvSpPr>
            <p:nvPr/>
          </p:nvSpPr>
          <p:spPr bwMode="auto">
            <a:xfrm>
              <a:off x="3409" y="2422"/>
              <a:ext cx="57" cy="56"/>
            </a:xfrm>
            <a:prstGeom prst="ellipse">
              <a:avLst/>
            </a:prstGeom>
            <a:noFill/>
            <a:ln w="4445" cap="rnd">
              <a:solidFill>
                <a:srgbClr val="000000"/>
              </a:solidFill>
              <a:round/>
              <a:headEnd/>
              <a:tailEnd/>
            </a:ln>
          </p:spPr>
          <p:txBody>
            <a:bodyPr/>
            <a:lstStyle/>
            <a:p>
              <a:endParaRPr lang="fr-FR"/>
            </a:p>
          </p:txBody>
        </p:sp>
      </p:grpSp>
      <p:grpSp>
        <p:nvGrpSpPr>
          <p:cNvPr id="7" name="Group 28"/>
          <p:cNvGrpSpPr>
            <a:grpSpLocks/>
          </p:cNvGrpSpPr>
          <p:nvPr>
            <p:custDataLst>
              <p:tags r:id="rId17"/>
            </p:custDataLst>
          </p:nvPr>
        </p:nvGrpSpPr>
        <p:grpSpPr bwMode="auto">
          <a:xfrm>
            <a:off x="3490913" y="2382838"/>
            <a:ext cx="38100" cy="38100"/>
            <a:chOff x="3477" y="2684"/>
            <a:chExt cx="56" cy="56"/>
          </a:xfrm>
        </p:grpSpPr>
        <p:sp>
          <p:nvSpPr>
            <p:cNvPr id="5254" name="Oval 29"/>
            <p:cNvSpPr>
              <a:spLocks noChangeArrowheads="1"/>
            </p:cNvSpPr>
            <p:nvPr/>
          </p:nvSpPr>
          <p:spPr bwMode="auto">
            <a:xfrm>
              <a:off x="3477" y="2684"/>
              <a:ext cx="56" cy="56"/>
            </a:xfrm>
            <a:prstGeom prst="ellipse">
              <a:avLst/>
            </a:prstGeom>
            <a:solidFill>
              <a:srgbClr val="000000"/>
            </a:solidFill>
            <a:ln w="0">
              <a:solidFill>
                <a:srgbClr val="000000"/>
              </a:solidFill>
              <a:round/>
              <a:headEnd/>
              <a:tailEnd/>
            </a:ln>
          </p:spPr>
          <p:txBody>
            <a:bodyPr/>
            <a:lstStyle/>
            <a:p>
              <a:endParaRPr lang="fr-FR"/>
            </a:p>
          </p:txBody>
        </p:sp>
        <p:sp>
          <p:nvSpPr>
            <p:cNvPr id="5255" name="Oval 30"/>
            <p:cNvSpPr>
              <a:spLocks noChangeArrowheads="1"/>
            </p:cNvSpPr>
            <p:nvPr/>
          </p:nvSpPr>
          <p:spPr bwMode="auto">
            <a:xfrm>
              <a:off x="3477" y="2684"/>
              <a:ext cx="56" cy="56"/>
            </a:xfrm>
            <a:prstGeom prst="ellipse">
              <a:avLst/>
            </a:prstGeom>
            <a:noFill/>
            <a:ln w="4445" cap="rnd">
              <a:solidFill>
                <a:srgbClr val="000000"/>
              </a:solidFill>
              <a:round/>
              <a:headEnd/>
              <a:tailEnd/>
            </a:ln>
          </p:spPr>
          <p:txBody>
            <a:bodyPr/>
            <a:lstStyle/>
            <a:p>
              <a:endParaRPr lang="fr-FR"/>
            </a:p>
          </p:txBody>
        </p:sp>
      </p:grpSp>
      <p:grpSp>
        <p:nvGrpSpPr>
          <p:cNvPr id="8" name="Group 31"/>
          <p:cNvGrpSpPr>
            <a:grpSpLocks/>
          </p:cNvGrpSpPr>
          <p:nvPr>
            <p:custDataLst>
              <p:tags r:id="rId18"/>
            </p:custDataLst>
          </p:nvPr>
        </p:nvGrpSpPr>
        <p:grpSpPr bwMode="auto">
          <a:xfrm>
            <a:off x="3535363" y="2382838"/>
            <a:ext cx="38100" cy="38100"/>
            <a:chOff x="3541" y="2684"/>
            <a:chExt cx="57" cy="56"/>
          </a:xfrm>
        </p:grpSpPr>
        <p:sp>
          <p:nvSpPr>
            <p:cNvPr id="5252" name="Oval 32"/>
            <p:cNvSpPr>
              <a:spLocks noChangeArrowheads="1"/>
            </p:cNvSpPr>
            <p:nvPr/>
          </p:nvSpPr>
          <p:spPr bwMode="auto">
            <a:xfrm>
              <a:off x="3541" y="2684"/>
              <a:ext cx="57" cy="56"/>
            </a:xfrm>
            <a:prstGeom prst="ellipse">
              <a:avLst/>
            </a:prstGeom>
            <a:solidFill>
              <a:srgbClr val="000000"/>
            </a:solidFill>
            <a:ln w="0">
              <a:solidFill>
                <a:srgbClr val="000000"/>
              </a:solidFill>
              <a:round/>
              <a:headEnd/>
              <a:tailEnd/>
            </a:ln>
          </p:spPr>
          <p:txBody>
            <a:bodyPr/>
            <a:lstStyle/>
            <a:p>
              <a:endParaRPr lang="fr-FR"/>
            </a:p>
          </p:txBody>
        </p:sp>
        <p:sp>
          <p:nvSpPr>
            <p:cNvPr id="5253" name="Oval 33"/>
            <p:cNvSpPr>
              <a:spLocks noChangeArrowheads="1"/>
            </p:cNvSpPr>
            <p:nvPr/>
          </p:nvSpPr>
          <p:spPr bwMode="auto">
            <a:xfrm>
              <a:off x="3541" y="2684"/>
              <a:ext cx="57" cy="56"/>
            </a:xfrm>
            <a:prstGeom prst="ellipse">
              <a:avLst/>
            </a:prstGeom>
            <a:noFill/>
            <a:ln w="4445" cap="rnd">
              <a:solidFill>
                <a:srgbClr val="000000"/>
              </a:solidFill>
              <a:round/>
              <a:headEnd/>
              <a:tailEnd/>
            </a:ln>
          </p:spPr>
          <p:txBody>
            <a:bodyPr/>
            <a:lstStyle/>
            <a:p>
              <a:endParaRPr lang="fr-FR"/>
            </a:p>
          </p:txBody>
        </p:sp>
      </p:grpSp>
      <p:grpSp>
        <p:nvGrpSpPr>
          <p:cNvPr id="9" name="Group 34"/>
          <p:cNvGrpSpPr>
            <a:grpSpLocks/>
          </p:cNvGrpSpPr>
          <p:nvPr>
            <p:custDataLst>
              <p:tags r:id="rId19"/>
            </p:custDataLst>
          </p:nvPr>
        </p:nvGrpSpPr>
        <p:grpSpPr bwMode="auto">
          <a:xfrm>
            <a:off x="3503613" y="2222500"/>
            <a:ext cx="39687" cy="38100"/>
            <a:chOff x="3496" y="2450"/>
            <a:chExt cx="57" cy="56"/>
          </a:xfrm>
        </p:grpSpPr>
        <p:sp>
          <p:nvSpPr>
            <p:cNvPr id="5250" name="Oval 35"/>
            <p:cNvSpPr>
              <a:spLocks noChangeArrowheads="1"/>
            </p:cNvSpPr>
            <p:nvPr/>
          </p:nvSpPr>
          <p:spPr bwMode="auto">
            <a:xfrm>
              <a:off x="3496" y="2450"/>
              <a:ext cx="57" cy="56"/>
            </a:xfrm>
            <a:prstGeom prst="ellipse">
              <a:avLst/>
            </a:prstGeom>
            <a:solidFill>
              <a:srgbClr val="000000"/>
            </a:solidFill>
            <a:ln w="0">
              <a:solidFill>
                <a:srgbClr val="000000"/>
              </a:solidFill>
              <a:round/>
              <a:headEnd/>
              <a:tailEnd/>
            </a:ln>
          </p:spPr>
          <p:txBody>
            <a:bodyPr/>
            <a:lstStyle/>
            <a:p>
              <a:endParaRPr lang="fr-FR"/>
            </a:p>
          </p:txBody>
        </p:sp>
        <p:sp>
          <p:nvSpPr>
            <p:cNvPr id="5251" name="Oval 36"/>
            <p:cNvSpPr>
              <a:spLocks noChangeArrowheads="1"/>
            </p:cNvSpPr>
            <p:nvPr/>
          </p:nvSpPr>
          <p:spPr bwMode="auto">
            <a:xfrm>
              <a:off x="3496" y="2450"/>
              <a:ext cx="57" cy="56"/>
            </a:xfrm>
            <a:prstGeom prst="ellipse">
              <a:avLst/>
            </a:prstGeom>
            <a:noFill/>
            <a:ln w="4445" cap="rnd">
              <a:solidFill>
                <a:srgbClr val="000000"/>
              </a:solidFill>
              <a:round/>
              <a:headEnd/>
              <a:tailEnd/>
            </a:ln>
          </p:spPr>
          <p:txBody>
            <a:bodyPr/>
            <a:lstStyle/>
            <a:p>
              <a:endParaRPr lang="fr-FR"/>
            </a:p>
          </p:txBody>
        </p:sp>
      </p:grpSp>
      <p:grpSp>
        <p:nvGrpSpPr>
          <p:cNvPr id="10" name="Group 37"/>
          <p:cNvGrpSpPr>
            <a:grpSpLocks/>
          </p:cNvGrpSpPr>
          <p:nvPr>
            <p:custDataLst>
              <p:tags r:id="rId20"/>
            </p:custDataLst>
          </p:nvPr>
        </p:nvGrpSpPr>
        <p:grpSpPr bwMode="auto">
          <a:xfrm>
            <a:off x="2178050" y="2447925"/>
            <a:ext cx="38100" cy="38100"/>
            <a:chOff x="1554" y="2778"/>
            <a:chExt cx="57" cy="56"/>
          </a:xfrm>
        </p:grpSpPr>
        <p:sp>
          <p:nvSpPr>
            <p:cNvPr id="5248" name="Oval 38"/>
            <p:cNvSpPr>
              <a:spLocks noChangeArrowheads="1"/>
            </p:cNvSpPr>
            <p:nvPr/>
          </p:nvSpPr>
          <p:spPr bwMode="auto">
            <a:xfrm>
              <a:off x="1554" y="2778"/>
              <a:ext cx="57" cy="56"/>
            </a:xfrm>
            <a:prstGeom prst="ellipse">
              <a:avLst/>
            </a:prstGeom>
            <a:solidFill>
              <a:srgbClr val="000000"/>
            </a:solidFill>
            <a:ln w="0">
              <a:solidFill>
                <a:srgbClr val="000000"/>
              </a:solidFill>
              <a:round/>
              <a:headEnd/>
              <a:tailEnd/>
            </a:ln>
          </p:spPr>
          <p:txBody>
            <a:bodyPr/>
            <a:lstStyle/>
            <a:p>
              <a:endParaRPr lang="fr-FR"/>
            </a:p>
          </p:txBody>
        </p:sp>
        <p:sp>
          <p:nvSpPr>
            <p:cNvPr id="5249" name="Oval 39"/>
            <p:cNvSpPr>
              <a:spLocks noChangeArrowheads="1"/>
            </p:cNvSpPr>
            <p:nvPr/>
          </p:nvSpPr>
          <p:spPr bwMode="auto">
            <a:xfrm>
              <a:off x="1554" y="2778"/>
              <a:ext cx="57" cy="56"/>
            </a:xfrm>
            <a:prstGeom prst="ellipse">
              <a:avLst/>
            </a:prstGeom>
            <a:noFill/>
            <a:ln w="4445" cap="rnd">
              <a:solidFill>
                <a:srgbClr val="000000"/>
              </a:solidFill>
              <a:round/>
              <a:headEnd/>
              <a:tailEnd/>
            </a:ln>
          </p:spPr>
          <p:txBody>
            <a:bodyPr/>
            <a:lstStyle/>
            <a:p>
              <a:endParaRPr lang="fr-FR"/>
            </a:p>
          </p:txBody>
        </p:sp>
      </p:grpSp>
      <p:grpSp>
        <p:nvGrpSpPr>
          <p:cNvPr id="11" name="Group 40"/>
          <p:cNvGrpSpPr>
            <a:grpSpLocks/>
          </p:cNvGrpSpPr>
          <p:nvPr>
            <p:custDataLst>
              <p:tags r:id="rId21"/>
            </p:custDataLst>
          </p:nvPr>
        </p:nvGrpSpPr>
        <p:grpSpPr bwMode="auto">
          <a:xfrm>
            <a:off x="3206750" y="2516188"/>
            <a:ext cx="38100" cy="39687"/>
            <a:chOff x="3060" y="2880"/>
            <a:chExt cx="56" cy="56"/>
          </a:xfrm>
        </p:grpSpPr>
        <p:sp>
          <p:nvSpPr>
            <p:cNvPr id="5246" name="Oval 41"/>
            <p:cNvSpPr>
              <a:spLocks noChangeArrowheads="1"/>
            </p:cNvSpPr>
            <p:nvPr/>
          </p:nvSpPr>
          <p:spPr bwMode="auto">
            <a:xfrm>
              <a:off x="3060" y="2880"/>
              <a:ext cx="56" cy="56"/>
            </a:xfrm>
            <a:prstGeom prst="ellipse">
              <a:avLst/>
            </a:prstGeom>
            <a:solidFill>
              <a:srgbClr val="000000"/>
            </a:solidFill>
            <a:ln w="0">
              <a:solidFill>
                <a:srgbClr val="000000"/>
              </a:solidFill>
              <a:round/>
              <a:headEnd/>
              <a:tailEnd/>
            </a:ln>
          </p:spPr>
          <p:txBody>
            <a:bodyPr/>
            <a:lstStyle/>
            <a:p>
              <a:endParaRPr lang="fr-FR"/>
            </a:p>
          </p:txBody>
        </p:sp>
        <p:sp>
          <p:nvSpPr>
            <p:cNvPr id="5247" name="Oval 42"/>
            <p:cNvSpPr>
              <a:spLocks noChangeArrowheads="1"/>
            </p:cNvSpPr>
            <p:nvPr/>
          </p:nvSpPr>
          <p:spPr bwMode="auto">
            <a:xfrm>
              <a:off x="3060" y="2880"/>
              <a:ext cx="56" cy="56"/>
            </a:xfrm>
            <a:prstGeom prst="ellipse">
              <a:avLst/>
            </a:prstGeom>
            <a:noFill/>
            <a:ln w="4445" cap="rnd">
              <a:solidFill>
                <a:srgbClr val="000000"/>
              </a:solidFill>
              <a:round/>
              <a:headEnd/>
              <a:tailEnd/>
            </a:ln>
          </p:spPr>
          <p:txBody>
            <a:bodyPr/>
            <a:lstStyle/>
            <a:p>
              <a:endParaRPr lang="fr-FR"/>
            </a:p>
          </p:txBody>
        </p:sp>
      </p:grpSp>
      <p:grpSp>
        <p:nvGrpSpPr>
          <p:cNvPr id="12" name="Group 43"/>
          <p:cNvGrpSpPr>
            <a:grpSpLocks/>
          </p:cNvGrpSpPr>
          <p:nvPr>
            <p:custDataLst>
              <p:tags r:id="rId22"/>
            </p:custDataLst>
          </p:nvPr>
        </p:nvGrpSpPr>
        <p:grpSpPr bwMode="auto">
          <a:xfrm>
            <a:off x="3295650" y="2636838"/>
            <a:ext cx="36513" cy="38100"/>
            <a:chOff x="3281" y="2975"/>
            <a:chExt cx="55" cy="56"/>
          </a:xfrm>
        </p:grpSpPr>
        <p:sp>
          <p:nvSpPr>
            <p:cNvPr id="5244" name="Oval 44"/>
            <p:cNvSpPr>
              <a:spLocks noChangeArrowheads="1"/>
            </p:cNvSpPr>
            <p:nvPr/>
          </p:nvSpPr>
          <p:spPr bwMode="auto">
            <a:xfrm>
              <a:off x="3281" y="2975"/>
              <a:ext cx="55" cy="56"/>
            </a:xfrm>
            <a:prstGeom prst="ellipse">
              <a:avLst/>
            </a:prstGeom>
            <a:solidFill>
              <a:srgbClr val="000000"/>
            </a:solidFill>
            <a:ln w="0">
              <a:solidFill>
                <a:srgbClr val="000000"/>
              </a:solidFill>
              <a:round/>
              <a:headEnd/>
              <a:tailEnd/>
            </a:ln>
          </p:spPr>
          <p:txBody>
            <a:bodyPr/>
            <a:lstStyle/>
            <a:p>
              <a:endParaRPr lang="fr-FR"/>
            </a:p>
          </p:txBody>
        </p:sp>
        <p:sp>
          <p:nvSpPr>
            <p:cNvPr id="5245" name="Oval 45"/>
            <p:cNvSpPr>
              <a:spLocks noChangeArrowheads="1"/>
            </p:cNvSpPr>
            <p:nvPr/>
          </p:nvSpPr>
          <p:spPr bwMode="auto">
            <a:xfrm>
              <a:off x="3281" y="2975"/>
              <a:ext cx="55" cy="56"/>
            </a:xfrm>
            <a:prstGeom prst="ellipse">
              <a:avLst/>
            </a:prstGeom>
            <a:noFill/>
            <a:ln w="4445" cap="rnd">
              <a:solidFill>
                <a:srgbClr val="000000"/>
              </a:solidFill>
              <a:round/>
              <a:headEnd/>
              <a:tailEnd/>
            </a:ln>
          </p:spPr>
          <p:txBody>
            <a:bodyPr/>
            <a:lstStyle/>
            <a:p>
              <a:endParaRPr lang="fr-FR"/>
            </a:p>
          </p:txBody>
        </p:sp>
      </p:grpSp>
      <p:grpSp>
        <p:nvGrpSpPr>
          <p:cNvPr id="13" name="Group 46"/>
          <p:cNvGrpSpPr>
            <a:grpSpLocks/>
          </p:cNvGrpSpPr>
          <p:nvPr>
            <p:custDataLst>
              <p:tags r:id="rId23"/>
            </p:custDataLst>
          </p:nvPr>
        </p:nvGrpSpPr>
        <p:grpSpPr bwMode="auto">
          <a:xfrm>
            <a:off x="1490663" y="2503488"/>
            <a:ext cx="38100" cy="38100"/>
            <a:chOff x="548" y="2860"/>
            <a:chExt cx="56" cy="56"/>
          </a:xfrm>
        </p:grpSpPr>
        <p:sp>
          <p:nvSpPr>
            <p:cNvPr id="5242" name="Oval 47"/>
            <p:cNvSpPr>
              <a:spLocks noChangeArrowheads="1"/>
            </p:cNvSpPr>
            <p:nvPr/>
          </p:nvSpPr>
          <p:spPr bwMode="auto">
            <a:xfrm>
              <a:off x="548" y="2860"/>
              <a:ext cx="56" cy="56"/>
            </a:xfrm>
            <a:prstGeom prst="ellipse">
              <a:avLst/>
            </a:prstGeom>
            <a:solidFill>
              <a:srgbClr val="000000"/>
            </a:solidFill>
            <a:ln w="0">
              <a:solidFill>
                <a:srgbClr val="000000"/>
              </a:solidFill>
              <a:round/>
              <a:headEnd/>
              <a:tailEnd/>
            </a:ln>
          </p:spPr>
          <p:txBody>
            <a:bodyPr/>
            <a:lstStyle/>
            <a:p>
              <a:endParaRPr lang="fr-FR"/>
            </a:p>
          </p:txBody>
        </p:sp>
        <p:sp>
          <p:nvSpPr>
            <p:cNvPr id="5243" name="Oval 48"/>
            <p:cNvSpPr>
              <a:spLocks noChangeArrowheads="1"/>
            </p:cNvSpPr>
            <p:nvPr/>
          </p:nvSpPr>
          <p:spPr bwMode="auto">
            <a:xfrm>
              <a:off x="548" y="2860"/>
              <a:ext cx="56" cy="56"/>
            </a:xfrm>
            <a:prstGeom prst="ellipse">
              <a:avLst/>
            </a:prstGeom>
            <a:noFill/>
            <a:ln w="4445" cap="rnd">
              <a:solidFill>
                <a:srgbClr val="000000"/>
              </a:solidFill>
              <a:round/>
              <a:headEnd/>
              <a:tailEnd/>
            </a:ln>
          </p:spPr>
          <p:txBody>
            <a:bodyPr/>
            <a:lstStyle/>
            <a:p>
              <a:endParaRPr lang="fr-FR"/>
            </a:p>
          </p:txBody>
        </p:sp>
      </p:grpSp>
      <p:grpSp>
        <p:nvGrpSpPr>
          <p:cNvPr id="14" name="Group 49"/>
          <p:cNvGrpSpPr>
            <a:grpSpLocks/>
          </p:cNvGrpSpPr>
          <p:nvPr>
            <p:custDataLst>
              <p:tags r:id="rId24"/>
            </p:custDataLst>
          </p:nvPr>
        </p:nvGrpSpPr>
        <p:grpSpPr bwMode="auto">
          <a:xfrm>
            <a:off x="3279775" y="2401888"/>
            <a:ext cx="38100" cy="39687"/>
            <a:chOff x="3167" y="2712"/>
            <a:chExt cx="56" cy="57"/>
          </a:xfrm>
        </p:grpSpPr>
        <p:sp>
          <p:nvSpPr>
            <p:cNvPr id="5240" name="Oval 50"/>
            <p:cNvSpPr>
              <a:spLocks noChangeArrowheads="1"/>
            </p:cNvSpPr>
            <p:nvPr/>
          </p:nvSpPr>
          <p:spPr bwMode="auto">
            <a:xfrm>
              <a:off x="3167" y="2712"/>
              <a:ext cx="56" cy="57"/>
            </a:xfrm>
            <a:prstGeom prst="ellipse">
              <a:avLst/>
            </a:prstGeom>
            <a:solidFill>
              <a:srgbClr val="000000"/>
            </a:solidFill>
            <a:ln w="0">
              <a:solidFill>
                <a:srgbClr val="000000"/>
              </a:solidFill>
              <a:round/>
              <a:headEnd/>
              <a:tailEnd/>
            </a:ln>
          </p:spPr>
          <p:txBody>
            <a:bodyPr/>
            <a:lstStyle/>
            <a:p>
              <a:endParaRPr lang="fr-FR"/>
            </a:p>
          </p:txBody>
        </p:sp>
        <p:sp>
          <p:nvSpPr>
            <p:cNvPr id="5241" name="Oval 51"/>
            <p:cNvSpPr>
              <a:spLocks noChangeArrowheads="1"/>
            </p:cNvSpPr>
            <p:nvPr/>
          </p:nvSpPr>
          <p:spPr bwMode="auto">
            <a:xfrm>
              <a:off x="3167" y="2712"/>
              <a:ext cx="56" cy="57"/>
            </a:xfrm>
            <a:prstGeom prst="ellipse">
              <a:avLst/>
            </a:prstGeom>
            <a:noFill/>
            <a:ln w="4445" cap="rnd">
              <a:solidFill>
                <a:srgbClr val="000000"/>
              </a:solidFill>
              <a:round/>
              <a:headEnd/>
              <a:tailEnd/>
            </a:ln>
          </p:spPr>
          <p:txBody>
            <a:bodyPr/>
            <a:lstStyle/>
            <a:p>
              <a:endParaRPr lang="fr-FR"/>
            </a:p>
          </p:txBody>
        </p:sp>
      </p:grpSp>
      <p:grpSp>
        <p:nvGrpSpPr>
          <p:cNvPr id="15" name="Group 52"/>
          <p:cNvGrpSpPr>
            <a:grpSpLocks/>
          </p:cNvGrpSpPr>
          <p:nvPr>
            <p:custDataLst>
              <p:tags r:id="rId25"/>
            </p:custDataLst>
          </p:nvPr>
        </p:nvGrpSpPr>
        <p:grpSpPr bwMode="auto">
          <a:xfrm>
            <a:off x="2508250" y="2478088"/>
            <a:ext cx="38100" cy="38100"/>
            <a:chOff x="2038" y="2823"/>
            <a:chExt cx="56" cy="56"/>
          </a:xfrm>
        </p:grpSpPr>
        <p:sp>
          <p:nvSpPr>
            <p:cNvPr id="5238" name="Oval 53"/>
            <p:cNvSpPr>
              <a:spLocks noChangeArrowheads="1"/>
            </p:cNvSpPr>
            <p:nvPr/>
          </p:nvSpPr>
          <p:spPr bwMode="auto">
            <a:xfrm>
              <a:off x="2038" y="2823"/>
              <a:ext cx="56" cy="56"/>
            </a:xfrm>
            <a:prstGeom prst="ellipse">
              <a:avLst/>
            </a:prstGeom>
            <a:solidFill>
              <a:srgbClr val="000000"/>
            </a:solidFill>
            <a:ln w="0">
              <a:solidFill>
                <a:srgbClr val="000000"/>
              </a:solidFill>
              <a:round/>
              <a:headEnd/>
              <a:tailEnd/>
            </a:ln>
          </p:spPr>
          <p:txBody>
            <a:bodyPr/>
            <a:lstStyle/>
            <a:p>
              <a:endParaRPr lang="fr-FR"/>
            </a:p>
          </p:txBody>
        </p:sp>
        <p:sp>
          <p:nvSpPr>
            <p:cNvPr id="5239" name="Oval 54"/>
            <p:cNvSpPr>
              <a:spLocks noChangeArrowheads="1"/>
            </p:cNvSpPr>
            <p:nvPr/>
          </p:nvSpPr>
          <p:spPr bwMode="auto">
            <a:xfrm>
              <a:off x="2038" y="2823"/>
              <a:ext cx="56" cy="56"/>
            </a:xfrm>
            <a:prstGeom prst="ellipse">
              <a:avLst/>
            </a:prstGeom>
            <a:noFill/>
            <a:ln w="4445" cap="rnd">
              <a:solidFill>
                <a:srgbClr val="000000"/>
              </a:solidFill>
              <a:round/>
              <a:headEnd/>
              <a:tailEnd/>
            </a:ln>
          </p:spPr>
          <p:txBody>
            <a:bodyPr/>
            <a:lstStyle/>
            <a:p>
              <a:endParaRPr lang="fr-FR"/>
            </a:p>
          </p:txBody>
        </p:sp>
      </p:grpSp>
      <p:sp>
        <p:nvSpPr>
          <p:cNvPr id="5147" name="Rectangle 55"/>
          <p:cNvSpPr>
            <a:spLocks noChangeArrowheads="1"/>
          </p:cNvSpPr>
          <p:nvPr>
            <p:custDataLst>
              <p:tags r:id="rId26"/>
            </p:custDataLst>
          </p:nvPr>
        </p:nvSpPr>
        <p:spPr bwMode="auto">
          <a:xfrm>
            <a:off x="1322388" y="2551113"/>
            <a:ext cx="407987" cy="122237"/>
          </a:xfrm>
          <a:prstGeom prst="rect">
            <a:avLst/>
          </a:prstGeom>
          <a:noFill/>
          <a:ln w="9525">
            <a:noFill/>
            <a:miter lim="800000"/>
            <a:headEnd/>
            <a:tailEnd/>
          </a:ln>
        </p:spPr>
        <p:txBody>
          <a:bodyPr lIns="0" tIns="0" rIns="0" bIns="0"/>
          <a:lstStyle/>
          <a:p>
            <a:endParaRPr lang="fr-FR"/>
          </a:p>
        </p:txBody>
      </p:sp>
      <p:sp>
        <p:nvSpPr>
          <p:cNvPr id="5148" name="Rectangle 56"/>
          <p:cNvSpPr>
            <a:spLocks noChangeArrowheads="1"/>
          </p:cNvSpPr>
          <p:nvPr>
            <p:custDataLst>
              <p:tags r:id="rId27"/>
            </p:custDataLst>
          </p:nvPr>
        </p:nvSpPr>
        <p:spPr bwMode="auto">
          <a:xfrm>
            <a:off x="1692275" y="2549525"/>
            <a:ext cx="20638"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 </a:t>
            </a:r>
            <a:endParaRPr lang="fr-FR"/>
          </a:p>
        </p:txBody>
      </p:sp>
      <p:sp>
        <p:nvSpPr>
          <p:cNvPr id="5149" name="Rectangle 57"/>
          <p:cNvSpPr>
            <a:spLocks noChangeArrowheads="1"/>
          </p:cNvSpPr>
          <p:nvPr>
            <p:custDataLst>
              <p:tags r:id="rId28"/>
            </p:custDataLst>
          </p:nvPr>
        </p:nvSpPr>
        <p:spPr bwMode="auto">
          <a:xfrm>
            <a:off x="2057400" y="2476500"/>
            <a:ext cx="244475"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Regina</a:t>
            </a:r>
            <a:endParaRPr lang="fr-FR"/>
          </a:p>
        </p:txBody>
      </p:sp>
      <p:sp>
        <p:nvSpPr>
          <p:cNvPr id="5150" name="Rectangle 58"/>
          <p:cNvSpPr>
            <a:spLocks noChangeArrowheads="1"/>
          </p:cNvSpPr>
          <p:nvPr>
            <p:custDataLst>
              <p:tags r:id="rId29"/>
            </p:custDataLst>
          </p:nvPr>
        </p:nvSpPr>
        <p:spPr bwMode="auto">
          <a:xfrm>
            <a:off x="2366963" y="2476500"/>
            <a:ext cx="20637"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 </a:t>
            </a:r>
            <a:endParaRPr lang="fr-FR"/>
          </a:p>
        </p:txBody>
      </p:sp>
      <p:sp>
        <p:nvSpPr>
          <p:cNvPr id="5151" name="Rectangle 59"/>
          <p:cNvSpPr>
            <a:spLocks noChangeArrowheads="1"/>
          </p:cNvSpPr>
          <p:nvPr>
            <p:custDataLst>
              <p:tags r:id="rId30"/>
            </p:custDataLst>
          </p:nvPr>
        </p:nvSpPr>
        <p:spPr bwMode="auto">
          <a:xfrm>
            <a:off x="2846388" y="2495550"/>
            <a:ext cx="344487" cy="122238"/>
          </a:xfrm>
          <a:prstGeom prst="rect">
            <a:avLst/>
          </a:prstGeom>
          <a:noFill/>
          <a:ln w="9525">
            <a:noFill/>
            <a:miter lim="800000"/>
            <a:headEnd/>
            <a:tailEnd/>
          </a:ln>
        </p:spPr>
        <p:txBody>
          <a:bodyPr wrap="none" lIns="0" tIns="0" rIns="0" bIns="0"/>
          <a:lstStyle/>
          <a:p>
            <a:r>
              <a:rPr lang="fr-FR" sz="600">
                <a:solidFill>
                  <a:srgbClr val="000000"/>
                </a:solidFill>
                <a:latin typeface="Courier" pitchFamily="49" charset="0"/>
              </a:rPr>
              <a:t>Sudbury</a:t>
            </a:r>
            <a:endParaRPr lang="fr-FR"/>
          </a:p>
        </p:txBody>
      </p:sp>
      <p:sp>
        <p:nvSpPr>
          <p:cNvPr id="5152" name="Rectangle 60"/>
          <p:cNvSpPr>
            <a:spLocks noChangeArrowheads="1"/>
          </p:cNvSpPr>
          <p:nvPr>
            <p:custDataLst>
              <p:tags r:id="rId31"/>
            </p:custDataLst>
          </p:nvPr>
        </p:nvSpPr>
        <p:spPr bwMode="auto">
          <a:xfrm>
            <a:off x="3298825" y="2443163"/>
            <a:ext cx="20638"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 </a:t>
            </a:r>
            <a:endParaRPr lang="fr-FR"/>
          </a:p>
        </p:txBody>
      </p:sp>
      <p:sp>
        <p:nvSpPr>
          <p:cNvPr id="5153" name="Rectangle 61"/>
          <p:cNvSpPr>
            <a:spLocks noChangeArrowheads="1"/>
          </p:cNvSpPr>
          <p:nvPr>
            <p:custDataLst>
              <p:tags r:id="rId32"/>
            </p:custDataLst>
          </p:nvPr>
        </p:nvSpPr>
        <p:spPr bwMode="auto">
          <a:xfrm>
            <a:off x="2952750" y="2606675"/>
            <a:ext cx="438150" cy="128588"/>
          </a:xfrm>
          <a:prstGeom prst="rect">
            <a:avLst/>
          </a:prstGeom>
          <a:noFill/>
          <a:ln w="9525">
            <a:noFill/>
            <a:miter lim="800000"/>
            <a:headEnd/>
            <a:tailEnd/>
          </a:ln>
        </p:spPr>
        <p:txBody>
          <a:bodyPr lIns="0" tIns="0" rIns="0" bIns="0"/>
          <a:lstStyle/>
          <a:p>
            <a:endParaRPr lang="fr-FR"/>
          </a:p>
        </p:txBody>
      </p:sp>
      <p:sp>
        <p:nvSpPr>
          <p:cNvPr id="5154" name="Rectangle 62"/>
          <p:cNvSpPr>
            <a:spLocks noChangeArrowheads="1"/>
          </p:cNvSpPr>
          <p:nvPr>
            <p:custDataLst>
              <p:tags r:id="rId33"/>
            </p:custDataLst>
          </p:nvPr>
        </p:nvSpPr>
        <p:spPr bwMode="auto">
          <a:xfrm>
            <a:off x="3705225" y="2635250"/>
            <a:ext cx="20638"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 </a:t>
            </a:r>
            <a:endParaRPr lang="fr-FR"/>
          </a:p>
        </p:txBody>
      </p:sp>
      <p:sp>
        <p:nvSpPr>
          <p:cNvPr id="5155" name="Rectangle 63"/>
          <p:cNvSpPr>
            <a:spLocks noChangeArrowheads="1"/>
          </p:cNvSpPr>
          <p:nvPr>
            <p:custDataLst>
              <p:tags r:id="rId34"/>
            </p:custDataLst>
          </p:nvPr>
        </p:nvSpPr>
        <p:spPr bwMode="auto">
          <a:xfrm>
            <a:off x="2362200" y="2563813"/>
            <a:ext cx="320675"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Winnipeg</a:t>
            </a:r>
            <a:endParaRPr lang="fr-FR"/>
          </a:p>
        </p:txBody>
      </p:sp>
      <p:sp>
        <p:nvSpPr>
          <p:cNvPr id="5156" name="Rectangle 64"/>
          <p:cNvSpPr>
            <a:spLocks noChangeArrowheads="1"/>
          </p:cNvSpPr>
          <p:nvPr>
            <p:custDataLst>
              <p:tags r:id="rId35"/>
            </p:custDataLst>
          </p:nvPr>
        </p:nvSpPr>
        <p:spPr bwMode="auto">
          <a:xfrm>
            <a:off x="2876550" y="2527300"/>
            <a:ext cx="20638"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 </a:t>
            </a:r>
            <a:endParaRPr lang="fr-FR"/>
          </a:p>
        </p:txBody>
      </p:sp>
      <p:sp>
        <p:nvSpPr>
          <p:cNvPr id="5157" name="Line 65"/>
          <p:cNvSpPr>
            <a:spLocks noChangeShapeType="1"/>
          </p:cNvSpPr>
          <p:nvPr>
            <p:custDataLst>
              <p:tags r:id="rId36"/>
            </p:custDataLst>
          </p:nvPr>
        </p:nvSpPr>
        <p:spPr bwMode="auto">
          <a:xfrm flipH="1">
            <a:off x="2074863" y="2393950"/>
            <a:ext cx="1131887" cy="2635250"/>
          </a:xfrm>
          <a:prstGeom prst="line">
            <a:avLst/>
          </a:prstGeom>
          <a:noFill/>
          <a:ln w="8890" cap="rnd">
            <a:solidFill>
              <a:srgbClr val="00CCFF"/>
            </a:solidFill>
            <a:round/>
            <a:headEnd/>
            <a:tailEnd/>
          </a:ln>
        </p:spPr>
        <p:txBody>
          <a:bodyPr/>
          <a:lstStyle/>
          <a:p>
            <a:endParaRPr lang="fr-CA"/>
          </a:p>
        </p:txBody>
      </p:sp>
      <p:sp>
        <p:nvSpPr>
          <p:cNvPr id="5158" name="Line 66"/>
          <p:cNvSpPr>
            <a:spLocks noChangeShapeType="1"/>
          </p:cNvSpPr>
          <p:nvPr>
            <p:custDataLst>
              <p:tags r:id="rId37"/>
            </p:custDataLst>
          </p:nvPr>
        </p:nvSpPr>
        <p:spPr bwMode="auto">
          <a:xfrm>
            <a:off x="3656013" y="2271713"/>
            <a:ext cx="2405062" cy="2643187"/>
          </a:xfrm>
          <a:prstGeom prst="line">
            <a:avLst/>
          </a:prstGeom>
          <a:noFill/>
          <a:ln w="8890" cap="rnd">
            <a:solidFill>
              <a:srgbClr val="00CCFF"/>
            </a:solidFill>
            <a:round/>
            <a:headEnd/>
            <a:tailEnd/>
          </a:ln>
        </p:spPr>
        <p:txBody>
          <a:bodyPr/>
          <a:lstStyle/>
          <a:p>
            <a:endParaRPr lang="fr-CA"/>
          </a:p>
        </p:txBody>
      </p:sp>
      <p:sp>
        <p:nvSpPr>
          <p:cNvPr id="5159" name="Freeform 67"/>
          <p:cNvSpPr>
            <a:spLocks/>
          </p:cNvSpPr>
          <p:nvPr>
            <p:custDataLst>
              <p:tags r:id="rId38"/>
            </p:custDataLst>
          </p:nvPr>
        </p:nvSpPr>
        <p:spPr bwMode="auto">
          <a:xfrm>
            <a:off x="4595813" y="5775325"/>
            <a:ext cx="1139825" cy="493713"/>
          </a:xfrm>
          <a:custGeom>
            <a:avLst/>
            <a:gdLst>
              <a:gd name="T0" fmla="*/ 1139825 w 1667"/>
              <a:gd name="T1" fmla="*/ 0 h 722"/>
              <a:gd name="T2" fmla="*/ 1106321 w 1667"/>
              <a:gd name="T3" fmla="*/ 28720 h 722"/>
              <a:gd name="T4" fmla="*/ 1078971 w 1667"/>
              <a:gd name="T5" fmla="*/ 39661 h 722"/>
              <a:gd name="T6" fmla="*/ 1059825 w 1667"/>
              <a:gd name="T7" fmla="*/ 56073 h 722"/>
              <a:gd name="T8" fmla="*/ 1033843 w 1667"/>
              <a:gd name="T9" fmla="*/ 61543 h 722"/>
              <a:gd name="T10" fmla="*/ 1015381 w 1667"/>
              <a:gd name="T11" fmla="*/ 77271 h 722"/>
              <a:gd name="T12" fmla="*/ 996920 w 1667"/>
              <a:gd name="T13" fmla="*/ 94366 h 722"/>
              <a:gd name="T14" fmla="*/ 968885 w 1667"/>
              <a:gd name="T15" fmla="*/ 105307 h 722"/>
              <a:gd name="T16" fmla="*/ 942903 w 1667"/>
              <a:gd name="T17" fmla="*/ 115564 h 722"/>
              <a:gd name="T18" fmla="*/ 915552 w 1667"/>
              <a:gd name="T19" fmla="*/ 115564 h 722"/>
              <a:gd name="T20" fmla="*/ 888202 w 1667"/>
              <a:gd name="T21" fmla="*/ 131976 h 722"/>
              <a:gd name="T22" fmla="*/ 862219 w 1667"/>
              <a:gd name="T23" fmla="*/ 136763 h 722"/>
              <a:gd name="T24" fmla="*/ 843074 w 1667"/>
              <a:gd name="T25" fmla="*/ 153858 h 722"/>
              <a:gd name="T26" fmla="*/ 816407 w 1667"/>
              <a:gd name="T27" fmla="*/ 158645 h 722"/>
              <a:gd name="T28" fmla="*/ 787690 w 1667"/>
              <a:gd name="T29" fmla="*/ 175056 h 722"/>
              <a:gd name="T30" fmla="*/ 762391 w 1667"/>
              <a:gd name="T31" fmla="*/ 175056 h 722"/>
              <a:gd name="T32" fmla="*/ 733673 w 1667"/>
              <a:gd name="T33" fmla="*/ 175056 h 722"/>
              <a:gd name="T34" fmla="*/ 706322 w 1667"/>
              <a:gd name="T35" fmla="*/ 180527 h 722"/>
              <a:gd name="T36" fmla="*/ 680339 w 1667"/>
              <a:gd name="T37" fmla="*/ 185313 h 722"/>
              <a:gd name="T38" fmla="*/ 642733 w 1667"/>
              <a:gd name="T39" fmla="*/ 202409 h 722"/>
              <a:gd name="T40" fmla="*/ 616750 w 1667"/>
              <a:gd name="T41" fmla="*/ 213350 h 722"/>
              <a:gd name="T42" fmla="*/ 590083 w 1667"/>
              <a:gd name="T43" fmla="*/ 224291 h 722"/>
              <a:gd name="T44" fmla="*/ 553160 w 1667"/>
              <a:gd name="T45" fmla="*/ 229077 h 722"/>
              <a:gd name="T46" fmla="*/ 526494 w 1667"/>
              <a:gd name="T47" fmla="*/ 245489 h 722"/>
              <a:gd name="T48" fmla="*/ 490255 w 1667"/>
              <a:gd name="T49" fmla="*/ 250959 h 722"/>
              <a:gd name="T50" fmla="*/ 454016 w 1667"/>
              <a:gd name="T51" fmla="*/ 267371 h 722"/>
              <a:gd name="T52" fmla="*/ 379486 w 1667"/>
              <a:gd name="T53" fmla="*/ 272841 h 722"/>
              <a:gd name="T54" fmla="*/ 343247 w 1667"/>
              <a:gd name="T55" fmla="*/ 282415 h 722"/>
              <a:gd name="T56" fmla="*/ 317948 w 1667"/>
              <a:gd name="T57" fmla="*/ 287885 h 722"/>
              <a:gd name="T58" fmla="*/ 290597 w 1667"/>
              <a:gd name="T59" fmla="*/ 298826 h 722"/>
              <a:gd name="T60" fmla="*/ 263247 w 1667"/>
              <a:gd name="T61" fmla="*/ 309767 h 722"/>
              <a:gd name="T62" fmla="*/ 235897 w 1667"/>
              <a:gd name="T63" fmla="*/ 326179 h 722"/>
              <a:gd name="T64" fmla="*/ 209230 w 1667"/>
              <a:gd name="T65" fmla="*/ 336436 h 722"/>
              <a:gd name="T66" fmla="*/ 190769 w 1667"/>
              <a:gd name="T67" fmla="*/ 353531 h 722"/>
              <a:gd name="T68" fmla="*/ 163418 w 1667"/>
              <a:gd name="T69" fmla="*/ 358318 h 722"/>
              <a:gd name="T70" fmla="*/ 136752 w 1667"/>
              <a:gd name="T71" fmla="*/ 375413 h 722"/>
              <a:gd name="T72" fmla="*/ 108718 w 1667"/>
              <a:gd name="T73" fmla="*/ 385671 h 722"/>
              <a:gd name="T74" fmla="*/ 99829 w 1667"/>
              <a:gd name="T75" fmla="*/ 428067 h 722"/>
              <a:gd name="T76" fmla="*/ 90256 w 1667"/>
              <a:gd name="T77" fmla="*/ 445162 h 722"/>
              <a:gd name="T78" fmla="*/ 63590 w 1667"/>
              <a:gd name="T79" fmla="*/ 456103 h 722"/>
              <a:gd name="T80" fmla="*/ 36239 w 1667"/>
              <a:gd name="T81" fmla="*/ 461574 h 722"/>
              <a:gd name="T82" fmla="*/ 17778 w 1667"/>
              <a:gd name="T83" fmla="*/ 477301 h 722"/>
              <a:gd name="T84" fmla="*/ 0 w 1667"/>
              <a:gd name="T85" fmla="*/ 493713 h 722"/>
              <a:gd name="T86" fmla="*/ 2051 w 1667"/>
              <a:gd name="T87" fmla="*/ 493713 h 7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667"/>
              <a:gd name="T133" fmla="*/ 0 h 722"/>
              <a:gd name="T134" fmla="*/ 1667 w 1667"/>
              <a:gd name="T135" fmla="*/ 722 h 72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667" h="722">
                <a:moveTo>
                  <a:pt x="1667" y="0"/>
                </a:moveTo>
                <a:lnTo>
                  <a:pt x="1618" y="42"/>
                </a:lnTo>
                <a:lnTo>
                  <a:pt x="1578" y="58"/>
                </a:lnTo>
                <a:lnTo>
                  <a:pt x="1550" y="82"/>
                </a:lnTo>
                <a:lnTo>
                  <a:pt x="1512" y="90"/>
                </a:lnTo>
                <a:lnTo>
                  <a:pt x="1485" y="113"/>
                </a:lnTo>
                <a:lnTo>
                  <a:pt x="1458" y="138"/>
                </a:lnTo>
                <a:lnTo>
                  <a:pt x="1417" y="154"/>
                </a:lnTo>
                <a:lnTo>
                  <a:pt x="1379" y="169"/>
                </a:lnTo>
                <a:lnTo>
                  <a:pt x="1339" y="169"/>
                </a:lnTo>
                <a:lnTo>
                  <a:pt x="1299" y="193"/>
                </a:lnTo>
                <a:lnTo>
                  <a:pt x="1261" y="200"/>
                </a:lnTo>
                <a:lnTo>
                  <a:pt x="1233" y="225"/>
                </a:lnTo>
                <a:lnTo>
                  <a:pt x="1194" y="232"/>
                </a:lnTo>
                <a:lnTo>
                  <a:pt x="1152" y="256"/>
                </a:lnTo>
                <a:lnTo>
                  <a:pt x="1115" y="256"/>
                </a:lnTo>
                <a:lnTo>
                  <a:pt x="1073" y="256"/>
                </a:lnTo>
                <a:lnTo>
                  <a:pt x="1033" y="264"/>
                </a:lnTo>
                <a:lnTo>
                  <a:pt x="995" y="271"/>
                </a:lnTo>
                <a:lnTo>
                  <a:pt x="940" y="296"/>
                </a:lnTo>
                <a:lnTo>
                  <a:pt x="902" y="312"/>
                </a:lnTo>
                <a:lnTo>
                  <a:pt x="863" y="328"/>
                </a:lnTo>
                <a:lnTo>
                  <a:pt x="809" y="335"/>
                </a:lnTo>
                <a:lnTo>
                  <a:pt x="770" y="359"/>
                </a:lnTo>
                <a:lnTo>
                  <a:pt x="717" y="367"/>
                </a:lnTo>
                <a:lnTo>
                  <a:pt x="664" y="391"/>
                </a:lnTo>
                <a:lnTo>
                  <a:pt x="555" y="399"/>
                </a:lnTo>
                <a:lnTo>
                  <a:pt x="502" y="413"/>
                </a:lnTo>
                <a:lnTo>
                  <a:pt x="465" y="421"/>
                </a:lnTo>
                <a:lnTo>
                  <a:pt x="425" y="437"/>
                </a:lnTo>
                <a:lnTo>
                  <a:pt x="385" y="453"/>
                </a:lnTo>
                <a:lnTo>
                  <a:pt x="345" y="477"/>
                </a:lnTo>
                <a:lnTo>
                  <a:pt x="306" y="492"/>
                </a:lnTo>
                <a:lnTo>
                  <a:pt x="279" y="517"/>
                </a:lnTo>
                <a:lnTo>
                  <a:pt x="239" y="524"/>
                </a:lnTo>
                <a:lnTo>
                  <a:pt x="200" y="549"/>
                </a:lnTo>
                <a:lnTo>
                  <a:pt x="159" y="564"/>
                </a:lnTo>
                <a:lnTo>
                  <a:pt x="146" y="626"/>
                </a:lnTo>
                <a:lnTo>
                  <a:pt x="132" y="651"/>
                </a:lnTo>
                <a:lnTo>
                  <a:pt x="93" y="667"/>
                </a:lnTo>
                <a:lnTo>
                  <a:pt x="53" y="675"/>
                </a:lnTo>
                <a:lnTo>
                  <a:pt x="26" y="698"/>
                </a:lnTo>
                <a:lnTo>
                  <a:pt x="0" y="722"/>
                </a:lnTo>
                <a:lnTo>
                  <a:pt x="3" y="722"/>
                </a:lnTo>
              </a:path>
            </a:pathLst>
          </a:custGeom>
          <a:noFill/>
          <a:ln w="14605" cap="rnd">
            <a:solidFill>
              <a:schemeClr val="bg1"/>
            </a:solidFill>
            <a:prstDash val="solid"/>
            <a:round/>
            <a:headEnd/>
            <a:tailEnd/>
          </a:ln>
        </p:spPr>
        <p:txBody>
          <a:bodyPr/>
          <a:lstStyle/>
          <a:p>
            <a:endParaRPr lang="fr-CA"/>
          </a:p>
        </p:txBody>
      </p:sp>
      <p:sp>
        <p:nvSpPr>
          <p:cNvPr id="5160" name="Rectangle 68"/>
          <p:cNvSpPr>
            <a:spLocks noChangeArrowheads="1"/>
          </p:cNvSpPr>
          <p:nvPr>
            <p:custDataLst>
              <p:tags r:id="rId39"/>
            </p:custDataLst>
          </p:nvPr>
        </p:nvSpPr>
        <p:spPr bwMode="auto">
          <a:xfrm>
            <a:off x="5292725" y="5661025"/>
            <a:ext cx="490538" cy="136525"/>
          </a:xfrm>
          <a:prstGeom prst="rect">
            <a:avLst/>
          </a:prstGeom>
          <a:noFill/>
          <a:ln w="9525">
            <a:noFill/>
            <a:miter lim="800000"/>
            <a:headEnd/>
            <a:tailEnd/>
          </a:ln>
        </p:spPr>
        <p:txBody>
          <a:bodyPr lIns="0" tIns="0" rIns="0" bIns="0">
            <a:spAutoFit/>
          </a:bodyPr>
          <a:lstStyle/>
          <a:p>
            <a:r>
              <a:rPr lang="fr-FR" sz="900" b="1">
                <a:solidFill>
                  <a:schemeClr val="bg1"/>
                </a:solidFill>
              </a:rPr>
              <a:t>Québec</a:t>
            </a:r>
            <a:endParaRPr lang="fr-FR">
              <a:solidFill>
                <a:schemeClr val="bg1"/>
              </a:solidFill>
            </a:endParaRPr>
          </a:p>
        </p:txBody>
      </p:sp>
      <p:sp>
        <p:nvSpPr>
          <p:cNvPr id="5161" name="Rectangle 69"/>
          <p:cNvSpPr>
            <a:spLocks noChangeArrowheads="1"/>
          </p:cNvSpPr>
          <p:nvPr>
            <p:custDataLst>
              <p:tags r:id="rId40"/>
            </p:custDataLst>
          </p:nvPr>
        </p:nvSpPr>
        <p:spPr bwMode="auto">
          <a:xfrm>
            <a:off x="5343525" y="5800725"/>
            <a:ext cx="469900" cy="14288"/>
          </a:xfrm>
          <a:prstGeom prst="rect">
            <a:avLst/>
          </a:prstGeom>
          <a:solidFill>
            <a:schemeClr val="bg1"/>
          </a:solidFill>
          <a:ln w="9525">
            <a:noFill/>
            <a:miter lim="800000"/>
            <a:headEnd/>
            <a:tailEnd/>
          </a:ln>
        </p:spPr>
        <p:txBody>
          <a:bodyPr/>
          <a:lstStyle/>
          <a:p>
            <a:endParaRPr lang="fr-FR"/>
          </a:p>
        </p:txBody>
      </p:sp>
      <p:sp>
        <p:nvSpPr>
          <p:cNvPr id="5162" name="Rectangle 71"/>
          <p:cNvSpPr>
            <a:spLocks noChangeArrowheads="1"/>
          </p:cNvSpPr>
          <p:nvPr>
            <p:custDataLst>
              <p:tags r:id="rId41"/>
            </p:custDataLst>
          </p:nvPr>
        </p:nvSpPr>
        <p:spPr bwMode="auto">
          <a:xfrm>
            <a:off x="3203575" y="6088063"/>
            <a:ext cx="576263" cy="136525"/>
          </a:xfrm>
          <a:prstGeom prst="rect">
            <a:avLst/>
          </a:prstGeom>
          <a:noFill/>
          <a:ln w="9525">
            <a:noFill/>
            <a:miter lim="800000"/>
            <a:headEnd/>
            <a:tailEnd/>
          </a:ln>
        </p:spPr>
        <p:txBody>
          <a:bodyPr lIns="0" tIns="0" rIns="0" bIns="0">
            <a:spAutoFit/>
          </a:bodyPr>
          <a:lstStyle/>
          <a:p>
            <a:r>
              <a:rPr lang="fr-FR" sz="900" b="1">
                <a:solidFill>
                  <a:schemeClr val="bg1"/>
                </a:solidFill>
              </a:rPr>
              <a:t>Outaouais</a:t>
            </a:r>
            <a:endParaRPr lang="fr-FR">
              <a:solidFill>
                <a:schemeClr val="bg1"/>
              </a:solidFill>
            </a:endParaRPr>
          </a:p>
        </p:txBody>
      </p:sp>
      <p:sp>
        <p:nvSpPr>
          <p:cNvPr id="5163" name="Rectangle 72"/>
          <p:cNvSpPr>
            <a:spLocks noChangeArrowheads="1"/>
          </p:cNvSpPr>
          <p:nvPr>
            <p:custDataLst>
              <p:tags r:id="rId42"/>
            </p:custDataLst>
          </p:nvPr>
        </p:nvSpPr>
        <p:spPr bwMode="auto">
          <a:xfrm>
            <a:off x="3165475" y="6215063"/>
            <a:ext cx="625475" cy="12700"/>
          </a:xfrm>
          <a:prstGeom prst="rect">
            <a:avLst/>
          </a:prstGeom>
          <a:solidFill>
            <a:schemeClr val="bg1"/>
          </a:solidFill>
          <a:ln w="9525">
            <a:noFill/>
            <a:miter lim="800000"/>
            <a:headEnd/>
            <a:tailEnd/>
          </a:ln>
        </p:spPr>
        <p:txBody>
          <a:bodyPr/>
          <a:lstStyle/>
          <a:p>
            <a:endParaRPr lang="fr-FR"/>
          </a:p>
        </p:txBody>
      </p:sp>
      <p:sp>
        <p:nvSpPr>
          <p:cNvPr id="5164" name="Rectangle 74"/>
          <p:cNvSpPr>
            <a:spLocks noChangeArrowheads="1"/>
          </p:cNvSpPr>
          <p:nvPr>
            <p:custDataLst>
              <p:tags r:id="rId43"/>
            </p:custDataLst>
          </p:nvPr>
        </p:nvSpPr>
        <p:spPr bwMode="auto">
          <a:xfrm>
            <a:off x="3276600" y="6453188"/>
            <a:ext cx="503238" cy="136525"/>
          </a:xfrm>
          <a:prstGeom prst="rect">
            <a:avLst/>
          </a:prstGeom>
          <a:noFill/>
          <a:ln w="9525">
            <a:noFill/>
            <a:miter lim="800000"/>
            <a:headEnd/>
            <a:tailEnd/>
          </a:ln>
        </p:spPr>
        <p:txBody>
          <a:bodyPr lIns="0" tIns="0" rIns="0" bIns="0">
            <a:spAutoFit/>
          </a:bodyPr>
          <a:lstStyle/>
          <a:p>
            <a:r>
              <a:rPr lang="fr-FR" sz="900" b="1">
                <a:solidFill>
                  <a:schemeClr val="bg1"/>
                </a:solidFill>
              </a:rPr>
              <a:t>Ottawa</a:t>
            </a:r>
            <a:endParaRPr lang="fr-FR">
              <a:solidFill>
                <a:schemeClr val="bg1"/>
              </a:solidFill>
            </a:endParaRPr>
          </a:p>
        </p:txBody>
      </p:sp>
      <p:sp>
        <p:nvSpPr>
          <p:cNvPr id="5165" name="Rectangle 75"/>
          <p:cNvSpPr>
            <a:spLocks noChangeArrowheads="1"/>
          </p:cNvSpPr>
          <p:nvPr>
            <p:custDataLst>
              <p:tags r:id="rId44"/>
            </p:custDataLst>
          </p:nvPr>
        </p:nvSpPr>
        <p:spPr bwMode="auto">
          <a:xfrm>
            <a:off x="3302000" y="6599238"/>
            <a:ext cx="428625" cy="14287"/>
          </a:xfrm>
          <a:prstGeom prst="rect">
            <a:avLst/>
          </a:prstGeom>
          <a:solidFill>
            <a:schemeClr val="bg1"/>
          </a:solidFill>
          <a:ln w="9525">
            <a:noFill/>
            <a:miter lim="800000"/>
            <a:headEnd/>
            <a:tailEnd/>
          </a:ln>
        </p:spPr>
        <p:txBody>
          <a:bodyPr/>
          <a:lstStyle/>
          <a:p>
            <a:endParaRPr lang="fr-FR"/>
          </a:p>
        </p:txBody>
      </p:sp>
      <p:sp>
        <p:nvSpPr>
          <p:cNvPr id="5166" name="Rectangle 76"/>
          <p:cNvSpPr>
            <a:spLocks noChangeArrowheads="1"/>
          </p:cNvSpPr>
          <p:nvPr>
            <p:custDataLst>
              <p:tags r:id="rId45"/>
            </p:custDataLst>
          </p:nvPr>
        </p:nvSpPr>
        <p:spPr bwMode="auto">
          <a:xfrm>
            <a:off x="3730625" y="6467475"/>
            <a:ext cx="31750" cy="136525"/>
          </a:xfrm>
          <a:prstGeom prst="rect">
            <a:avLst/>
          </a:prstGeom>
          <a:noFill/>
          <a:ln w="9525">
            <a:noFill/>
            <a:miter lim="800000"/>
            <a:headEnd/>
            <a:tailEnd/>
          </a:ln>
        </p:spPr>
        <p:txBody>
          <a:bodyPr wrap="none" lIns="0" tIns="0" rIns="0" bIns="0">
            <a:spAutoFit/>
          </a:bodyPr>
          <a:lstStyle/>
          <a:p>
            <a:r>
              <a:rPr lang="fr-FR" sz="900" b="1">
                <a:solidFill>
                  <a:srgbClr val="000000"/>
                </a:solidFill>
              </a:rPr>
              <a:t> </a:t>
            </a:r>
            <a:endParaRPr lang="fr-FR"/>
          </a:p>
        </p:txBody>
      </p:sp>
      <p:sp>
        <p:nvSpPr>
          <p:cNvPr id="5167" name="Rectangle 77"/>
          <p:cNvSpPr>
            <a:spLocks noChangeArrowheads="1"/>
          </p:cNvSpPr>
          <p:nvPr>
            <p:custDataLst>
              <p:tags r:id="rId46"/>
            </p:custDataLst>
          </p:nvPr>
        </p:nvSpPr>
        <p:spPr bwMode="auto">
          <a:xfrm>
            <a:off x="2051050" y="5229225"/>
            <a:ext cx="1576388" cy="182563"/>
          </a:xfrm>
          <a:prstGeom prst="rect">
            <a:avLst/>
          </a:prstGeom>
          <a:noFill/>
          <a:ln w="9525">
            <a:noFill/>
            <a:miter lim="800000"/>
            <a:headEnd/>
            <a:tailEnd/>
          </a:ln>
        </p:spPr>
        <p:txBody>
          <a:bodyPr lIns="0" tIns="0" rIns="0" bIns="0"/>
          <a:lstStyle/>
          <a:p>
            <a:r>
              <a:rPr lang="fr-FR" sz="900" b="1" dirty="0" smtClean="0">
                <a:solidFill>
                  <a:schemeClr val="bg1"/>
                </a:solidFill>
              </a:rPr>
              <a:t>Abitibi-</a:t>
            </a:r>
            <a:r>
              <a:rPr lang="fr-FR" sz="900" b="1" dirty="0" err="1" smtClean="0">
                <a:solidFill>
                  <a:schemeClr val="bg1"/>
                </a:solidFill>
              </a:rPr>
              <a:t>Témiscamingue</a:t>
            </a:r>
            <a:endParaRPr lang="fr-FR" dirty="0">
              <a:solidFill>
                <a:schemeClr val="bg1"/>
              </a:solidFill>
            </a:endParaRPr>
          </a:p>
        </p:txBody>
      </p:sp>
      <p:sp>
        <p:nvSpPr>
          <p:cNvPr id="5168" name="Rectangle 78"/>
          <p:cNvSpPr>
            <a:spLocks noChangeArrowheads="1"/>
          </p:cNvSpPr>
          <p:nvPr>
            <p:custDataLst>
              <p:tags r:id="rId47"/>
            </p:custDataLst>
          </p:nvPr>
        </p:nvSpPr>
        <p:spPr bwMode="auto">
          <a:xfrm>
            <a:off x="2073275" y="5395913"/>
            <a:ext cx="1400175" cy="12700"/>
          </a:xfrm>
          <a:prstGeom prst="rect">
            <a:avLst/>
          </a:prstGeom>
          <a:solidFill>
            <a:schemeClr val="bg1"/>
          </a:solidFill>
          <a:ln w="9525">
            <a:noFill/>
            <a:miter lim="800000"/>
            <a:headEnd/>
            <a:tailEnd/>
          </a:ln>
        </p:spPr>
        <p:txBody>
          <a:bodyPr/>
          <a:lstStyle/>
          <a:p>
            <a:endParaRPr lang="fr-FR">
              <a:solidFill>
                <a:schemeClr val="bg1"/>
              </a:solidFill>
            </a:endParaRPr>
          </a:p>
        </p:txBody>
      </p:sp>
      <p:sp>
        <p:nvSpPr>
          <p:cNvPr id="5169" name="Rectangle 79"/>
          <p:cNvSpPr>
            <a:spLocks noChangeArrowheads="1"/>
          </p:cNvSpPr>
          <p:nvPr>
            <p:custDataLst>
              <p:tags r:id="rId48"/>
            </p:custDataLst>
          </p:nvPr>
        </p:nvSpPr>
        <p:spPr bwMode="auto">
          <a:xfrm>
            <a:off x="3475038" y="5264150"/>
            <a:ext cx="31750" cy="136525"/>
          </a:xfrm>
          <a:prstGeom prst="rect">
            <a:avLst/>
          </a:prstGeom>
          <a:noFill/>
          <a:ln w="9525">
            <a:noFill/>
            <a:miter lim="800000"/>
            <a:headEnd/>
            <a:tailEnd/>
          </a:ln>
        </p:spPr>
        <p:txBody>
          <a:bodyPr wrap="none" lIns="0" tIns="0" rIns="0" bIns="0">
            <a:spAutoFit/>
          </a:bodyPr>
          <a:lstStyle/>
          <a:p>
            <a:r>
              <a:rPr lang="fr-FR" sz="900" b="1">
                <a:solidFill>
                  <a:schemeClr val="bg1"/>
                </a:solidFill>
              </a:rPr>
              <a:t> </a:t>
            </a:r>
            <a:endParaRPr lang="fr-FR">
              <a:solidFill>
                <a:schemeClr val="bg1"/>
              </a:solidFill>
            </a:endParaRPr>
          </a:p>
        </p:txBody>
      </p:sp>
      <p:sp>
        <p:nvSpPr>
          <p:cNvPr id="5170" name="Rectangle 80"/>
          <p:cNvSpPr>
            <a:spLocks noChangeArrowheads="1"/>
          </p:cNvSpPr>
          <p:nvPr>
            <p:custDataLst>
              <p:tags r:id="rId49"/>
            </p:custDataLst>
          </p:nvPr>
        </p:nvSpPr>
        <p:spPr bwMode="auto">
          <a:xfrm>
            <a:off x="4427538" y="5084763"/>
            <a:ext cx="974626" cy="138499"/>
          </a:xfrm>
          <a:prstGeom prst="rect">
            <a:avLst/>
          </a:prstGeom>
          <a:noFill/>
          <a:ln w="9525">
            <a:noFill/>
            <a:miter lim="800000"/>
            <a:headEnd/>
            <a:tailEnd/>
          </a:ln>
        </p:spPr>
        <p:txBody>
          <a:bodyPr wrap="none" lIns="0" tIns="0" rIns="0" bIns="0">
            <a:spAutoFit/>
          </a:bodyPr>
          <a:lstStyle/>
          <a:p>
            <a:r>
              <a:rPr lang="fr-FR" sz="900" b="1" dirty="0" smtClean="0">
                <a:solidFill>
                  <a:schemeClr val="bg1"/>
                </a:solidFill>
              </a:rPr>
              <a:t>Saguenay-Lac-St-</a:t>
            </a:r>
            <a:endParaRPr lang="fr-FR" dirty="0">
              <a:solidFill>
                <a:schemeClr val="bg1"/>
              </a:solidFill>
            </a:endParaRPr>
          </a:p>
        </p:txBody>
      </p:sp>
      <p:sp>
        <p:nvSpPr>
          <p:cNvPr id="5171" name="Rectangle 81"/>
          <p:cNvSpPr>
            <a:spLocks noChangeArrowheads="1"/>
          </p:cNvSpPr>
          <p:nvPr>
            <p:custDataLst>
              <p:tags r:id="rId50"/>
            </p:custDataLst>
          </p:nvPr>
        </p:nvSpPr>
        <p:spPr bwMode="auto">
          <a:xfrm>
            <a:off x="5408613" y="5095875"/>
            <a:ext cx="38100" cy="136525"/>
          </a:xfrm>
          <a:prstGeom prst="rect">
            <a:avLst/>
          </a:prstGeom>
          <a:noFill/>
          <a:ln w="9525">
            <a:noFill/>
            <a:miter lim="800000"/>
            <a:headEnd/>
            <a:tailEnd/>
          </a:ln>
        </p:spPr>
        <p:txBody>
          <a:bodyPr wrap="none" lIns="0" tIns="0" rIns="0" bIns="0">
            <a:spAutoFit/>
          </a:bodyPr>
          <a:lstStyle/>
          <a:p>
            <a:r>
              <a:rPr lang="fr-FR" sz="900" b="1">
                <a:solidFill>
                  <a:schemeClr val="bg1"/>
                </a:solidFill>
              </a:rPr>
              <a:t>-</a:t>
            </a:r>
            <a:endParaRPr lang="fr-FR">
              <a:solidFill>
                <a:schemeClr val="bg1"/>
              </a:solidFill>
            </a:endParaRPr>
          </a:p>
        </p:txBody>
      </p:sp>
      <p:sp>
        <p:nvSpPr>
          <p:cNvPr id="5172" name="Rectangle 82"/>
          <p:cNvSpPr>
            <a:spLocks noChangeArrowheads="1"/>
          </p:cNvSpPr>
          <p:nvPr>
            <p:custDataLst>
              <p:tags r:id="rId51"/>
            </p:custDataLst>
          </p:nvPr>
        </p:nvSpPr>
        <p:spPr bwMode="auto">
          <a:xfrm>
            <a:off x="4349750" y="5227638"/>
            <a:ext cx="1101725" cy="14287"/>
          </a:xfrm>
          <a:prstGeom prst="rect">
            <a:avLst/>
          </a:prstGeom>
          <a:solidFill>
            <a:schemeClr val="bg1"/>
          </a:solidFill>
          <a:ln w="9525">
            <a:noFill/>
            <a:miter lim="800000"/>
            <a:headEnd/>
            <a:tailEnd/>
          </a:ln>
        </p:spPr>
        <p:txBody>
          <a:bodyPr/>
          <a:lstStyle/>
          <a:p>
            <a:endParaRPr lang="fr-FR"/>
          </a:p>
        </p:txBody>
      </p:sp>
      <p:sp>
        <p:nvSpPr>
          <p:cNvPr id="5173" name="Rectangle 83"/>
          <p:cNvSpPr>
            <a:spLocks noChangeArrowheads="1"/>
          </p:cNvSpPr>
          <p:nvPr>
            <p:custDataLst>
              <p:tags r:id="rId52"/>
            </p:custDataLst>
          </p:nvPr>
        </p:nvSpPr>
        <p:spPr bwMode="auto">
          <a:xfrm>
            <a:off x="4356100" y="5229225"/>
            <a:ext cx="292100" cy="136525"/>
          </a:xfrm>
          <a:prstGeom prst="rect">
            <a:avLst/>
          </a:prstGeom>
          <a:noFill/>
          <a:ln w="9525">
            <a:noFill/>
            <a:miter lim="800000"/>
            <a:headEnd/>
            <a:tailEnd/>
          </a:ln>
        </p:spPr>
        <p:txBody>
          <a:bodyPr wrap="none" lIns="0" tIns="0" rIns="0" bIns="0">
            <a:spAutoFit/>
          </a:bodyPr>
          <a:lstStyle/>
          <a:p>
            <a:r>
              <a:rPr lang="fr-FR" sz="900" b="1">
                <a:solidFill>
                  <a:schemeClr val="bg1"/>
                </a:solidFill>
              </a:rPr>
              <a:t>Jean</a:t>
            </a:r>
            <a:r>
              <a:rPr lang="fr-FR" sz="900" b="1">
                <a:solidFill>
                  <a:srgbClr val="000000"/>
                </a:solidFill>
              </a:rPr>
              <a:t> </a:t>
            </a:r>
            <a:endParaRPr lang="fr-FR"/>
          </a:p>
        </p:txBody>
      </p:sp>
      <p:sp>
        <p:nvSpPr>
          <p:cNvPr id="5174" name="Rectangle 84"/>
          <p:cNvSpPr>
            <a:spLocks noChangeArrowheads="1"/>
          </p:cNvSpPr>
          <p:nvPr>
            <p:custDataLst>
              <p:tags r:id="rId53"/>
            </p:custDataLst>
          </p:nvPr>
        </p:nvSpPr>
        <p:spPr bwMode="auto">
          <a:xfrm>
            <a:off x="4349750" y="5375275"/>
            <a:ext cx="290513" cy="14288"/>
          </a:xfrm>
          <a:prstGeom prst="rect">
            <a:avLst/>
          </a:prstGeom>
          <a:solidFill>
            <a:schemeClr val="bg1"/>
          </a:solidFill>
          <a:ln w="9525">
            <a:noFill/>
            <a:miter lim="800000"/>
            <a:headEnd/>
            <a:tailEnd/>
          </a:ln>
        </p:spPr>
        <p:txBody>
          <a:bodyPr/>
          <a:lstStyle/>
          <a:p>
            <a:endParaRPr lang="fr-FR">
              <a:solidFill>
                <a:schemeClr val="bg1"/>
              </a:solidFill>
            </a:endParaRPr>
          </a:p>
        </p:txBody>
      </p:sp>
      <p:sp>
        <p:nvSpPr>
          <p:cNvPr id="5175" name="Rectangle 85"/>
          <p:cNvSpPr>
            <a:spLocks noChangeArrowheads="1"/>
          </p:cNvSpPr>
          <p:nvPr>
            <p:custDataLst>
              <p:tags r:id="rId54"/>
            </p:custDataLst>
          </p:nvPr>
        </p:nvSpPr>
        <p:spPr bwMode="auto">
          <a:xfrm>
            <a:off x="4675188" y="5243513"/>
            <a:ext cx="31750" cy="136525"/>
          </a:xfrm>
          <a:prstGeom prst="rect">
            <a:avLst/>
          </a:prstGeom>
          <a:noFill/>
          <a:ln w="9525">
            <a:noFill/>
            <a:miter lim="800000"/>
            <a:headEnd/>
            <a:tailEnd/>
          </a:ln>
        </p:spPr>
        <p:txBody>
          <a:bodyPr wrap="none" lIns="0" tIns="0" rIns="0" bIns="0">
            <a:spAutoFit/>
          </a:bodyPr>
          <a:lstStyle/>
          <a:p>
            <a:r>
              <a:rPr lang="fr-FR" sz="900" b="1">
                <a:solidFill>
                  <a:srgbClr val="000000"/>
                </a:solidFill>
              </a:rPr>
              <a:t> </a:t>
            </a:r>
            <a:endParaRPr lang="fr-FR"/>
          </a:p>
        </p:txBody>
      </p:sp>
      <p:sp>
        <p:nvSpPr>
          <p:cNvPr id="5176" name="Rectangle 86"/>
          <p:cNvSpPr>
            <a:spLocks noChangeArrowheads="1"/>
          </p:cNvSpPr>
          <p:nvPr>
            <p:custDataLst>
              <p:tags r:id="rId55"/>
            </p:custDataLst>
          </p:nvPr>
        </p:nvSpPr>
        <p:spPr bwMode="auto">
          <a:xfrm>
            <a:off x="4500563" y="6381750"/>
            <a:ext cx="609600" cy="136525"/>
          </a:xfrm>
          <a:prstGeom prst="rect">
            <a:avLst/>
          </a:prstGeom>
          <a:noFill/>
          <a:ln w="9525">
            <a:noFill/>
            <a:miter lim="800000"/>
            <a:headEnd/>
            <a:tailEnd/>
          </a:ln>
        </p:spPr>
        <p:txBody>
          <a:bodyPr wrap="none" lIns="0" tIns="0" rIns="0" bIns="0">
            <a:spAutoFit/>
          </a:bodyPr>
          <a:lstStyle/>
          <a:p>
            <a:r>
              <a:rPr lang="fr-FR" sz="900" b="1">
                <a:solidFill>
                  <a:schemeClr val="bg1"/>
                </a:solidFill>
              </a:rPr>
              <a:t>Montérégie</a:t>
            </a:r>
            <a:endParaRPr lang="fr-FR">
              <a:solidFill>
                <a:schemeClr val="bg1"/>
              </a:solidFill>
            </a:endParaRPr>
          </a:p>
        </p:txBody>
      </p:sp>
      <p:sp>
        <p:nvSpPr>
          <p:cNvPr id="5177" name="Rectangle 87"/>
          <p:cNvSpPr>
            <a:spLocks noChangeArrowheads="1"/>
          </p:cNvSpPr>
          <p:nvPr>
            <p:custDataLst>
              <p:tags r:id="rId56"/>
            </p:custDataLst>
          </p:nvPr>
        </p:nvSpPr>
        <p:spPr bwMode="auto">
          <a:xfrm>
            <a:off x="4465638" y="6515100"/>
            <a:ext cx="682625" cy="14288"/>
          </a:xfrm>
          <a:prstGeom prst="rect">
            <a:avLst/>
          </a:prstGeom>
          <a:solidFill>
            <a:schemeClr val="bg1"/>
          </a:solidFill>
          <a:ln w="9525">
            <a:noFill/>
            <a:miter lim="800000"/>
            <a:headEnd/>
            <a:tailEnd/>
          </a:ln>
        </p:spPr>
        <p:txBody>
          <a:bodyPr/>
          <a:lstStyle/>
          <a:p>
            <a:endParaRPr lang="fr-FR"/>
          </a:p>
        </p:txBody>
      </p:sp>
      <p:sp>
        <p:nvSpPr>
          <p:cNvPr id="5178" name="Rectangle 88"/>
          <p:cNvSpPr>
            <a:spLocks noChangeArrowheads="1"/>
          </p:cNvSpPr>
          <p:nvPr>
            <p:custDataLst>
              <p:tags r:id="rId57"/>
            </p:custDataLst>
          </p:nvPr>
        </p:nvSpPr>
        <p:spPr bwMode="auto">
          <a:xfrm>
            <a:off x="5146675" y="6383338"/>
            <a:ext cx="31750" cy="136525"/>
          </a:xfrm>
          <a:prstGeom prst="rect">
            <a:avLst/>
          </a:prstGeom>
          <a:noFill/>
          <a:ln w="9525">
            <a:noFill/>
            <a:miter lim="800000"/>
            <a:headEnd/>
            <a:tailEnd/>
          </a:ln>
        </p:spPr>
        <p:txBody>
          <a:bodyPr wrap="none" lIns="0" tIns="0" rIns="0" bIns="0">
            <a:spAutoFit/>
          </a:bodyPr>
          <a:lstStyle/>
          <a:p>
            <a:r>
              <a:rPr lang="fr-FR" sz="900" b="1">
                <a:solidFill>
                  <a:srgbClr val="000000"/>
                </a:solidFill>
              </a:rPr>
              <a:t> </a:t>
            </a:r>
            <a:endParaRPr lang="fr-FR"/>
          </a:p>
        </p:txBody>
      </p:sp>
      <p:sp>
        <p:nvSpPr>
          <p:cNvPr id="5179" name="Oval 89"/>
          <p:cNvSpPr>
            <a:spLocks noChangeArrowheads="1"/>
          </p:cNvSpPr>
          <p:nvPr>
            <p:custDataLst>
              <p:tags r:id="rId58"/>
            </p:custDataLst>
          </p:nvPr>
        </p:nvSpPr>
        <p:spPr bwMode="auto">
          <a:xfrm>
            <a:off x="3395663" y="6242050"/>
            <a:ext cx="93662" cy="61913"/>
          </a:xfrm>
          <a:prstGeom prst="ellipse">
            <a:avLst/>
          </a:prstGeom>
          <a:solidFill>
            <a:schemeClr val="bg1"/>
          </a:solidFill>
          <a:ln w="0">
            <a:solidFill>
              <a:schemeClr val="bg1"/>
            </a:solidFill>
            <a:round/>
            <a:headEnd/>
            <a:tailEnd/>
          </a:ln>
        </p:spPr>
        <p:txBody>
          <a:bodyPr/>
          <a:lstStyle/>
          <a:p>
            <a:endParaRPr lang="fr-FR"/>
          </a:p>
        </p:txBody>
      </p:sp>
      <p:sp>
        <p:nvSpPr>
          <p:cNvPr id="5180" name="Oval 90"/>
          <p:cNvSpPr>
            <a:spLocks noChangeArrowheads="1"/>
          </p:cNvSpPr>
          <p:nvPr>
            <p:custDataLst>
              <p:tags r:id="rId59"/>
            </p:custDataLst>
          </p:nvPr>
        </p:nvSpPr>
        <p:spPr bwMode="auto">
          <a:xfrm>
            <a:off x="4702175" y="5446713"/>
            <a:ext cx="95250" cy="61912"/>
          </a:xfrm>
          <a:prstGeom prst="ellipse">
            <a:avLst/>
          </a:prstGeom>
          <a:solidFill>
            <a:schemeClr val="bg1"/>
          </a:solidFill>
          <a:ln w="0">
            <a:solidFill>
              <a:schemeClr val="bg1"/>
            </a:solidFill>
            <a:round/>
            <a:headEnd/>
            <a:tailEnd/>
          </a:ln>
        </p:spPr>
        <p:txBody>
          <a:bodyPr/>
          <a:lstStyle/>
          <a:p>
            <a:endParaRPr lang="fr-FR"/>
          </a:p>
        </p:txBody>
      </p:sp>
      <p:sp>
        <p:nvSpPr>
          <p:cNvPr id="5181" name="Oval 91"/>
          <p:cNvSpPr>
            <a:spLocks noChangeArrowheads="1"/>
          </p:cNvSpPr>
          <p:nvPr>
            <p:custDataLst>
              <p:tags r:id="rId60"/>
            </p:custDataLst>
          </p:nvPr>
        </p:nvSpPr>
        <p:spPr bwMode="auto">
          <a:xfrm>
            <a:off x="4654550" y="6034088"/>
            <a:ext cx="95250" cy="63500"/>
          </a:xfrm>
          <a:prstGeom prst="ellipse">
            <a:avLst/>
          </a:prstGeom>
          <a:solidFill>
            <a:schemeClr val="bg1"/>
          </a:solidFill>
          <a:ln w="0">
            <a:solidFill>
              <a:schemeClr val="bg1"/>
            </a:solidFill>
            <a:round/>
            <a:headEnd/>
            <a:tailEnd/>
          </a:ln>
        </p:spPr>
        <p:txBody>
          <a:bodyPr/>
          <a:lstStyle/>
          <a:p>
            <a:endParaRPr lang="fr-FR"/>
          </a:p>
        </p:txBody>
      </p:sp>
      <p:sp>
        <p:nvSpPr>
          <p:cNvPr id="5182" name="Oval 92"/>
          <p:cNvSpPr>
            <a:spLocks noChangeArrowheads="1"/>
          </p:cNvSpPr>
          <p:nvPr>
            <p:custDataLst>
              <p:tags r:id="rId61"/>
            </p:custDataLst>
          </p:nvPr>
        </p:nvSpPr>
        <p:spPr bwMode="auto">
          <a:xfrm>
            <a:off x="3302000" y="6354763"/>
            <a:ext cx="93663" cy="61912"/>
          </a:xfrm>
          <a:prstGeom prst="ellipse">
            <a:avLst/>
          </a:prstGeom>
          <a:solidFill>
            <a:schemeClr val="bg1"/>
          </a:solidFill>
          <a:ln w="0">
            <a:solidFill>
              <a:schemeClr val="bg1"/>
            </a:solidFill>
            <a:round/>
            <a:headEnd/>
            <a:tailEnd/>
          </a:ln>
        </p:spPr>
        <p:txBody>
          <a:bodyPr/>
          <a:lstStyle/>
          <a:p>
            <a:endParaRPr lang="fr-FR"/>
          </a:p>
        </p:txBody>
      </p:sp>
      <p:sp>
        <p:nvSpPr>
          <p:cNvPr id="5183" name="Oval 93"/>
          <p:cNvSpPr>
            <a:spLocks noChangeArrowheads="1"/>
          </p:cNvSpPr>
          <p:nvPr>
            <p:custDataLst>
              <p:tags r:id="rId62"/>
            </p:custDataLst>
          </p:nvPr>
        </p:nvSpPr>
        <p:spPr bwMode="auto">
          <a:xfrm>
            <a:off x="5313363" y="5848350"/>
            <a:ext cx="93662" cy="63500"/>
          </a:xfrm>
          <a:prstGeom prst="ellipse">
            <a:avLst/>
          </a:prstGeom>
          <a:solidFill>
            <a:schemeClr val="bg1"/>
          </a:solidFill>
          <a:ln w="0">
            <a:solidFill>
              <a:schemeClr val="bg1"/>
            </a:solidFill>
            <a:round/>
            <a:headEnd/>
            <a:tailEnd/>
          </a:ln>
        </p:spPr>
        <p:txBody>
          <a:bodyPr/>
          <a:lstStyle/>
          <a:p>
            <a:endParaRPr lang="fr-FR"/>
          </a:p>
        </p:txBody>
      </p:sp>
      <p:sp>
        <p:nvSpPr>
          <p:cNvPr id="5184" name="Oval 94"/>
          <p:cNvSpPr>
            <a:spLocks noChangeArrowheads="1"/>
          </p:cNvSpPr>
          <p:nvPr>
            <p:custDataLst>
              <p:tags r:id="rId63"/>
            </p:custDataLst>
          </p:nvPr>
        </p:nvSpPr>
        <p:spPr bwMode="auto">
          <a:xfrm>
            <a:off x="5203825" y="6157913"/>
            <a:ext cx="95250" cy="63500"/>
          </a:xfrm>
          <a:prstGeom prst="ellipse">
            <a:avLst/>
          </a:prstGeom>
          <a:solidFill>
            <a:schemeClr val="bg1"/>
          </a:solidFill>
          <a:ln w="0">
            <a:solidFill>
              <a:schemeClr val="bg1"/>
            </a:solidFill>
            <a:round/>
            <a:headEnd/>
            <a:tailEnd/>
          </a:ln>
        </p:spPr>
        <p:txBody>
          <a:bodyPr/>
          <a:lstStyle/>
          <a:p>
            <a:endParaRPr lang="fr-FR"/>
          </a:p>
        </p:txBody>
      </p:sp>
      <p:sp>
        <p:nvSpPr>
          <p:cNvPr id="5185" name="Oval 95"/>
          <p:cNvSpPr>
            <a:spLocks noChangeArrowheads="1"/>
          </p:cNvSpPr>
          <p:nvPr>
            <p:custDataLst>
              <p:tags r:id="rId64"/>
            </p:custDataLst>
          </p:nvPr>
        </p:nvSpPr>
        <p:spPr bwMode="auto">
          <a:xfrm>
            <a:off x="2168525" y="5446713"/>
            <a:ext cx="95250" cy="61912"/>
          </a:xfrm>
          <a:prstGeom prst="ellipse">
            <a:avLst/>
          </a:prstGeom>
          <a:solidFill>
            <a:schemeClr val="bg1"/>
          </a:solidFill>
          <a:ln w="0">
            <a:solidFill>
              <a:schemeClr val="bg1"/>
            </a:solidFill>
            <a:round/>
            <a:headEnd/>
            <a:tailEnd/>
          </a:ln>
        </p:spPr>
        <p:txBody>
          <a:bodyPr/>
          <a:lstStyle/>
          <a:p>
            <a:endParaRPr lang="fr-FR">
              <a:solidFill>
                <a:schemeClr val="bg1"/>
              </a:solidFill>
            </a:endParaRPr>
          </a:p>
        </p:txBody>
      </p:sp>
      <p:sp>
        <p:nvSpPr>
          <p:cNvPr id="5186" name="Rectangle 96"/>
          <p:cNvSpPr>
            <a:spLocks noChangeArrowheads="1"/>
          </p:cNvSpPr>
          <p:nvPr>
            <p:custDataLst>
              <p:tags r:id="rId65"/>
            </p:custDataLst>
          </p:nvPr>
        </p:nvSpPr>
        <p:spPr bwMode="auto">
          <a:xfrm>
            <a:off x="5364163" y="6088063"/>
            <a:ext cx="317500" cy="136525"/>
          </a:xfrm>
          <a:prstGeom prst="rect">
            <a:avLst/>
          </a:prstGeom>
          <a:noFill/>
          <a:ln w="9525">
            <a:noFill/>
            <a:miter lim="800000"/>
            <a:headEnd/>
            <a:tailEnd/>
          </a:ln>
        </p:spPr>
        <p:txBody>
          <a:bodyPr lIns="0" tIns="0" rIns="0" bIns="0">
            <a:spAutoFit/>
          </a:bodyPr>
          <a:lstStyle/>
          <a:p>
            <a:r>
              <a:rPr lang="fr-FR" sz="900" b="1">
                <a:solidFill>
                  <a:schemeClr val="bg1"/>
                </a:solidFill>
              </a:rPr>
              <a:t>Estrie</a:t>
            </a:r>
            <a:endParaRPr lang="fr-FR">
              <a:solidFill>
                <a:schemeClr val="bg1"/>
              </a:solidFill>
            </a:endParaRPr>
          </a:p>
        </p:txBody>
      </p:sp>
      <p:sp>
        <p:nvSpPr>
          <p:cNvPr id="5187" name="Rectangle 97"/>
          <p:cNvSpPr>
            <a:spLocks noChangeArrowheads="1"/>
          </p:cNvSpPr>
          <p:nvPr>
            <p:custDataLst>
              <p:tags r:id="rId66"/>
            </p:custDataLst>
          </p:nvPr>
        </p:nvSpPr>
        <p:spPr bwMode="auto">
          <a:xfrm>
            <a:off x="5297488" y="6207125"/>
            <a:ext cx="354012" cy="12700"/>
          </a:xfrm>
          <a:prstGeom prst="rect">
            <a:avLst/>
          </a:prstGeom>
          <a:solidFill>
            <a:schemeClr val="bg1"/>
          </a:solidFill>
          <a:ln w="9525">
            <a:noFill/>
            <a:miter lim="800000"/>
            <a:headEnd/>
            <a:tailEnd/>
          </a:ln>
        </p:spPr>
        <p:txBody>
          <a:bodyPr/>
          <a:lstStyle/>
          <a:p>
            <a:endParaRPr lang="fr-FR"/>
          </a:p>
        </p:txBody>
      </p:sp>
      <p:sp>
        <p:nvSpPr>
          <p:cNvPr id="5188" name="Freeform 99"/>
          <p:cNvSpPr>
            <a:spLocks/>
          </p:cNvSpPr>
          <p:nvPr>
            <p:custDataLst>
              <p:tags r:id="rId67"/>
            </p:custDataLst>
          </p:nvPr>
        </p:nvSpPr>
        <p:spPr bwMode="auto">
          <a:xfrm>
            <a:off x="1836738" y="5084763"/>
            <a:ext cx="5345112" cy="1290637"/>
          </a:xfrm>
          <a:custGeom>
            <a:avLst/>
            <a:gdLst>
              <a:gd name="T0" fmla="*/ 0 w 7825"/>
              <a:gd name="T1" fmla="*/ 227639 h 1888"/>
              <a:gd name="T2" fmla="*/ 103145 w 7825"/>
              <a:gd name="T3" fmla="*/ 350687 h 1888"/>
              <a:gd name="T4" fmla="*/ 185115 w 7825"/>
              <a:gd name="T5" fmla="*/ 458696 h 1888"/>
              <a:gd name="T6" fmla="*/ 297140 w 7825"/>
              <a:gd name="T7" fmla="*/ 533892 h 1888"/>
              <a:gd name="T8" fmla="*/ 645512 w 7825"/>
              <a:gd name="T9" fmla="*/ 796394 h 1888"/>
              <a:gd name="T10" fmla="*/ 870246 w 7825"/>
              <a:gd name="T11" fmla="*/ 1019931 h 1888"/>
              <a:gd name="T12" fmla="*/ 952899 w 7825"/>
              <a:gd name="T13" fmla="*/ 1073252 h 1888"/>
              <a:gd name="T14" fmla="*/ 1055361 w 7825"/>
              <a:gd name="T15" fmla="*/ 1134776 h 1888"/>
              <a:gd name="T16" fmla="*/ 1270531 w 7825"/>
              <a:gd name="T17" fmla="*/ 1168273 h 1888"/>
              <a:gd name="T18" fmla="*/ 1352501 w 7825"/>
              <a:gd name="T19" fmla="*/ 1195617 h 1888"/>
              <a:gd name="T20" fmla="*/ 1393486 w 7825"/>
              <a:gd name="T21" fmla="*/ 1209289 h 1888"/>
              <a:gd name="T22" fmla="*/ 1465210 w 7825"/>
              <a:gd name="T23" fmla="*/ 1215441 h 1888"/>
              <a:gd name="T24" fmla="*/ 1588165 w 7825"/>
              <a:gd name="T25" fmla="*/ 1235949 h 1888"/>
              <a:gd name="T26" fmla="*/ 1834074 w 7825"/>
              <a:gd name="T27" fmla="*/ 1263293 h 1888"/>
              <a:gd name="T28" fmla="*/ 2212501 w 7825"/>
              <a:gd name="T29" fmla="*/ 1269445 h 1888"/>
              <a:gd name="T30" fmla="*/ 2366877 w 7825"/>
              <a:gd name="T31" fmla="*/ 1290637 h 1888"/>
              <a:gd name="T32" fmla="*/ 2591611 w 7825"/>
              <a:gd name="T33" fmla="*/ 1255773 h 1888"/>
              <a:gd name="T34" fmla="*/ 2673581 w 7825"/>
              <a:gd name="T35" fmla="*/ 1215441 h 1888"/>
              <a:gd name="T36" fmla="*/ 2775360 w 7825"/>
              <a:gd name="T37" fmla="*/ 1235949 h 1888"/>
              <a:gd name="T38" fmla="*/ 2857330 w 7825"/>
              <a:gd name="T39" fmla="*/ 1249621 h 1888"/>
              <a:gd name="T40" fmla="*/ 2888752 w 7825"/>
              <a:gd name="T41" fmla="*/ 1263293 h 1888"/>
              <a:gd name="T42" fmla="*/ 2949546 w 7825"/>
              <a:gd name="T43" fmla="*/ 1276965 h 1888"/>
              <a:gd name="T44" fmla="*/ 3136027 w 7825"/>
              <a:gd name="T45" fmla="*/ 1277649 h 1888"/>
              <a:gd name="T46" fmla="*/ 3707083 w 7825"/>
              <a:gd name="T47" fmla="*/ 1267395 h 1888"/>
              <a:gd name="T48" fmla="*/ 3871706 w 7825"/>
              <a:gd name="T49" fmla="*/ 1209289 h 1888"/>
              <a:gd name="T50" fmla="*/ 4127861 w 7825"/>
              <a:gd name="T51" fmla="*/ 1175792 h 1888"/>
              <a:gd name="T52" fmla="*/ 4148354 w 7825"/>
              <a:gd name="T53" fmla="*/ 1154601 h 1888"/>
              <a:gd name="T54" fmla="*/ 4157917 w 7825"/>
              <a:gd name="T55" fmla="*/ 1195617 h 1888"/>
              <a:gd name="T56" fmla="*/ 4250133 w 7825"/>
              <a:gd name="T57" fmla="*/ 1181945 h 1888"/>
              <a:gd name="T58" fmla="*/ 4379918 w 7825"/>
              <a:gd name="T59" fmla="*/ 1154601 h 1888"/>
              <a:gd name="T60" fmla="*/ 4409291 w 7825"/>
              <a:gd name="T61" fmla="*/ 1142979 h 1888"/>
              <a:gd name="T62" fmla="*/ 4509021 w 7825"/>
              <a:gd name="T63" fmla="*/ 1065733 h 1888"/>
              <a:gd name="T64" fmla="*/ 4485796 w 7825"/>
              <a:gd name="T65" fmla="*/ 958407 h 1888"/>
              <a:gd name="T66" fmla="*/ 4526781 w 7825"/>
              <a:gd name="T67" fmla="*/ 884579 h 1888"/>
              <a:gd name="T68" fmla="*/ 4506288 w 7825"/>
              <a:gd name="T69" fmla="*/ 736237 h 1888"/>
              <a:gd name="T70" fmla="*/ 4475550 w 7825"/>
              <a:gd name="T71" fmla="*/ 675397 h 1888"/>
              <a:gd name="T72" fmla="*/ 4496725 w 7825"/>
              <a:gd name="T73" fmla="*/ 607721 h 1888"/>
              <a:gd name="T74" fmla="*/ 4506288 w 7825"/>
              <a:gd name="T75" fmla="*/ 520220 h 1888"/>
              <a:gd name="T76" fmla="*/ 4670228 w 7825"/>
              <a:gd name="T77" fmla="*/ 290530 h 1888"/>
              <a:gd name="T78" fmla="*/ 4670228 w 7825"/>
              <a:gd name="T79" fmla="*/ 235842 h 1888"/>
              <a:gd name="T80" fmla="*/ 4649735 w 7825"/>
              <a:gd name="T81" fmla="*/ 195510 h 1888"/>
              <a:gd name="T82" fmla="*/ 4741951 w 7825"/>
              <a:gd name="T83" fmla="*/ 162013 h 1888"/>
              <a:gd name="T84" fmla="*/ 4773373 w 7825"/>
              <a:gd name="T85" fmla="*/ 148341 h 1888"/>
              <a:gd name="T86" fmla="*/ 4833484 w 7825"/>
              <a:gd name="T87" fmla="*/ 134669 h 1888"/>
              <a:gd name="T88" fmla="*/ 4926383 w 7825"/>
              <a:gd name="T89" fmla="*/ 107325 h 1888"/>
              <a:gd name="T90" fmla="*/ 4957122 w 7825"/>
              <a:gd name="T91" fmla="*/ 94337 h 1888"/>
              <a:gd name="T92" fmla="*/ 5018599 w 7825"/>
              <a:gd name="T93" fmla="*/ 80665 h 1888"/>
              <a:gd name="T94" fmla="*/ 5048655 w 7825"/>
              <a:gd name="T95" fmla="*/ 66993 h 1888"/>
              <a:gd name="T96" fmla="*/ 5080076 w 7825"/>
              <a:gd name="T97" fmla="*/ 60157 h 1888"/>
              <a:gd name="T98" fmla="*/ 5202348 w 7825"/>
              <a:gd name="T99" fmla="*/ 19824 h 1888"/>
              <a:gd name="T100" fmla="*/ 5233770 w 7825"/>
              <a:gd name="T101" fmla="*/ 12988 h 1888"/>
              <a:gd name="T102" fmla="*/ 5345112 w 7825"/>
              <a:gd name="T103" fmla="*/ 0 h 188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7825"/>
              <a:gd name="T157" fmla="*/ 0 h 1888"/>
              <a:gd name="T158" fmla="*/ 7825 w 7825"/>
              <a:gd name="T159" fmla="*/ 1888 h 188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7825" h="1888">
                <a:moveTo>
                  <a:pt x="0" y="333"/>
                </a:moveTo>
                <a:cubicBezTo>
                  <a:pt x="25" y="363"/>
                  <a:pt x="105" y="457"/>
                  <a:pt x="151" y="513"/>
                </a:cubicBezTo>
                <a:cubicBezTo>
                  <a:pt x="159" y="522"/>
                  <a:pt x="261" y="664"/>
                  <a:pt x="271" y="671"/>
                </a:cubicBezTo>
                <a:cubicBezTo>
                  <a:pt x="293" y="689"/>
                  <a:pt x="401" y="773"/>
                  <a:pt x="435" y="781"/>
                </a:cubicBezTo>
                <a:cubicBezTo>
                  <a:pt x="500" y="809"/>
                  <a:pt x="879" y="1137"/>
                  <a:pt x="945" y="1165"/>
                </a:cubicBezTo>
                <a:cubicBezTo>
                  <a:pt x="961" y="1172"/>
                  <a:pt x="1274" y="1492"/>
                  <a:pt x="1274" y="1492"/>
                </a:cubicBezTo>
                <a:cubicBezTo>
                  <a:pt x="1393" y="1611"/>
                  <a:pt x="1197" y="1555"/>
                  <a:pt x="1395" y="1570"/>
                </a:cubicBezTo>
                <a:cubicBezTo>
                  <a:pt x="1470" y="1584"/>
                  <a:pt x="1470" y="1646"/>
                  <a:pt x="1545" y="1660"/>
                </a:cubicBezTo>
                <a:cubicBezTo>
                  <a:pt x="1562" y="1663"/>
                  <a:pt x="1833" y="1698"/>
                  <a:pt x="1860" y="1709"/>
                </a:cubicBezTo>
                <a:cubicBezTo>
                  <a:pt x="1890" y="1722"/>
                  <a:pt x="1950" y="1736"/>
                  <a:pt x="1980" y="1749"/>
                </a:cubicBezTo>
                <a:cubicBezTo>
                  <a:pt x="2006" y="1760"/>
                  <a:pt x="2040" y="1769"/>
                  <a:pt x="2040" y="1769"/>
                </a:cubicBezTo>
                <a:cubicBezTo>
                  <a:pt x="2022" y="1784"/>
                  <a:pt x="2097" y="1771"/>
                  <a:pt x="2145" y="1778"/>
                </a:cubicBezTo>
                <a:cubicBezTo>
                  <a:pt x="2192" y="1785"/>
                  <a:pt x="2235" y="1797"/>
                  <a:pt x="2325" y="1808"/>
                </a:cubicBezTo>
                <a:cubicBezTo>
                  <a:pt x="2447" y="1791"/>
                  <a:pt x="2569" y="1821"/>
                  <a:pt x="2685" y="1848"/>
                </a:cubicBezTo>
                <a:cubicBezTo>
                  <a:pt x="2873" y="1837"/>
                  <a:pt x="3050" y="1842"/>
                  <a:pt x="3239" y="1857"/>
                </a:cubicBezTo>
                <a:cubicBezTo>
                  <a:pt x="3314" y="1874"/>
                  <a:pt x="3383" y="1881"/>
                  <a:pt x="3465" y="1888"/>
                </a:cubicBezTo>
                <a:cubicBezTo>
                  <a:pt x="3597" y="1881"/>
                  <a:pt x="3688" y="1883"/>
                  <a:pt x="3794" y="1837"/>
                </a:cubicBezTo>
                <a:cubicBezTo>
                  <a:pt x="3830" y="1803"/>
                  <a:pt x="3856" y="1791"/>
                  <a:pt x="3914" y="1778"/>
                </a:cubicBezTo>
                <a:cubicBezTo>
                  <a:pt x="4004" y="1794"/>
                  <a:pt x="3954" y="1784"/>
                  <a:pt x="4063" y="1808"/>
                </a:cubicBezTo>
                <a:cubicBezTo>
                  <a:pt x="4102" y="1817"/>
                  <a:pt x="4183" y="1828"/>
                  <a:pt x="4183" y="1828"/>
                </a:cubicBezTo>
                <a:cubicBezTo>
                  <a:pt x="4199" y="1835"/>
                  <a:pt x="4212" y="1843"/>
                  <a:pt x="4229" y="1848"/>
                </a:cubicBezTo>
                <a:cubicBezTo>
                  <a:pt x="4258" y="1856"/>
                  <a:pt x="4318" y="1868"/>
                  <a:pt x="4318" y="1868"/>
                </a:cubicBezTo>
                <a:cubicBezTo>
                  <a:pt x="4403" y="1854"/>
                  <a:pt x="4505" y="1879"/>
                  <a:pt x="4591" y="1869"/>
                </a:cubicBezTo>
                <a:cubicBezTo>
                  <a:pt x="4987" y="1883"/>
                  <a:pt x="4903" y="1870"/>
                  <a:pt x="5427" y="1854"/>
                </a:cubicBezTo>
                <a:cubicBezTo>
                  <a:pt x="5515" y="1851"/>
                  <a:pt x="5588" y="1786"/>
                  <a:pt x="5668" y="1769"/>
                </a:cubicBezTo>
                <a:cubicBezTo>
                  <a:pt x="5775" y="1721"/>
                  <a:pt x="5918" y="1745"/>
                  <a:pt x="6043" y="1720"/>
                </a:cubicBezTo>
                <a:cubicBezTo>
                  <a:pt x="6053" y="1709"/>
                  <a:pt x="6054" y="1689"/>
                  <a:pt x="6073" y="1689"/>
                </a:cubicBezTo>
                <a:cubicBezTo>
                  <a:pt x="6170" y="1689"/>
                  <a:pt x="6059" y="1741"/>
                  <a:pt x="6087" y="1749"/>
                </a:cubicBezTo>
                <a:cubicBezTo>
                  <a:pt x="6109" y="1755"/>
                  <a:pt x="6190" y="1736"/>
                  <a:pt x="6222" y="1729"/>
                </a:cubicBezTo>
                <a:cubicBezTo>
                  <a:pt x="6268" y="1709"/>
                  <a:pt x="6367" y="1709"/>
                  <a:pt x="6412" y="1689"/>
                </a:cubicBezTo>
                <a:cubicBezTo>
                  <a:pt x="6427" y="1683"/>
                  <a:pt x="6455" y="1672"/>
                  <a:pt x="6455" y="1672"/>
                </a:cubicBezTo>
                <a:cubicBezTo>
                  <a:pt x="6502" y="1625"/>
                  <a:pt x="6565" y="1607"/>
                  <a:pt x="6601" y="1559"/>
                </a:cubicBezTo>
                <a:cubicBezTo>
                  <a:pt x="6630" y="1522"/>
                  <a:pt x="6540" y="1439"/>
                  <a:pt x="6567" y="1402"/>
                </a:cubicBezTo>
                <a:cubicBezTo>
                  <a:pt x="6598" y="1360"/>
                  <a:pt x="6613" y="1343"/>
                  <a:pt x="6627" y="1294"/>
                </a:cubicBezTo>
                <a:cubicBezTo>
                  <a:pt x="6617" y="1179"/>
                  <a:pt x="6628" y="1160"/>
                  <a:pt x="6597" y="1077"/>
                </a:cubicBezTo>
                <a:cubicBezTo>
                  <a:pt x="6586" y="1047"/>
                  <a:pt x="6552" y="988"/>
                  <a:pt x="6552" y="988"/>
                </a:cubicBezTo>
                <a:cubicBezTo>
                  <a:pt x="6563" y="955"/>
                  <a:pt x="6577" y="922"/>
                  <a:pt x="6583" y="889"/>
                </a:cubicBezTo>
                <a:cubicBezTo>
                  <a:pt x="6590" y="847"/>
                  <a:pt x="6588" y="803"/>
                  <a:pt x="6597" y="761"/>
                </a:cubicBezTo>
                <a:cubicBezTo>
                  <a:pt x="6616" y="662"/>
                  <a:pt x="6673" y="459"/>
                  <a:pt x="6837" y="425"/>
                </a:cubicBezTo>
                <a:cubicBezTo>
                  <a:pt x="6858" y="383"/>
                  <a:pt x="6859" y="397"/>
                  <a:pt x="6837" y="345"/>
                </a:cubicBezTo>
                <a:cubicBezTo>
                  <a:pt x="6829" y="326"/>
                  <a:pt x="6807" y="286"/>
                  <a:pt x="6807" y="286"/>
                </a:cubicBezTo>
                <a:cubicBezTo>
                  <a:pt x="6910" y="241"/>
                  <a:pt x="6863" y="254"/>
                  <a:pt x="6942" y="237"/>
                </a:cubicBezTo>
                <a:cubicBezTo>
                  <a:pt x="6958" y="230"/>
                  <a:pt x="6971" y="222"/>
                  <a:pt x="6988" y="217"/>
                </a:cubicBezTo>
                <a:cubicBezTo>
                  <a:pt x="7016" y="209"/>
                  <a:pt x="7076" y="197"/>
                  <a:pt x="7076" y="197"/>
                </a:cubicBezTo>
                <a:cubicBezTo>
                  <a:pt x="7122" y="177"/>
                  <a:pt x="7161" y="168"/>
                  <a:pt x="7212" y="157"/>
                </a:cubicBezTo>
                <a:cubicBezTo>
                  <a:pt x="7227" y="151"/>
                  <a:pt x="7241" y="142"/>
                  <a:pt x="7257" y="138"/>
                </a:cubicBezTo>
                <a:cubicBezTo>
                  <a:pt x="7285" y="129"/>
                  <a:pt x="7347" y="118"/>
                  <a:pt x="7347" y="118"/>
                </a:cubicBezTo>
                <a:cubicBezTo>
                  <a:pt x="7361" y="111"/>
                  <a:pt x="7376" y="104"/>
                  <a:pt x="7391" y="98"/>
                </a:cubicBezTo>
                <a:cubicBezTo>
                  <a:pt x="7406" y="93"/>
                  <a:pt x="7423" y="93"/>
                  <a:pt x="7437" y="88"/>
                </a:cubicBezTo>
                <a:cubicBezTo>
                  <a:pt x="7622" y="22"/>
                  <a:pt x="7434" y="70"/>
                  <a:pt x="7616" y="29"/>
                </a:cubicBezTo>
                <a:cubicBezTo>
                  <a:pt x="7632" y="25"/>
                  <a:pt x="7646" y="22"/>
                  <a:pt x="7662" y="19"/>
                </a:cubicBezTo>
                <a:cubicBezTo>
                  <a:pt x="7676" y="16"/>
                  <a:pt x="7825" y="0"/>
                  <a:pt x="7825" y="0"/>
                </a:cubicBezTo>
              </a:path>
            </a:pathLst>
          </a:custGeom>
          <a:noFill/>
          <a:ln w="14605" cap="flat">
            <a:solidFill>
              <a:schemeClr val="bg1"/>
            </a:solidFill>
            <a:prstDash val="solid"/>
            <a:round/>
            <a:headEnd/>
            <a:tailEnd/>
          </a:ln>
        </p:spPr>
        <p:txBody>
          <a:bodyPr/>
          <a:lstStyle/>
          <a:p>
            <a:endParaRPr lang="fr-CA"/>
          </a:p>
        </p:txBody>
      </p:sp>
      <p:sp>
        <p:nvSpPr>
          <p:cNvPr id="5189" name="Freeform 100"/>
          <p:cNvSpPr>
            <a:spLocks/>
          </p:cNvSpPr>
          <p:nvPr>
            <p:custDataLst>
              <p:tags r:id="rId68"/>
            </p:custDataLst>
          </p:nvPr>
        </p:nvSpPr>
        <p:spPr bwMode="auto">
          <a:xfrm>
            <a:off x="5749925" y="4165600"/>
            <a:ext cx="1443038" cy="1584325"/>
          </a:xfrm>
          <a:custGeom>
            <a:avLst/>
            <a:gdLst>
              <a:gd name="T0" fmla="*/ 1440158 w 7516"/>
              <a:gd name="T1" fmla="*/ 0 h 8240"/>
              <a:gd name="T2" fmla="*/ 1208420 w 7516"/>
              <a:gd name="T3" fmla="*/ 22688 h 8240"/>
              <a:gd name="T4" fmla="*/ 1146789 w 7516"/>
              <a:gd name="T5" fmla="*/ 56913 h 8240"/>
              <a:gd name="T6" fmla="*/ 1126246 w 7516"/>
              <a:gd name="T7" fmla="*/ 97482 h 8240"/>
              <a:gd name="T8" fmla="*/ 1064807 w 7516"/>
              <a:gd name="T9" fmla="*/ 198810 h 8240"/>
              <a:gd name="T10" fmla="*/ 1074599 w 7516"/>
              <a:gd name="T11" fmla="*/ 293023 h 8240"/>
              <a:gd name="T12" fmla="*/ 1085351 w 7516"/>
              <a:gd name="T13" fmla="*/ 313789 h 8240"/>
              <a:gd name="T14" fmla="*/ 1003176 w 7516"/>
              <a:gd name="T15" fmla="*/ 401465 h 8240"/>
              <a:gd name="T16" fmla="*/ 890667 w 7516"/>
              <a:gd name="T17" fmla="*/ 475682 h 8240"/>
              <a:gd name="T18" fmla="*/ 737263 w 7516"/>
              <a:gd name="T19" fmla="*/ 549899 h 8240"/>
              <a:gd name="T20" fmla="*/ 583666 w 7516"/>
              <a:gd name="T21" fmla="*/ 624693 h 8240"/>
              <a:gd name="T22" fmla="*/ 552371 w 7516"/>
              <a:gd name="T23" fmla="*/ 637768 h 8240"/>
              <a:gd name="T24" fmla="*/ 522036 w 7516"/>
              <a:gd name="T25" fmla="*/ 651227 h 8240"/>
              <a:gd name="T26" fmla="*/ 471157 w 7516"/>
              <a:gd name="T27" fmla="*/ 691988 h 8240"/>
              <a:gd name="T28" fmla="*/ 450613 w 7516"/>
              <a:gd name="T29" fmla="*/ 739672 h 8240"/>
              <a:gd name="T30" fmla="*/ 398967 w 7516"/>
              <a:gd name="T31" fmla="*/ 955786 h 8240"/>
              <a:gd name="T32" fmla="*/ 327544 w 7516"/>
              <a:gd name="T33" fmla="*/ 1022889 h 8240"/>
              <a:gd name="T34" fmla="*/ 286457 w 7516"/>
              <a:gd name="T35" fmla="*/ 1063651 h 8240"/>
              <a:gd name="T36" fmla="*/ 256122 w 7516"/>
              <a:gd name="T37" fmla="*/ 1104221 h 8240"/>
              <a:gd name="T38" fmla="*/ 204283 w 7516"/>
              <a:gd name="T39" fmla="*/ 1219199 h 8240"/>
              <a:gd name="T40" fmla="*/ 173948 w 7516"/>
              <a:gd name="T41" fmla="*/ 1279765 h 8240"/>
              <a:gd name="T42" fmla="*/ 61631 w 7516"/>
              <a:gd name="T43" fmla="*/ 1496648 h 8240"/>
              <a:gd name="T44" fmla="*/ 30335 w 7516"/>
              <a:gd name="T45" fmla="*/ 1536641 h 8240"/>
              <a:gd name="T46" fmla="*/ 0 w 7516"/>
              <a:gd name="T47" fmla="*/ 1584325 h 8240"/>
              <a:gd name="T48" fmla="*/ 172988 w 7516"/>
              <a:gd name="T49" fmla="*/ 1405704 h 8240"/>
              <a:gd name="T50" fmla="*/ 307001 w 7516"/>
              <a:gd name="T51" fmla="*/ 1306876 h 8240"/>
              <a:gd name="T52" fmla="*/ 337336 w 7516"/>
              <a:gd name="T53" fmla="*/ 1246310 h 8240"/>
              <a:gd name="T54" fmla="*/ 357880 w 7516"/>
              <a:gd name="T55" fmla="*/ 1226313 h 8240"/>
              <a:gd name="T56" fmla="*/ 378423 w 7516"/>
              <a:gd name="T57" fmla="*/ 1185552 h 8240"/>
              <a:gd name="T58" fmla="*/ 552371 w 7516"/>
              <a:gd name="T59" fmla="*/ 1016544 h 8240"/>
              <a:gd name="T60" fmla="*/ 634545 w 7516"/>
              <a:gd name="T61" fmla="*/ 935213 h 8240"/>
              <a:gd name="T62" fmla="*/ 665840 w 7516"/>
              <a:gd name="T63" fmla="*/ 915217 h 8240"/>
              <a:gd name="T64" fmla="*/ 747054 w 7516"/>
              <a:gd name="T65" fmla="*/ 847345 h 8240"/>
              <a:gd name="T66" fmla="*/ 787950 w 7516"/>
              <a:gd name="T67" fmla="*/ 806775 h 8240"/>
              <a:gd name="T68" fmla="*/ 911211 w 7516"/>
              <a:gd name="T69" fmla="*/ 732558 h 8240"/>
              <a:gd name="T70" fmla="*/ 1044263 w 7516"/>
              <a:gd name="T71" fmla="*/ 678337 h 8240"/>
              <a:gd name="T72" fmla="*/ 1136037 w 7516"/>
              <a:gd name="T73" fmla="*/ 631230 h 8240"/>
              <a:gd name="T74" fmla="*/ 1228963 w 7516"/>
              <a:gd name="T75" fmla="*/ 557013 h 8240"/>
              <a:gd name="T76" fmla="*/ 1320929 w 7516"/>
              <a:gd name="T77" fmla="*/ 522789 h 8240"/>
              <a:gd name="T78" fmla="*/ 1382559 w 7516"/>
              <a:gd name="T79" fmla="*/ 496447 h 8240"/>
              <a:gd name="T80" fmla="*/ 1443038 w 7516"/>
              <a:gd name="T81" fmla="*/ 415116 h 824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516"/>
              <a:gd name="T124" fmla="*/ 0 h 8240"/>
              <a:gd name="T125" fmla="*/ 7516 w 7516"/>
              <a:gd name="T126" fmla="*/ 8240 h 824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516" h="8240">
                <a:moveTo>
                  <a:pt x="7501" y="0"/>
                </a:moveTo>
                <a:cubicBezTo>
                  <a:pt x="7201" y="68"/>
                  <a:pt x="6615" y="94"/>
                  <a:pt x="6294" y="118"/>
                </a:cubicBezTo>
                <a:cubicBezTo>
                  <a:pt x="6167" y="175"/>
                  <a:pt x="6065" y="205"/>
                  <a:pt x="5973" y="296"/>
                </a:cubicBezTo>
                <a:cubicBezTo>
                  <a:pt x="5938" y="329"/>
                  <a:pt x="5892" y="470"/>
                  <a:pt x="5866" y="507"/>
                </a:cubicBezTo>
                <a:cubicBezTo>
                  <a:pt x="5729" y="692"/>
                  <a:pt x="5642" y="836"/>
                  <a:pt x="5546" y="1034"/>
                </a:cubicBezTo>
                <a:cubicBezTo>
                  <a:pt x="5561" y="1199"/>
                  <a:pt x="5566" y="1363"/>
                  <a:pt x="5597" y="1524"/>
                </a:cubicBezTo>
                <a:cubicBezTo>
                  <a:pt x="5602" y="1561"/>
                  <a:pt x="5653" y="1595"/>
                  <a:pt x="5653" y="1632"/>
                </a:cubicBezTo>
                <a:cubicBezTo>
                  <a:pt x="5653" y="1786"/>
                  <a:pt x="5362" y="1967"/>
                  <a:pt x="5225" y="2088"/>
                </a:cubicBezTo>
                <a:cubicBezTo>
                  <a:pt x="5128" y="2286"/>
                  <a:pt x="4899" y="2353"/>
                  <a:pt x="4639" y="2474"/>
                </a:cubicBezTo>
                <a:cubicBezTo>
                  <a:pt x="4359" y="2605"/>
                  <a:pt x="4176" y="2790"/>
                  <a:pt x="3840" y="2860"/>
                </a:cubicBezTo>
                <a:cubicBezTo>
                  <a:pt x="3565" y="2981"/>
                  <a:pt x="3320" y="3129"/>
                  <a:pt x="3040" y="3249"/>
                </a:cubicBezTo>
                <a:cubicBezTo>
                  <a:pt x="2984" y="3273"/>
                  <a:pt x="2933" y="3293"/>
                  <a:pt x="2877" y="3317"/>
                </a:cubicBezTo>
                <a:cubicBezTo>
                  <a:pt x="2826" y="3340"/>
                  <a:pt x="2719" y="3387"/>
                  <a:pt x="2719" y="3387"/>
                </a:cubicBezTo>
                <a:cubicBezTo>
                  <a:pt x="2643" y="3464"/>
                  <a:pt x="2526" y="3518"/>
                  <a:pt x="2454" y="3599"/>
                </a:cubicBezTo>
                <a:cubicBezTo>
                  <a:pt x="2388" y="3672"/>
                  <a:pt x="2388" y="3766"/>
                  <a:pt x="2347" y="3847"/>
                </a:cubicBezTo>
                <a:cubicBezTo>
                  <a:pt x="2327" y="4072"/>
                  <a:pt x="2297" y="4713"/>
                  <a:pt x="2078" y="4971"/>
                </a:cubicBezTo>
                <a:cubicBezTo>
                  <a:pt x="1930" y="5149"/>
                  <a:pt x="1864" y="5169"/>
                  <a:pt x="1706" y="5320"/>
                </a:cubicBezTo>
                <a:cubicBezTo>
                  <a:pt x="1629" y="5391"/>
                  <a:pt x="1492" y="5532"/>
                  <a:pt x="1492" y="5532"/>
                </a:cubicBezTo>
                <a:cubicBezTo>
                  <a:pt x="1324" y="5888"/>
                  <a:pt x="1584" y="5377"/>
                  <a:pt x="1334" y="5743"/>
                </a:cubicBezTo>
                <a:cubicBezTo>
                  <a:pt x="1207" y="5931"/>
                  <a:pt x="1141" y="6143"/>
                  <a:pt x="1064" y="6341"/>
                </a:cubicBezTo>
                <a:cubicBezTo>
                  <a:pt x="1023" y="6448"/>
                  <a:pt x="906" y="6656"/>
                  <a:pt x="906" y="6656"/>
                </a:cubicBezTo>
                <a:cubicBezTo>
                  <a:pt x="866" y="7099"/>
                  <a:pt x="922" y="7515"/>
                  <a:pt x="321" y="7784"/>
                </a:cubicBezTo>
                <a:cubicBezTo>
                  <a:pt x="158" y="8086"/>
                  <a:pt x="392" y="7677"/>
                  <a:pt x="158" y="7992"/>
                </a:cubicBezTo>
                <a:cubicBezTo>
                  <a:pt x="91" y="8076"/>
                  <a:pt x="102" y="8167"/>
                  <a:pt x="0" y="8240"/>
                </a:cubicBezTo>
                <a:lnTo>
                  <a:pt x="901" y="7311"/>
                </a:lnTo>
                <a:cubicBezTo>
                  <a:pt x="1115" y="7136"/>
                  <a:pt x="1360" y="6958"/>
                  <a:pt x="1599" y="6797"/>
                </a:cubicBezTo>
                <a:cubicBezTo>
                  <a:pt x="1650" y="6693"/>
                  <a:pt x="1660" y="6572"/>
                  <a:pt x="1757" y="6482"/>
                </a:cubicBezTo>
                <a:cubicBezTo>
                  <a:pt x="1792" y="6448"/>
                  <a:pt x="1838" y="6415"/>
                  <a:pt x="1864" y="6378"/>
                </a:cubicBezTo>
                <a:cubicBezTo>
                  <a:pt x="1910" y="6311"/>
                  <a:pt x="1910" y="6227"/>
                  <a:pt x="1971" y="6166"/>
                </a:cubicBezTo>
                <a:cubicBezTo>
                  <a:pt x="2271" y="5871"/>
                  <a:pt x="2566" y="5575"/>
                  <a:pt x="2877" y="5287"/>
                </a:cubicBezTo>
                <a:cubicBezTo>
                  <a:pt x="3025" y="5149"/>
                  <a:pt x="3162" y="5005"/>
                  <a:pt x="3305" y="4864"/>
                </a:cubicBezTo>
                <a:cubicBezTo>
                  <a:pt x="3346" y="4824"/>
                  <a:pt x="3417" y="4797"/>
                  <a:pt x="3468" y="4760"/>
                </a:cubicBezTo>
                <a:cubicBezTo>
                  <a:pt x="3610" y="4649"/>
                  <a:pt x="3758" y="4522"/>
                  <a:pt x="3891" y="4407"/>
                </a:cubicBezTo>
                <a:cubicBezTo>
                  <a:pt x="3967" y="4340"/>
                  <a:pt x="3997" y="4243"/>
                  <a:pt x="4104" y="4196"/>
                </a:cubicBezTo>
                <a:cubicBezTo>
                  <a:pt x="4354" y="4089"/>
                  <a:pt x="4512" y="3921"/>
                  <a:pt x="4746" y="3810"/>
                </a:cubicBezTo>
                <a:cubicBezTo>
                  <a:pt x="5011" y="3686"/>
                  <a:pt x="5169" y="3619"/>
                  <a:pt x="5439" y="3528"/>
                </a:cubicBezTo>
                <a:cubicBezTo>
                  <a:pt x="5617" y="3468"/>
                  <a:pt x="5749" y="3357"/>
                  <a:pt x="5917" y="3283"/>
                </a:cubicBezTo>
                <a:cubicBezTo>
                  <a:pt x="6085" y="3115"/>
                  <a:pt x="6162" y="3001"/>
                  <a:pt x="6401" y="2897"/>
                </a:cubicBezTo>
                <a:cubicBezTo>
                  <a:pt x="6579" y="2719"/>
                  <a:pt x="6635" y="2806"/>
                  <a:pt x="6880" y="2719"/>
                </a:cubicBezTo>
                <a:cubicBezTo>
                  <a:pt x="6992" y="2679"/>
                  <a:pt x="7201" y="2582"/>
                  <a:pt x="7201" y="2582"/>
                </a:cubicBezTo>
                <a:cubicBezTo>
                  <a:pt x="7262" y="2451"/>
                  <a:pt x="7338" y="2236"/>
                  <a:pt x="7516" y="2159"/>
                </a:cubicBezTo>
              </a:path>
            </a:pathLst>
          </a:custGeom>
          <a:noFill/>
          <a:ln w="14605" cap="flat">
            <a:solidFill>
              <a:schemeClr val="bg1"/>
            </a:solidFill>
            <a:prstDash val="solid"/>
            <a:round/>
            <a:headEnd/>
            <a:tailEnd/>
          </a:ln>
        </p:spPr>
        <p:txBody>
          <a:bodyPr/>
          <a:lstStyle/>
          <a:p>
            <a:endParaRPr lang="fr-CA"/>
          </a:p>
        </p:txBody>
      </p:sp>
      <p:sp>
        <p:nvSpPr>
          <p:cNvPr id="5190" name="Rectangle 101"/>
          <p:cNvSpPr>
            <a:spLocks noChangeArrowheads="1"/>
          </p:cNvSpPr>
          <p:nvPr>
            <p:custDataLst>
              <p:tags r:id="rId69"/>
            </p:custDataLst>
          </p:nvPr>
        </p:nvSpPr>
        <p:spPr bwMode="auto">
          <a:xfrm>
            <a:off x="3995738" y="5661025"/>
            <a:ext cx="1218282" cy="138499"/>
          </a:xfrm>
          <a:prstGeom prst="rect">
            <a:avLst/>
          </a:prstGeom>
          <a:noFill/>
          <a:ln w="9525">
            <a:noFill/>
            <a:miter lim="800000"/>
            <a:headEnd/>
            <a:tailEnd/>
          </a:ln>
        </p:spPr>
        <p:txBody>
          <a:bodyPr wrap="none" lIns="0" tIns="0" rIns="0" bIns="0">
            <a:spAutoFit/>
          </a:bodyPr>
          <a:lstStyle/>
          <a:p>
            <a:r>
              <a:rPr lang="fr-FR" sz="900" b="1" dirty="0" smtClean="0">
                <a:solidFill>
                  <a:schemeClr val="bg1"/>
                </a:solidFill>
              </a:rPr>
              <a:t>Mauricie et Centre-du-</a:t>
            </a:r>
            <a:endParaRPr lang="fr-FR" dirty="0"/>
          </a:p>
        </p:txBody>
      </p:sp>
      <p:sp>
        <p:nvSpPr>
          <p:cNvPr id="5191" name="Rectangle 102"/>
          <p:cNvSpPr>
            <a:spLocks noChangeArrowheads="1"/>
          </p:cNvSpPr>
          <p:nvPr>
            <p:custDataLst>
              <p:tags r:id="rId70"/>
            </p:custDataLst>
          </p:nvPr>
        </p:nvSpPr>
        <p:spPr bwMode="auto">
          <a:xfrm>
            <a:off x="3994150" y="5795963"/>
            <a:ext cx="1185863" cy="14287"/>
          </a:xfrm>
          <a:prstGeom prst="rect">
            <a:avLst/>
          </a:prstGeom>
          <a:solidFill>
            <a:schemeClr val="bg1"/>
          </a:solidFill>
          <a:ln w="9525">
            <a:noFill/>
            <a:miter lim="800000"/>
            <a:headEnd/>
            <a:tailEnd/>
          </a:ln>
        </p:spPr>
        <p:txBody>
          <a:bodyPr/>
          <a:lstStyle/>
          <a:p>
            <a:endParaRPr lang="fr-FR"/>
          </a:p>
        </p:txBody>
      </p:sp>
      <p:sp>
        <p:nvSpPr>
          <p:cNvPr id="5192" name="Rectangle 103"/>
          <p:cNvSpPr>
            <a:spLocks noChangeArrowheads="1"/>
          </p:cNvSpPr>
          <p:nvPr>
            <p:custDataLst>
              <p:tags r:id="rId71"/>
            </p:custDataLst>
          </p:nvPr>
        </p:nvSpPr>
        <p:spPr bwMode="auto">
          <a:xfrm>
            <a:off x="3995738" y="5805488"/>
            <a:ext cx="419100" cy="136525"/>
          </a:xfrm>
          <a:prstGeom prst="rect">
            <a:avLst/>
          </a:prstGeom>
          <a:noFill/>
          <a:ln w="9525">
            <a:noFill/>
            <a:miter lim="800000"/>
            <a:headEnd/>
            <a:tailEnd/>
          </a:ln>
        </p:spPr>
        <p:txBody>
          <a:bodyPr wrap="none" lIns="0" tIns="0" rIns="0" bIns="0">
            <a:spAutoFit/>
          </a:bodyPr>
          <a:lstStyle/>
          <a:p>
            <a:r>
              <a:rPr lang="fr-FR" sz="900" b="1">
                <a:solidFill>
                  <a:schemeClr val="bg1"/>
                </a:solidFill>
              </a:rPr>
              <a:t>Québec</a:t>
            </a:r>
            <a:endParaRPr lang="fr-FR">
              <a:solidFill>
                <a:schemeClr val="bg1"/>
              </a:solidFill>
            </a:endParaRPr>
          </a:p>
        </p:txBody>
      </p:sp>
      <p:sp>
        <p:nvSpPr>
          <p:cNvPr id="5193" name="Rectangle 104"/>
          <p:cNvSpPr>
            <a:spLocks noChangeArrowheads="1"/>
          </p:cNvSpPr>
          <p:nvPr>
            <p:custDataLst>
              <p:tags r:id="rId72"/>
            </p:custDataLst>
          </p:nvPr>
        </p:nvSpPr>
        <p:spPr bwMode="auto">
          <a:xfrm>
            <a:off x="3994150" y="5948363"/>
            <a:ext cx="466725" cy="14287"/>
          </a:xfrm>
          <a:prstGeom prst="rect">
            <a:avLst/>
          </a:prstGeom>
          <a:solidFill>
            <a:schemeClr val="bg1"/>
          </a:solidFill>
          <a:ln w="9525">
            <a:noFill/>
            <a:miter lim="800000"/>
            <a:headEnd/>
            <a:tailEnd/>
          </a:ln>
        </p:spPr>
        <p:txBody>
          <a:bodyPr/>
          <a:lstStyle/>
          <a:p>
            <a:endParaRPr lang="fr-FR"/>
          </a:p>
        </p:txBody>
      </p:sp>
      <p:sp>
        <p:nvSpPr>
          <p:cNvPr id="5194" name="Rectangle 105"/>
          <p:cNvSpPr>
            <a:spLocks noChangeArrowheads="1"/>
          </p:cNvSpPr>
          <p:nvPr>
            <p:custDataLst>
              <p:tags r:id="rId73"/>
            </p:custDataLst>
          </p:nvPr>
        </p:nvSpPr>
        <p:spPr bwMode="auto">
          <a:xfrm>
            <a:off x="4460875" y="5816600"/>
            <a:ext cx="31750" cy="136525"/>
          </a:xfrm>
          <a:prstGeom prst="rect">
            <a:avLst/>
          </a:prstGeom>
          <a:noFill/>
          <a:ln w="9525">
            <a:noFill/>
            <a:miter lim="800000"/>
            <a:headEnd/>
            <a:tailEnd/>
          </a:ln>
        </p:spPr>
        <p:txBody>
          <a:bodyPr wrap="none" lIns="0" tIns="0" rIns="0" bIns="0">
            <a:spAutoFit/>
          </a:bodyPr>
          <a:lstStyle/>
          <a:p>
            <a:r>
              <a:rPr lang="fr-FR" sz="900" b="1">
                <a:solidFill>
                  <a:srgbClr val="000000"/>
                </a:solidFill>
              </a:rPr>
              <a:t> </a:t>
            </a:r>
            <a:endParaRPr lang="fr-FR"/>
          </a:p>
        </p:txBody>
      </p:sp>
      <p:sp>
        <p:nvSpPr>
          <p:cNvPr id="5195" name="Oval 106"/>
          <p:cNvSpPr>
            <a:spLocks noChangeArrowheads="1"/>
          </p:cNvSpPr>
          <p:nvPr>
            <p:custDataLst>
              <p:tags r:id="rId74"/>
            </p:custDataLst>
          </p:nvPr>
        </p:nvSpPr>
        <p:spPr bwMode="auto">
          <a:xfrm>
            <a:off x="4984750" y="5862638"/>
            <a:ext cx="93663" cy="61912"/>
          </a:xfrm>
          <a:prstGeom prst="ellipse">
            <a:avLst/>
          </a:prstGeom>
          <a:solidFill>
            <a:schemeClr val="bg1"/>
          </a:solidFill>
          <a:ln w="0">
            <a:solidFill>
              <a:schemeClr val="bg1"/>
            </a:solidFill>
            <a:round/>
            <a:headEnd/>
            <a:tailEnd/>
          </a:ln>
        </p:spPr>
        <p:txBody>
          <a:bodyPr/>
          <a:lstStyle/>
          <a:p>
            <a:endParaRPr lang="fr-FR"/>
          </a:p>
        </p:txBody>
      </p:sp>
      <p:sp>
        <p:nvSpPr>
          <p:cNvPr id="5196" name="Oval 107"/>
          <p:cNvSpPr>
            <a:spLocks noChangeArrowheads="1"/>
          </p:cNvSpPr>
          <p:nvPr>
            <p:custDataLst>
              <p:tags r:id="rId75"/>
            </p:custDataLst>
          </p:nvPr>
        </p:nvSpPr>
        <p:spPr bwMode="auto">
          <a:xfrm>
            <a:off x="3205163" y="2124075"/>
            <a:ext cx="465137" cy="447675"/>
          </a:xfrm>
          <a:prstGeom prst="ellipse">
            <a:avLst/>
          </a:prstGeom>
          <a:noFill/>
          <a:ln w="8890" cap="rnd">
            <a:solidFill>
              <a:srgbClr val="000000"/>
            </a:solidFill>
            <a:round/>
            <a:headEnd/>
            <a:tailEnd/>
          </a:ln>
        </p:spPr>
        <p:txBody>
          <a:bodyPr/>
          <a:lstStyle/>
          <a:p>
            <a:endParaRPr lang="fr-FR"/>
          </a:p>
        </p:txBody>
      </p:sp>
      <p:grpSp>
        <p:nvGrpSpPr>
          <p:cNvPr id="16" name="Group 108"/>
          <p:cNvGrpSpPr>
            <a:grpSpLocks/>
          </p:cNvGrpSpPr>
          <p:nvPr>
            <p:custDataLst>
              <p:tags r:id="rId76"/>
            </p:custDataLst>
          </p:nvPr>
        </p:nvGrpSpPr>
        <p:grpSpPr bwMode="auto">
          <a:xfrm>
            <a:off x="1690688" y="3319463"/>
            <a:ext cx="2916237" cy="1308100"/>
            <a:chOff x="841" y="4054"/>
            <a:chExt cx="4270" cy="1916"/>
          </a:xfrm>
        </p:grpSpPr>
        <p:sp>
          <p:nvSpPr>
            <p:cNvPr id="5236" name="Rectangle 109"/>
            <p:cNvSpPr>
              <a:spLocks noChangeArrowheads="1"/>
            </p:cNvSpPr>
            <p:nvPr/>
          </p:nvSpPr>
          <p:spPr bwMode="auto">
            <a:xfrm>
              <a:off x="841" y="4054"/>
              <a:ext cx="4270" cy="1916"/>
            </a:xfrm>
            <a:prstGeom prst="rect">
              <a:avLst/>
            </a:prstGeom>
            <a:solidFill>
              <a:srgbClr val="FFFFFF"/>
            </a:solidFill>
            <a:ln w="9525">
              <a:noFill/>
              <a:miter lim="800000"/>
              <a:headEnd/>
              <a:tailEnd/>
            </a:ln>
          </p:spPr>
          <p:txBody>
            <a:bodyPr/>
            <a:lstStyle/>
            <a:p>
              <a:endParaRPr lang="fr-FR"/>
            </a:p>
          </p:txBody>
        </p:sp>
        <p:sp>
          <p:nvSpPr>
            <p:cNvPr id="5237" name="Rectangle 110"/>
            <p:cNvSpPr>
              <a:spLocks noChangeArrowheads="1"/>
            </p:cNvSpPr>
            <p:nvPr/>
          </p:nvSpPr>
          <p:spPr bwMode="auto">
            <a:xfrm>
              <a:off x="841" y="4054"/>
              <a:ext cx="4270" cy="1916"/>
            </a:xfrm>
            <a:prstGeom prst="rect">
              <a:avLst/>
            </a:prstGeom>
            <a:noFill/>
            <a:ln w="8890" cap="rnd">
              <a:solidFill>
                <a:srgbClr val="000000"/>
              </a:solidFill>
              <a:miter lim="800000"/>
              <a:headEnd/>
              <a:tailEnd/>
            </a:ln>
          </p:spPr>
          <p:txBody>
            <a:bodyPr/>
            <a:lstStyle/>
            <a:p>
              <a:endParaRPr lang="fr-FR"/>
            </a:p>
          </p:txBody>
        </p:sp>
      </p:grpSp>
      <p:sp>
        <p:nvSpPr>
          <p:cNvPr id="5198" name="Rectangle 111"/>
          <p:cNvSpPr>
            <a:spLocks noChangeArrowheads="1"/>
          </p:cNvSpPr>
          <p:nvPr>
            <p:custDataLst>
              <p:tags r:id="rId77"/>
            </p:custDataLst>
          </p:nvPr>
        </p:nvSpPr>
        <p:spPr bwMode="auto">
          <a:xfrm>
            <a:off x="3151188" y="3370263"/>
            <a:ext cx="33337" cy="168275"/>
          </a:xfrm>
          <a:prstGeom prst="rect">
            <a:avLst/>
          </a:prstGeom>
          <a:noFill/>
          <a:ln w="9525">
            <a:noFill/>
            <a:miter lim="800000"/>
            <a:headEnd/>
            <a:tailEnd/>
          </a:ln>
        </p:spPr>
        <p:txBody>
          <a:bodyPr wrap="none" lIns="0" tIns="0" rIns="0" bIns="0">
            <a:spAutoFit/>
          </a:bodyPr>
          <a:lstStyle/>
          <a:p>
            <a:r>
              <a:rPr lang="fr-FR" sz="1100">
                <a:solidFill>
                  <a:srgbClr val="000000"/>
                </a:solidFill>
                <a:latin typeface="Georgia" pitchFamily="18" charset="0"/>
              </a:rPr>
              <a:t> </a:t>
            </a:r>
            <a:endParaRPr lang="fr-FR"/>
          </a:p>
        </p:txBody>
      </p:sp>
      <p:sp>
        <p:nvSpPr>
          <p:cNvPr id="5199" name="Rectangle 112"/>
          <p:cNvSpPr>
            <a:spLocks noChangeArrowheads="1"/>
          </p:cNvSpPr>
          <p:nvPr>
            <p:custDataLst>
              <p:tags r:id="rId78"/>
            </p:custDataLst>
          </p:nvPr>
        </p:nvSpPr>
        <p:spPr bwMode="auto">
          <a:xfrm>
            <a:off x="2638425" y="3549650"/>
            <a:ext cx="963613" cy="258763"/>
          </a:xfrm>
          <a:prstGeom prst="rect">
            <a:avLst/>
          </a:prstGeom>
          <a:noFill/>
          <a:ln w="9525">
            <a:noFill/>
            <a:miter lim="800000"/>
            <a:headEnd/>
            <a:tailEnd/>
          </a:ln>
        </p:spPr>
        <p:txBody>
          <a:bodyPr wrap="none" lIns="0" tIns="0" rIns="0" bIns="0">
            <a:spAutoFit/>
          </a:bodyPr>
          <a:lstStyle/>
          <a:p>
            <a:r>
              <a:rPr lang="fr-FR" sz="1700">
                <a:solidFill>
                  <a:srgbClr val="000000"/>
                </a:solidFill>
              </a:rPr>
              <a:t>Le réseau</a:t>
            </a:r>
            <a:endParaRPr lang="fr-FR"/>
          </a:p>
        </p:txBody>
      </p:sp>
      <p:sp>
        <p:nvSpPr>
          <p:cNvPr id="5200" name="Rectangle 113"/>
          <p:cNvSpPr>
            <a:spLocks noChangeArrowheads="1"/>
          </p:cNvSpPr>
          <p:nvPr>
            <p:custDataLst>
              <p:tags r:id="rId79"/>
            </p:custDataLst>
          </p:nvPr>
        </p:nvSpPr>
        <p:spPr bwMode="auto">
          <a:xfrm>
            <a:off x="3663950" y="3549650"/>
            <a:ext cx="60325" cy="258763"/>
          </a:xfrm>
          <a:prstGeom prst="rect">
            <a:avLst/>
          </a:prstGeom>
          <a:noFill/>
          <a:ln w="9525">
            <a:noFill/>
            <a:miter lim="800000"/>
            <a:headEnd/>
            <a:tailEnd/>
          </a:ln>
        </p:spPr>
        <p:txBody>
          <a:bodyPr wrap="none" lIns="0" tIns="0" rIns="0" bIns="0">
            <a:spAutoFit/>
          </a:bodyPr>
          <a:lstStyle/>
          <a:p>
            <a:r>
              <a:rPr lang="fr-FR" sz="1700">
                <a:solidFill>
                  <a:srgbClr val="000000"/>
                </a:solidFill>
              </a:rPr>
              <a:t> </a:t>
            </a:r>
            <a:endParaRPr lang="fr-FR"/>
          </a:p>
        </p:txBody>
      </p:sp>
      <p:sp>
        <p:nvSpPr>
          <p:cNvPr id="5201" name="Rectangle 114"/>
          <p:cNvSpPr>
            <a:spLocks noChangeArrowheads="1"/>
          </p:cNvSpPr>
          <p:nvPr>
            <p:custDataLst>
              <p:tags r:id="rId80"/>
            </p:custDataLst>
          </p:nvPr>
        </p:nvSpPr>
        <p:spPr bwMode="auto">
          <a:xfrm>
            <a:off x="2713038" y="3811588"/>
            <a:ext cx="815975" cy="258762"/>
          </a:xfrm>
          <a:prstGeom prst="rect">
            <a:avLst/>
          </a:prstGeom>
          <a:noFill/>
          <a:ln w="9525">
            <a:noFill/>
            <a:miter lim="800000"/>
            <a:headEnd/>
            <a:tailEnd/>
          </a:ln>
        </p:spPr>
        <p:txBody>
          <a:bodyPr wrap="none" lIns="0" tIns="0" rIns="0" bIns="0">
            <a:spAutoFit/>
          </a:bodyPr>
          <a:lstStyle/>
          <a:p>
            <a:r>
              <a:rPr lang="fr-FR" sz="1700">
                <a:solidFill>
                  <a:srgbClr val="000000"/>
                </a:solidFill>
              </a:rPr>
              <a:t>SurvUDI</a:t>
            </a:r>
            <a:endParaRPr lang="fr-FR"/>
          </a:p>
        </p:txBody>
      </p:sp>
      <p:sp>
        <p:nvSpPr>
          <p:cNvPr id="5202" name="Rectangle 115"/>
          <p:cNvSpPr>
            <a:spLocks noChangeArrowheads="1"/>
          </p:cNvSpPr>
          <p:nvPr>
            <p:custDataLst>
              <p:tags r:id="rId81"/>
            </p:custDataLst>
          </p:nvPr>
        </p:nvSpPr>
        <p:spPr bwMode="auto">
          <a:xfrm>
            <a:off x="3587750" y="3811588"/>
            <a:ext cx="60325" cy="258762"/>
          </a:xfrm>
          <a:prstGeom prst="rect">
            <a:avLst/>
          </a:prstGeom>
          <a:noFill/>
          <a:ln w="9525">
            <a:noFill/>
            <a:miter lim="800000"/>
            <a:headEnd/>
            <a:tailEnd/>
          </a:ln>
        </p:spPr>
        <p:txBody>
          <a:bodyPr wrap="none" lIns="0" tIns="0" rIns="0" bIns="0">
            <a:spAutoFit/>
          </a:bodyPr>
          <a:lstStyle/>
          <a:p>
            <a:r>
              <a:rPr lang="fr-FR" sz="1700">
                <a:solidFill>
                  <a:srgbClr val="000000"/>
                </a:solidFill>
              </a:rPr>
              <a:t> </a:t>
            </a:r>
            <a:endParaRPr lang="fr-FR"/>
          </a:p>
        </p:txBody>
      </p:sp>
      <p:sp>
        <p:nvSpPr>
          <p:cNvPr id="5203" name="Rectangle 116"/>
          <p:cNvSpPr>
            <a:spLocks noChangeArrowheads="1"/>
          </p:cNvSpPr>
          <p:nvPr>
            <p:custDataLst>
              <p:tags r:id="rId82"/>
            </p:custDataLst>
          </p:nvPr>
        </p:nvSpPr>
        <p:spPr bwMode="auto">
          <a:xfrm>
            <a:off x="2790825" y="4081463"/>
            <a:ext cx="60325" cy="258762"/>
          </a:xfrm>
          <a:prstGeom prst="rect">
            <a:avLst/>
          </a:prstGeom>
          <a:noFill/>
          <a:ln w="9525">
            <a:noFill/>
            <a:miter lim="800000"/>
            <a:headEnd/>
            <a:tailEnd/>
          </a:ln>
        </p:spPr>
        <p:txBody>
          <a:bodyPr wrap="none" lIns="0" tIns="0" rIns="0" bIns="0">
            <a:spAutoFit/>
          </a:bodyPr>
          <a:lstStyle/>
          <a:p>
            <a:r>
              <a:rPr lang="fr-FR" sz="1700">
                <a:solidFill>
                  <a:srgbClr val="000000"/>
                </a:solidFill>
              </a:rPr>
              <a:t>I</a:t>
            </a:r>
            <a:endParaRPr lang="fr-FR"/>
          </a:p>
        </p:txBody>
      </p:sp>
      <p:sp>
        <p:nvSpPr>
          <p:cNvPr id="5204" name="Rectangle 117"/>
          <p:cNvSpPr>
            <a:spLocks noChangeArrowheads="1"/>
          </p:cNvSpPr>
          <p:nvPr>
            <p:custDataLst>
              <p:tags r:id="rId83"/>
            </p:custDataLst>
          </p:nvPr>
        </p:nvSpPr>
        <p:spPr bwMode="auto">
          <a:xfrm>
            <a:off x="2854325" y="4081463"/>
            <a:ext cx="71438" cy="258762"/>
          </a:xfrm>
          <a:prstGeom prst="rect">
            <a:avLst/>
          </a:prstGeom>
          <a:noFill/>
          <a:ln w="9525">
            <a:noFill/>
            <a:miter lim="800000"/>
            <a:headEnd/>
            <a:tailEnd/>
          </a:ln>
        </p:spPr>
        <p:txBody>
          <a:bodyPr wrap="none" lIns="0" tIns="0" rIns="0" bIns="0">
            <a:spAutoFit/>
          </a:bodyPr>
          <a:lstStyle/>
          <a:p>
            <a:r>
              <a:rPr lang="fr-FR" sz="1700">
                <a:solidFill>
                  <a:srgbClr val="000000"/>
                </a:solidFill>
              </a:rPr>
              <a:t>-</a:t>
            </a:r>
            <a:endParaRPr lang="fr-FR"/>
          </a:p>
        </p:txBody>
      </p:sp>
      <p:sp>
        <p:nvSpPr>
          <p:cNvPr id="5205" name="Rectangle 118"/>
          <p:cNvSpPr>
            <a:spLocks noChangeArrowheads="1"/>
          </p:cNvSpPr>
          <p:nvPr>
            <p:custDataLst>
              <p:tags r:id="rId84"/>
            </p:custDataLst>
          </p:nvPr>
        </p:nvSpPr>
        <p:spPr bwMode="auto">
          <a:xfrm>
            <a:off x="2928938" y="4081463"/>
            <a:ext cx="539750" cy="258762"/>
          </a:xfrm>
          <a:prstGeom prst="rect">
            <a:avLst/>
          </a:prstGeom>
          <a:noFill/>
          <a:ln w="9525">
            <a:noFill/>
            <a:miter lim="800000"/>
            <a:headEnd/>
            <a:tailEnd/>
          </a:ln>
        </p:spPr>
        <p:txBody>
          <a:bodyPr wrap="none" lIns="0" tIns="0" rIns="0" bIns="0">
            <a:spAutoFit/>
          </a:bodyPr>
          <a:lstStyle/>
          <a:p>
            <a:r>
              <a:rPr lang="fr-FR" sz="1700">
                <a:solidFill>
                  <a:srgbClr val="000000"/>
                </a:solidFill>
              </a:rPr>
              <a:t>Track</a:t>
            </a:r>
            <a:endParaRPr lang="fr-FR"/>
          </a:p>
        </p:txBody>
      </p:sp>
      <p:sp>
        <p:nvSpPr>
          <p:cNvPr id="5206" name="Rectangle 119"/>
          <p:cNvSpPr>
            <a:spLocks noChangeArrowheads="1"/>
          </p:cNvSpPr>
          <p:nvPr>
            <p:custDataLst>
              <p:tags r:id="rId85"/>
            </p:custDataLst>
          </p:nvPr>
        </p:nvSpPr>
        <p:spPr bwMode="auto">
          <a:xfrm>
            <a:off x="3509963" y="4148138"/>
            <a:ext cx="33337" cy="168275"/>
          </a:xfrm>
          <a:prstGeom prst="rect">
            <a:avLst/>
          </a:prstGeom>
          <a:noFill/>
          <a:ln w="9525">
            <a:noFill/>
            <a:miter lim="800000"/>
            <a:headEnd/>
            <a:tailEnd/>
          </a:ln>
        </p:spPr>
        <p:txBody>
          <a:bodyPr wrap="none" lIns="0" tIns="0" rIns="0" bIns="0">
            <a:spAutoFit/>
          </a:bodyPr>
          <a:lstStyle/>
          <a:p>
            <a:r>
              <a:rPr lang="fr-FR" sz="1100">
                <a:solidFill>
                  <a:srgbClr val="000000"/>
                </a:solidFill>
                <a:latin typeface="Georgia" pitchFamily="18" charset="0"/>
              </a:rPr>
              <a:t> </a:t>
            </a:r>
            <a:endParaRPr lang="fr-FR"/>
          </a:p>
        </p:txBody>
      </p:sp>
      <p:sp>
        <p:nvSpPr>
          <p:cNvPr id="5207" name="Rectangle 120"/>
          <p:cNvSpPr>
            <a:spLocks noChangeArrowheads="1"/>
          </p:cNvSpPr>
          <p:nvPr>
            <p:custDataLst>
              <p:tags r:id="rId86"/>
            </p:custDataLst>
          </p:nvPr>
        </p:nvSpPr>
        <p:spPr bwMode="auto">
          <a:xfrm>
            <a:off x="3151188" y="4340225"/>
            <a:ext cx="33337" cy="168275"/>
          </a:xfrm>
          <a:prstGeom prst="rect">
            <a:avLst/>
          </a:prstGeom>
          <a:noFill/>
          <a:ln w="9525">
            <a:noFill/>
            <a:miter lim="800000"/>
            <a:headEnd/>
            <a:tailEnd/>
          </a:ln>
        </p:spPr>
        <p:txBody>
          <a:bodyPr wrap="none" lIns="0" tIns="0" rIns="0" bIns="0">
            <a:spAutoFit/>
          </a:bodyPr>
          <a:lstStyle/>
          <a:p>
            <a:r>
              <a:rPr lang="fr-FR" sz="1100">
                <a:solidFill>
                  <a:srgbClr val="000000"/>
                </a:solidFill>
                <a:latin typeface="Georgia" pitchFamily="18" charset="0"/>
              </a:rPr>
              <a:t> </a:t>
            </a:r>
            <a:endParaRPr lang="fr-FR"/>
          </a:p>
        </p:txBody>
      </p:sp>
      <p:sp>
        <p:nvSpPr>
          <p:cNvPr id="5208" name="Rectangle 121"/>
          <p:cNvSpPr>
            <a:spLocks noChangeArrowheads="1"/>
          </p:cNvSpPr>
          <p:nvPr>
            <p:custDataLst>
              <p:tags r:id="rId87"/>
            </p:custDataLst>
          </p:nvPr>
        </p:nvSpPr>
        <p:spPr bwMode="auto">
          <a:xfrm>
            <a:off x="3151188" y="4516438"/>
            <a:ext cx="68262" cy="320675"/>
          </a:xfrm>
          <a:prstGeom prst="rect">
            <a:avLst/>
          </a:prstGeom>
          <a:noFill/>
          <a:ln w="9525">
            <a:noFill/>
            <a:miter lim="800000"/>
            <a:headEnd/>
            <a:tailEnd/>
          </a:ln>
        </p:spPr>
        <p:txBody>
          <a:bodyPr wrap="none" lIns="0" tIns="0" rIns="0" bIns="0">
            <a:spAutoFit/>
          </a:bodyPr>
          <a:lstStyle/>
          <a:p>
            <a:r>
              <a:rPr lang="fr-FR" sz="2100" b="1">
                <a:solidFill>
                  <a:srgbClr val="999999"/>
                </a:solidFill>
                <a:latin typeface="Georgia" pitchFamily="18" charset="0"/>
              </a:rPr>
              <a:t> </a:t>
            </a:r>
            <a:endParaRPr lang="fr-FR"/>
          </a:p>
        </p:txBody>
      </p:sp>
      <p:sp>
        <p:nvSpPr>
          <p:cNvPr id="5209" name="Rectangle 122"/>
          <p:cNvSpPr>
            <a:spLocks noChangeArrowheads="1"/>
          </p:cNvSpPr>
          <p:nvPr>
            <p:custDataLst>
              <p:tags r:id="rId88"/>
            </p:custDataLst>
          </p:nvPr>
        </p:nvSpPr>
        <p:spPr bwMode="auto">
          <a:xfrm>
            <a:off x="3125788" y="4489450"/>
            <a:ext cx="68262" cy="320675"/>
          </a:xfrm>
          <a:prstGeom prst="rect">
            <a:avLst/>
          </a:prstGeom>
          <a:noFill/>
          <a:ln w="9525">
            <a:noFill/>
            <a:miter lim="800000"/>
            <a:headEnd/>
            <a:tailEnd/>
          </a:ln>
        </p:spPr>
        <p:txBody>
          <a:bodyPr wrap="none" lIns="0" tIns="0" rIns="0" bIns="0">
            <a:spAutoFit/>
          </a:bodyPr>
          <a:lstStyle/>
          <a:p>
            <a:r>
              <a:rPr lang="fr-FR" sz="2100" b="1">
                <a:solidFill>
                  <a:srgbClr val="FFFFFF"/>
                </a:solidFill>
                <a:latin typeface="Georgia" pitchFamily="18" charset="0"/>
              </a:rPr>
              <a:t> </a:t>
            </a:r>
            <a:endParaRPr lang="fr-FR"/>
          </a:p>
        </p:txBody>
      </p:sp>
      <p:sp>
        <p:nvSpPr>
          <p:cNvPr id="5210" name="Rectangle 123"/>
          <p:cNvSpPr>
            <a:spLocks noChangeArrowheads="1"/>
          </p:cNvSpPr>
          <p:nvPr>
            <p:custDataLst>
              <p:tags r:id="rId89"/>
            </p:custDataLst>
          </p:nvPr>
        </p:nvSpPr>
        <p:spPr bwMode="auto">
          <a:xfrm>
            <a:off x="3138488" y="4503738"/>
            <a:ext cx="68262" cy="320675"/>
          </a:xfrm>
          <a:prstGeom prst="rect">
            <a:avLst/>
          </a:prstGeom>
          <a:noFill/>
          <a:ln w="9525">
            <a:noFill/>
            <a:miter lim="800000"/>
            <a:headEnd/>
            <a:tailEnd/>
          </a:ln>
        </p:spPr>
        <p:txBody>
          <a:bodyPr wrap="none" lIns="0" tIns="0" rIns="0" bIns="0">
            <a:spAutoFit/>
          </a:bodyPr>
          <a:lstStyle/>
          <a:p>
            <a:r>
              <a:rPr lang="fr-FR" sz="2100" b="1">
                <a:solidFill>
                  <a:srgbClr val="000000"/>
                </a:solidFill>
                <a:latin typeface="Georgia" pitchFamily="18" charset="0"/>
              </a:rPr>
              <a:t> </a:t>
            </a:r>
            <a:endParaRPr lang="fr-FR"/>
          </a:p>
        </p:txBody>
      </p:sp>
      <p:sp>
        <p:nvSpPr>
          <p:cNvPr id="5211" name="Rectangle 124"/>
          <p:cNvSpPr>
            <a:spLocks noChangeArrowheads="1"/>
          </p:cNvSpPr>
          <p:nvPr>
            <p:custDataLst>
              <p:tags r:id="rId90"/>
            </p:custDataLst>
          </p:nvPr>
        </p:nvSpPr>
        <p:spPr bwMode="auto">
          <a:xfrm>
            <a:off x="1731963" y="2300288"/>
            <a:ext cx="242887"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Edmon</a:t>
            </a:r>
            <a:endParaRPr lang="fr-FR"/>
          </a:p>
        </p:txBody>
      </p:sp>
      <p:sp>
        <p:nvSpPr>
          <p:cNvPr id="5212" name="Rectangle 125"/>
          <p:cNvSpPr>
            <a:spLocks noChangeArrowheads="1"/>
          </p:cNvSpPr>
          <p:nvPr>
            <p:custDataLst>
              <p:tags r:id="rId91"/>
            </p:custDataLst>
          </p:nvPr>
        </p:nvSpPr>
        <p:spPr bwMode="auto">
          <a:xfrm>
            <a:off x="1960563" y="2298700"/>
            <a:ext cx="106362"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ton</a:t>
            </a:r>
            <a:endParaRPr lang="fr-FR"/>
          </a:p>
        </p:txBody>
      </p:sp>
      <p:sp>
        <p:nvSpPr>
          <p:cNvPr id="5213" name="Rectangle 126"/>
          <p:cNvSpPr>
            <a:spLocks noChangeArrowheads="1"/>
          </p:cNvSpPr>
          <p:nvPr>
            <p:custDataLst>
              <p:tags r:id="rId92"/>
            </p:custDataLst>
          </p:nvPr>
        </p:nvSpPr>
        <p:spPr bwMode="auto">
          <a:xfrm>
            <a:off x="2100263" y="2298700"/>
            <a:ext cx="20637"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 </a:t>
            </a:r>
            <a:endParaRPr lang="fr-FR"/>
          </a:p>
        </p:txBody>
      </p:sp>
      <p:grpSp>
        <p:nvGrpSpPr>
          <p:cNvPr id="17" name="Group 127"/>
          <p:cNvGrpSpPr>
            <a:grpSpLocks/>
          </p:cNvGrpSpPr>
          <p:nvPr>
            <p:custDataLst>
              <p:tags r:id="rId93"/>
            </p:custDataLst>
          </p:nvPr>
        </p:nvGrpSpPr>
        <p:grpSpPr bwMode="auto">
          <a:xfrm>
            <a:off x="1920875" y="2413000"/>
            <a:ext cx="38100" cy="38100"/>
            <a:chOff x="1178" y="2727"/>
            <a:chExt cx="56" cy="57"/>
          </a:xfrm>
        </p:grpSpPr>
        <p:sp>
          <p:nvSpPr>
            <p:cNvPr id="5234" name="Oval 128"/>
            <p:cNvSpPr>
              <a:spLocks noChangeArrowheads="1"/>
            </p:cNvSpPr>
            <p:nvPr/>
          </p:nvSpPr>
          <p:spPr bwMode="auto">
            <a:xfrm>
              <a:off x="1178" y="2727"/>
              <a:ext cx="56" cy="57"/>
            </a:xfrm>
            <a:prstGeom prst="ellipse">
              <a:avLst/>
            </a:prstGeom>
            <a:solidFill>
              <a:srgbClr val="000000"/>
            </a:solidFill>
            <a:ln w="0">
              <a:solidFill>
                <a:srgbClr val="000000"/>
              </a:solidFill>
              <a:round/>
              <a:headEnd/>
              <a:tailEnd/>
            </a:ln>
          </p:spPr>
          <p:txBody>
            <a:bodyPr/>
            <a:lstStyle/>
            <a:p>
              <a:endParaRPr lang="fr-FR"/>
            </a:p>
          </p:txBody>
        </p:sp>
        <p:sp>
          <p:nvSpPr>
            <p:cNvPr id="5235" name="Oval 129"/>
            <p:cNvSpPr>
              <a:spLocks noChangeArrowheads="1"/>
            </p:cNvSpPr>
            <p:nvPr/>
          </p:nvSpPr>
          <p:spPr bwMode="auto">
            <a:xfrm>
              <a:off x="1178" y="2727"/>
              <a:ext cx="56" cy="57"/>
            </a:xfrm>
            <a:prstGeom prst="ellipse">
              <a:avLst/>
            </a:prstGeom>
            <a:noFill/>
            <a:ln w="4445" cap="rnd">
              <a:solidFill>
                <a:srgbClr val="000000"/>
              </a:solidFill>
              <a:round/>
              <a:headEnd/>
              <a:tailEnd/>
            </a:ln>
          </p:spPr>
          <p:txBody>
            <a:bodyPr/>
            <a:lstStyle/>
            <a:p>
              <a:endParaRPr lang="fr-FR"/>
            </a:p>
          </p:txBody>
        </p:sp>
      </p:grpSp>
      <p:sp>
        <p:nvSpPr>
          <p:cNvPr id="5215" name="Oval 130"/>
          <p:cNvSpPr>
            <a:spLocks noChangeArrowheads="1"/>
          </p:cNvSpPr>
          <p:nvPr>
            <p:custDataLst>
              <p:tags r:id="rId94"/>
            </p:custDataLst>
          </p:nvPr>
        </p:nvSpPr>
        <p:spPr bwMode="auto">
          <a:xfrm>
            <a:off x="4749800" y="6157913"/>
            <a:ext cx="93663" cy="63500"/>
          </a:xfrm>
          <a:prstGeom prst="ellipse">
            <a:avLst/>
          </a:prstGeom>
          <a:solidFill>
            <a:schemeClr val="bg1"/>
          </a:solidFill>
          <a:ln w="0">
            <a:solidFill>
              <a:schemeClr val="bg1"/>
            </a:solidFill>
            <a:round/>
            <a:headEnd/>
            <a:tailEnd/>
          </a:ln>
        </p:spPr>
        <p:txBody>
          <a:bodyPr/>
          <a:lstStyle/>
          <a:p>
            <a:endParaRPr lang="fr-FR"/>
          </a:p>
        </p:txBody>
      </p:sp>
      <p:grpSp>
        <p:nvGrpSpPr>
          <p:cNvPr id="18" name="Group 131"/>
          <p:cNvGrpSpPr>
            <a:grpSpLocks/>
          </p:cNvGrpSpPr>
          <p:nvPr>
            <p:custDataLst>
              <p:tags r:id="rId95"/>
            </p:custDataLst>
          </p:nvPr>
        </p:nvGrpSpPr>
        <p:grpSpPr bwMode="auto">
          <a:xfrm>
            <a:off x="1570038" y="2232025"/>
            <a:ext cx="38100" cy="39688"/>
            <a:chOff x="548" y="2860"/>
            <a:chExt cx="56" cy="56"/>
          </a:xfrm>
        </p:grpSpPr>
        <p:sp>
          <p:nvSpPr>
            <p:cNvPr id="5232" name="Oval 132"/>
            <p:cNvSpPr>
              <a:spLocks noChangeArrowheads="1"/>
            </p:cNvSpPr>
            <p:nvPr/>
          </p:nvSpPr>
          <p:spPr bwMode="auto">
            <a:xfrm>
              <a:off x="548" y="2860"/>
              <a:ext cx="56" cy="56"/>
            </a:xfrm>
            <a:prstGeom prst="ellipse">
              <a:avLst/>
            </a:prstGeom>
            <a:solidFill>
              <a:srgbClr val="000000"/>
            </a:solidFill>
            <a:ln w="0">
              <a:solidFill>
                <a:srgbClr val="000000"/>
              </a:solidFill>
              <a:round/>
              <a:headEnd/>
              <a:tailEnd/>
            </a:ln>
          </p:spPr>
          <p:txBody>
            <a:bodyPr/>
            <a:lstStyle/>
            <a:p>
              <a:endParaRPr lang="fr-FR"/>
            </a:p>
          </p:txBody>
        </p:sp>
        <p:sp>
          <p:nvSpPr>
            <p:cNvPr id="5233" name="Oval 133"/>
            <p:cNvSpPr>
              <a:spLocks noChangeArrowheads="1"/>
            </p:cNvSpPr>
            <p:nvPr/>
          </p:nvSpPr>
          <p:spPr bwMode="auto">
            <a:xfrm>
              <a:off x="548" y="2860"/>
              <a:ext cx="56" cy="56"/>
            </a:xfrm>
            <a:prstGeom prst="ellipse">
              <a:avLst/>
            </a:prstGeom>
            <a:noFill/>
            <a:ln w="4445" cap="rnd">
              <a:solidFill>
                <a:srgbClr val="000000"/>
              </a:solidFill>
              <a:round/>
              <a:headEnd/>
              <a:tailEnd/>
            </a:ln>
          </p:spPr>
          <p:txBody>
            <a:bodyPr/>
            <a:lstStyle/>
            <a:p>
              <a:endParaRPr lang="fr-FR"/>
            </a:p>
          </p:txBody>
        </p:sp>
      </p:grpSp>
      <p:grpSp>
        <p:nvGrpSpPr>
          <p:cNvPr id="19" name="Group 134"/>
          <p:cNvGrpSpPr>
            <a:grpSpLocks/>
          </p:cNvGrpSpPr>
          <p:nvPr>
            <p:custDataLst>
              <p:tags r:id="rId96"/>
            </p:custDataLst>
          </p:nvPr>
        </p:nvGrpSpPr>
        <p:grpSpPr bwMode="auto">
          <a:xfrm>
            <a:off x="3370263" y="2574925"/>
            <a:ext cx="38100" cy="38100"/>
            <a:chOff x="3281" y="2975"/>
            <a:chExt cx="55" cy="56"/>
          </a:xfrm>
        </p:grpSpPr>
        <p:sp>
          <p:nvSpPr>
            <p:cNvPr id="5230" name="Oval 135"/>
            <p:cNvSpPr>
              <a:spLocks noChangeArrowheads="1"/>
            </p:cNvSpPr>
            <p:nvPr/>
          </p:nvSpPr>
          <p:spPr bwMode="auto">
            <a:xfrm>
              <a:off x="3281" y="2975"/>
              <a:ext cx="55" cy="56"/>
            </a:xfrm>
            <a:prstGeom prst="ellipse">
              <a:avLst/>
            </a:prstGeom>
            <a:solidFill>
              <a:srgbClr val="000000"/>
            </a:solidFill>
            <a:ln w="0">
              <a:solidFill>
                <a:srgbClr val="000000"/>
              </a:solidFill>
              <a:round/>
              <a:headEnd/>
              <a:tailEnd/>
            </a:ln>
          </p:spPr>
          <p:txBody>
            <a:bodyPr/>
            <a:lstStyle/>
            <a:p>
              <a:endParaRPr lang="fr-FR"/>
            </a:p>
          </p:txBody>
        </p:sp>
        <p:sp>
          <p:nvSpPr>
            <p:cNvPr id="5231" name="Oval 136"/>
            <p:cNvSpPr>
              <a:spLocks noChangeArrowheads="1"/>
            </p:cNvSpPr>
            <p:nvPr/>
          </p:nvSpPr>
          <p:spPr bwMode="auto">
            <a:xfrm>
              <a:off x="3281" y="2975"/>
              <a:ext cx="55" cy="56"/>
            </a:xfrm>
            <a:prstGeom prst="ellipse">
              <a:avLst/>
            </a:prstGeom>
            <a:noFill/>
            <a:ln w="4445" cap="rnd">
              <a:solidFill>
                <a:srgbClr val="000000"/>
              </a:solidFill>
              <a:round/>
              <a:headEnd/>
              <a:tailEnd/>
            </a:ln>
          </p:spPr>
          <p:txBody>
            <a:bodyPr/>
            <a:lstStyle/>
            <a:p>
              <a:endParaRPr lang="fr-FR"/>
            </a:p>
          </p:txBody>
        </p:sp>
      </p:grpSp>
      <p:sp>
        <p:nvSpPr>
          <p:cNvPr id="5218" name="Rectangle 137"/>
          <p:cNvSpPr>
            <a:spLocks noChangeArrowheads="1"/>
          </p:cNvSpPr>
          <p:nvPr>
            <p:custDataLst>
              <p:tags r:id="rId97"/>
            </p:custDataLst>
          </p:nvPr>
        </p:nvSpPr>
        <p:spPr bwMode="auto">
          <a:xfrm>
            <a:off x="3544888" y="2798763"/>
            <a:ext cx="0" cy="274637"/>
          </a:xfrm>
          <a:prstGeom prst="rect">
            <a:avLst/>
          </a:prstGeom>
          <a:noFill/>
          <a:ln w="9525">
            <a:noFill/>
            <a:miter lim="800000"/>
            <a:headEnd/>
            <a:tailEnd/>
          </a:ln>
        </p:spPr>
        <p:txBody>
          <a:bodyPr wrap="none" lIns="0" tIns="0" rIns="0" bIns="0">
            <a:spAutoFit/>
          </a:bodyPr>
          <a:lstStyle/>
          <a:p>
            <a:endParaRPr lang="fr-FR"/>
          </a:p>
        </p:txBody>
      </p:sp>
      <p:sp>
        <p:nvSpPr>
          <p:cNvPr id="5219" name="Rectangle 138"/>
          <p:cNvSpPr>
            <a:spLocks noChangeArrowheads="1"/>
          </p:cNvSpPr>
          <p:nvPr>
            <p:custDataLst>
              <p:tags r:id="rId98"/>
            </p:custDataLst>
          </p:nvPr>
        </p:nvSpPr>
        <p:spPr bwMode="auto">
          <a:xfrm>
            <a:off x="3417888" y="2593975"/>
            <a:ext cx="298450"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Kingston</a:t>
            </a:r>
            <a:endParaRPr lang="fr-FR"/>
          </a:p>
        </p:txBody>
      </p:sp>
      <p:sp>
        <p:nvSpPr>
          <p:cNvPr id="5220" name="Rectangle 139"/>
          <p:cNvSpPr>
            <a:spLocks noChangeArrowheads="1"/>
          </p:cNvSpPr>
          <p:nvPr>
            <p:custDataLst>
              <p:tags r:id="rId99"/>
            </p:custDataLst>
          </p:nvPr>
        </p:nvSpPr>
        <p:spPr bwMode="auto">
          <a:xfrm>
            <a:off x="1430338" y="2025650"/>
            <a:ext cx="255587" cy="184150"/>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Prince </a:t>
            </a:r>
          </a:p>
          <a:p>
            <a:r>
              <a:rPr lang="fr-FR" sz="600">
                <a:solidFill>
                  <a:srgbClr val="000000"/>
                </a:solidFill>
                <a:latin typeface="Courier" pitchFamily="49" charset="0"/>
              </a:rPr>
              <a:t>George</a:t>
            </a:r>
            <a:endParaRPr lang="fr-FR"/>
          </a:p>
        </p:txBody>
      </p:sp>
      <p:sp>
        <p:nvSpPr>
          <p:cNvPr id="5221" name="Rectangle 140"/>
          <p:cNvSpPr>
            <a:spLocks noChangeArrowheads="1"/>
          </p:cNvSpPr>
          <p:nvPr>
            <p:custDataLst>
              <p:tags r:id="rId100"/>
            </p:custDataLst>
          </p:nvPr>
        </p:nvSpPr>
        <p:spPr bwMode="auto">
          <a:xfrm>
            <a:off x="2803525" y="2335213"/>
            <a:ext cx="123825" cy="122237"/>
          </a:xfrm>
          <a:prstGeom prst="rect">
            <a:avLst/>
          </a:prstGeom>
          <a:solidFill>
            <a:srgbClr val="FFFFFF"/>
          </a:solidFill>
          <a:ln w="9525">
            <a:noFill/>
            <a:miter lim="800000"/>
            <a:headEnd/>
            <a:tailEnd/>
          </a:ln>
        </p:spPr>
        <p:txBody>
          <a:bodyPr/>
          <a:lstStyle/>
          <a:p>
            <a:endParaRPr lang="fr-FR"/>
          </a:p>
        </p:txBody>
      </p:sp>
      <p:grpSp>
        <p:nvGrpSpPr>
          <p:cNvPr id="20" name="Group 141"/>
          <p:cNvGrpSpPr>
            <a:grpSpLocks/>
          </p:cNvGrpSpPr>
          <p:nvPr>
            <p:custDataLst>
              <p:tags r:id="rId101"/>
            </p:custDataLst>
          </p:nvPr>
        </p:nvGrpSpPr>
        <p:grpSpPr bwMode="auto">
          <a:xfrm>
            <a:off x="2862263" y="2408238"/>
            <a:ext cx="39687" cy="38100"/>
            <a:chOff x="1554" y="2778"/>
            <a:chExt cx="57" cy="56"/>
          </a:xfrm>
        </p:grpSpPr>
        <p:sp>
          <p:nvSpPr>
            <p:cNvPr id="5228" name="Oval 142"/>
            <p:cNvSpPr>
              <a:spLocks noChangeArrowheads="1"/>
            </p:cNvSpPr>
            <p:nvPr/>
          </p:nvSpPr>
          <p:spPr bwMode="auto">
            <a:xfrm>
              <a:off x="1554" y="2778"/>
              <a:ext cx="57" cy="56"/>
            </a:xfrm>
            <a:prstGeom prst="ellipse">
              <a:avLst/>
            </a:prstGeom>
            <a:solidFill>
              <a:srgbClr val="000000"/>
            </a:solidFill>
            <a:ln w="0">
              <a:solidFill>
                <a:srgbClr val="000000"/>
              </a:solidFill>
              <a:round/>
              <a:headEnd/>
              <a:tailEnd/>
            </a:ln>
          </p:spPr>
          <p:txBody>
            <a:bodyPr/>
            <a:lstStyle/>
            <a:p>
              <a:endParaRPr lang="fr-FR"/>
            </a:p>
          </p:txBody>
        </p:sp>
        <p:sp>
          <p:nvSpPr>
            <p:cNvPr id="5229" name="Oval 143"/>
            <p:cNvSpPr>
              <a:spLocks noChangeArrowheads="1"/>
            </p:cNvSpPr>
            <p:nvPr/>
          </p:nvSpPr>
          <p:spPr bwMode="auto">
            <a:xfrm>
              <a:off x="1554" y="2778"/>
              <a:ext cx="57" cy="56"/>
            </a:xfrm>
            <a:prstGeom prst="ellipse">
              <a:avLst/>
            </a:prstGeom>
            <a:noFill/>
            <a:ln w="4445" cap="rnd">
              <a:solidFill>
                <a:srgbClr val="000000"/>
              </a:solidFill>
              <a:round/>
              <a:headEnd/>
              <a:tailEnd/>
            </a:ln>
          </p:spPr>
          <p:txBody>
            <a:bodyPr/>
            <a:lstStyle/>
            <a:p>
              <a:endParaRPr lang="fr-FR"/>
            </a:p>
          </p:txBody>
        </p:sp>
      </p:grpSp>
      <p:sp>
        <p:nvSpPr>
          <p:cNvPr id="5223" name="Rectangle 144"/>
          <p:cNvSpPr>
            <a:spLocks noChangeArrowheads="1"/>
          </p:cNvSpPr>
          <p:nvPr>
            <p:custDataLst>
              <p:tags r:id="rId102"/>
            </p:custDataLst>
          </p:nvPr>
        </p:nvSpPr>
        <p:spPr bwMode="auto">
          <a:xfrm>
            <a:off x="2690813" y="2233613"/>
            <a:ext cx="384175" cy="287337"/>
          </a:xfrm>
          <a:prstGeom prst="rect">
            <a:avLst/>
          </a:prstGeom>
          <a:noFill/>
          <a:ln w="9525">
            <a:noFill/>
            <a:miter lim="800000"/>
            <a:headEnd/>
            <a:tailEnd/>
          </a:ln>
        </p:spPr>
        <p:txBody>
          <a:bodyPr lIns="0" tIns="0" rIns="0" bIns="0"/>
          <a:lstStyle/>
          <a:p>
            <a:pPr algn="ctr"/>
            <a:r>
              <a:rPr lang="fr-FR" sz="600">
                <a:solidFill>
                  <a:srgbClr val="000000"/>
                </a:solidFill>
                <a:latin typeface="Courier" pitchFamily="49" charset="0"/>
              </a:rPr>
              <a:t>Thunder</a:t>
            </a:r>
          </a:p>
          <a:p>
            <a:pPr algn="ctr"/>
            <a:r>
              <a:rPr lang="fr-FR" sz="600">
                <a:solidFill>
                  <a:srgbClr val="000000"/>
                </a:solidFill>
                <a:latin typeface="Courier" pitchFamily="49" charset="0"/>
              </a:rPr>
              <a:t>Bay</a:t>
            </a:r>
            <a:endParaRPr lang="fr-FR"/>
          </a:p>
        </p:txBody>
      </p:sp>
      <p:sp>
        <p:nvSpPr>
          <p:cNvPr id="5224" name="Text Box 145"/>
          <p:cNvSpPr txBox="1">
            <a:spLocks noChangeArrowheads="1"/>
          </p:cNvSpPr>
          <p:nvPr>
            <p:custDataLst>
              <p:tags r:id="rId103"/>
            </p:custDataLst>
          </p:nvPr>
        </p:nvSpPr>
        <p:spPr bwMode="auto">
          <a:xfrm>
            <a:off x="5003800" y="1484313"/>
            <a:ext cx="3744913" cy="3040832"/>
          </a:xfrm>
          <a:prstGeom prst="rect">
            <a:avLst/>
          </a:prstGeom>
          <a:noFill/>
          <a:ln w="9525">
            <a:noFill/>
            <a:miter lim="800000"/>
            <a:headEnd/>
            <a:tailEnd/>
          </a:ln>
        </p:spPr>
        <p:txBody>
          <a:bodyPr>
            <a:spAutoFit/>
          </a:bodyPr>
          <a:lstStyle/>
          <a:p>
            <a:pPr>
              <a:spcBef>
                <a:spcPct val="50000"/>
              </a:spcBef>
            </a:pPr>
            <a:r>
              <a:rPr lang="fr-CA" sz="2000" b="1" dirty="0">
                <a:solidFill>
                  <a:schemeClr val="bg1"/>
                </a:solidFill>
                <a:latin typeface="Helvetica" pitchFamily="34" charset="0"/>
              </a:rPr>
              <a:t>Réseau </a:t>
            </a:r>
            <a:r>
              <a:rPr lang="fr-CA" sz="2000" b="1" dirty="0" err="1" smtClean="0">
                <a:solidFill>
                  <a:schemeClr val="bg1"/>
                </a:solidFill>
                <a:latin typeface="Helvetica" pitchFamily="34" charset="0"/>
              </a:rPr>
              <a:t>SurvUDI</a:t>
            </a:r>
            <a:r>
              <a:rPr lang="fr-CA" sz="2000" b="1" dirty="0" smtClean="0">
                <a:solidFill>
                  <a:schemeClr val="bg1"/>
                </a:solidFill>
                <a:latin typeface="Helvetica" pitchFamily="34" charset="0"/>
              </a:rPr>
              <a:t> :</a:t>
            </a:r>
            <a:r>
              <a:rPr lang="fr-CA" sz="2000" dirty="0" smtClean="0">
                <a:solidFill>
                  <a:schemeClr val="bg1"/>
                </a:solidFill>
                <a:latin typeface="Helvetica" pitchFamily="34" charset="0"/>
              </a:rPr>
              <a:t> </a:t>
            </a:r>
            <a:endParaRPr lang="fr-CA" sz="2000" dirty="0">
              <a:solidFill>
                <a:schemeClr val="bg1"/>
              </a:solidFill>
              <a:latin typeface="Helvetica" pitchFamily="34" charset="0"/>
            </a:endParaRPr>
          </a:p>
          <a:p>
            <a:pPr marL="355600" lvl="1" indent="-176213">
              <a:spcBef>
                <a:spcPct val="5000"/>
              </a:spcBef>
              <a:buClr>
                <a:schemeClr val="accent1"/>
              </a:buClr>
              <a:buFontTx/>
              <a:buChar char="•"/>
            </a:pPr>
            <a:r>
              <a:rPr lang="fr-CA" dirty="0">
                <a:solidFill>
                  <a:schemeClr val="bg1"/>
                </a:solidFill>
                <a:latin typeface="Helvetica" pitchFamily="34" charset="0"/>
              </a:rPr>
              <a:t>Implanté en 1995</a:t>
            </a:r>
          </a:p>
          <a:p>
            <a:pPr marL="355600" lvl="1" indent="-176213">
              <a:spcBef>
                <a:spcPct val="5000"/>
              </a:spcBef>
              <a:buClr>
                <a:schemeClr val="accent1"/>
              </a:buClr>
              <a:buFontTx/>
              <a:buChar char="•"/>
            </a:pPr>
            <a:r>
              <a:rPr lang="fr-CA" dirty="0">
                <a:solidFill>
                  <a:schemeClr val="bg1"/>
                </a:solidFill>
                <a:latin typeface="Helvetica" pitchFamily="34" charset="0"/>
              </a:rPr>
              <a:t>En </a:t>
            </a:r>
            <a:r>
              <a:rPr lang="fr-CA" dirty="0" smtClean="0">
                <a:solidFill>
                  <a:schemeClr val="bg1"/>
                </a:solidFill>
                <a:latin typeface="Helvetica" pitchFamily="34" charset="0"/>
              </a:rPr>
              <a:t>2010 : </a:t>
            </a:r>
            <a:r>
              <a:rPr lang="fr-CA" dirty="0">
                <a:solidFill>
                  <a:schemeClr val="bg1"/>
                </a:solidFill>
                <a:latin typeface="Helvetica" pitchFamily="34" charset="0"/>
              </a:rPr>
              <a:t>8 régions du Québec + ville d’Ottawa</a:t>
            </a:r>
          </a:p>
          <a:p>
            <a:pPr>
              <a:spcBef>
                <a:spcPct val="20000"/>
              </a:spcBef>
            </a:pPr>
            <a:r>
              <a:rPr lang="fr-CA" sz="2000" b="1" dirty="0">
                <a:solidFill>
                  <a:schemeClr val="bg1"/>
                </a:solidFill>
                <a:latin typeface="Helvetica" pitchFamily="34" charset="0"/>
              </a:rPr>
              <a:t>Réseau canadien </a:t>
            </a:r>
            <a:r>
              <a:rPr lang="fr-CA" sz="2000" b="1" dirty="0" smtClean="0">
                <a:solidFill>
                  <a:schemeClr val="bg1"/>
                </a:solidFill>
                <a:latin typeface="Helvetica" pitchFamily="34" charset="0"/>
              </a:rPr>
              <a:t>I-</a:t>
            </a:r>
            <a:r>
              <a:rPr lang="fr-CA" sz="2000" b="1" dirty="0" err="1" smtClean="0">
                <a:solidFill>
                  <a:schemeClr val="bg1"/>
                </a:solidFill>
                <a:latin typeface="Helvetica" pitchFamily="34" charset="0"/>
              </a:rPr>
              <a:t>Track</a:t>
            </a:r>
            <a:r>
              <a:rPr lang="fr-CA" sz="2000" b="1" dirty="0" smtClean="0">
                <a:solidFill>
                  <a:schemeClr val="bg1"/>
                </a:solidFill>
                <a:latin typeface="Helvetica" pitchFamily="34" charset="0"/>
              </a:rPr>
              <a:t> :</a:t>
            </a:r>
            <a:endParaRPr lang="fr-CA" sz="2000" b="1" dirty="0">
              <a:solidFill>
                <a:schemeClr val="bg1"/>
              </a:solidFill>
              <a:latin typeface="Helvetica" pitchFamily="34" charset="0"/>
            </a:endParaRPr>
          </a:p>
          <a:p>
            <a:pPr marL="355600" lvl="1" indent="-176213">
              <a:spcBef>
                <a:spcPct val="5000"/>
              </a:spcBef>
              <a:buClr>
                <a:schemeClr val="accent1"/>
              </a:buClr>
              <a:buFontTx/>
              <a:buChar char="•"/>
            </a:pPr>
            <a:r>
              <a:rPr lang="fr-CA" dirty="0">
                <a:solidFill>
                  <a:schemeClr val="bg1"/>
                </a:solidFill>
                <a:latin typeface="Helvetica" pitchFamily="34" charset="0"/>
              </a:rPr>
              <a:t>Implanté en 2003 </a:t>
            </a:r>
          </a:p>
          <a:p>
            <a:pPr marL="355600" lvl="1" indent="-176213">
              <a:spcBef>
                <a:spcPct val="5000"/>
              </a:spcBef>
              <a:buClr>
                <a:schemeClr val="accent1"/>
              </a:buClr>
              <a:buFontTx/>
              <a:buChar char="•"/>
            </a:pPr>
            <a:r>
              <a:rPr lang="fr-CA" dirty="0">
                <a:solidFill>
                  <a:schemeClr val="bg1"/>
                </a:solidFill>
                <a:latin typeface="Helvetica" pitchFamily="34" charset="0"/>
              </a:rPr>
              <a:t>En </a:t>
            </a:r>
            <a:r>
              <a:rPr lang="fr-CA" dirty="0" smtClean="0">
                <a:solidFill>
                  <a:schemeClr val="bg1"/>
                </a:solidFill>
                <a:latin typeface="Helvetica" pitchFamily="34" charset="0"/>
              </a:rPr>
              <a:t>2010 : Colombie-Britannique,  Alberta</a:t>
            </a:r>
            <a:r>
              <a:rPr lang="fr-CA" dirty="0">
                <a:solidFill>
                  <a:schemeClr val="bg1"/>
                </a:solidFill>
                <a:latin typeface="Helvetica" pitchFamily="34" charset="0"/>
              </a:rPr>
              <a:t>, </a:t>
            </a:r>
            <a:r>
              <a:rPr lang="fr-CA" dirty="0" smtClean="0">
                <a:solidFill>
                  <a:schemeClr val="bg1"/>
                </a:solidFill>
                <a:latin typeface="Helvetica" pitchFamily="34" charset="0"/>
              </a:rPr>
              <a:t/>
            </a:r>
            <a:br>
              <a:rPr lang="fr-CA" dirty="0" smtClean="0">
                <a:solidFill>
                  <a:schemeClr val="bg1"/>
                </a:solidFill>
                <a:latin typeface="Helvetica" pitchFamily="34" charset="0"/>
              </a:rPr>
            </a:br>
            <a:r>
              <a:rPr lang="fr-CA" dirty="0" smtClean="0">
                <a:solidFill>
                  <a:schemeClr val="bg1"/>
                </a:solidFill>
                <a:latin typeface="Helvetica" pitchFamily="34" charset="0"/>
              </a:rPr>
              <a:t>Saskatchewan, </a:t>
            </a:r>
            <a:r>
              <a:rPr lang="fr-CA" dirty="0">
                <a:solidFill>
                  <a:schemeClr val="bg1"/>
                </a:solidFill>
                <a:latin typeface="Helvetica" pitchFamily="34" charset="0"/>
              </a:rPr>
              <a:t>Manitoba, </a:t>
            </a:r>
            <a:r>
              <a:rPr lang="fr-CA" dirty="0" smtClean="0">
                <a:solidFill>
                  <a:schemeClr val="bg1"/>
                </a:solidFill>
                <a:latin typeface="Helvetica" pitchFamily="34" charset="0"/>
              </a:rPr>
              <a:t/>
            </a:r>
            <a:br>
              <a:rPr lang="fr-CA" dirty="0" smtClean="0">
                <a:solidFill>
                  <a:schemeClr val="bg1"/>
                </a:solidFill>
                <a:latin typeface="Helvetica" pitchFamily="34" charset="0"/>
              </a:rPr>
            </a:br>
            <a:r>
              <a:rPr lang="fr-CA" dirty="0" smtClean="0">
                <a:solidFill>
                  <a:schemeClr val="bg1"/>
                </a:solidFill>
                <a:latin typeface="Helvetica" pitchFamily="34" charset="0"/>
              </a:rPr>
              <a:t>Ontario </a:t>
            </a:r>
            <a:r>
              <a:rPr lang="fr-CA" dirty="0">
                <a:solidFill>
                  <a:schemeClr val="bg1"/>
                </a:solidFill>
                <a:latin typeface="Helvetica" pitchFamily="34" charset="0"/>
              </a:rPr>
              <a:t>et Québec</a:t>
            </a:r>
            <a:endParaRPr lang="fr-FR" dirty="0">
              <a:solidFill>
                <a:schemeClr val="bg1"/>
              </a:solidFill>
              <a:latin typeface="Helvetica" pitchFamily="34" charset="0"/>
            </a:endParaRPr>
          </a:p>
        </p:txBody>
      </p:sp>
      <p:sp>
        <p:nvSpPr>
          <p:cNvPr id="5225" name="Rectangle 146"/>
          <p:cNvSpPr>
            <a:spLocks noChangeArrowheads="1"/>
          </p:cNvSpPr>
          <p:nvPr>
            <p:custDataLst>
              <p:tags r:id="rId104"/>
            </p:custDataLst>
          </p:nvPr>
        </p:nvSpPr>
        <p:spPr bwMode="auto">
          <a:xfrm>
            <a:off x="1331913" y="2565400"/>
            <a:ext cx="592137"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Vancouver Island</a:t>
            </a:r>
            <a:endParaRPr lang="fr-FR"/>
          </a:p>
        </p:txBody>
      </p:sp>
      <p:sp>
        <p:nvSpPr>
          <p:cNvPr id="5226" name="Rectangle 147"/>
          <p:cNvSpPr>
            <a:spLocks noChangeArrowheads="1"/>
          </p:cNvSpPr>
          <p:nvPr>
            <p:custDataLst>
              <p:tags r:id="rId105"/>
            </p:custDataLst>
          </p:nvPr>
        </p:nvSpPr>
        <p:spPr bwMode="auto">
          <a:xfrm>
            <a:off x="3348038" y="2708275"/>
            <a:ext cx="263525" cy="92075"/>
          </a:xfrm>
          <a:prstGeom prst="rect">
            <a:avLst/>
          </a:prstGeom>
          <a:noFill/>
          <a:ln w="9525">
            <a:noFill/>
            <a:miter lim="800000"/>
            <a:headEnd/>
            <a:tailEnd/>
          </a:ln>
        </p:spPr>
        <p:txBody>
          <a:bodyPr wrap="none" lIns="0" tIns="0" rIns="0" bIns="0">
            <a:spAutoFit/>
          </a:bodyPr>
          <a:lstStyle/>
          <a:p>
            <a:r>
              <a:rPr lang="fr-FR" sz="600">
                <a:solidFill>
                  <a:srgbClr val="000000"/>
                </a:solidFill>
                <a:latin typeface="Courier" pitchFamily="49" charset="0"/>
              </a:rPr>
              <a:t>Toronto</a:t>
            </a:r>
            <a:endParaRPr lang="fr-FR"/>
          </a:p>
        </p:txBody>
      </p:sp>
      <p:sp>
        <p:nvSpPr>
          <p:cNvPr id="5227" name="Rectangle 148"/>
          <p:cNvSpPr>
            <a:spLocks noGrp="1" noChangeArrowheads="1"/>
          </p:cNvSpPr>
          <p:nvPr>
            <p:ph type="title" idx="4294967295"/>
            <p:custDataLst>
              <p:tags r:id="rId106"/>
            </p:custDataLst>
          </p:nvPr>
        </p:nvSpPr>
        <p:spPr>
          <a:xfrm>
            <a:off x="4716463" y="188913"/>
            <a:ext cx="4259262" cy="1143000"/>
          </a:xfrm>
          <a:noFill/>
        </p:spPr>
        <p:txBody>
          <a:bodyPr/>
          <a:lstStyle/>
          <a:p>
            <a:pPr eaLnBrk="1" hangingPunct="1"/>
            <a:r>
              <a:rPr lang="fr-CA" sz="3200" dirty="0" smtClean="0"/>
              <a:t>Qu’est-ce que </a:t>
            </a:r>
            <a:r>
              <a:rPr lang="fr-CA" sz="3200" dirty="0" err="1" smtClean="0"/>
              <a:t>SurvUDI</a:t>
            </a:r>
            <a:r>
              <a:rPr lang="fr-CA" sz="3200" dirty="0" smtClean="0"/>
              <a:t>?</a:t>
            </a:r>
            <a:endParaRPr lang="fr-FR" sz="3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1"/>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A8309328-64B0-427C-837A-83AB89ADDE98}" type="slidenum">
              <a:rPr lang="fr-CA" sz="1400" b="1">
                <a:solidFill>
                  <a:srgbClr val="B3E9EF"/>
                </a:solidFill>
              </a:rPr>
              <a:pPr algn="r"/>
              <a:t>7</a:t>
            </a:fld>
            <a:endParaRPr lang="fr-CA" sz="1400" b="1">
              <a:solidFill>
                <a:srgbClr val="B3E9EF"/>
              </a:solidFill>
            </a:endParaRPr>
          </a:p>
        </p:txBody>
      </p:sp>
      <p:sp>
        <p:nvSpPr>
          <p:cNvPr id="6147" name="Espace réservé du numéro de diapositive 3"/>
          <p:cNvSpPr txBox="1">
            <a:spLocks noGrp="1"/>
          </p:cNvSpPr>
          <p:nvPr>
            <p:custDataLst>
              <p:tags r:id="rId2"/>
            </p:custDataLst>
          </p:nvPr>
        </p:nvSpPr>
        <p:spPr bwMode="auto">
          <a:xfrm>
            <a:off x="-228600" y="6437313"/>
            <a:ext cx="658813" cy="476250"/>
          </a:xfrm>
          <a:prstGeom prst="rect">
            <a:avLst/>
          </a:prstGeom>
          <a:noFill/>
          <a:ln w="9525">
            <a:noFill/>
            <a:miter lim="800000"/>
            <a:headEnd/>
            <a:tailEnd/>
          </a:ln>
        </p:spPr>
        <p:txBody>
          <a:bodyPr/>
          <a:lstStyle/>
          <a:p>
            <a:pPr algn="r"/>
            <a:fld id="{2A5120C7-0BA1-4648-9884-336AC21A873C}" type="slidenum">
              <a:rPr lang="fr-CA" sz="1400" b="1">
                <a:solidFill>
                  <a:schemeClr val="bg2"/>
                </a:solidFill>
              </a:rPr>
              <a:pPr algn="r"/>
              <a:t>7</a:t>
            </a:fld>
            <a:endParaRPr lang="fr-CA" sz="1400" b="1">
              <a:solidFill>
                <a:schemeClr val="bg2"/>
              </a:solidFill>
            </a:endParaRPr>
          </a:p>
        </p:txBody>
      </p:sp>
      <p:sp>
        <p:nvSpPr>
          <p:cNvPr id="6148" name="Rectangle 2"/>
          <p:cNvSpPr>
            <a:spLocks noGrp="1" noChangeArrowheads="1"/>
          </p:cNvSpPr>
          <p:nvPr>
            <p:ph type="title" idx="4294967295"/>
            <p:custDataLst>
              <p:tags r:id="rId3"/>
            </p:custDataLst>
          </p:nvPr>
        </p:nvSpPr>
        <p:spPr/>
        <p:txBody>
          <a:bodyPr/>
          <a:lstStyle/>
          <a:p>
            <a:pPr eaLnBrk="1" hangingPunct="1"/>
            <a:r>
              <a:rPr lang="fr-CA" sz="3200" dirty="0" smtClean="0"/>
              <a:t>Méthodologie</a:t>
            </a:r>
          </a:p>
        </p:txBody>
      </p:sp>
      <p:sp>
        <p:nvSpPr>
          <p:cNvPr id="6149" name="Rectangle 3"/>
          <p:cNvSpPr>
            <a:spLocks noGrp="1" noChangeArrowheads="1"/>
          </p:cNvSpPr>
          <p:nvPr>
            <p:ph type="body" idx="4294967295"/>
            <p:custDataLst>
              <p:tags r:id="rId4"/>
            </p:custDataLst>
          </p:nvPr>
        </p:nvSpPr>
        <p:spPr>
          <a:xfrm>
            <a:off x="467544" y="1484784"/>
            <a:ext cx="8401050" cy="4465637"/>
          </a:xfrm>
        </p:spPr>
        <p:txBody>
          <a:bodyPr/>
          <a:lstStyle/>
          <a:p>
            <a:pPr marL="0" indent="0" eaLnBrk="1" hangingPunct="1">
              <a:spcAft>
                <a:spcPts val="1200"/>
              </a:spcAft>
            </a:pPr>
            <a:r>
              <a:rPr lang="fr-CA" dirty="0" smtClean="0">
                <a:solidFill>
                  <a:schemeClr val="accent1"/>
                </a:solidFill>
              </a:rPr>
              <a:t>Où se fait le recrutement? </a:t>
            </a:r>
          </a:p>
          <a:p>
            <a:pPr marL="0" indent="0" eaLnBrk="1" hangingPunct="1"/>
            <a:r>
              <a:rPr lang="fr-CA" sz="2400" dirty="0" smtClean="0">
                <a:solidFill>
                  <a:schemeClr val="bg1"/>
                </a:solidFill>
              </a:rPr>
              <a:t>Principalement dans des centres d’accès au matériel d’injection stérile:</a:t>
            </a:r>
          </a:p>
          <a:p>
            <a:pPr marL="180975" lvl="1" indent="-180975" eaLnBrk="1" hangingPunct="1">
              <a:spcAft>
                <a:spcPts val="600"/>
              </a:spcAft>
              <a:buClr>
                <a:schemeClr val="accent1"/>
              </a:buClr>
              <a:buFontTx/>
              <a:buChar char="•"/>
            </a:pPr>
            <a:r>
              <a:rPr lang="fr-CA" sz="2400" dirty="0" smtClean="0">
                <a:solidFill>
                  <a:schemeClr val="bg1"/>
                </a:solidFill>
              </a:rPr>
              <a:t>Sites fixes, unités mobiles, travailleurs de rue </a:t>
            </a:r>
            <a:r>
              <a:rPr lang="fr-CA" sz="1800" dirty="0" smtClean="0">
                <a:solidFill>
                  <a:schemeClr val="bg1"/>
                </a:solidFill>
              </a:rPr>
              <a:t>(</a:t>
            </a:r>
            <a:r>
              <a:rPr lang="fr-CA" sz="1800" dirty="0" smtClean="0">
                <a:solidFill>
                  <a:schemeClr val="bg1"/>
                </a:solidFill>
              </a:rPr>
              <a:t>ex. </a:t>
            </a:r>
            <a:r>
              <a:rPr lang="fr-CA" sz="1800" dirty="0" smtClean="0">
                <a:solidFill>
                  <a:schemeClr val="bg1"/>
                </a:solidFill>
              </a:rPr>
              <a:t>: Cactus-Montréal, Point de Repères, Spectre de rue, Le BRAS, Arrimage Jeunesse)</a:t>
            </a:r>
          </a:p>
          <a:p>
            <a:pPr marL="180975" lvl="1" indent="-180975" eaLnBrk="1" hangingPunct="1">
              <a:spcAft>
                <a:spcPct val="0"/>
              </a:spcAft>
              <a:buFontTx/>
              <a:buChar char="•"/>
            </a:pPr>
            <a:r>
              <a:rPr lang="fr-CA" sz="2400" dirty="0" smtClean="0">
                <a:solidFill>
                  <a:schemeClr val="bg1"/>
                </a:solidFill>
              </a:rPr>
              <a:t>Centres de réadaptation, prisons, SIDEP, …</a:t>
            </a:r>
            <a:endParaRPr lang="fr-CA" dirty="0" smtClean="0">
              <a:solidFill>
                <a:schemeClr val="accent1"/>
              </a:solidFill>
            </a:endParaRPr>
          </a:p>
          <a:p>
            <a:pPr marL="0" indent="0" eaLnBrk="1" hangingPunct="1">
              <a:spcBef>
                <a:spcPct val="40000"/>
              </a:spcBef>
              <a:spcAft>
                <a:spcPts val="1200"/>
              </a:spcAft>
            </a:pPr>
            <a:r>
              <a:rPr lang="fr-CA" dirty="0" smtClean="0">
                <a:solidFill>
                  <a:schemeClr val="accent1"/>
                </a:solidFill>
              </a:rPr>
              <a:t>Origine des données</a:t>
            </a:r>
          </a:p>
          <a:p>
            <a:pPr marL="180975" indent="-180975" algn="just" eaLnBrk="1" hangingPunct="1">
              <a:spcAft>
                <a:spcPts val="600"/>
              </a:spcAft>
              <a:buClr>
                <a:schemeClr val="accent1"/>
              </a:buClr>
              <a:buFontTx/>
              <a:buChar char="•"/>
            </a:pPr>
            <a:r>
              <a:rPr lang="fr-CA" sz="2400" dirty="0" smtClean="0">
                <a:solidFill>
                  <a:schemeClr val="bg1"/>
                </a:solidFill>
              </a:rPr>
              <a:t>Analyses </a:t>
            </a:r>
            <a:r>
              <a:rPr lang="fr-CA" sz="2400" dirty="0" smtClean="0">
                <a:solidFill>
                  <a:srgbClr val="66FF66"/>
                </a:solidFill>
              </a:rPr>
              <a:t>d’</a:t>
            </a:r>
            <a:r>
              <a:rPr lang="fr-CA" sz="2400" b="1" dirty="0" smtClean="0">
                <a:solidFill>
                  <a:srgbClr val="66FF66"/>
                </a:solidFill>
              </a:rPr>
              <a:t>échantillons de salive</a:t>
            </a:r>
            <a:r>
              <a:rPr lang="fr-CA" sz="2400" b="1" dirty="0" smtClean="0">
                <a:solidFill>
                  <a:schemeClr val="bg1"/>
                </a:solidFill>
              </a:rPr>
              <a:t> </a:t>
            </a:r>
            <a:r>
              <a:rPr lang="fr-CA" sz="2400" dirty="0" smtClean="0">
                <a:solidFill>
                  <a:schemeClr val="bg1"/>
                </a:solidFill>
              </a:rPr>
              <a:t>pour la recherche d’anticorps anti-VIH et anti-VHC</a:t>
            </a:r>
          </a:p>
          <a:p>
            <a:pPr marL="0" indent="0" algn="just" eaLnBrk="1" hangingPunct="1">
              <a:spcAft>
                <a:spcPct val="0"/>
              </a:spcAft>
              <a:buClr>
                <a:schemeClr val="accent1"/>
              </a:buClr>
              <a:buFontTx/>
              <a:buChar char="•"/>
            </a:pPr>
            <a:r>
              <a:rPr lang="fr-CA" sz="2400" b="1" dirty="0" smtClean="0">
                <a:solidFill>
                  <a:srgbClr val="66FF66"/>
                </a:solidFill>
              </a:rPr>
              <a:t> Questionnaire</a:t>
            </a:r>
            <a:r>
              <a:rPr lang="fr-CA" sz="2400" b="1" dirty="0" smtClean="0">
                <a:solidFill>
                  <a:schemeClr val="bg1"/>
                </a:solidFill>
              </a:rPr>
              <a:t> </a:t>
            </a:r>
            <a:r>
              <a:rPr lang="fr-CA" sz="2400" dirty="0" smtClean="0">
                <a:solidFill>
                  <a:schemeClr val="bg1"/>
                </a:solidFill>
              </a:rPr>
              <a:t>administré par un interviewer (30 min.)</a:t>
            </a:r>
            <a:endParaRPr lang="fr-CA" dirty="0" smtClean="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1"/>
          <p:cNvSpPr txBox="1">
            <a:spLocks noGrp="1"/>
          </p:cNvSpPr>
          <p:nvPr>
            <p:custDataLst>
              <p:tags r:id="rId1"/>
            </p:custDataLst>
          </p:nvPr>
        </p:nvSpPr>
        <p:spPr bwMode="auto">
          <a:xfrm>
            <a:off x="-228600" y="6437313"/>
            <a:ext cx="658813" cy="476250"/>
          </a:xfrm>
          <a:prstGeom prst="rect">
            <a:avLst/>
          </a:prstGeom>
          <a:noFill/>
          <a:ln w="9525">
            <a:noFill/>
            <a:miter lim="800000"/>
            <a:headEnd/>
            <a:tailEnd/>
          </a:ln>
        </p:spPr>
        <p:txBody>
          <a:bodyPr/>
          <a:lstStyle/>
          <a:p>
            <a:pPr algn="r"/>
            <a:fld id="{008F78A2-CB52-4064-A164-4E924170B9E6}" type="slidenum">
              <a:rPr lang="fr-CA" sz="1400" b="1">
                <a:solidFill>
                  <a:srgbClr val="B3E9EF"/>
                </a:solidFill>
              </a:rPr>
              <a:pPr algn="r"/>
              <a:t>8</a:t>
            </a:fld>
            <a:endParaRPr lang="fr-CA" sz="1400" b="1">
              <a:solidFill>
                <a:srgbClr val="B3E9EF"/>
              </a:solidFill>
            </a:endParaRPr>
          </a:p>
        </p:txBody>
      </p:sp>
      <p:sp>
        <p:nvSpPr>
          <p:cNvPr id="7171" name="Espace réservé du numéro de diapositive 3"/>
          <p:cNvSpPr txBox="1">
            <a:spLocks noGrp="1"/>
          </p:cNvSpPr>
          <p:nvPr>
            <p:custDataLst>
              <p:tags r:id="rId2"/>
            </p:custDataLst>
          </p:nvPr>
        </p:nvSpPr>
        <p:spPr bwMode="auto">
          <a:xfrm>
            <a:off x="-228600" y="6437313"/>
            <a:ext cx="658813" cy="476250"/>
          </a:xfrm>
          <a:prstGeom prst="rect">
            <a:avLst/>
          </a:prstGeom>
          <a:noFill/>
          <a:ln w="9525">
            <a:noFill/>
            <a:miter lim="800000"/>
            <a:headEnd/>
            <a:tailEnd/>
          </a:ln>
        </p:spPr>
        <p:txBody>
          <a:bodyPr/>
          <a:lstStyle/>
          <a:p>
            <a:pPr algn="r"/>
            <a:fld id="{F3E7D137-E647-4E8C-BE9B-B065EB753B60}" type="slidenum">
              <a:rPr lang="fr-CA" sz="1400" b="1">
                <a:solidFill>
                  <a:schemeClr val="bg2"/>
                </a:solidFill>
              </a:rPr>
              <a:pPr algn="r"/>
              <a:t>8</a:t>
            </a:fld>
            <a:endParaRPr lang="fr-CA" sz="1400" b="1">
              <a:solidFill>
                <a:schemeClr val="bg2"/>
              </a:solidFill>
            </a:endParaRPr>
          </a:p>
        </p:txBody>
      </p:sp>
      <p:sp>
        <p:nvSpPr>
          <p:cNvPr id="7172" name="Rectangle 2"/>
          <p:cNvSpPr>
            <a:spLocks noGrp="1" noChangeArrowheads="1"/>
          </p:cNvSpPr>
          <p:nvPr>
            <p:ph type="title" idx="4294967295"/>
            <p:custDataLst>
              <p:tags r:id="rId3"/>
            </p:custDataLst>
          </p:nvPr>
        </p:nvSpPr>
        <p:spPr/>
        <p:txBody>
          <a:bodyPr/>
          <a:lstStyle/>
          <a:p>
            <a:pPr eaLnBrk="1" hangingPunct="1"/>
            <a:r>
              <a:rPr lang="fr-CA" sz="3200" dirty="0" smtClean="0"/>
              <a:t>Caractéristiques sociodémographiques</a:t>
            </a:r>
          </a:p>
        </p:txBody>
      </p:sp>
      <p:sp>
        <p:nvSpPr>
          <p:cNvPr id="7173" name="Rectangle 3"/>
          <p:cNvSpPr>
            <a:spLocks noGrp="1" noChangeArrowheads="1"/>
          </p:cNvSpPr>
          <p:nvPr>
            <p:ph type="body" idx="4294967295"/>
            <p:custDataLst>
              <p:tags r:id="rId4"/>
            </p:custDataLst>
          </p:nvPr>
        </p:nvSpPr>
        <p:spPr>
          <a:xfrm>
            <a:off x="539750" y="1628775"/>
            <a:ext cx="8258175" cy="4895850"/>
          </a:xfrm>
        </p:spPr>
        <p:txBody>
          <a:bodyPr/>
          <a:lstStyle/>
          <a:p>
            <a:pPr marL="0" indent="0" eaLnBrk="1" hangingPunct="1">
              <a:spcBef>
                <a:spcPts val="1200"/>
              </a:spcBef>
              <a:spcAft>
                <a:spcPct val="20000"/>
              </a:spcAft>
            </a:pPr>
            <a:r>
              <a:rPr lang="fr-CA" sz="2400" b="1" dirty="0" smtClean="0"/>
              <a:t>Répartition des </a:t>
            </a:r>
            <a:r>
              <a:rPr lang="fr-CA" sz="2400" b="1" dirty="0" smtClean="0">
                <a:solidFill>
                  <a:schemeClr val="accent1"/>
                </a:solidFill>
              </a:rPr>
              <a:t>participants </a:t>
            </a:r>
            <a:r>
              <a:rPr lang="fr-CA" sz="2400" b="1" dirty="0" smtClean="0">
                <a:solidFill>
                  <a:srgbClr val="B6EAF0"/>
                </a:solidFill>
              </a:rPr>
              <a:t>au </a:t>
            </a:r>
            <a:r>
              <a:rPr lang="fr-CA" sz="2400" b="1" dirty="0" smtClean="0">
                <a:solidFill>
                  <a:schemeClr val="accent1"/>
                </a:solidFill>
              </a:rPr>
              <a:t>30</a:t>
            </a:r>
            <a:r>
              <a:rPr lang="fr-CA" sz="2400" b="1" dirty="0" smtClean="0">
                <a:solidFill>
                  <a:srgbClr val="B6EAF0"/>
                </a:solidFill>
              </a:rPr>
              <a:t> juin 2010 </a:t>
            </a:r>
          </a:p>
          <a:p>
            <a:pPr marL="0" lvl="1" indent="0" eaLnBrk="1" hangingPunct="1">
              <a:spcAft>
                <a:spcPct val="0"/>
              </a:spcAft>
              <a:buClrTx/>
              <a:buFontTx/>
              <a:buChar char="•"/>
            </a:pPr>
            <a:r>
              <a:rPr lang="fr-CA" sz="2400" b="1" dirty="0" smtClean="0">
                <a:solidFill>
                  <a:schemeClr val="bg1"/>
                </a:solidFill>
              </a:rPr>
              <a:t> </a:t>
            </a:r>
            <a:r>
              <a:rPr lang="fr-CA" sz="2200" b="1" dirty="0" smtClean="0">
                <a:solidFill>
                  <a:schemeClr val="bg1"/>
                </a:solidFill>
              </a:rPr>
              <a:t>12 205 individus </a:t>
            </a:r>
            <a:r>
              <a:rPr lang="fr-CA" sz="2200" dirty="0" smtClean="0">
                <a:solidFill>
                  <a:schemeClr val="bg1"/>
                </a:solidFill>
              </a:rPr>
              <a:t>ont répondu à 22 182 questionnaires </a:t>
            </a:r>
          </a:p>
          <a:p>
            <a:pPr marL="0" lvl="1" indent="0" eaLnBrk="1" hangingPunct="1">
              <a:spcAft>
                <a:spcPct val="0"/>
              </a:spcAft>
              <a:buClrTx/>
              <a:buFontTx/>
              <a:buChar char="•"/>
            </a:pPr>
            <a:r>
              <a:rPr lang="fr-CA" sz="2200" b="1" dirty="0" smtClean="0">
                <a:solidFill>
                  <a:schemeClr val="bg1"/>
                </a:solidFill>
              </a:rPr>
              <a:t> 75,5 %</a:t>
            </a:r>
            <a:r>
              <a:rPr lang="fr-CA" sz="2200" dirty="0" smtClean="0">
                <a:solidFill>
                  <a:schemeClr val="bg1"/>
                </a:solidFill>
              </a:rPr>
              <a:t> d’hommes dont l’âge moyen est de </a:t>
            </a:r>
            <a:r>
              <a:rPr lang="fr-CA" sz="2200" b="1" dirty="0" smtClean="0">
                <a:solidFill>
                  <a:schemeClr val="bg1"/>
                </a:solidFill>
              </a:rPr>
              <a:t>34,8</a:t>
            </a:r>
            <a:r>
              <a:rPr lang="fr-CA" sz="2200" dirty="0" smtClean="0">
                <a:solidFill>
                  <a:schemeClr val="bg1"/>
                </a:solidFill>
              </a:rPr>
              <a:t> ans</a:t>
            </a:r>
          </a:p>
          <a:p>
            <a:pPr marL="0" lvl="1" indent="0" eaLnBrk="1" hangingPunct="1">
              <a:spcAft>
                <a:spcPct val="0"/>
              </a:spcAft>
              <a:buClrTx/>
              <a:buFontTx/>
              <a:buChar char="•"/>
            </a:pPr>
            <a:r>
              <a:rPr lang="fr-CA" sz="2200" b="1" dirty="0" smtClean="0">
                <a:solidFill>
                  <a:schemeClr val="bg1"/>
                </a:solidFill>
              </a:rPr>
              <a:t> 24,5 %</a:t>
            </a:r>
            <a:r>
              <a:rPr lang="fr-CA" sz="2200" dirty="0" smtClean="0">
                <a:solidFill>
                  <a:schemeClr val="bg1"/>
                </a:solidFill>
              </a:rPr>
              <a:t> de femmes dont l’âge moyen est de </a:t>
            </a:r>
            <a:r>
              <a:rPr lang="fr-CA" sz="2200" b="1" dirty="0" smtClean="0">
                <a:solidFill>
                  <a:schemeClr val="bg1"/>
                </a:solidFill>
              </a:rPr>
              <a:t>29,8</a:t>
            </a:r>
            <a:r>
              <a:rPr lang="fr-CA" sz="2200" dirty="0" smtClean="0">
                <a:solidFill>
                  <a:schemeClr val="bg1"/>
                </a:solidFill>
              </a:rPr>
              <a:t> ans</a:t>
            </a:r>
          </a:p>
          <a:p>
            <a:pPr marL="0" indent="0" eaLnBrk="1" hangingPunct="1">
              <a:spcBef>
                <a:spcPts val="1200"/>
              </a:spcBef>
              <a:spcAft>
                <a:spcPts val="0"/>
              </a:spcAft>
            </a:pPr>
            <a:r>
              <a:rPr lang="en-CA" sz="2200" dirty="0" err="1" smtClean="0">
                <a:solidFill>
                  <a:schemeClr val="bg1"/>
                </a:solidFill>
              </a:rPr>
              <a:t>Durée</a:t>
            </a:r>
            <a:r>
              <a:rPr lang="en-CA" sz="2200" dirty="0" smtClean="0">
                <a:solidFill>
                  <a:schemeClr val="bg1"/>
                </a:solidFill>
              </a:rPr>
              <a:t> </a:t>
            </a:r>
            <a:r>
              <a:rPr lang="en-CA" sz="2200" dirty="0" err="1" smtClean="0">
                <a:solidFill>
                  <a:schemeClr val="bg1"/>
                </a:solidFill>
              </a:rPr>
              <a:t>médiane</a:t>
            </a:r>
            <a:r>
              <a:rPr lang="en-CA" sz="2200" dirty="0" smtClean="0">
                <a:solidFill>
                  <a:schemeClr val="bg1"/>
                </a:solidFill>
              </a:rPr>
              <a:t> de </a:t>
            </a:r>
            <a:r>
              <a:rPr lang="en-CA" sz="2200" dirty="0" err="1" smtClean="0">
                <a:solidFill>
                  <a:schemeClr val="bg1"/>
                </a:solidFill>
              </a:rPr>
              <a:t>consommation</a:t>
            </a:r>
            <a:r>
              <a:rPr lang="en-CA" sz="2200" dirty="0" smtClean="0">
                <a:solidFill>
                  <a:schemeClr val="bg1"/>
                </a:solidFill>
              </a:rPr>
              <a:t> par injection</a:t>
            </a:r>
          </a:p>
          <a:p>
            <a:pPr marL="0" indent="0" eaLnBrk="1" hangingPunct="1"/>
            <a:r>
              <a:rPr lang="en-CA" sz="2200" dirty="0" smtClean="0">
                <a:solidFill>
                  <a:schemeClr val="bg1"/>
                </a:solidFill>
              </a:rPr>
              <a:t>      </a:t>
            </a:r>
            <a:r>
              <a:rPr lang="pt-BR" sz="2200" dirty="0" smtClean="0">
                <a:solidFill>
                  <a:schemeClr val="bg1"/>
                </a:solidFill>
              </a:rPr>
              <a:t>Hommes : 10 ans     Femmes : 6 ans</a:t>
            </a:r>
            <a:endParaRPr lang="en-CA" sz="2200" dirty="0" smtClean="0">
              <a:solidFill>
                <a:schemeClr val="bg1"/>
              </a:solidFill>
            </a:endParaRPr>
          </a:p>
          <a:p>
            <a:pPr marL="0" indent="0" eaLnBrk="1" hangingPunct="1">
              <a:spcBef>
                <a:spcPts val="1200"/>
              </a:spcBef>
              <a:buFont typeface="Arial" pitchFamily="34" charset="0"/>
              <a:buChar char="•"/>
            </a:pPr>
            <a:r>
              <a:rPr lang="en-CA" sz="2200" dirty="0" smtClean="0">
                <a:solidFill>
                  <a:schemeClr val="bg1"/>
                </a:solidFill>
              </a:rPr>
              <a:t> </a:t>
            </a:r>
            <a:r>
              <a:rPr lang="en-CA" sz="2200" dirty="0" err="1" smtClean="0">
                <a:solidFill>
                  <a:schemeClr val="bg1"/>
                </a:solidFill>
              </a:rPr>
              <a:t>Études</a:t>
            </a:r>
            <a:r>
              <a:rPr lang="en-CA" sz="2200" dirty="0" smtClean="0">
                <a:solidFill>
                  <a:schemeClr val="bg1"/>
                </a:solidFill>
              </a:rPr>
              <a:t> </a:t>
            </a:r>
            <a:r>
              <a:rPr lang="en-CA" sz="2200" dirty="0" err="1" smtClean="0">
                <a:solidFill>
                  <a:schemeClr val="bg1"/>
                </a:solidFill>
              </a:rPr>
              <a:t>secondaires</a:t>
            </a:r>
            <a:r>
              <a:rPr lang="en-CA" sz="2200" dirty="0" smtClean="0">
                <a:solidFill>
                  <a:schemeClr val="bg1"/>
                </a:solidFill>
              </a:rPr>
              <a:t> </a:t>
            </a:r>
            <a:r>
              <a:rPr lang="en-CA" sz="2200" dirty="0" err="1" smtClean="0">
                <a:solidFill>
                  <a:schemeClr val="bg1"/>
                </a:solidFill>
              </a:rPr>
              <a:t>complétées</a:t>
            </a:r>
            <a:r>
              <a:rPr lang="en-CA" sz="2200" dirty="0" smtClean="0">
                <a:solidFill>
                  <a:schemeClr val="bg1"/>
                </a:solidFill>
              </a:rPr>
              <a:t> : </a:t>
            </a:r>
            <a:r>
              <a:rPr lang="en-CA" sz="2200" b="1" dirty="0" smtClean="0">
                <a:solidFill>
                  <a:schemeClr val="bg1"/>
                </a:solidFill>
              </a:rPr>
              <a:t>49,6 %</a:t>
            </a:r>
          </a:p>
          <a:p>
            <a:pPr marL="0" indent="0" eaLnBrk="1" hangingPunct="1">
              <a:spcBef>
                <a:spcPts val="1200"/>
              </a:spcBef>
              <a:spcAft>
                <a:spcPct val="0"/>
              </a:spcAft>
              <a:buFont typeface="Arial" pitchFamily="34" charset="0"/>
              <a:buChar char="•"/>
            </a:pPr>
            <a:r>
              <a:rPr lang="en-CA" sz="2200" dirty="0" smtClean="0">
                <a:solidFill>
                  <a:schemeClr val="bg1"/>
                </a:solidFill>
              </a:rPr>
              <a:t> </a:t>
            </a:r>
            <a:r>
              <a:rPr lang="en-CA" sz="2200" dirty="0" err="1" smtClean="0">
                <a:solidFill>
                  <a:schemeClr val="bg1"/>
                </a:solidFill>
              </a:rPr>
              <a:t>Lieux</a:t>
            </a:r>
            <a:r>
              <a:rPr lang="en-CA" sz="2200" dirty="0" smtClean="0">
                <a:solidFill>
                  <a:schemeClr val="bg1"/>
                </a:solidFill>
              </a:rPr>
              <a:t> de </a:t>
            </a:r>
            <a:r>
              <a:rPr lang="en-CA" sz="2200" dirty="0" err="1" smtClean="0">
                <a:solidFill>
                  <a:schemeClr val="bg1"/>
                </a:solidFill>
              </a:rPr>
              <a:t>résidence</a:t>
            </a:r>
            <a:r>
              <a:rPr lang="en-CA" sz="2200" dirty="0" smtClean="0">
                <a:solidFill>
                  <a:schemeClr val="bg1"/>
                </a:solidFill>
              </a:rPr>
              <a:t> (6 </a:t>
            </a:r>
            <a:r>
              <a:rPr lang="en-CA" sz="2200" dirty="0" err="1" smtClean="0">
                <a:solidFill>
                  <a:schemeClr val="bg1"/>
                </a:solidFill>
              </a:rPr>
              <a:t>derniers</a:t>
            </a:r>
            <a:r>
              <a:rPr lang="en-CA" sz="2200" dirty="0" smtClean="0">
                <a:solidFill>
                  <a:schemeClr val="bg1"/>
                </a:solidFill>
              </a:rPr>
              <a:t> </a:t>
            </a:r>
            <a:r>
              <a:rPr lang="en-CA" sz="2200" dirty="0" err="1" smtClean="0">
                <a:solidFill>
                  <a:schemeClr val="bg1"/>
                </a:solidFill>
              </a:rPr>
              <a:t>mois</a:t>
            </a:r>
            <a:r>
              <a:rPr lang="en-CA" sz="2200" dirty="0" smtClean="0">
                <a:solidFill>
                  <a:schemeClr val="bg1"/>
                </a:solidFill>
              </a:rPr>
              <a:t>) </a:t>
            </a:r>
          </a:p>
          <a:p>
            <a:pPr lvl="2" eaLnBrk="1" hangingPunct="1">
              <a:spcAft>
                <a:spcPct val="0"/>
              </a:spcAft>
              <a:buClr>
                <a:schemeClr val="accent1"/>
              </a:buClr>
            </a:pPr>
            <a:r>
              <a:rPr lang="fr-CA" sz="2000" dirty="0" smtClean="0"/>
              <a:t>Appartement/maison : </a:t>
            </a:r>
            <a:r>
              <a:rPr lang="fr-CA" sz="2000" b="1" dirty="0" smtClean="0"/>
              <a:t>81,3 %</a:t>
            </a:r>
          </a:p>
          <a:p>
            <a:pPr lvl="2" eaLnBrk="1" hangingPunct="1">
              <a:spcAft>
                <a:spcPct val="0"/>
              </a:spcAft>
              <a:buClr>
                <a:schemeClr val="accent1"/>
              </a:buClr>
            </a:pPr>
            <a:r>
              <a:rPr lang="fr-CA" sz="2000" dirty="0" smtClean="0"/>
              <a:t>Rue, squat, refuge : </a:t>
            </a:r>
            <a:r>
              <a:rPr lang="fr-CA" sz="2000" b="1" dirty="0" smtClean="0"/>
              <a:t>40,5 %</a:t>
            </a:r>
          </a:p>
          <a:p>
            <a:pPr lvl="2" eaLnBrk="1" hangingPunct="1">
              <a:spcAft>
                <a:spcPct val="0"/>
              </a:spcAft>
              <a:buClr>
                <a:schemeClr val="accent1"/>
              </a:buClr>
            </a:pPr>
            <a:r>
              <a:rPr lang="fr-CA" sz="2000" dirty="0" smtClean="0"/>
              <a:t>Chambre (hôtel, </a:t>
            </a:r>
            <a:r>
              <a:rPr lang="fr-CA" sz="2000" dirty="0" smtClean="0">
                <a:solidFill>
                  <a:schemeClr val="bg1"/>
                </a:solidFill>
              </a:rPr>
              <a:t>motel, pension) </a:t>
            </a:r>
            <a:r>
              <a:rPr lang="fr-CA" sz="2000" dirty="0" smtClean="0"/>
              <a:t>: </a:t>
            </a:r>
            <a:r>
              <a:rPr lang="fr-CA" sz="2000" b="1" dirty="0" smtClean="0"/>
              <a:t>24,0 %</a:t>
            </a:r>
          </a:p>
          <a:p>
            <a:pPr lvl="2" eaLnBrk="1" hangingPunct="1">
              <a:spcAft>
                <a:spcPct val="0"/>
              </a:spcAft>
              <a:buClr>
                <a:schemeClr val="accent1"/>
              </a:buClr>
            </a:pPr>
            <a:r>
              <a:rPr lang="fr-CA" sz="2000" dirty="0" smtClean="0"/>
              <a:t>Centre de détention : </a:t>
            </a:r>
            <a:r>
              <a:rPr lang="fr-CA" sz="2000" b="1" dirty="0" smtClean="0"/>
              <a:t>14,4 %</a:t>
            </a:r>
            <a:endParaRPr lang="fr-CA" sz="2000" b="1" dirty="0" smtClean="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fr-CA" sz="3200" dirty="0" smtClean="0">
                <a:solidFill>
                  <a:srgbClr val="ECF2B8"/>
                </a:solidFill>
              </a:rPr>
              <a:t>Principales drogues injectées</a:t>
            </a:r>
          </a:p>
        </p:txBody>
      </p:sp>
      <p:sp>
        <p:nvSpPr>
          <p:cNvPr id="2051" name="Rectangle 3"/>
          <p:cNvSpPr>
            <a:spLocks noGrp="1" noChangeArrowheads="1"/>
          </p:cNvSpPr>
          <p:nvPr>
            <p:ph type="body" sz="half" idx="2"/>
          </p:nvPr>
        </p:nvSpPr>
        <p:spPr>
          <a:xfrm>
            <a:off x="5580063" y="1484313"/>
            <a:ext cx="2808287" cy="3743325"/>
          </a:xfrm>
        </p:spPr>
        <p:txBody>
          <a:bodyPr/>
          <a:lstStyle/>
          <a:p>
            <a:pPr eaLnBrk="1" hangingPunct="1">
              <a:buFontTx/>
              <a:buNone/>
            </a:pPr>
            <a:endParaRPr lang="fr-CA" sz="2800" dirty="0" smtClean="0"/>
          </a:p>
          <a:p>
            <a:pPr eaLnBrk="1" hangingPunct="1"/>
            <a:r>
              <a:rPr lang="fr-CA" sz="2000" dirty="0" smtClean="0">
                <a:solidFill>
                  <a:schemeClr val="bg1"/>
                </a:solidFill>
              </a:rPr>
              <a:t>Cocaïne : 83,8 %</a:t>
            </a:r>
          </a:p>
          <a:p>
            <a:pPr eaLnBrk="1" hangingPunct="1"/>
            <a:r>
              <a:rPr lang="fr-CA" sz="2000" dirty="0" smtClean="0">
                <a:solidFill>
                  <a:schemeClr val="bg1"/>
                </a:solidFill>
              </a:rPr>
              <a:t>Crack : 13,9 %</a:t>
            </a:r>
          </a:p>
          <a:p>
            <a:pPr eaLnBrk="1" hangingPunct="1"/>
            <a:endParaRPr lang="fr-CA" sz="2000" dirty="0" smtClean="0">
              <a:solidFill>
                <a:schemeClr val="bg1"/>
              </a:solidFill>
            </a:endParaRPr>
          </a:p>
          <a:p>
            <a:pPr eaLnBrk="1" hangingPunct="1"/>
            <a:r>
              <a:rPr lang="fr-CA" sz="2000" dirty="0" err="1" smtClean="0">
                <a:solidFill>
                  <a:schemeClr val="bg1"/>
                </a:solidFill>
              </a:rPr>
              <a:t>Dilaudid</a:t>
            </a:r>
            <a:r>
              <a:rPr lang="fr-CA" sz="2000" dirty="0" smtClean="0">
                <a:solidFill>
                  <a:schemeClr val="bg1"/>
                </a:solidFill>
              </a:rPr>
              <a:t> : 39,0 %</a:t>
            </a:r>
          </a:p>
          <a:p>
            <a:pPr eaLnBrk="1" hangingPunct="1"/>
            <a:r>
              <a:rPr lang="fr-CA" sz="2000" dirty="0" smtClean="0">
                <a:solidFill>
                  <a:schemeClr val="bg1"/>
                </a:solidFill>
              </a:rPr>
              <a:t>Héroïne : 29,8 %</a:t>
            </a:r>
          </a:p>
          <a:p>
            <a:pPr eaLnBrk="1" hangingPunct="1"/>
            <a:r>
              <a:rPr lang="fr-CA" sz="2000" dirty="0" smtClean="0">
                <a:solidFill>
                  <a:schemeClr val="bg1"/>
                </a:solidFill>
              </a:rPr>
              <a:t>Morphine : 26,6 %</a:t>
            </a:r>
          </a:p>
          <a:p>
            <a:pPr eaLnBrk="1" hangingPunct="1"/>
            <a:r>
              <a:rPr lang="fr-CA" sz="2000" dirty="0" err="1" smtClean="0">
                <a:solidFill>
                  <a:schemeClr val="bg1"/>
                </a:solidFill>
              </a:rPr>
              <a:t>Oxycodone</a:t>
            </a:r>
            <a:r>
              <a:rPr lang="fr-CA" sz="2000" dirty="0" smtClean="0">
                <a:solidFill>
                  <a:schemeClr val="bg1"/>
                </a:solidFill>
              </a:rPr>
              <a:t> : 16,8 %</a:t>
            </a:r>
            <a:endParaRPr lang="fr-FR" sz="2000" dirty="0" smtClean="0">
              <a:solidFill>
                <a:schemeClr val="bg1"/>
              </a:solidFill>
            </a:endParaRPr>
          </a:p>
        </p:txBody>
      </p:sp>
      <p:sp>
        <p:nvSpPr>
          <p:cNvPr id="2053" name="Rectangle 5"/>
          <p:cNvSpPr>
            <a:spLocks noChangeArrowheads="1"/>
          </p:cNvSpPr>
          <p:nvPr/>
        </p:nvSpPr>
        <p:spPr bwMode="auto">
          <a:xfrm>
            <a:off x="5364088" y="1988840"/>
            <a:ext cx="2879725" cy="2879725"/>
          </a:xfrm>
          <a:prstGeom prst="rect">
            <a:avLst/>
          </a:prstGeom>
          <a:noFill/>
          <a:ln w="25400">
            <a:solidFill>
              <a:schemeClr val="bg1"/>
            </a:solidFill>
            <a:miter lim="800000"/>
            <a:headEnd/>
            <a:tailEnd/>
          </a:ln>
          <a:effectLst/>
        </p:spPr>
        <p:txBody>
          <a:bodyPr wrap="none" anchor="ctr"/>
          <a:lstStyle/>
          <a:p>
            <a:endParaRPr lang="fr-FR"/>
          </a:p>
        </p:txBody>
      </p:sp>
      <p:sp>
        <p:nvSpPr>
          <p:cNvPr id="7" name="Text Box 4"/>
          <p:cNvSpPr txBox="1">
            <a:spLocks noChangeArrowheads="1"/>
          </p:cNvSpPr>
          <p:nvPr>
            <p:custDataLst>
              <p:tags r:id="rId1"/>
            </p:custDataLst>
          </p:nvPr>
        </p:nvSpPr>
        <p:spPr bwMode="auto">
          <a:xfrm>
            <a:off x="395536" y="5500702"/>
            <a:ext cx="6553100" cy="923330"/>
          </a:xfrm>
          <a:prstGeom prst="rect">
            <a:avLst/>
          </a:prstGeom>
          <a:noFill/>
          <a:ln w="9525">
            <a:noFill/>
            <a:miter lim="800000"/>
            <a:headEnd/>
            <a:tailEnd/>
          </a:ln>
        </p:spPr>
        <p:txBody>
          <a:bodyPr wrap="square">
            <a:spAutoFit/>
          </a:bodyPr>
          <a:lstStyle/>
          <a:p>
            <a:pPr algn="just">
              <a:spcBef>
                <a:spcPts val="0"/>
              </a:spcBef>
            </a:pPr>
            <a:r>
              <a:rPr lang="fr-CA" dirty="0" smtClean="0">
                <a:solidFill>
                  <a:schemeClr val="bg1"/>
                </a:solidFill>
                <a:latin typeface="Helvetica" pitchFamily="34" charset="0"/>
              </a:rPr>
              <a:t>2003-2010</a:t>
            </a:r>
          </a:p>
          <a:p>
            <a:pPr algn="just">
              <a:spcBef>
                <a:spcPts val="0"/>
              </a:spcBef>
            </a:pPr>
            <a:r>
              <a:rPr lang="fr-CA" dirty="0" smtClean="0">
                <a:solidFill>
                  <a:schemeClr val="bg1"/>
                </a:solidFill>
                <a:latin typeface="Helvetica" pitchFamily="34" charset="0"/>
              </a:rPr>
              <a:t>Drogues injectées </a:t>
            </a:r>
            <a:r>
              <a:rPr lang="fr-CA" dirty="0" smtClean="0">
                <a:solidFill>
                  <a:schemeClr val="bg1"/>
                </a:solidFill>
              </a:rPr>
              <a:t>au moins une fois dans les 6 derniers mois</a:t>
            </a:r>
            <a:r>
              <a:rPr lang="fr-CA" dirty="0" smtClean="0">
                <a:solidFill>
                  <a:schemeClr val="bg1"/>
                </a:solidFill>
                <a:latin typeface="Helvetica" pitchFamily="34" charset="0"/>
              </a:rPr>
              <a:t> Dernier </a:t>
            </a:r>
            <a:r>
              <a:rPr lang="fr-CA" dirty="0">
                <a:solidFill>
                  <a:schemeClr val="bg1"/>
                </a:solidFill>
                <a:latin typeface="Helvetica" pitchFamily="34" charset="0"/>
              </a:rPr>
              <a:t>questionnaire complété</a:t>
            </a:r>
          </a:p>
        </p:txBody>
      </p:sp>
      <p:pic>
        <p:nvPicPr>
          <p:cNvPr id="9" name="Picture 3"/>
          <p:cNvPicPr>
            <a:picLocks noChangeAspect="1" noChangeArrowheads="1"/>
          </p:cNvPicPr>
          <p:nvPr/>
        </p:nvPicPr>
        <p:blipFill>
          <a:blip r:embed="rId4" cstate="print"/>
          <a:srcRect/>
          <a:stretch>
            <a:fillRect/>
          </a:stretch>
        </p:blipFill>
        <p:spPr bwMode="auto">
          <a:xfrm>
            <a:off x="642910" y="1714488"/>
            <a:ext cx="4568829" cy="390213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4"/>
</p:tagLst>
</file>

<file path=ppt/tags/tag100.xml><?xml version="1.0" encoding="utf-8"?>
<p:tagLst xmlns:a="http://schemas.openxmlformats.org/drawingml/2006/main" xmlns:r="http://schemas.openxmlformats.org/officeDocument/2006/relationships" xmlns:p="http://schemas.openxmlformats.org/presentationml/2006/main">
  <p:tag name="NUM" val="94"/>
</p:tagLst>
</file>

<file path=ppt/tags/tag101.xml><?xml version="1.0" encoding="utf-8"?>
<p:tagLst xmlns:a="http://schemas.openxmlformats.org/drawingml/2006/main" xmlns:r="http://schemas.openxmlformats.org/officeDocument/2006/relationships" xmlns:p="http://schemas.openxmlformats.org/presentationml/2006/main">
  <p:tag name="NUM" val="95"/>
</p:tagLst>
</file>

<file path=ppt/tags/tag102.xml><?xml version="1.0" encoding="utf-8"?>
<p:tagLst xmlns:a="http://schemas.openxmlformats.org/drawingml/2006/main" xmlns:r="http://schemas.openxmlformats.org/officeDocument/2006/relationships" xmlns:p="http://schemas.openxmlformats.org/presentationml/2006/main">
  <p:tag name="NUM" val="96"/>
</p:tagLst>
</file>

<file path=ppt/tags/tag103.xml><?xml version="1.0" encoding="utf-8"?>
<p:tagLst xmlns:a="http://schemas.openxmlformats.org/drawingml/2006/main" xmlns:r="http://schemas.openxmlformats.org/officeDocument/2006/relationships" xmlns:p="http://schemas.openxmlformats.org/presentationml/2006/main">
  <p:tag name="NUM" val="97"/>
</p:tagLst>
</file>

<file path=ppt/tags/tag104.xml><?xml version="1.0" encoding="utf-8"?>
<p:tagLst xmlns:a="http://schemas.openxmlformats.org/drawingml/2006/main" xmlns:r="http://schemas.openxmlformats.org/officeDocument/2006/relationships" xmlns:p="http://schemas.openxmlformats.org/presentationml/2006/main">
  <p:tag name="NUM" val="98"/>
</p:tagLst>
</file>

<file path=ppt/tags/tag105.xml><?xml version="1.0" encoding="utf-8"?>
<p:tagLst xmlns:a="http://schemas.openxmlformats.org/drawingml/2006/main" xmlns:r="http://schemas.openxmlformats.org/officeDocument/2006/relationships" xmlns:p="http://schemas.openxmlformats.org/presentationml/2006/main">
  <p:tag name="NUM" val="99"/>
</p:tagLst>
</file>

<file path=ppt/tags/tag106.xml><?xml version="1.0" encoding="utf-8"?>
<p:tagLst xmlns:a="http://schemas.openxmlformats.org/drawingml/2006/main" xmlns:r="http://schemas.openxmlformats.org/officeDocument/2006/relationships" xmlns:p="http://schemas.openxmlformats.org/presentationml/2006/main">
  <p:tag name="NUM" val="100"/>
</p:tagLst>
</file>

<file path=ppt/tags/tag107.xml><?xml version="1.0" encoding="utf-8"?>
<p:tagLst xmlns:a="http://schemas.openxmlformats.org/drawingml/2006/main" xmlns:r="http://schemas.openxmlformats.org/officeDocument/2006/relationships" xmlns:p="http://schemas.openxmlformats.org/presentationml/2006/main">
  <p:tag name="NUM" val="101"/>
</p:tagLst>
</file>

<file path=ppt/tags/tag108.xml><?xml version="1.0" encoding="utf-8"?>
<p:tagLst xmlns:a="http://schemas.openxmlformats.org/drawingml/2006/main" xmlns:r="http://schemas.openxmlformats.org/officeDocument/2006/relationships" xmlns:p="http://schemas.openxmlformats.org/presentationml/2006/main">
  <p:tag name="NUM" val="102"/>
</p:tagLst>
</file>

<file path=ppt/tags/tag109.xml><?xml version="1.0" encoding="utf-8"?>
<p:tagLst xmlns:a="http://schemas.openxmlformats.org/drawingml/2006/main" xmlns:r="http://schemas.openxmlformats.org/officeDocument/2006/relationships" xmlns:p="http://schemas.openxmlformats.org/presentationml/2006/main">
  <p:tag name="NUM" val="103"/>
</p:tagLst>
</file>

<file path=ppt/tags/tag11.xml><?xml version="1.0" encoding="utf-8"?>
<p:tagLst xmlns:a="http://schemas.openxmlformats.org/drawingml/2006/main" xmlns:r="http://schemas.openxmlformats.org/officeDocument/2006/relationships" xmlns:p="http://schemas.openxmlformats.org/presentationml/2006/main">
  <p:tag name="NUM" val="5"/>
</p:tagLst>
</file>

<file path=ppt/tags/tag110.xml><?xml version="1.0" encoding="utf-8"?>
<p:tagLst xmlns:a="http://schemas.openxmlformats.org/drawingml/2006/main" xmlns:r="http://schemas.openxmlformats.org/officeDocument/2006/relationships" xmlns:p="http://schemas.openxmlformats.org/presentationml/2006/main">
  <p:tag name="NUM" val="104"/>
</p:tagLst>
</file>

<file path=ppt/tags/tag111.xml><?xml version="1.0" encoding="utf-8"?>
<p:tagLst xmlns:a="http://schemas.openxmlformats.org/drawingml/2006/main" xmlns:r="http://schemas.openxmlformats.org/officeDocument/2006/relationships" xmlns:p="http://schemas.openxmlformats.org/presentationml/2006/main">
  <p:tag name="NUM" val="105"/>
</p:tagLst>
</file>

<file path=ppt/tags/tag112.xml><?xml version="1.0" encoding="utf-8"?>
<p:tagLst xmlns:a="http://schemas.openxmlformats.org/drawingml/2006/main" xmlns:r="http://schemas.openxmlformats.org/officeDocument/2006/relationships" xmlns:p="http://schemas.openxmlformats.org/presentationml/2006/main">
  <p:tag name="NUM" val="106"/>
</p:tagLst>
</file>

<file path=ppt/tags/tag113.xml><?xml version="1.0" encoding="utf-8"?>
<p:tagLst xmlns:a="http://schemas.openxmlformats.org/drawingml/2006/main" xmlns:r="http://schemas.openxmlformats.org/officeDocument/2006/relationships" xmlns:p="http://schemas.openxmlformats.org/presentationml/2006/main">
  <p:tag name="NUM" val="1"/>
</p:tagLst>
</file>

<file path=ppt/tags/tag114.xml><?xml version="1.0" encoding="utf-8"?>
<p:tagLst xmlns:a="http://schemas.openxmlformats.org/drawingml/2006/main" xmlns:r="http://schemas.openxmlformats.org/officeDocument/2006/relationships" xmlns:p="http://schemas.openxmlformats.org/presentationml/2006/main">
  <p:tag name="NUM" val="2"/>
</p:tagLst>
</file>

<file path=ppt/tags/tag115.xml><?xml version="1.0" encoding="utf-8"?>
<p:tagLst xmlns:a="http://schemas.openxmlformats.org/drawingml/2006/main" xmlns:r="http://schemas.openxmlformats.org/officeDocument/2006/relationships" xmlns:p="http://schemas.openxmlformats.org/presentationml/2006/main">
  <p:tag name="NUM" val="3"/>
</p:tagLst>
</file>

<file path=ppt/tags/tag116.xml><?xml version="1.0" encoding="utf-8"?>
<p:tagLst xmlns:a="http://schemas.openxmlformats.org/drawingml/2006/main" xmlns:r="http://schemas.openxmlformats.org/officeDocument/2006/relationships" xmlns:p="http://schemas.openxmlformats.org/presentationml/2006/main">
  <p:tag name="NUM" val="4"/>
</p:tagLst>
</file>

<file path=ppt/tags/tag117.xml><?xml version="1.0" encoding="utf-8"?>
<p:tagLst xmlns:a="http://schemas.openxmlformats.org/drawingml/2006/main" xmlns:r="http://schemas.openxmlformats.org/officeDocument/2006/relationships" xmlns:p="http://schemas.openxmlformats.org/presentationml/2006/main">
  <p:tag name="NUM" val="1"/>
</p:tagLst>
</file>

<file path=ppt/tags/tag118.xml><?xml version="1.0" encoding="utf-8"?>
<p:tagLst xmlns:a="http://schemas.openxmlformats.org/drawingml/2006/main" xmlns:r="http://schemas.openxmlformats.org/officeDocument/2006/relationships" xmlns:p="http://schemas.openxmlformats.org/presentationml/2006/main">
  <p:tag name="NUM" val="2"/>
</p:tagLst>
</file>

<file path=ppt/tags/tag119.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6"/>
</p:tagLst>
</file>

<file path=ppt/tags/tag120.xml><?xml version="1.0" encoding="utf-8"?>
<p:tagLst xmlns:a="http://schemas.openxmlformats.org/drawingml/2006/main" xmlns:r="http://schemas.openxmlformats.org/officeDocument/2006/relationships" xmlns:p="http://schemas.openxmlformats.org/presentationml/2006/main">
  <p:tag name="NUM" val="4"/>
</p:tagLst>
</file>

<file path=ppt/tags/tag121.xml><?xml version="1.0" encoding="utf-8"?>
<p:tagLst xmlns:a="http://schemas.openxmlformats.org/drawingml/2006/main" xmlns:r="http://schemas.openxmlformats.org/officeDocument/2006/relationships" xmlns:p="http://schemas.openxmlformats.org/presentationml/2006/main">
  <p:tag name="NUM" val="4"/>
</p:tagLst>
</file>

<file path=ppt/tags/tag122.xml><?xml version="1.0" encoding="utf-8"?>
<p:tagLst xmlns:a="http://schemas.openxmlformats.org/drawingml/2006/main" xmlns:r="http://schemas.openxmlformats.org/officeDocument/2006/relationships" xmlns:p="http://schemas.openxmlformats.org/presentationml/2006/main">
  <p:tag name="NUM" val="2"/>
</p:tagLst>
</file>

<file path=ppt/tags/tag123.xml><?xml version="1.0" encoding="utf-8"?>
<p:tagLst xmlns:a="http://schemas.openxmlformats.org/drawingml/2006/main" xmlns:r="http://schemas.openxmlformats.org/officeDocument/2006/relationships" xmlns:p="http://schemas.openxmlformats.org/presentationml/2006/main">
  <p:tag name="NUM" val="4"/>
</p:tagLst>
</file>

<file path=ppt/tags/tag124.xml><?xml version="1.0" encoding="utf-8"?>
<p:tagLst xmlns:a="http://schemas.openxmlformats.org/drawingml/2006/main" xmlns:r="http://schemas.openxmlformats.org/officeDocument/2006/relationships" xmlns:p="http://schemas.openxmlformats.org/presentationml/2006/main">
  <p:tag name="NUM" val="3"/>
</p:tagLst>
</file>

<file path=ppt/tags/tag125.xml><?xml version="1.0" encoding="utf-8"?>
<p:tagLst xmlns:a="http://schemas.openxmlformats.org/drawingml/2006/main" xmlns:r="http://schemas.openxmlformats.org/officeDocument/2006/relationships" xmlns:p="http://schemas.openxmlformats.org/presentationml/2006/main">
  <p:tag name="NUM" val="4"/>
</p:tagLst>
</file>

<file path=ppt/tags/tag126.xml><?xml version="1.0" encoding="utf-8"?>
<p:tagLst xmlns:a="http://schemas.openxmlformats.org/drawingml/2006/main" xmlns:r="http://schemas.openxmlformats.org/officeDocument/2006/relationships" xmlns:p="http://schemas.openxmlformats.org/presentationml/2006/main">
  <p:tag name="NUM" val="5"/>
</p:tagLst>
</file>

<file path=ppt/tags/tag127.xml><?xml version="1.0" encoding="utf-8"?>
<p:tagLst xmlns:a="http://schemas.openxmlformats.org/drawingml/2006/main" xmlns:r="http://schemas.openxmlformats.org/officeDocument/2006/relationships" xmlns:p="http://schemas.openxmlformats.org/presentationml/2006/main">
  <p:tag name="NUM" val="4"/>
</p:tagLst>
</file>

<file path=ppt/tags/tag128.xml><?xml version="1.0" encoding="utf-8"?>
<p:tagLst xmlns:a="http://schemas.openxmlformats.org/drawingml/2006/main" xmlns:r="http://schemas.openxmlformats.org/officeDocument/2006/relationships" xmlns:p="http://schemas.openxmlformats.org/presentationml/2006/main">
  <p:tag name="NUM" val="1"/>
</p:tagLst>
</file>

<file path=ppt/tags/tag129.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7"/>
</p:tagLst>
</file>

<file path=ppt/tags/tag130.xml><?xml version="1.0" encoding="utf-8"?>
<p:tagLst xmlns:a="http://schemas.openxmlformats.org/drawingml/2006/main" xmlns:r="http://schemas.openxmlformats.org/officeDocument/2006/relationships" xmlns:p="http://schemas.openxmlformats.org/presentationml/2006/main">
  <p:tag name="NUM" val="3"/>
</p:tagLst>
</file>

<file path=ppt/tags/tag131.xml><?xml version="1.0" encoding="utf-8"?>
<p:tagLst xmlns:a="http://schemas.openxmlformats.org/drawingml/2006/main" xmlns:r="http://schemas.openxmlformats.org/officeDocument/2006/relationships" xmlns:p="http://schemas.openxmlformats.org/presentationml/2006/main">
  <p:tag name="NUM" val="4"/>
</p:tagLst>
</file>

<file path=ppt/tags/tag132.xml><?xml version="1.0" encoding="utf-8"?>
<p:tagLst xmlns:a="http://schemas.openxmlformats.org/drawingml/2006/main" xmlns:r="http://schemas.openxmlformats.org/officeDocument/2006/relationships" xmlns:p="http://schemas.openxmlformats.org/presentationml/2006/main">
  <p:tag name="NUM" val="1"/>
</p:tagLst>
</file>

<file path=ppt/tags/tag133.xml><?xml version="1.0" encoding="utf-8"?>
<p:tagLst xmlns:a="http://schemas.openxmlformats.org/drawingml/2006/main" xmlns:r="http://schemas.openxmlformats.org/officeDocument/2006/relationships" xmlns:p="http://schemas.openxmlformats.org/presentationml/2006/main">
  <p:tag name="NUM" val="2"/>
</p:tagLst>
</file>

<file path=ppt/tags/tag134.xml><?xml version="1.0" encoding="utf-8"?>
<p:tagLst xmlns:a="http://schemas.openxmlformats.org/drawingml/2006/main" xmlns:r="http://schemas.openxmlformats.org/officeDocument/2006/relationships" xmlns:p="http://schemas.openxmlformats.org/presentationml/2006/main">
  <p:tag name="NUM" val="3"/>
</p:tagLst>
</file>

<file path=ppt/tags/tag135.xml><?xml version="1.0" encoding="utf-8"?>
<p:tagLst xmlns:a="http://schemas.openxmlformats.org/drawingml/2006/main" xmlns:r="http://schemas.openxmlformats.org/officeDocument/2006/relationships" xmlns:p="http://schemas.openxmlformats.org/presentationml/2006/main">
  <p:tag name="NUM" val="4"/>
</p:tagLst>
</file>

<file path=ppt/tags/tag136.xml><?xml version="1.0" encoding="utf-8"?>
<p:tagLst xmlns:a="http://schemas.openxmlformats.org/drawingml/2006/main" xmlns:r="http://schemas.openxmlformats.org/officeDocument/2006/relationships" xmlns:p="http://schemas.openxmlformats.org/presentationml/2006/main">
  <p:tag name="NUM" val="1"/>
</p:tagLst>
</file>

<file path=ppt/tags/tag137.xml><?xml version="1.0" encoding="utf-8"?>
<p:tagLst xmlns:a="http://schemas.openxmlformats.org/drawingml/2006/main" xmlns:r="http://schemas.openxmlformats.org/officeDocument/2006/relationships" xmlns:p="http://schemas.openxmlformats.org/presentationml/2006/main">
  <p:tag name="NUM" val="2"/>
</p:tagLst>
</file>

<file path=ppt/tags/tag138.xml><?xml version="1.0" encoding="utf-8"?>
<p:tagLst xmlns:a="http://schemas.openxmlformats.org/drawingml/2006/main" xmlns:r="http://schemas.openxmlformats.org/officeDocument/2006/relationships" xmlns:p="http://schemas.openxmlformats.org/presentationml/2006/main">
  <p:tag name="NUM" val="3"/>
</p:tagLst>
</file>

<file path=ppt/tags/tag139.xml><?xml version="1.0" encoding="utf-8"?>
<p:tagLst xmlns:a="http://schemas.openxmlformats.org/drawingml/2006/main" xmlns:r="http://schemas.openxmlformats.org/officeDocument/2006/relationships" xmlns:p="http://schemas.openxmlformats.org/presentationml/2006/main">
  <p:tag name="NUM" val="4"/>
</p:tagLst>
</file>

<file path=ppt/tags/tag14.xml><?xml version="1.0" encoding="utf-8"?>
<p:tagLst xmlns:a="http://schemas.openxmlformats.org/drawingml/2006/main" xmlns:r="http://schemas.openxmlformats.org/officeDocument/2006/relationships" xmlns:p="http://schemas.openxmlformats.org/presentationml/2006/main">
  <p:tag name="NUM" val="8"/>
</p:tagLst>
</file>

<file path=ppt/tags/tag140.xml><?xml version="1.0" encoding="utf-8"?>
<p:tagLst xmlns:a="http://schemas.openxmlformats.org/drawingml/2006/main" xmlns:r="http://schemas.openxmlformats.org/officeDocument/2006/relationships" xmlns:p="http://schemas.openxmlformats.org/presentationml/2006/main">
  <p:tag name="NUM" val="1"/>
</p:tagLst>
</file>

<file path=ppt/tags/tag141.xml><?xml version="1.0" encoding="utf-8"?>
<p:tagLst xmlns:a="http://schemas.openxmlformats.org/drawingml/2006/main" xmlns:r="http://schemas.openxmlformats.org/officeDocument/2006/relationships" xmlns:p="http://schemas.openxmlformats.org/presentationml/2006/main">
  <p:tag name="NUM" val="2"/>
</p:tagLst>
</file>

<file path=ppt/tags/tag142.xml><?xml version="1.0" encoding="utf-8"?>
<p:tagLst xmlns:a="http://schemas.openxmlformats.org/drawingml/2006/main" xmlns:r="http://schemas.openxmlformats.org/officeDocument/2006/relationships" xmlns:p="http://schemas.openxmlformats.org/presentationml/2006/main">
  <p:tag name="NUM" val="3"/>
</p:tagLst>
</file>

<file path=ppt/tags/tag143.xml><?xml version="1.0" encoding="utf-8"?>
<p:tagLst xmlns:a="http://schemas.openxmlformats.org/drawingml/2006/main" xmlns:r="http://schemas.openxmlformats.org/officeDocument/2006/relationships" xmlns:p="http://schemas.openxmlformats.org/presentationml/2006/main">
  <p:tag name="NUM" val="1"/>
</p:tagLst>
</file>

<file path=ppt/tags/tag144.xml><?xml version="1.0" encoding="utf-8"?>
<p:tagLst xmlns:a="http://schemas.openxmlformats.org/drawingml/2006/main" xmlns:r="http://schemas.openxmlformats.org/officeDocument/2006/relationships" xmlns:p="http://schemas.openxmlformats.org/presentationml/2006/main">
  <p:tag name="NUM" val="2"/>
</p:tagLst>
</file>

<file path=ppt/tags/tag145.xml><?xml version="1.0" encoding="utf-8"?>
<p:tagLst xmlns:a="http://schemas.openxmlformats.org/drawingml/2006/main" xmlns:r="http://schemas.openxmlformats.org/officeDocument/2006/relationships" xmlns:p="http://schemas.openxmlformats.org/presentationml/2006/main">
  <p:tag name="NUM" val="3"/>
</p:tagLst>
</file>

<file path=ppt/tags/tag146.xml><?xml version="1.0" encoding="utf-8"?>
<p:tagLst xmlns:a="http://schemas.openxmlformats.org/drawingml/2006/main" xmlns:r="http://schemas.openxmlformats.org/officeDocument/2006/relationships" xmlns:p="http://schemas.openxmlformats.org/presentationml/2006/main">
  <p:tag name="NUM" val="4"/>
</p:tagLst>
</file>

<file path=ppt/tags/tag147.xml><?xml version="1.0" encoding="utf-8"?>
<p:tagLst xmlns:a="http://schemas.openxmlformats.org/drawingml/2006/main" xmlns:r="http://schemas.openxmlformats.org/officeDocument/2006/relationships" xmlns:p="http://schemas.openxmlformats.org/presentationml/2006/main">
  <p:tag name="NUM" val="5"/>
</p:tagLst>
</file>

<file path=ppt/tags/tag148.xml><?xml version="1.0" encoding="utf-8"?>
<p:tagLst xmlns:a="http://schemas.openxmlformats.org/drawingml/2006/main" xmlns:r="http://schemas.openxmlformats.org/officeDocument/2006/relationships" xmlns:p="http://schemas.openxmlformats.org/presentationml/2006/main">
  <p:tag name="NUM" val="6"/>
</p:tagLst>
</file>

<file path=ppt/tags/tag149.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9"/>
</p:tagLst>
</file>

<file path=ppt/tags/tag150.xml><?xml version="1.0" encoding="utf-8"?>
<p:tagLst xmlns:a="http://schemas.openxmlformats.org/drawingml/2006/main" xmlns:r="http://schemas.openxmlformats.org/officeDocument/2006/relationships" xmlns:p="http://schemas.openxmlformats.org/presentationml/2006/main">
  <p:tag name="NUM" val="2"/>
</p:tagLst>
</file>

<file path=ppt/tags/tag151.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10"/>
</p:tagLst>
</file>

<file path=ppt/tags/tag17.xml><?xml version="1.0" encoding="utf-8"?>
<p:tagLst xmlns:a="http://schemas.openxmlformats.org/drawingml/2006/main" xmlns:r="http://schemas.openxmlformats.org/officeDocument/2006/relationships" xmlns:p="http://schemas.openxmlformats.org/presentationml/2006/main">
  <p:tag name="NUM" val="11"/>
</p:tagLst>
</file>

<file path=ppt/tags/tag18.xml><?xml version="1.0" encoding="utf-8"?>
<p:tagLst xmlns:a="http://schemas.openxmlformats.org/drawingml/2006/main" xmlns:r="http://schemas.openxmlformats.org/officeDocument/2006/relationships" xmlns:p="http://schemas.openxmlformats.org/presentationml/2006/main">
  <p:tag name="NUM" val="12"/>
</p:tagLst>
</file>

<file path=ppt/tags/tag19.xml><?xml version="1.0" encoding="utf-8"?>
<p:tagLst xmlns:a="http://schemas.openxmlformats.org/drawingml/2006/main" xmlns:r="http://schemas.openxmlformats.org/officeDocument/2006/relationships" xmlns:p="http://schemas.openxmlformats.org/presentationml/2006/main">
  <p:tag name="NUM" val="1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4"/>
</p:tagLst>
</file>

<file path=ppt/tags/tag21.xml><?xml version="1.0" encoding="utf-8"?>
<p:tagLst xmlns:a="http://schemas.openxmlformats.org/drawingml/2006/main" xmlns:r="http://schemas.openxmlformats.org/officeDocument/2006/relationships" xmlns:p="http://schemas.openxmlformats.org/presentationml/2006/main">
  <p:tag name="NUM" val="15"/>
</p:tagLst>
</file>

<file path=ppt/tags/tag22.xml><?xml version="1.0" encoding="utf-8"?>
<p:tagLst xmlns:a="http://schemas.openxmlformats.org/drawingml/2006/main" xmlns:r="http://schemas.openxmlformats.org/officeDocument/2006/relationships" xmlns:p="http://schemas.openxmlformats.org/presentationml/2006/main">
  <p:tag name="NUM" val="16"/>
</p:tagLst>
</file>

<file path=ppt/tags/tag23.xml><?xml version="1.0" encoding="utf-8"?>
<p:tagLst xmlns:a="http://schemas.openxmlformats.org/drawingml/2006/main" xmlns:r="http://schemas.openxmlformats.org/officeDocument/2006/relationships" xmlns:p="http://schemas.openxmlformats.org/presentationml/2006/main">
  <p:tag name="NUM" val="17"/>
</p:tagLst>
</file>

<file path=ppt/tags/tag24.xml><?xml version="1.0" encoding="utf-8"?>
<p:tagLst xmlns:a="http://schemas.openxmlformats.org/drawingml/2006/main" xmlns:r="http://schemas.openxmlformats.org/officeDocument/2006/relationships" xmlns:p="http://schemas.openxmlformats.org/presentationml/2006/main">
  <p:tag name="NUM" val="18"/>
</p:tagLst>
</file>

<file path=ppt/tags/tag25.xml><?xml version="1.0" encoding="utf-8"?>
<p:tagLst xmlns:a="http://schemas.openxmlformats.org/drawingml/2006/main" xmlns:r="http://schemas.openxmlformats.org/officeDocument/2006/relationships" xmlns:p="http://schemas.openxmlformats.org/presentationml/2006/main">
  <p:tag name="NUM" val="19"/>
</p:tagLst>
</file>

<file path=ppt/tags/tag26.xml><?xml version="1.0" encoding="utf-8"?>
<p:tagLst xmlns:a="http://schemas.openxmlformats.org/drawingml/2006/main" xmlns:r="http://schemas.openxmlformats.org/officeDocument/2006/relationships" xmlns:p="http://schemas.openxmlformats.org/presentationml/2006/main">
  <p:tag name="NUM" val="20"/>
</p:tagLst>
</file>

<file path=ppt/tags/tag27.xml><?xml version="1.0" encoding="utf-8"?>
<p:tagLst xmlns:a="http://schemas.openxmlformats.org/drawingml/2006/main" xmlns:r="http://schemas.openxmlformats.org/officeDocument/2006/relationships" xmlns:p="http://schemas.openxmlformats.org/presentationml/2006/main">
  <p:tag name="NUM" val="21"/>
</p:tagLst>
</file>

<file path=ppt/tags/tag28.xml><?xml version="1.0" encoding="utf-8"?>
<p:tagLst xmlns:a="http://schemas.openxmlformats.org/drawingml/2006/main" xmlns:r="http://schemas.openxmlformats.org/officeDocument/2006/relationships" xmlns:p="http://schemas.openxmlformats.org/presentationml/2006/main">
  <p:tag name="NUM" val="22"/>
</p:tagLst>
</file>

<file path=ppt/tags/tag29.xml><?xml version="1.0" encoding="utf-8"?>
<p:tagLst xmlns:a="http://schemas.openxmlformats.org/drawingml/2006/main" xmlns:r="http://schemas.openxmlformats.org/officeDocument/2006/relationships" xmlns:p="http://schemas.openxmlformats.org/presentationml/2006/main">
  <p:tag name="NUM" val="23"/>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24"/>
</p:tagLst>
</file>

<file path=ppt/tags/tag31.xml><?xml version="1.0" encoding="utf-8"?>
<p:tagLst xmlns:a="http://schemas.openxmlformats.org/drawingml/2006/main" xmlns:r="http://schemas.openxmlformats.org/officeDocument/2006/relationships" xmlns:p="http://schemas.openxmlformats.org/presentationml/2006/main">
  <p:tag name="NUM" val="25"/>
</p:tagLst>
</file>

<file path=ppt/tags/tag32.xml><?xml version="1.0" encoding="utf-8"?>
<p:tagLst xmlns:a="http://schemas.openxmlformats.org/drawingml/2006/main" xmlns:r="http://schemas.openxmlformats.org/officeDocument/2006/relationships" xmlns:p="http://schemas.openxmlformats.org/presentationml/2006/main">
  <p:tag name="NUM" val="26"/>
</p:tagLst>
</file>

<file path=ppt/tags/tag33.xml><?xml version="1.0" encoding="utf-8"?>
<p:tagLst xmlns:a="http://schemas.openxmlformats.org/drawingml/2006/main" xmlns:r="http://schemas.openxmlformats.org/officeDocument/2006/relationships" xmlns:p="http://schemas.openxmlformats.org/presentationml/2006/main">
  <p:tag name="NUM" val="27"/>
</p:tagLst>
</file>

<file path=ppt/tags/tag34.xml><?xml version="1.0" encoding="utf-8"?>
<p:tagLst xmlns:a="http://schemas.openxmlformats.org/drawingml/2006/main" xmlns:r="http://schemas.openxmlformats.org/officeDocument/2006/relationships" xmlns:p="http://schemas.openxmlformats.org/presentationml/2006/main">
  <p:tag name="NUM" val="28"/>
</p:tagLst>
</file>

<file path=ppt/tags/tag35.xml><?xml version="1.0" encoding="utf-8"?>
<p:tagLst xmlns:a="http://schemas.openxmlformats.org/drawingml/2006/main" xmlns:r="http://schemas.openxmlformats.org/officeDocument/2006/relationships" xmlns:p="http://schemas.openxmlformats.org/presentationml/2006/main">
  <p:tag name="NUM" val="29"/>
</p:tagLst>
</file>

<file path=ppt/tags/tag36.xml><?xml version="1.0" encoding="utf-8"?>
<p:tagLst xmlns:a="http://schemas.openxmlformats.org/drawingml/2006/main" xmlns:r="http://schemas.openxmlformats.org/officeDocument/2006/relationships" xmlns:p="http://schemas.openxmlformats.org/presentationml/2006/main">
  <p:tag name="NUM" val="30"/>
</p:tagLst>
</file>

<file path=ppt/tags/tag37.xml><?xml version="1.0" encoding="utf-8"?>
<p:tagLst xmlns:a="http://schemas.openxmlformats.org/drawingml/2006/main" xmlns:r="http://schemas.openxmlformats.org/officeDocument/2006/relationships" xmlns:p="http://schemas.openxmlformats.org/presentationml/2006/main">
  <p:tag name="NUM" val="31"/>
</p:tagLst>
</file>

<file path=ppt/tags/tag38.xml><?xml version="1.0" encoding="utf-8"?>
<p:tagLst xmlns:a="http://schemas.openxmlformats.org/drawingml/2006/main" xmlns:r="http://schemas.openxmlformats.org/officeDocument/2006/relationships" xmlns:p="http://schemas.openxmlformats.org/presentationml/2006/main">
  <p:tag name="NUM" val="32"/>
</p:tagLst>
</file>

<file path=ppt/tags/tag39.xml><?xml version="1.0" encoding="utf-8"?>
<p:tagLst xmlns:a="http://schemas.openxmlformats.org/drawingml/2006/main" xmlns:r="http://schemas.openxmlformats.org/officeDocument/2006/relationships" xmlns:p="http://schemas.openxmlformats.org/presentationml/2006/main">
  <p:tag name="NUM" val="3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34"/>
</p:tagLst>
</file>

<file path=ppt/tags/tag41.xml><?xml version="1.0" encoding="utf-8"?>
<p:tagLst xmlns:a="http://schemas.openxmlformats.org/drawingml/2006/main" xmlns:r="http://schemas.openxmlformats.org/officeDocument/2006/relationships" xmlns:p="http://schemas.openxmlformats.org/presentationml/2006/main">
  <p:tag name="NUM" val="35"/>
</p:tagLst>
</file>

<file path=ppt/tags/tag42.xml><?xml version="1.0" encoding="utf-8"?>
<p:tagLst xmlns:a="http://schemas.openxmlformats.org/drawingml/2006/main" xmlns:r="http://schemas.openxmlformats.org/officeDocument/2006/relationships" xmlns:p="http://schemas.openxmlformats.org/presentationml/2006/main">
  <p:tag name="NUM" val="36"/>
</p:tagLst>
</file>

<file path=ppt/tags/tag43.xml><?xml version="1.0" encoding="utf-8"?>
<p:tagLst xmlns:a="http://schemas.openxmlformats.org/drawingml/2006/main" xmlns:r="http://schemas.openxmlformats.org/officeDocument/2006/relationships" xmlns:p="http://schemas.openxmlformats.org/presentationml/2006/main">
  <p:tag name="NUM" val="37"/>
</p:tagLst>
</file>

<file path=ppt/tags/tag44.xml><?xml version="1.0" encoding="utf-8"?>
<p:tagLst xmlns:a="http://schemas.openxmlformats.org/drawingml/2006/main" xmlns:r="http://schemas.openxmlformats.org/officeDocument/2006/relationships" xmlns:p="http://schemas.openxmlformats.org/presentationml/2006/main">
  <p:tag name="NUM" val="38"/>
</p:tagLst>
</file>

<file path=ppt/tags/tag45.xml><?xml version="1.0" encoding="utf-8"?>
<p:tagLst xmlns:a="http://schemas.openxmlformats.org/drawingml/2006/main" xmlns:r="http://schemas.openxmlformats.org/officeDocument/2006/relationships" xmlns:p="http://schemas.openxmlformats.org/presentationml/2006/main">
  <p:tag name="NUM" val="39"/>
</p:tagLst>
</file>

<file path=ppt/tags/tag46.xml><?xml version="1.0" encoding="utf-8"?>
<p:tagLst xmlns:a="http://schemas.openxmlformats.org/drawingml/2006/main" xmlns:r="http://schemas.openxmlformats.org/officeDocument/2006/relationships" xmlns:p="http://schemas.openxmlformats.org/presentationml/2006/main">
  <p:tag name="NUM" val="40"/>
</p:tagLst>
</file>

<file path=ppt/tags/tag47.xml><?xml version="1.0" encoding="utf-8"?>
<p:tagLst xmlns:a="http://schemas.openxmlformats.org/drawingml/2006/main" xmlns:r="http://schemas.openxmlformats.org/officeDocument/2006/relationships" xmlns:p="http://schemas.openxmlformats.org/presentationml/2006/main">
  <p:tag name="NUM" val="41"/>
</p:tagLst>
</file>

<file path=ppt/tags/tag48.xml><?xml version="1.0" encoding="utf-8"?>
<p:tagLst xmlns:a="http://schemas.openxmlformats.org/drawingml/2006/main" xmlns:r="http://schemas.openxmlformats.org/officeDocument/2006/relationships" xmlns:p="http://schemas.openxmlformats.org/presentationml/2006/main">
  <p:tag name="NUM" val="42"/>
</p:tagLst>
</file>

<file path=ppt/tags/tag49.xml><?xml version="1.0" encoding="utf-8"?>
<p:tagLst xmlns:a="http://schemas.openxmlformats.org/drawingml/2006/main" xmlns:r="http://schemas.openxmlformats.org/officeDocument/2006/relationships" xmlns:p="http://schemas.openxmlformats.org/presentationml/2006/main">
  <p:tag name="NUM" val="43"/>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44"/>
</p:tagLst>
</file>

<file path=ppt/tags/tag51.xml><?xml version="1.0" encoding="utf-8"?>
<p:tagLst xmlns:a="http://schemas.openxmlformats.org/drawingml/2006/main" xmlns:r="http://schemas.openxmlformats.org/officeDocument/2006/relationships" xmlns:p="http://schemas.openxmlformats.org/presentationml/2006/main">
  <p:tag name="NUM" val="45"/>
</p:tagLst>
</file>

<file path=ppt/tags/tag52.xml><?xml version="1.0" encoding="utf-8"?>
<p:tagLst xmlns:a="http://schemas.openxmlformats.org/drawingml/2006/main" xmlns:r="http://schemas.openxmlformats.org/officeDocument/2006/relationships" xmlns:p="http://schemas.openxmlformats.org/presentationml/2006/main">
  <p:tag name="NUM" val="46"/>
</p:tagLst>
</file>

<file path=ppt/tags/tag53.xml><?xml version="1.0" encoding="utf-8"?>
<p:tagLst xmlns:a="http://schemas.openxmlformats.org/drawingml/2006/main" xmlns:r="http://schemas.openxmlformats.org/officeDocument/2006/relationships" xmlns:p="http://schemas.openxmlformats.org/presentationml/2006/main">
  <p:tag name="NUM" val="47"/>
</p:tagLst>
</file>

<file path=ppt/tags/tag54.xml><?xml version="1.0" encoding="utf-8"?>
<p:tagLst xmlns:a="http://schemas.openxmlformats.org/drawingml/2006/main" xmlns:r="http://schemas.openxmlformats.org/officeDocument/2006/relationships" xmlns:p="http://schemas.openxmlformats.org/presentationml/2006/main">
  <p:tag name="NUM" val="48"/>
</p:tagLst>
</file>

<file path=ppt/tags/tag55.xml><?xml version="1.0" encoding="utf-8"?>
<p:tagLst xmlns:a="http://schemas.openxmlformats.org/drawingml/2006/main" xmlns:r="http://schemas.openxmlformats.org/officeDocument/2006/relationships" xmlns:p="http://schemas.openxmlformats.org/presentationml/2006/main">
  <p:tag name="NUM" val="49"/>
</p:tagLst>
</file>

<file path=ppt/tags/tag56.xml><?xml version="1.0" encoding="utf-8"?>
<p:tagLst xmlns:a="http://schemas.openxmlformats.org/drawingml/2006/main" xmlns:r="http://schemas.openxmlformats.org/officeDocument/2006/relationships" xmlns:p="http://schemas.openxmlformats.org/presentationml/2006/main">
  <p:tag name="NUM" val="50"/>
</p:tagLst>
</file>

<file path=ppt/tags/tag57.xml><?xml version="1.0" encoding="utf-8"?>
<p:tagLst xmlns:a="http://schemas.openxmlformats.org/drawingml/2006/main" xmlns:r="http://schemas.openxmlformats.org/officeDocument/2006/relationships" xmlns:p="http://schemas.openxmlformats.org/presentationml/2006/main">
  <p:tag name="NUM" val="51"/>
</p:tagLst>
</file>

<file path=ppt/tags/tag58.xml><?xml version="1.0" encoding="utf-8"?>
<p:tagLst xmlns:a="http://schemas.openxmlformats.org/drawingml/2006/main" xmlns:r="http://schemas.openxmlformats.org/officeDocument/2006/relationships" xmlns:p="http://schemas.openxmlformats.org/presentationml/2006/main">
  <p:tag name="NUM" val="52"/>
</p:tagLst>
</file>

<file path=ppt/tags/tag59.xml><?xml version="1.0" encoding="utf-8"?>
<p:tagLst xmlns:a="http://schemas.openxmlformats.org/drawingml/2006/main" xmlns:r="http://schemas.openxmlformats.org/officeDocument/2006/relationships" xmlns:p="http://schemas.openxmlformats.org/presentationml/2006/main">
  <p:tag name="NUM" val="53"/>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60.xml><?xml version="1.0" encoding="utf-8"?>
<p:tagLst xmlns:a="http://schemas.openxmlformats.org/drawingml/2006/main" xmlns:r="http://schemas.openxmlformats.org/officeDocument/2006/relationships" xmlns:p="http://schemas.openxmlformats.org/presentationml/2006/main">
  <p:tag name="NUM" val="54"/>
</p:tagLst>
</file>

<file path=ppt/tags/tag61.xml><?xml version="1.0" encoding="utf-8"?>
<p:tagLst xmlns:a="http://schemas.openxmlformats.org/drawingml/2006/main" xmlns:r="http://schemas.openxmlformats.org/officeDocument/2006/relationships" xmlns:p="http://schemas.openxmlformats.org/presentationml/2006/main">
  <p:tag name="NUM" val="55"/>
</p:tagLst>
</file>

<file path=ppt/tags/tag62.xml><?xml version="1.0" encoding="utf-8"?>
<p:tagLst xmlns:a="http://schemas.openxmlformats.org/drawingml/2006/main" xmlns:r="http://schemas.openxmlformats.org/officeDocument/2006/relationships" xmlns:p="http://schemas.openxmlformats.org/presentationml/2006/main">
  <p:tag name="NUM" val="56"/>
</p:tagLst>
</file>

<file path=ppt/tags/tag63.xml><?xml version="1.0" encoding="utf-8"?>
<p:tagLst xmlns:a="http://schemas.openxmlformats.org/drawingml/2006/main" xmlns:r="http://schemas.openxmlformats.org/officeDocument/2006/relationships" xmlns:p="http://schemas.openxmlformats.org/presentationml/2006/main">
  <p:tag name="NUM" val="57"/>
</p:tagLst>
</file>

<file path=ppt/tags/tag64.xml><?xml version="1.0" encoding="utf-8"?>
<p:tagLst xmlns:a="http://schemas.openxmlformats.org/drawingml/2006/main" xmlns:r="http://schemas.openxmlformats.org/officeDocument/2006/relationships" xmlns:p="http://schemas.openxmlformats.org/presentationml/2006/main">
  <p:tag name="NUM" val="58"/>
</p:tagLst>
</file>

<file path=ppt/tags/tag65.xml><?xml version="1.0" encoding="utf-8"?>
<p:tagLst xmlns:a="http://schemas.openxmlformats.org/drawingml/2006/main" xmlns:r="http://schemas.openxmlformats.org/officeDocument/2006/relationships" xmlns:p="http://schemas.openxmlformats.org/presentationml/2006/main">
  <p:tag name="NUM" val="59"/>
</p:tagLst>
</file>

<file path=ppt/tags/tag66.xml><?xml version="1.0" encoding="utf-8"?>
<p:tagLst xmlns:a="http://schemas.openxmlformats.org/drawingml/2006/main" xmlns:r="http://schemas.openxmlformats.org/officeDocument/2006/relationships" xmlns:p="http://schemas.openxmlformats.org/presentationml/2006/main">
  <p:tag name="NUM" val="60"/>
</p:tagLst>
</file>

<file path=ppt/tags/tag67.xml><?xml version="1.0" encoding="utf-8"?>
<p:tagLst xmlns:a="http://schemas.openxmlformats.org/drawingml/2006/main" xmlns:r="http://schemas.openxmlformats.org/officeDocument/2006/relationships" xmlns:p="http://schemas.openxmlformats.org/presentationml/2006/main">
  <p:tag name="NUM" val="61"/>
</p:tagLst>
</file>

<file path=ppt/tags/tag68.xml><?xml version="1.0" encoding="utf-8"?>
<p:tagLst xmlns:a="http://schemas.openxmlformats.org/drawingml/2006/main" xmlns:r="http://schemas.openxmlformats.org/officeDocument/2006/relationships" xmlns:p="http://schemas.openxmlformats.org/presentationml/2006/main">
  <p:tag name="NUM" val="62"/>
</p:tagLst>
</file>

<file path=ppt/tags/tag69.xml><?xml version="1.0" encoding="utf-8"?>
<p:tagLst xmlns:a="http://schemas.openxmlformats.org/drawingml/2006/main" xmlns:r="http://schemas.openxmlformats.org/officeDocument/2006/relationships" xmlns:p="http://schemas.openxmlformats.org/presentationml/2006/main">
  <p:tag name="NUM" val="63"/>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70.xml><?xml version="1.0" encoding="utf-8"?>
<p:tagLst xmlns:a="http://schemas.openxmlformats.org/drawingml/2006/main" xmlns:r="http://schemas.openxmlformats.org/officeDocument/2006/relationships" xmlns:p="http://schemas.openxmlformats.org/presentationml/2006/main">
  <p:tag name="NUM" val="64"/>
</p:tagLst>
</file>

<file path=ppt/tags/tag71.xml><?xml version="1.0" encoding="utf-8"?>
<p:tagLst xmlns:a="http://schemas.openxmlformats.org/drawingml/2006/main" xmlns:r="http://schemas.openxmlformats.org/officeDocument/2006/relationships" xmlns:p="http://schemas.openxmlformats.org/presentationml/2006/main">
  <p:tag name="NUM" val="65"/>
</p:tagLst>
</file>

<file path=ppt/tags/tag72.xml><?xml version="1.0" encoding="utf-8"?>
<p:tagLst xmlns:a="http://schemas.openxmlformats.org/drawingml/2006/main" xmlns:r="http://schemas.openxmlformats.org/officeDocument/2006/relationships" xmlns:p="http://schemas.openxmlformats.org/presentationml/2006/main">
  <p:tag name="NUM" val="66"/>
</p:tagLst>
</file>

<file path=ppt/tags/tag73.xml><?xml version="1.0" encoding="utf-8"?>
<p:tagLst xmlns:a="http://schemas.openxmlformats.org/drawingml/2006/main" xmlns:r="http://schemas.openxmlformats.org/officeDocument/2006/relationships" xmlns:p="http://schemas.openxmlformats.org/presentationml/2006/main">
  <p:tag name="NUM" val="67"/>
</p:tagLst>
</file>

<file path=ppt/tags/tag74.xml><?xml version="1.0" encoding="utf-8"?>
<p:tagLst xmlns:a="http://schemas.openxmlformats.org/drawingml/2006/main" xmlns:r="http://schemas.openxmlformats.org/officeDocument/2006/relationships" xmlns:p="http://schemas.openxmlformats.org/presentationml/2006/main">
  <p:tag name="NUM" val="68"/>
</p:tagLst>
</file>

<file path=ppt/tags/tag75.xml><?xml version="1.0" encoding="utf-8"?>
<p:tagLst xmlns:a="http://schemas.openxmlformats.org/drawingml/2006/main" xmlns:r="http://schemas.openxmlformats.org/officeDocument/2006/relationships" xmlns:p="http://schemas.openxmlformats.org/presentationml/2006/main">
  <p:tag name="NUM" val="69"/>
</p:tagLst>
</file>

<file path=ppt/tags/tag76.xml><?xml version="1.0" encoding="utf-8"?>
<p:tagLst xmlns:a="http://schemas.openxmlformats.org/drawingml/2006/main" xmlns:r="http://schemas.openxmlformats.org/officeDocument/2006/relationships" xmlns:p="http://schemas.openxmlformats.org/presentationml/2006/main">
  <p:tag name="NUM" val="70"/>
</p:tagLst>
</file>

<file path=ppt/tags/tag77.xml><?xml version="1.0" encoding="utf-8"?>
<p:tagLst xmlns:a="http://schemas.openxmlformats.org/drawingml/2006/main" xmlns:r="http://schemas.openxmlformats.org/officeDocument/2006/relationships" xmlns:p="http://schemas.openxmlformats.org/presentationml/2006/main">
  <p:tag name="NUM" val="71"/>
</p:tagLst>
</file>

<file path=ppt/tags/tag78.xml><?xml version="1.0" encoding="utf-8"?>
<p:tagLst xmlns:a="http://schemas.openxmlformats.org/drawingml/2006/main" xmlns:r="http://schemas.openxmlformats.org/officeDocument/2006/relationships" xmlns:p="http://schemas.openxmlformats.org/presentationml/2006/main">
  <p:tag name="NUM" val="72"/>
</p:tagLst>
</file>

<file path=ppt/tags/tag79.xml><?xml version="1.0" encoding="utf-8"?>
<p:tagLst xmlns:a="http://schemas.openxmlformats.org/drawingml/2006/main" xmlns:r="http://schemas.openxmlformats.org/officeDocument/2006/relationships" xmlns:p="http://schemas.openxmlformats.org/presentationml/2006/main">
  <p:tag name="NUM" val="73"/>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80.xml><?xml version="1.0" encoding="utf-8"?>
<p:tagLst xmlns:a="http://schemas.openxmlformats.org/drawingml/2006/main" xmlns:r="http://schemas.openxmlformats.org/officeDocument/2006/relationships" xmlns:p="http://schemas.openxmlformats.org/presentationml/2006/main">
  <p:tag name="NUM" val="74"/>
</p:tagLst>
</file>

<file path=ppt/tags/tag81.xml><?xml version="1.0" encoding="utf-8"?>
<p:tagLst xmlns:a="http://schemas.openxmlformats.org/drawingml/2006/main" xmlns:r="http://schemas.openxmlformats.org/officeDocument/2006/relationships" xmlns:p="http://schemas.openxmlformats.org/presentationml/2006/main">
  <p:tag name="NUM" val="75"/>
</p:tagLst>
</file>

<file path=ppt/tags/tag82.xml><?xml version="1.0" encoding="utf-8"?>
<p:tagLst xmlns:a="http://schemas.openxmlformats.org/drawingml/2006/main" xmlns:r="http://schemas.openxmlformats.org/officeDocument/2006/relationships" xmlns:p="http://schemas.openxmlformats.org/presentationml/2006/main">
  <p:tag name="NUM" val="76"/>
</p:tagLst>
</file>

<file path=ppt/tags/tag83.xml><?xml version="1.0" encoding="utf-8"?>
<p:tagLst xmlns:a="http://schemas.openxmlformats.org/drawingml/2006/main" xmlns:r="http://schemas.openxmlformats.org/officeDocument/2006/relationships" xmlns:p="http://schemas.openxmlformats.org/presentationml/2006/main">
  <p:tag name="NUM" val="77"/>
</p:tagLst>
</file>

<file path=ppt/tags/tag84.xml><?xml version="1.0" encoding="utf-8"?>
<p:tagLst xmlns:a="http://schemas.openxmlformats.org/drawingml/2006/main" xmlns:r="http://schemas.openxmlformats.org/officeDocument/2006/relationships" xmlns:p="http://schemas.openxmlformats.org/presentationml/2006/main">
  <p:tag name="NUM" val="78"/>
</p:tagLst>
</file>

<file path=ppt/tags/tag85.xml><?xml version="1.0" encoding="utf-8"?>
<p:tagLst xmlns:a="http://schemas.openxmlformats.org/drawingml/2006/main" xmlns:r="http://schemas.openxmlformats.org/officeDocument/2006/relationships" xmlns:p="http://schemas.openxmlformats.org/presentationml/2006/main">
  <p:tag name="NUM" val="79"/>
</p:tagLst>
</file>

<file path=ppt/tags/tag86.xml><?xml version="1.0" encoding="utf-8"?>
<p:tagLst xmlns:a="http://schemas.openxmlformats.org/drawingml/2006/main" xmlns:r="http://schemas.openxmlformats.org/officeDocument/2006/relationships" xmlns:p="http://schemas.openxmlformats.org/presentationml/2006/main">
  <p:tag name="NUM" val="80"/>
</p:tagLst>
</file>

<file path=ppt/tags/tag87.xml><?xml version="1.0" encoding="utf-8"?>
<p:tagLst xmlns:a="http://schemas.openxmlformats.org/drawingml/2006/main" xmlns:r="http://schemas.openxmlformats.org/officeDocument/2006/relationships" xmlns:p="http://schemas.openxmlformats.org/presentationml/2006/main">
  <p:tag name="NUM" val="81"/>
</p:tagLst>
</file>

<file path=ppt/tags/tag88.xml><?xml version="1.0" encoding="utf-8"?>
<p:tagLst xmlns:a="http://schemas.openxmlformats.org/drawingml/2006/main" xmlns:r="http://schemas.openxmlformats.org/officeDocument/2006/relationships" xmlns:p="http://schemas.openxmlformats.org/presentationml/2006/main">
  <p:tag name="NUM" val="82"/>
</p:tagLst>
</file>

<file path=ppt/tags/tag89.xml><?xml version="1.0" encoding="utf-8"?>
<p:tagLst xmlns:a="http://schemas.openxmlformats.org/drawingml/2006/main" xmlns:r="http://schemas.openxmlformats.org/officeDocument/2006/relationships" xmlns:p="http://schemas.openxmlformats.org/presentationml/2006/main">
  <p:tag name="NUM" val="83"/>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ags/tag90.xml><?xml version="1.0" encoding="utf-8"?>
<p:tagLst xmlns:a="http://schemas.openxmlformats.org/drawingml/2006/main" xmlns:r="http://schemas.openxmlformats.org/officeDocument/2006/relationships" xmlns:p="http://schemas.openxmlformats.org/presentationml/2006/main">
  <p:tag name="NUM" val="84"/>
</p:tagLst>
</file>

<file path=ppt/tags/tag91.xml><?xml version="1.0" encoding="utf-8"?>
<p:tagLst xmlns:a="http://schemas.openxmlformats.org/drawingml/2006/main" xmlns:r="http://schemas.openxmlformats.org/officeDocument/2006/relationships" xmlns:p="http://schemas.openxmlformats.org/presentationml/2006/main">
  <p:tag name="NUM" val="85"/>
</p:tagLst>
</file>

<file path=ppt/tags/tag92.xml><?xml version="1.0" encoding="utf-8"?>
<p:tagLst xmlns:a="http://schemas.openxmlformats.org/drawingml/2006/main" xmlns:r="http://schemas.openxmlformats.org/officeDocument/2006/relationships" xmlns:p="http://schemas.openxmlformats.org/presentationml/2006/main">
  <p:tag name="NUM" val="86"/>
</p:tagLst>
</file>

<file path=ppt/tags/tag93.xml><?xml version="1.0" encoding="utf-8"?>
<p:tagLst xmlns:a="http://schemas.openxmlformats.org/drawingml/2006/main" xmlns:r="http://schemas.openxmlformats.org/officeDocument/2006/relationships" xmlns:p="http://schemas.openxmlformats.org/presentationml/2006/main">
  <p:tag name="NUM" val="87"/>
</p:tagLst>
</file>

<file path=ppt/tags/tag94.xml><?xml version="1.0" encoding="utf-8"?>
<p:tagLst xmlns:a="http://schemas.openxmlformats.org/drawingml/2006/main" xmlns:r="http://schemas.openxmlformats.org/officeDocument/2006/relationships" xmlns:p="http://schemas.openxmlformats.org/presentationml/2006/main">
  <p:tag name="NUM" val="88"/>
</p:tagLst>
</file>

<file path=ppt/tags/tag95.xml><?xml version="1.0" encoding="utf-8"?>
<p:tagLst xmlns:a="http://schemas.openxmlformats.org/drawingml/2006/main" xmlns:r="http://schemas.openxmlformats.org/officeDocument/2006/relationships" xmlns:p="http://schemas.openxmlformats.org/presentationml/2006/main">
  <p:tag name="NUM" val="89"/>
</p:tagLst>
</file>

<file path=ppt/tags/tag96.xml><?xml version="1.0" encoding="utf-8"?>
<p:tagLst xmlns:a="http://schemas.openxmlformats.org/drawingml/2006/main" xmlns:r="http://schemas.openxmlformats.org/officeDocument/2006/relationships" xmlns:p="http://schemas.openxmlformats.org/presentationml/2006/main">
  <p:tag name="NUM" val="90"/>
</p:tagLst>
</file>

<file path=ppt/tags/tag97.xml><?xml version="1.0" encoding="utf-8"?>
<p:tagLst xmlns:a="http://schemas.openxmlformats.org/drawingml/2006/main" xmlns:r="http://schemas.openxmlformats.org/officeDocument/2006/relationships" xmlns:p="http://schemas.openxmlformats.org/presentationml/2006/main">
  <p:tag name="NUM" val="91"/>
</p:tagLst>
</file>

<file path=ppt/tags/tag98.xml><?xml version="1.0" encoding="utf-8"?>
<p:tagLst xmlns:a="http://schemas.openxmlformats.org/drawingml/2006/main" xmlns:r="http://schemas.openxmlformats.org/officeDocument/2006/relationships" xmlns:p="http://schemas.openxmlformats.org/presentationml/2006/main">
  <p:tag name="NUM" val="92"/>
</p:tagLst>
</file>

<file path=ppt/tags/tag99.xml><?xml version="1.0" encoding="utf-8"?>
<p:tagLst xmlns:a="http://schemas.openxmlformats.org/drawingml/2006/main" xmlns:r="http://schemas.openxmlformats.org/officeDocument/2006/relationships" xmlns:p="http://schemas.openxmlformats.org/presentationml/2006/main">
  <p:tag name="NUM" val="93"/>
</p:tagLst>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Verdan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1032</TotalTime>
  <Words>1340</Words>
  <Application>Microsoft Office PowerPoint</Application>
  <PresentationFormat>Affichage à l'écran (4:3)</PresentationFormat>
  <Paragraphs>405</Paragraphs>
  <Slides>22</Slides>
  <Notes>21</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Modèle par défaut</vt:lpstr>
      <vt:lpstr>Surveillance des maladies infectieuses chez les Utilisateurs de Drogues par Injection </vt:lpstr>
      <vt:lpstr>Diapositive 2</vt:lpstr>
      <vt:lpstr>Faits saillants - Épidémies de VIH et d’hépatite C : des données inquiétantes</vt:lpstr>
      <vt:lpstr>Faits saillants –  Prévenir par le dépistage et le suivi médical</vt:lpstr>
      <vt:lpstr>Faits saillants –  Le traitement de l’hépatite C chronique </vt:lpstr>
      <vt:lpstr>Qu’est-ce que SurvUDI?</vt:lpstr>
      <vt:lpstr>Méthodologie</vt:lpstr>
      <vt:lpstr>Caractéristiques sociodémographiques</vt:lpstr>
      <vt:lpstr>Principales drogues injectées</vt:lpstr>
      <vt:lpstr>Diapositive 10</vt:lpstr>
      <vt:lpstr>Diapositive 11</vt:lpstr>
      <vt:lpstr>Utilisation de seringues déjà utilisées par quelqu’un d’autre (31 décembre 2010)</vt:lpstr>
      <vt:lpstr>Infection par le VIH et le VHC</vt:lpstr>
      <vt:lpstr>Prévalence du VIH, variations régionales (2003-2010)</vt:lpstr>
      <vt:lpstr>Prévalence des anticorps contre le VHC variations régionales (2003-2010)</vt:lpstr>
      <vt:lpstr>Incidence VIH et VHC (par 100 PA) Variations régionales (31 décembre 2010)</vt:lpstr>
      <vt:lpstr>Diapositive 17</vt:lpstr>
      <vt:lpstr>Dépistage et prise en charge VIH/VHC 2003-2010</vt:lpstr>
      <vt:lpstr>Impact sur les interventions</vt:lpstr>
      <vt:lpstr>Impact sur les interventions (2)</vt:lpstr>
      <vt:lpstr>Remerciements</vt:lpstr>
      <vt:lpstr>L’équipe SurvUDI</vt:lpstr>
    </vt:vector>
  </TitlesOfParts>
  <Company>INSPQ&lt;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gigisa01</dc:creator>
  <cp:lastModifiedBy>Royse Henderson</cp:lastModifiedBy>
  <cp:revision>106</cp:revision>
  <dcterms:created xsi:type="dcterms:W3CDTF">2008-03-27T18:37:13Z</dcterms:created>
  <dcterms:modified xsi:type="dcterms:W3CDTF">2013-03-19T15:39:26Z</dcterms:modified>
</cp:coreProperties>
</file>