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tags/tag38.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tags/tag34.xml" ContentType="application/vnd.openxmlformats-officedocument.presentationml.tags+xml"/>
  <Override PartName="/ppt/tags/tag52.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ppt/tags/tag23.xml" ContentType="application/vnd.openxmlformats-officedocument.presentationml.tags+xml"/>
  <Override PartName="/ppt/charts/chart3.xml" ContentType="application/vnd.openxmlformats-officedocument.drawingml.chart+xml"/>
  <Override PartName="/ppt/tags/tag41.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21.xml" ContentType="application/vnd.openxmlformats-officedocument.presentationml.tags+xml"/>
  <Override PartName="/ppt/tags/tag30.xml" ContentType="application/vnd.openxmlformats-officedocument.presentationml.tags+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tags/tag39.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notesSlides/notesSlide15.xml" ContentType="application/vnd.openxmlformats-officedocument.presentationml.notesSlide+xml"/>
  <Override PartName="/ppt/tags/tag37.xml" ContentType="application/vnd.openxmlformats-officedocument.presentationml.tags+xml"/>
  <Override PartName="/ppt/tags/tag48.xml" ContentType="application/vnd.openxmlformats-officedocument.presentationml.tags+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notesSlides/notesSlide13.xml" ContentType="application/vnd.openxmlformats-officedocument.presentationml.notesSlide+xml"/>
  <Override PartName="/ppt/tags/tag26.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tags/tag15.xml" ContentType="application/vnd.openxmlformats-officedocument.presentationml.tag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notesSlides/notesSlide20.xml" ContentType="application/vnd.openxmlformats-officedocument.presentationml.notesSlide+xml"/>
  <Override PartName="/ppt/tags/tag13.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tags/tag31.xml" ContentType="application/vnd.openxmlformats-officedocument.presentationml.tags+xml"/>
  <Override PartName="/ppt/charts/chart4.xml" ContentType="application/vnd.openxmlformats-officedocument.drawingml.chart+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slides/slide12.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notesSlides/notesSlide14.xml" ContentType="application/vnd.openxmlformats-officedocument.presentationml.notesSlide+xml"/>
  <Override PartName="/ppt/tags/tag36.xml" ContentType="application/vnd.openxmlformats-officedocument.presentationml.tags+xml"/>
  <Override PartName="/ppt/commentAuthors.xml" ContentType="application/vnd.openxmlformats-officedocument.presentationml.commentAuthors+xml"/>
  <Override PartName="/ppt/tags/tag14.xml" ContentType="application/vnd.openxmlformats-officedocument.presentationml.tags+xml"/>
  <Override PartName="/ppt/notesSlides/notesSlide9.xml" ContentType="application/vnd.openxmlformats-officedocument.presentationml.notesSlide+xml"/>
  <Override PartName="/ppt/tags/tag25.xml" ContentType="application/vnd.openxmlformats-officedocument.presentationml.tags+xml"/>
  <Override PartName="/ppt/tags/tag43.xml" ContentType="application/vnd.openxmlformats-officedocument.presentationml.tags+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tags/tag32.xml" ContentType="application/vnd.openxmlformats-officedocument.presentationml.tags+xml"/>
  <Override PartName="/ppt/tags/tag50.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29"/>
  </p:notesMasterIdLst>
  <p:handoutMasterIdLst>
    <p:handoutMasterId r:id="rId30"/>
  </p:handoutMasterIdLst>
  <p:sldIdLst>
    <p:sldId id="307" r:id="rId2"/>
    <p:sldId id="298" r:id="rId3"/>
    <p:sldId id="274" r:id="rId4"/>
    <p:sldId id="310" r:id="rId5"/>
    <p:sldId id="302" r:id="rId6"/>
    <p:sldId id="269" r:id="rId7"/>
    <p:sldId id="293" r:id="rId8"/>
    <p:sldId id="306" r:id="rId9"/>
    <p:sldId id="294" r:id="rId10"/>
    <p:sldId id="278" r:id="rId11"/>
    <p:sldId id="309" r:id="rId12"/>
    <p:sldId id="282" r:id="rId13"/>
    <p:sldId id="283" r:id="rId14"/>
    <p:sldId id="300" r:id="rId15"/>
    <p:sldId id="285" r:id="rId16"/>
    <p:sldId id="289" r:id="rId17"/>
    <p:sldId id="296" r:id="rId18"/>
    <p:sldId id="291" r:id="rId19"/>
    <p:sldId id="266" r:id="rId20"/>
    <p:sldId id="265" r:id="rId21"/>
    <p:sldId id="299" r:id="rId22"/>
    <p:sldId id="297" r:id="rId23"/>
    <p:sldId id="281" r:id="rId24"/>
    <p:sldId id="312" r:id="rId25"/>
    <p:sldId id="311" r:id="rId26"/>
    <p:sldId id="275" r:id="rId27"/>
    <p:sldId id="305" r:id="rId28"/>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qmar01" initials="MCP" lastIdx="6"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7CD"/>
    <a:srgbClr val="FFE4CD"/>
    <a:srgbClr val="FFF2E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5357" autoAdjust="0"/>
  </p:normalViewPr>
  <p:slideViewPr>
    <p:cSldViewPr>
      <p:cViewPr>
        <p:scale>
          <a:sx n="90" d="100"/>
          <a:sy n="90" d="100"/>
        </p:scale>
        <p:origin x="-1608"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156" y="-102"/>
      </p:cViewPr>
      <p:guideLst>
        <p:guide orient="horz" pos="2928"/>
        <p:guide pos="22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inspq.qc.ca\dfs\Secure\INSPQ\Partage\Poids\Projet%20Pascale%20Morin\Rapport%20INSPQ%20&#233;coles%20secondaires\Tableaux%20des%20r&#233;sultats%20Secondair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inspq.qc.ca\dfs\Secure\INSPQ\Partage\Poids\Projet%20Pascale%20Morin\Rapport%20INSPQ%20&#233;coles%20secondaires\Tableaux%20des%20r&#233;sultats%20Secondair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inspq.qc.ca\dfs\Secure\INSPQ\Partage\Poids\Projet%20Pascale%20Morin\Rapport%20INSPQ%20&#233;coles%20secondaires\Tableaux%20des%20r&#233;sultats%20Secondair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inspq.qc.ca\dfs\Secure\INSPQ\Partage\Poids\Projet%20Pascale%20Morin\Rapport%20INSPQ%20&#233;coles%20secondaires\Tableaux%20des%20r&#233;sultats%20Secondai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fr-FR"/>
  <c:style val="17"/>
  <c:chart>
    <c:autoTitleDeleted val="1"/>
    <c:plotArea>
      <c:layout>
        <c:manualLayout>
          <c:layoutTarget val="inner"/>
          <c:xMode val="edge"/>
          <c:yMode val="edge"/>
          <c:x val="0.26667198968182981"/>
          <c:y val="4.6533470917814561E-2"/>
          <c:w val="0.70892434111200142"/>
          <c:h val="0.88157104469293668"/>
        </c:manualLayout>
      </c:layout>
      <c:barChart>
        <c:barDir val="bar"/>
        <c:grouping val="clustered"/>
        <c:ser>
          <c:idx val="0"/>
          <c:order val="0"/>
          <c:spPr>
            <a:solidFill>
              <a:srgbClr val="BBE0E3"/>
            </a:solidFill>
          </c:spPr>
          <c:dLbls>
            <c:spPr>
              <a:noFill/>
            </c:spPr>
            <c:txPr>
              <a:bodyPr/>
              <a:lstStyle/>
              <a:p>
                <a:pPr>
                  <a:defRPr sz="1800">
                    <a:solidFill>
                      <a:schemeClr val="bg1"/>
                    </a:solidFill>
                    <a:latin typeface="+mn-lt"/>
                  </a:defRPr>
                </a:pPr>
                <a:endParaRPr lang="fr-FR"/>
              </a:p>
            </c:txPr>
            <c:showVal val="1"/>
          </c:dLbls>
          <c:cat>
            <c:strRef>
              <c:f>Indice!$A$5:$B$9</c:f>
              <c:strCache>
                <c:ptCount val="5"/>
                <c:pt idx="0">
                  <c:v>Aucun élément</c:v>
                </c:pt>
                <c:pt idx="1">
                  <c:v>1 élément</c:v>
                </c:pt>
                <c:pt idx="2">
                  <c:v>2 éléments</c:v>
                </c:pt>
                <c:pt idx="3">
                  <c:v>3 éléments</c:v>
                </c:pt>
                <c:pt idx="4">
                  <c:v>Les 4 éléments</c:v>
                </c:pt>
              </c:strCache>
            </c:strRef>
          </c:cat>
          <c:val>
            <c:numRef>
              <c:f>Indice!$C$5:$C$9</c:f>
              <c:numCache>
                <c:formatCode>0%</c:formatCode>
                <c:ptCount val="5"/>
                <c:pt idx="0">
                  <c:v>0</c:v>
                </c:pt>
                <c:pt idx="1">
                  <c:v>4.5231023919109735E-2</c:v>
                </c:pt>
                <c:pt idx="2">
                  <c:v>3.21534259048816E-2</c:v>
                </c:pt>
                <c:pt idx="3">
                  <c:v>0.1424250948953423</c:v>
                </c:pt>
                <c:pt idx="4">
                  <c:v>0.82089837680785804</c:v>
                </c:pt>
              </c:numCache>
            </c:numRef>
          </c:val>
        </c:ser>
        <c:axId val="79078912"/>
        <c:axId val="79080448"/>
      </c:barChart>
      <c:catAx>
        <c:axId val="79078912"/>
        <c:scaling>
          <c:orientation val="minMax"/>
        </c:scaling>
        <c:axPos val="l"/>
        <c:majorTickMark val="none"/>
        <c:minorTickMark val="out"/>
        <c:tickLblPos val="nextTo"/>
        <c:spPr>
          <a:noFill/>
          <a:ln>
            <a:solidFill>
              <a:srgbClr val="BBE0E3"/>
            </a:solidFill>
          </a:ln>
        </c:spPr>
        <c:txPr>
          <a:bodyPr/>
          <a:lstStyle/>
          <a:p>
            <a:pPr>
              <a:defRPr sz="1800">
                <a:solidFill>
                  <a:schemeClr val="bg1"/>
                </a:solidFill>
                <a:latin typeface="+mn-lt"/>
              </a:defRPr>
            </a:pPr>
            <a:endParaRPr lang="fr-FR"/>
          </a:p>
        </c:txPr>
        <c:crossAx val="79080448"/>
        <c:crosses val="autoZero"/>
        <c:auto val="1"/>
        <c:lblAlgn val="ctr"/>
        <c:lblOffset val="100"/>
      </c:catAx>
      <c:valAx>
        <c:axId val="79080448"/>
        <c:scaling>
          <c:orientation val="minMax"/>
        </c:scaling>
        <c:axPos val="b"/>
        <c:numFmt formatCode="0%" sourceLinked="1"/>
        <c:tickLblPos val="none"/>
        <c:spPr>
          <a:ln>
            <a:solidFill>
              <a:schemeClr val="accent1"/>
            </a:solidFill>
          </a:ln>
        </c:spPr>
        <c:crossAx val="79078912"/>
        <c:crosses val="autoZero"/>
        <c:crossBetween val="between"/>
        <c:majorUnit val="0.1"/>
      </c:valAx>
      <c:spPr>
        <a:noFill/>
      </c:spPr>
    </c:plotArea>
    <c:plotVisOnly val="1"/>
    <c:dispBlanksAs val="gap"/>
  </c:chart>
  <c:spPr>
    <a:noFill/>
    <a:ln w="3175">
      <a:noFill/>
    </a:ln>
  </c:spPr>
  <c:txPr>
    <a:bodyPr/>
    <a:lstStyle/>
    <a:p>
      <a:pPr>
        <a:defRPr>
          <a:latin typeface="Arial" pitchFamily="34" charset="0"/>
          <a:cs typeface="Arial" pitchFamily="34" charset="0"/>
        </a:defRPr>
      </a:pPr>
      <a:endParaRPr lang="fr-F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fr-FR"/>
  <c:style val="17"/>
  <c:chart>
    <c:autoTitleDeleted val="1"/>
    <c:plotArea>
      <c:layout>
        <c:manualLayout>
          <c:layoutTarget val="inner"/>
          <c:xMode val="edge"/>
          <c:yMode val="edge"/>
          <c:x val="0.50417869069636523"/>
          <c:y val="9.2093262038984922E-2"/>
          <c:w val="0.26126672199820938"/>
          <c:h val="0.85513321885213767"/>
        </c:manualLayout>
      </c:layout>
      <c:barChart>
        <c:barDir val="bar"/>
        <c:grouping val="clustered"/>
        <c:ser>
          <c:idx val="0"/>
          <c:order val="0"/>
          <c:spPr>
            <a:solidFill>
              <a:srgbClr val="BBE0E3"/>
            </a:solidFill>
            <a:ln>
              <a:solidFill>
                <a:srgbClr val="BBE0E3"/>
              </a:solidFill>
            </a:ln>
          </c:spPr>
          <c:dLbls>
            <c:showVal val="1"/>
          </c:dLbls>
          <c:cat>
            <c:strRef>
              <c:f>Indice!$A$16:$D$19</c:f>
              <c:strCache>
                <c:ptCount val="4"/>
                <c:pt idx="0">
                  <c:v>Produit céréalier à grains entiers ou pommes de terre</c:v>
                </c:pt>
                <c:pt idx="1">
                  <c:v>Viande et susbtituts </c:v>
                </c:pt>
                <c:pt idx="2">
                  <c:v>Lait  </c:v>
                </c:pt>
                <c:pt idx="3">
                  <c:v>Légumes et fruits</c:v>
                </c:pt>
              </c:strCache>
            </c:strRef>
          </c:cat>
          <c:val>
            <c:numRef>
              <c:f>Indice!$F$16:$F$19</c:f>
              <c:numCache>
                <c:formatCode>0%</c:formatCode>
                <c:ptCount val="4"/>
                <c:pt idx="0">
                  <c:v>0.86700000000000488</c:v>
                </c:pt>
                <c:pt idx="1">
                  <c:v>0.92400000000000004</c:v>
                </c:pt>
                <c:pt idx="2">
                  <c:v>0.99</c:v>
                </c:pt>
                <c:pt idx="3">
                  <c:v>1</c:v>
                </c:pt>
              </c:numCache>
            </c:numRef>
          </c:val>
        </c:ser>
        <c:gapWidth val="204"/>
        <c:axId val="79460608"/>
        <c:axId val="79470592"/>
      </c:barChart>
      <c:catAx>
        <c:axId val="79460608"/>
        <c:scaling>
          <c:orientation val="minMax"/>
        </c:scaling>
        <c:axPos val="l"/>
        <c:majorTickMark val="none"/>
        <c:minorTickMark val="out"/>
        <c:tickLblPos val="nextTo"/>
        <c:spPr>
          <a:ln>
            <a:solidFill>
              <a:srgbClr val="BBE0E3"/>
            </a:solidFill>
          </a:ln>
        </c:spPr>
        <c:txPr>
          <a:bodyPr rot="0"/>
          <a:lstStyle/>
          <a:p>
            <a:pPr>
              <a:defRPr/>
            </a:pPr>
            <a:endParaRPr lang="fr-FR"/>
          </a:p>
        </c:txPr>
        <c:crossAx val="79470592"/>
        <c:crossesAt val="0"/>
        <c:auto val="1"/>
        <c:lblAlgn val="ctr"/>
        <c:lblOffset val="100"/>
      </c:catAx>
      <c:valAx>
        <c:axId val="79470592"/>
        <c:scaling>
          <c:orientation val="minMax"/>
          <c:max val="1"/>
          <c:min val="0"/>
        </c:scaling>
        <c:axPos val="b"/>
        <c:numFmt formatCode="0%" sourceLinked="1"/>
        <c:tickLblPos val="none"/>
        <c:spPr>
          <a:ln>
            <a:solidFill>
              <a:srgbClr val="BBE0E3"/>
            </a:solidFill>
          </a:ln>
        </c:spPr>
        <c:crossAx val="79460608"/>
        <c:crosses val="autoZero"/>
        <c:crossBetween val="between"/>
        <c:majorUnit val="0.2"/>
      </c:valAx>
    </c:plotArea>
    <c:plotVisOnly val="1"/>
    <c:dispBlanksAs val="gap"/>
  </c:chart>
  <c:txPr>
    <a:bodyPr/>
    <a:lstStyle/>
    <a:p>
      <a:pPr>
        <a:defRPr sz="1800">
          <a:solidFill>
            <a:schemeClr val="bg1"/>
          </a:solidFill>
          <a:latin typeface="+mn-lt"/>
          <a:cs typeface="Arial" pitchFamily="34" charset="0"/>
        </a:defRPr>
      </a:pPr>
      <a:endParaRPr lang="fr-F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fr-FR"/>
  <c:style val="17"/>
  <c:chart>
    <c:autoTitleDeleted val="1"/>
    <c:plotArea>
      <c:layout>
        <c:manualLayout>
          <c:layoutTarget val="inner"/>
          <c:xMode val="edge"/>
          <c:yMode val="edge"/>
          <c:x val="0.49425193908346082"/>
          <c:y val="0.11357760928896161"/>
          <c:w val="0.48778031049047832"/>
          <c:h val="0.79629629629629661"/>
        </c:manualLayout>
      </c:layout>
      <c:barChart>
        <c:barDir val="bar"/>
        <c:grouping val="clustered"/>
        <c:ser>
          <c:idx val="0"/>
          <c:order val="0"/>
          <c:spPr>
            <a:solidFill>
              <a:srgbClr val="BBE0E3"/>
            </a:solidFill>
          </c:spPr>
          <c:dLbls>
            <c:showVal val="1"/>
          </c:dLbls>
          <c:cat>
            <c:strRef>
              <c:f>(Indice!$A$27:$D$30,Indice!$F$27:$F$30)</c:f>
              <c:strCache>
                <c:ptCount val="7"/>
                <c:pt idx="0">
                  <c:v>Friture et/ou charcuterie</c:v>
                </c:pt>
                <c:pt idx="1">
                  <c:v>Aliments riches en sucre ou avec substitut de sucre </c:v>
                </c:pt>
                <c:pt idx="2">
                  <c:v>Boissons riches en sucre ou avec substitut de sucre </c:v>
                </c:pt>
                <c:pt idx="4">
                  <c:v>46%</c:v>
                </c:pt>
                <c:pt idx="5">
                  <c:v>68%</c:v>
                </c:pt>
                <c:pt idx="6">
                  <c:v>71%</c:v>
                </c:pt>
              </c:strCache>
            </c:strRef>
          </c:cat>
          <c:val>
            <c:numRef>
              <c:f>Indice!$F$27:$F$29</c:f>
              <c:numCache>
                <c:formatCode>0%</c:formatCode>
                <c:ptCount val="3"/>
                <c:pt idx="0">
                  <c:v>0.45700000000000002</c:v>
                </c:pt>
                <c:pt idx="1">
                  <c:v>0.67900000000000671</c:v>
                </c:pt>
                <c:pt idx="2">
                  <c:v>0.70600000000000063</c:v>
                </c:pt>
              </c:numCache>
            </c:numRef>
          </c:val>
        </c:ser>
        <c:gapWidth val="224"/>
        <c:axId val="79993856"/>
        <c:axId val="80012032"/>
      </c:barChart>
      <c:catAx>
        <c:axId val="79993856"/>
        <c:scaling>
          <c:orientation val="minMax"/>
        </c:scaling>
        <c:axPos val="l"/>
        <c:majorTickMark val="none"/>
        <c:minorTickMark val="out"/>
        <c:tickLblPos val="nextTo"/>
        <c:spPr>
          <a:ln>
            <a:solidFill>
              <a:srgbClr val="BBE0E3"/>
            </a:solidFill>
          </a:ln>
        </c:spPr>
        <c:crossAx val="80012032"/>
        <c:crosses val="autoZero"/>
        <c:auto val="1"/>
        <c:lblAlgn val="ctr"/>
        <c:lblOffset val="100"/>
      </c:catAx>
      <c:valAx>
        <c:axId val="80012032"/>
        <c:scaling>
          <c:orientation val="minMax"/>
          <c:max val="1"/>
        </c:scaling>
        <c:axPos val="b"/>
        <c:numFmt formatCode="0%" sourceLinked="1"/>
        <c:minorTickMark val="out"/>
        <c:tickLblPos val="none"/>
        <c:spPr>
          <a:ln>
            <a:solidFill>
              <a:srgbClr val="BBE0E3"/>
            </a:solidFill>
          </a:ln>
        </c:spPr>
        <c:crossAx val="79993856"/>
        <c:crosses val="autoZero"/>
        <c:crossBetween val="between"/>
        <c:majorUnit val="0.5"/>
      </c:valAx>
    </c:plotArea>
    <c:plotVisOnly val="1"/>
    <c:dispBlanksAs val="gap"/>
  </c:chart>
  <c:txPr>
    <a:bodyPr/>
    <a:lstStyle/>
    <a:p>
      <a:pPr>
        <a:defRPr sz="1800">
          <a:solidFill>
            <a:schemeClr val="bg1"/>
          </a:solidFill>
          <a:latin typeface="+mn-lt"/>
          <a:cs typeface="Arial" pitchFamily="34" charset="0"/>
        </a:defRPr>
      </a:pPr>
      <a:endParaRPr lang="fr-F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fr-FR"/>
  <c:style val="17"/>
  <c:chart>
    <c:autoTitleDeleted val="1"/>
    <c:plotArea>
      <c:layout>
        <c:manualLayout>
          <c:layoutTarget val="inner"/>
          <c:xMode val="edge"/>
          <c:yMode val="edge"/>
          <c:x val="0.36621494751408284"/>
          <c:y val="0.11796227544095859"/>
          <c:w val="0.48451533437978866"/>
          <c:h val="0.80604463302190865"/>
        </c:manualLayout>
      </c:layout>
      <c:barChart>
        <c:barDir val="bar"/>
        <c:grouping val="clustered"/>
        <c:ser>
          <c:idx val="0"/>
          <c:order val="0"/>
          <c:spPr>
            <a:solidFill>
              <a:srgbClr val="BBE0E3"/>
            </a:solidFill>
          </c:spPr>
          <c:dLbls>
            <c:showVal val="1"/>
          </c:dLbls>
          <c:cat>
            <c:strRef>
              <c:f>'[Tableaux des résultats Secondaire.xlsx]Indice'!$A$35:$B$38</c:f>
              <c:strCache>
                <c:ptCount val="4"/>
                <c:pt idx="0">
                  <c:v>Les 3 éléments</c:v>
                </c:pt>
                <c:pt idx="1">
                  <c:v>2 éléments</c:v>
                </c:pt>
                <c:pt idx="2">
                  <c:v>1 élément</c:v>
                </c:pt>
                <c:pt idx="3">
                  <c:v>Aucun élément </c:v>
                </c:pt>
              </c:strCache>
            </c:strRef>
          </c:cat>
          <c:val>
            <c:numRef>
              <c:f>'[Tableaux des résultats Secondaire.xlsx]Indice'!$D$35:$D$38</c:f>
              <c:numCache>
                <c:formatCode>0%</c:formatCode>
                <c:ptCount val="4"/>
                <c:pt idx="0">
                  <c:v>0.20800000000000013</c:v>
                </c:pt>
                <c:pt idx="1">
                  <c:v>0.48700000000000032</c:v>
                </c:pt>
                <c:pt idx="2">
                  <c:v>0.24500000000000013</c:v>
                </c:pt>
                <c:pt idx="3">
                  <c:v>6.1000000000000013E-2</c:v>
                </c:pt>
              </c:numCache>
            </c:numRef>
          </c:val>
        </c:ser>
        <c:gapWidth val="195"/>
        <c:axId val="80089088"/>
        <c:axId val="80090624"/>
      </c:barChart>
      <c:catAx>
        <c:axId val="80089088"/>
        <c:scaling>
          <c:orientation val="minMax"/>
        </c:scaling>
        <c:axPos val="l"/>
        <c:majorTickMark val="none"/>
        <c:minorTickMark val="out"/>
        <c:tickLblPos val="nextTo"/>
        <c:spPr>
          <a:ln>
            <a:solidFill>
              <a:srgbClr val="BBE0E3"/>
            </a:solidFill>
          </a:ln>
        </c:spPr>
        <c:crossAx val="80090624"/>
        <c:crosses val="autoZero"/>
        <c:auto val="1"/>
        <c:lblAlgn val="ctr"/>
        <c:lblOffset val="100"/>
      </c:catAx>
      <c:valAx>
        <c:axId val="80090624"/>
        <c:scaling>
          <c:orientation val="minMax"/>
          <c:max val="1"/>
        </c:scaling>
        <c:axPos val="b"/>
        <c:numFmt formatCode="0%" sourceLinked="1"/>
        <c:minorTickMark val="out"/>
        <c:tickLblPos val="none"/>
        <c:spPr>
          <a:ln>
            <a:solidFill>
              <a:srgbClr val="BBE0E3"/>
            </a:solidFill>
          </a:ln>
        </c:spPr>
        <c:crossAx val="80089088"/>
        <c:crosses val="autoZero"/>
        <c:crossBetween val="between"/>
      </c:valAx>
    </c:plotArea>
    <c:plotVisOnly val="1"/>
  </c:chart>
  <c:txPr>
    <a:bodyPr/>
    <a:lstStyle/>
    <a:p>
      <a:pPr>
        <a:defRPr sz="1800">
          <a:solidFill>
            <a:schemeClr val="bg1"/>
          </a:solidFill>
          <a:latin typeface="+mn-lt"/>
          <a:cs typeface="Arial" pitchFamily="34" charset="0"/>
        </a:defRPr>
      </a:pPr>
      <a:endParaRPr lang="fr-FR"/>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1B0377E-C05A-4F72-83B1-EAB321E42061}" type="datetimeFigureOut">
              <a:rPr lang="fr-CA" smtClean="0"/>
              <a:pPr/>
              <a:t>2013-03-18</a:t>
            </a:fld>
            <a:endParaRPr lang="fr-CA"/>
          </a:p>
        </p:txBody>
      </p:sp>
      <p:sp>
        <p:nvSpPr>
          <p:cNvPr id="4" name="Espace réservé du pied de page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056FB61-59B2-4F76-98D0-4990E3EDE4BE}" type="slidenum">
              <a:rPr lang="fr-CA" smtClean="0"/>
              <a:pPr/>
              <a:t>‹N°›</a:t>
            </a:fld>
            <a:endParaRPr lang="fr-CA"/>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CA"/>
          </a:p>
        </p:txBody>
      </p:sp>
      <p:sp>
        <p:nvSpPr>
          <p:cNvPr id="3" name="Espace réservé de la date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335F497-4241-4E25-A0F1-718C1C554B02}" type="datetimeFigureOut">
              <a:rPr lang="fr-CA" smtClean="0"/>
              <a:pPr/>
              <a:t>2013-03-18</a:t>
            </a:fld>
            <a:endParaRPr lang="fr-CA"/>
          </a:p>
        </p:txBody>
      </p:sp>
      <p:sp>
        <p:nvSpPr>
          <p:cNvPr id="4" name="Espace réservé de l'image des diapositive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fr-CA"/>
          </a:p>
        </p:txBody>
      </p:sp>
      <p:sp>
        <p:nvSpPr>
          <p:cNvPr id="5" name="Espace réservé des commentaires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40E7C88-FDC0-4923-945D-B36D5226E7F4}" type="slidenum">
              <a:rPr lang="fr-CA" smtClean="0"/>
              <a:pPr/>
              <a:t>‹N°›</a:t>
            </a:fld>
            <a:endParaRPr lang="fr-CA"/>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En ce qui concerne la</a:t>
            </a:r>
            <a:r>
              <a:rPr lang="fr-CA" baseline="0" dirty="0" smtClean="0"/>
              <a:t> composition de l’offre alimentaire au repas du midi, les éléments positifs suivants ont été notés: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baseline="0" dirty="0" smtClean="0"/>
              <a:t>D’autres aspects mériteraient quand à eux d’être améliorés:</a:t>
            </a:r>
          </a:p>
          <a:p>
            <a:pPr marL="0" lvl="1" defTabSz="931774"/>
            <a:endParaRPr lang="fr-FR"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baseline="0" dirty="0" smtClean="0">
                <a:solidFill>
                  <a:schemeClr val="tx1"/>
                </a:solidFill>
                <a:latin typeface="+mn-lt"/>
                <a:ea typeface="+mn-ea"/>
                <a:cs typeface="+mn-cs"/>
              </a:rPr>
              <a:t>Des indices de la qualité de l’offre alimentaire ont donc été développés afin de synthétiser les données observées sur les aliments et boissons servis aux élèves au repas du midi et de mieux caractériser la qualité nutritionnelle globale de l’offre alimentaire au sein d’une même école.</a:t>
            </a:r>
          </a:p>
          <a:p>
            <a:endParaRPr lang="fr-CA" sz="1200" kern="1200" baseline="0" dirty="0" smtClean="0">
              <a:solidFill>
                <a:schemeClr val="tx1"/>
              </a:solidFill>
              <a:latin typeface="+mn-lt"/>
              <a:ea typeface="+mn-ea"/>
              <a:cs typeface="+mn-cs"/>
            </a:endParaRPr>
          </a:p>
          <a:p>
            <a:r>
              <a:rPr lang="fr-CA" sz="1200" kern="1200" baseline="0" dirty="0" smtClean="0">
                <a:solidFill>
                  <a:schemeClr val="tx1"/>
                </a:solidFill>
                <a:latin typeface="+mn-lt"/>
                <a:ea typeface="+mn-ea"/>
                <a:cs typeface="+mn-cs"/>
              </a:rPr>
              <a:t>Deux indices, dont un portant sur l’accès à une offre alimentaire saine et l’autre sur l’accès à une offre alimentaire défavorable à une saine alimentation, ont été élaborés à partir des</a:t>
            </a:r>
          </a:p>
          <a:p>
            <a:r>
              <a:rPr lang="fr-CA" sz="1200" kern="1200" baseline="0" dirty="0" smtClean="0">
                <a:solidFill>
                  <a:schemeClr val="tx1"/>
                </a:solidFill>
                <a:latin typeface="+mn-lt"/>
                <a:ea typeface="+mn-ea"/>
                <a:cs typeface="+mn-cs"/>
              </a:rPr>
              <a:t>variables de l’enquête. Deux questions ont orienté le développement des indices : 1) était-il possible pour un élève de se composer un dîner nutritif et équilibré? et 2) dans quelle</a:t>
            </a:r>
          </a:p>
          <a:p>
            <a:r>
              <a:rPr lang="fr-CA" sz="1200" kern="1200" baseline="0" dirty="0" smtClean="0">
                <a:solidFill>
                  <a:schemeClr val="tx1"/>
                </a:solidFill>
                <a:latin typeface="+mn-lt"/>
                <a:ea typeface="+mn-ea"/>
                <a:cs typeface="+mn-cs"/>
              </a:rPr>
              <a:t>mesure un élève se faisait-il proposer des aliments de faible valeur nutritive au repas du midi?</a:t>
            </a:r>
            <a:endParaRPr lang="fr-C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L’indice d’accès</a:t>
            </a:r>
            <a:r>
              <a:rPr lang="fr-CA" baseline="0" dirty="0" smtClean="0"/>
              <a:t> à une offre alimentaire saine a été défini par la présence des 4 critères suivants: </a:t>
            </a:r>
            <a:endParaRPr lang="fr-CA"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baseline="0" dirty="0" smtClean="0">
                <a:solidFill>
                  <a:schemeClr val="tx1"/>
                </a:solidFill>
                <a:latin typeface="+mn-lt"/>
                <a:ea typeface="+mn-ea"/>
                <a:cs typeface="+mn-cs"/>
              </a:rPr>
              <a:t>Les analyses réalisées à l’aide de l’indice montrent que la majorité des écoles (82 %) offrant un service de repas présentaient l’ensemble des éléments favorables. Dans les autres écoles, l</a:t>
            </a:r>
            <a:r>
              <a:rPr lang="en-US" sz="1200" kern="1200" dirty="0" smtClean="0">
                <a:solidFill>
                  <a:schemeClr val="tx1"/>
                </a:solidFill>
                <a:latin typeface="+mn-lt"/>
                <a:ea typeface="+mn-ea"/>
                <a:cs typeface="+mn-cs"/>
              </a:rPr>
              <a:t>’aliment qui </a:t>
            </a:r>
            <a:r>
              <a:rPr lang="en-US" sz="1200" kern="1200" dirty="0" err="1" smtClean="0">
                <a:solidFill>
                  <a:schemeClr val="tx1"/>
                </a:solidFill>
                <a:latin typeface="+mn-lt"/>
                <a:ea typeface="+mn-ea"/>
                <a:cs typeface="+mn-cs"/>
              </a:rPr>
              <a:t>faisait</a:t>
            </a:r>
            <a:r>
              <a:rPr lang="en-US" sz="1200" kern="1200" dirty="0" smtClean="0">
                <a:solidFill>
                  <a:schemeClr val="tx1"/>
                </a:solidFill>
                <a:latin typeface="+mn-lt"/>
                <a:ea typeface="+mn-ea"/>
                <a:cs typeface="+mn-cs"/>
              </a:rPr>
              <a:t> le plus </a:t>
            </a:r>
            <a:r>
              <a:rPr lang="en-US" sz="1200" kern="1200" dirty="0" err="1" smtClean="0">
                <a:solidFill>
                  <a:schemeClr val="tx1"/>
                </a:solidFill>
                <a:latin typeface="+mn-lt"/>
                <a:ea typeface="+mn-ea"/>
                <a:cs typeface="+mn-cs"/>
              </a:rPr>
              <a:t>défaut</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était</a:t>
            </a:r>
            <a:r>
              <a:rPr lang="en-US" sz="1200" kern="1200" dirty="0" smtClean="0">
                <a:solidFill>
                  <a:schemeClr val="tx1"/>
                </a:solidFill>
                <a:latin typeface="+mn-lt"/>
                <a:ea typeface="+mn-ea"/>
                <a:cs typeface="+mn-cs"/>
              </a:rPr>
              <a:t> les </a:t>
            </a:r>
            <a:r>
              <a:rPr lang="en-US" sz="1200" kern="1200" dirty="0" err="1" smtClean="0">
                <a:solidFill>
                  <a:schemeClr val="tx1"/>
                </a:solidFill>
                <a:latin typeface="+mn-lt"/>
                <a:ea typeface="+mn-ea"/>
                <a:cs typeface="+mn-cs"/>
              </a:rPr>
              <a:t>produits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céréaliers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faits</a:t>
            </a:r>
            <a:r>
              <a:rPr lang="en-US" sz="1200" kern="1200" dirty="0" smtClean="0">
                <a:solidFill>
                  <a:schemeClr val="tx1"/>
                </a:solidFill>
                <a:latin typeface="+mn-lt"/>
                <a:ea typeface="+mn-ea"/>
                <a:cs typeface="+mn-cs"/>
              </a:rPr>
              <a:t> de grains </a:t>
            </a:r>
            <a:r>
              <a:rPr lang="en-US" sz="1200" kern="1200" dirty="0" err="1" smtClean="0">
                <a:solidFill>
                  <a:schemeClr val="tx1"/>
                </a:solidFill>
                <a:latin typeface="+mn-lt"/>
                <a:ea typeface="+mn-ea"/>
                <a:cs typeface="+mn-cs"/>
              </a:rPr>
              <a:t>entiers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dans</a:t>
            </a:r>
            <a:r>
              <a:rPr lang="en-US" sz="1200" kern="1200" dirty="0" smtClean="0">
                <a:solidFill>
                  <a:schemeClr val="tx1"/>
                </a:solidFill>
                <a:latin typeface="+mn-lt"/>
                <a:ea typeface="+mn-ea"/>
                <a:cs typeface="+mn-cs"/>
              </a:rPr>
              <a:t> un </a:t>
            </a:r>
            <a:r>
              <a:rPr lang="en-US" sz="1200" kern="1200" dirty="0" err="1" smtClean="0">
                <a:solidFill>
                  <a:schemeClr val="tx1"/>
                </a:solidFill>
                <a:latin typeface="+mn-lt"/>
                <a:ea typeface="+mn-ea"/>
                <a:cs typeface="+mn-cs"/>
              </a:rPr>
              <a:t>mets</a:t>
            </a:r>
            <a:r>
              <a:rPr lang="en-US" sz="1200" kern="1200" dirty="0" smtClean="0">
                <a:solidFill>
                  <a:schemeClr val="tx1"/>
                </a:solidFill>
                <a:latin typeface="+mn-lt"/>
                <a:ea typeface="+mn-ea"/>
                <a:cs typeface="+mn-cs"/>
              </a:rPr>
              <a:t> principal au menu du jour </a:t>
            </a:r>
            <a:r>
              <a:rPr lang="en-US" sz="1200" kern="1200" dirty="0" err="1" smtClean="0">
                <a:solidFill>
                  <a:schemeClr val="tx1"/>
                </a:solidFill>
                <a:latin typeface="+mn-lt"/>
                <a:ea typeface="+mn-ea"/>
                <a:cs typeface="+mn-cs"/>
              </a:rPr>
              <a:t>ou</a:t>
            </a:r>
            <a:r>
              <a:rPr lang="en-US" sz="1200" kern="1200" dirty="0" smtClean="0">
                <a:solidFill>
                  <a:schemeClr val="tx1"/>
                </a:solidFill>
                <a:latin typeface="+mn-lt"/>
                <a:ea typeface="+mn-ea"/>
                <a:cs typeface="+mn-cs"/>
              </a:rPr>
              <a:t> en </a:t>
            </a:r>
            <a:r>
              <a:rPr lang="en-US" sz="1200" kern="1200" dirty="0" err="1" smtClean="0">
                <a:solidFill>
                  <a:schemeClr val="tx1"/>
                </a:solidFill>
                <a:latin typeface="+mn-lt"/>
                <a:ea typeface="+mn-ea"/>
                <a:cs typeface="+mn-cs"/>
              </a:rPr>
              <a:t>accompagnement</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ou</a:t>
            </a:r>
            <a:r>
              <a:rPr lang="en-US" sz="1200" kern="1200" dirty="0" smtClean="0">
                <a:solidFill>
                  <a:schemeClr val="tx1"/>
                </a:solidFill>
                <a:latin typeface="+mn-lt"/>
                <a:ea typeface="+mn-ea"/>
                <a:cs typeface="+mn-cs"/>
              </a:rPr>
              <a:t> les pommes de </a:t>
            </a:r>
            <a:r>
              <a:rPr lang="en-US" sz="1200" kern="1200" dirty="0" err="1" smtClean="0">
                <a:solidFill>
                  <a:schemeClr val="tx1"/>
                </a:solidFill>
                <a:latin typeface="+mn-lt"/>
                <a:ea typeface="+mn-ea"/>
                <a:cs typeface="+mn-cs"/>
              </a:rPr>
              <a:t>terre</a:t>
            </a:r>
            <a:r>
              <a:rPr lang="en-US" sz="1200" kern="1200" dirty="0" smtClean="0">
                <a:solidFill>
                  <a:schemeClr val="tx1"/>
                </a:solidFill>
                <a:latin typeface="+mn-lt"/>
                <a:ea typeface="+mn-ea"/>
                <a:cs typeface="+mn-cs"/>
              </a:rPr>
              <a:t> en </a:t>
            </a:r>
            <a:r>
              <a:rPr lang="en-US" sz="1200" kern="1200" dirty="0" err="1" smtClean="0">
                <a:solidFill>
                  <a:schemeClr val="tx1"/>
                </a:solidFill>
                <a:latin typeface="+mn-lt"/>
                <a:ea typeface="+mn-ea"/>
                <a:cs typeface="+mn-cs"/>
              </a:rPr>
              <a:t>accompagnement</a:t>
            </a:r>
            <a:r>
              <a:rPr lang="en-US" sz="1200" kern="1200" dirty="0" smtClean="0">
                <a:solidFill>
                  <a:schemeClr val="tx1"/>
                </a:solidFill>
                <a:latin typeface="+mn-lt"/>
                <a:ea typeface="+mn-ea"/>
                <a:cs typeface="+mn-cs"/>
              </a:rPr>
              <a:t> au </a:t>
            </a:r>
            <a:r>
              <a:rPr lang="en-US" sz="1200" kern="1200" dirty="0" err="1" smtClean="0">
                <a:solidFill>
                  <a:schemeClr val="tx1"/>
                </a:solidFill>
                <a:latin typeface="+mn-lt"/>
                <a:ea typeface="+mn-ea"/>
                <a:cs typeface="+mn-cs"/>
              </a:rPr>
              <a:t>mets</a:t>
            </a:r>
            <a:r>
              <a:rPr lang="en-US" sz="1200" kern="1200" dirty="0" smtClean="0">
                <a:solidFill>
                  <a:schemeClr val="tx1"/>
                </a:solidFill>
                <a:latin typeface="+mn-lt"/>
                <a:ea typeface="+mn-ea"/>
                <a:cs typeface="+mn-cs"/>
              </a:rPr>
              <a:t> principal. </a:t>
            </a:r>
            <a:r>
              <a:rPr lang="en-US" sz="1200" kern="1200" baseline="0" dirty="0" smtClean="0">
                <a:solidFill>
                  <a:schemeClr val="tx1"/>
                </a:solidFill>
                <a:latin typeface="+mn-lt"/>
                <a:ea typeface="+mn-ea"/>
                <a:cs typeface="+mn-cs"/>
              </a:rPr>
              <a:t> </a:t>
            </a:r>
          </a:p>
          <a:p>
            <a:r>
              <a:rPr lang="en-US" sz="1200" kern="1200" baseline="0" dirty="0" smtClean="0">
                <a:solidFill>
                  <a:schemeClr val="tx1"/>
                </a:solidFill>
                <a:latin typeface="+mn-lt"/>
                <a:ea typeface="+mn-ea"/>
                <a:cs typeface="+mn-cs"/>
              </a:rPr>
              <a:t>T</a:t>
            </a:r>
            <a:r>
              <a:rPr lang="fr-CA" sz="1200" kern="1200" baseline="0" dirty="0" smtClean="0">
                <a:solidFill>
                  <a:schemeClr val="tx1"/>
                </a:solidFill>
                <a:latin typeface="+mn-lt"/>
                <a:ea typeface="+mn-ea"/>
                <a:cs typeface="+mn-cs"/>
              </a:rPr>
              <a:t>el qu’illustré à la deuxième figure, en général, les </a:t>
            </a:r>
            <a:r>
              <a:rPr lang="fr-CA" sz="1200" kern="1200" dirty="0" smtClean="0">
                <a:solidFill>
                  <a:schemeClr val="tx1"/>
                </a:solidFill>
                <a:latin typeface="+mn-lt"/>
                <a:ea typeface="+mn-ea"/>
                <a:cs typeface="+mn-cs"/>
              </a:rPr>
              <a:t>différents éléments favorables à une saine alimentation le jour de l’enquête étaient</a:t>
            </a:r>
            <a:r>
              <a:rPr lang="fr-CA" sz="1200" kern="1200" baseline="0" dirty="0" smtClean="0">
                <a:solidFill>
                  <a:schemeClr val="tx1"/>
                </a:solidFill>
                <a:latin typeface="+mn-lt"/>
                <a:ea typeface="+mn-ea"/>
                <a:cs typeface="+mn-cs"/>
              </a:rPr>
              <a:t> </a:t>
            </a:r>
            <a:r>
              <a:rPr lang="fr-CA" sz="1200" kern="1200" dirty="0" smtClean="0">
                <a:solidFill>
                  <a:schemeClr val="tx1"/>
                </a:solidFill>
                <a:latin typeface="+mn-lt"/>
                <a:ea typeface="+mn-ea"/>
                <a:cs typeface="+mn-cs"/>
              </a:rPr>
              <a:t>présents.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Quand à l’indice offre alimentaire défavorable à une saine alimentation, il comporte la présence de l’un ou l’autre des trois critères suivants au repas du midi :</a:t>
            </a:r>
            <a:endParaRPr lang="fr-CA"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analyses révèlent que 94</a:t>
            </a:r>
            <a:r>
              <a:rPr lang="fr-CA" sz="1200" kern="1200" baseline="0" dirty="0" smtClean="0">
                <a:solidFill>
                  <a:schemeClr val="tx1"/>
                </a:solidFill>
                <a:latin typeface="+mn-lt"/>
                <a:ea typeface="+mn-ea"/>
                <a:cs typeface="+mn-cs"/>
              </a:rPr>
              <a:t> % des écoles servaient un ou l’autre des éléments défavorables à la saine alimentation parmi les boissons sucrées, les aliments sucrées et la charcuterie/friture. Comme le montre la deuxième figure, les aliments et boissons sucrées étaient répandus.</a:t>
            </a:r>
            <a:endParaRPr lang="fr-FR" dirty="0" smtClean="0"/>
          </a:p>
          <a:p>
            <a:endParaRPr lang="fr-FR"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baseline="0" dirty="0" smtClean="0">
                <a:solidFill>
                  <a:schemeClr val="tx1"/>
                </a:solidFill>
                <a:latin typeface="+mn-lt"/>
                <a:ea typeface="+mn-ea"/>
                <a:cs typeface="+mn-cs"/>
              </a:rPr>
              <a:t>Idéalement, les écoles devraient viser à offrir à la fois tous les éléments favorables et aucun des éléments défavorables à une saine alimentation mentionnés ci-haut. Le jour de l’enquête, c’était le cas pour 6 % des écoles servant des repas le midi.</a:t>
            </a:r>
          </a:p>
          <a:p>
            <a:r>
              <a:rPr lang="fr-CA" sz="1200" kern="1200" baseline="0" dirty="0" smtClean="0">
                <a:solidFill>
                  <a:schemeClr val="tx1"/>
                </a:solidFill>
                <a:latin typeface="+mn-lt"/>
                <a:ea typeface="+mn-ea"/>
                <a:cs typeface="+mn-cs"/>
              </a:rPr>
              <a:t>Ce résultat s’explique principalement par le nombre important d’écoles qui proposaient un ou plusieurs produits de faible valeur nutritive, principalement les desserts riches en sucre ajouté ou sucrés avec un substitut de sucre, les boissons riches en sucre ajouté autres que les boissons gazeuses, et les mets composés de charcuteries.</a:t>
            </a:r>
            <a:endParaRPr lang="fr-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Cette présentatio</a:t>
            </a:r>
            <a:r>
              <a:rPr lang="fr-CA" sz="1200" kern="1200" baseline="0" dirty="0" smtClean="0">
                <a:solidFill>
                  <a:schemeClr val="tx1"/>
                </a:solidFill>
                <a:latin typeface="+mn-lt"/>
                <a:ea typeface="+mn-ea"/>
                <a:cs typeface="+mn-cs"/>
              </a:rPr>
              <a:t>n porte sur le</a:t>
            </a:r>
            <a:r>
              <a:rPr lang="fr-CA" sz="1200" kern="1200" dirty="0" smtClean="0">
                <a:solidFill>
                  <a:schemeClr val="tx1"/>
                </a:solidFill>
                <a:latin typeface="+mn-lt"/>
                <a:ea typeface="+mn-ea"/>
                <a:cs typeface="+mn-cs"/>
              </a:rPr>
              <a:t> rapport intitulé Portrait de l’environnement alimentaire dans les écoles secondaires du Québec publié par l’INSPQ</a:t>
            </a:r>
            <a:r>
              <a:rPr lang="fr-CA" sz="1200" kern="1200" baseline="0" dirty="0" smtClean="0">
                <a:solidFill>
                  <a:schemeClr val="tx1"/>
                </a:solidFill>
                <a:latin typeface="+mn-lt"/>
                <a:ea typeface="+mn-ea"/>
                <a:cs typeface="+mn-cs"/>
              </a:rPr>
              <a:t> et rédigé par Laurie Plamondon et Marie-Claude Paquette de l’INSPQ, et Pascale Morin et Karine Demers de l’Université de Sherbrooke.</a:t>
            </a:r>
            <a:r>
              <a:rPr lang="fr-CA" sz="1200" kern="1200" dirty="0" smtClean="0">
                <a:solidFill>
                  <a:schemeClr val="tx1"/>
                </a:solidFill>
                <a:latin typeface="+mn-lt"/>
                <a:ea typeface="+mn-ea"/>
                <a:cs typeface="+mn-cs"/>
              </a:rPr>
              <a:t> </a:t>
            </a:r>
            <a:endParaRPr lang="fr-CA"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dirty="0" smtClean="0">
                <a:solidFill>
                  <a:schemeClr val="tx1"/>
                </a:solidFill>
                <a:latin typeface="+mn-lt"/>
                <a:ea typeface="+mn-ea"/>
                <a:cs typeface="+mn-cs"/>
              </a:rPr>
              <a:t>En somme, ce portrait révèle que de façon globale, la situation prévalant en 2008-2009 </a:t>
            </a:r>
            <a:r>
              <a:rPr lang="fr-CA" sz="1200" kern="1200" baseline="0" dirty="0" smtClean="0">
                <a:solidFill>
                  <a:schemeClr val="tx1"/>
                </a:solidFill>
                <a:latin typeface="+mn-lt"/>
                <a:ea typeface="+mn-ea"/>
                <a:cs typeface="+mn-cs"/>
              </a:rPr>
              <a:t> </a:t>
            </a:r>
            <a:r>
              <a:rPr lang="fr-CA" sz="1200" kern="1200" dirty="0" smtClean="0">
                <a:solidFill>
                  <a:schemeClr val="tx1"/>
                </a:solidFill>
                <a:latin typeface="+mn-lt"/>
                <a:ea typeface="+mn-ea"/>
                <a:cs typeface="+mn-cs"/>
              </a:rPr>
              <a:t>était relativement peu favorable à une saine alimentation chez les élèves</a:t>
            </a:r>
            <a:r>
              <a:rPr lang="fr-CA" sz="1200" kern="1200" baseline="0" dirty="0" smtClean="0">
                <a:solidFill>
                  <a:schemeClr val="tx1"/>
                </a:solidFill>
                <a:latin typeface="+mn-lt"/>
                <a:ea typeface="+mn-ea"/>
                <a:cs typeface="+mn-cs"/>
              </a:rPr>
              <a:t> du secondaire</a:t>
            </a:r>
            <a:r>
              <a:rPr lang="fr-CA" sz="1200" kern="1200" dirty="0" smtClean="0">
                <a:solidFill>
                  <a:schemeClr val="tx1"/>
                </a:solidFill>
                <a:latin typeface="+mn-lt"/>
                <a:ea typeface="+mn-ea"/>
                <a:cs typeface="+mn-cs"/>
              </a:rPr>
              <a:t>. </a:t>
            </a:r>
          </a:p>
          <a:p>
            <a:endParaRPr lang="fr-CA"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Notons néanmoins certains éléments</a:t>
            </a:r>
            <a:r>
              <a:rPr lang="fr-CA" sz="1200" kern="1200" baseline="0" dirty="0" smtClean="0">
                <a:solidFill>
                  <a:schemeClr val="tx1"/>
                </a:solidFill>
                <a:latin typeface="+mn-lt"/>
                <a:ea typeface="+mn-ea"/>
                <a:cs typeface="+mn-cs"/>
              </a:rPr>
              <a:t> positifs: </a:t>
            </a:r>
            <a:r>
              <a:rPr lang="en-US" sz="1200" kern="1200" dirty="0" smtClean="0">
                <a:solidFill>
                  <a:schemeClr val="tx1"/>
                </a:solidFill>
                <a:latin typeface="+mn-lt"/>
                <a:ea typeface="+mn-ea"/>
                <a:cs typeface="+mn-cs"/>
              </a:rPr>
              <a:t>des aliments et </a:t>
            </a:r>
            <a:r>
              <a:rPr lang="en-US" sz="1200" kern="1200" dirty="0" err="1" smtClean="0">
                <a:solidFill>
                  <a:schemeClr val="tx1"/>
                </a:solidFill>
                <a:latin typeface="+mn-lt"/>
                <a:ea typeface="+mn-ea"/>
                <a:cs typeface="+mn-cs"/>
              </a:rPr>
              <a:t>boissons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nutritifs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étaient</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couramment</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disponibles</a:t>
            </a:r>
            <a:r>
              <a:rPr lang="en-US" sz="1200" kern="1200" dirty="0" smtClean="0">
                <a:solidFill>
                  <a:schemeClr val="tx1"/>
                </a:solidFill>
                <a:latin typeface="+mn-lt"/>
                <a:ea typeface="+mn-ea"/>
                <a:cs typeface="+mn-cs"/>
              </a:rPr>
              <a:t> au </a:t>
            </a:r>
            <a:r>
              <a:rPr lang="en-US" sz="1200" kern="1200" dirty="0" err="1" smtClean="0">
                <a:solidFill>
                  <a:schemeClr val="tx1"/>
                </a:solidFill>
                <a:latin typeface="+mn-lt"/>
                <a:ea typeface="+mn-ea"/>
                <a:cs typeface="+mn-cs"/>
              </a:rPr>
              <a:t>dîner</a:t>
            </a:r>
            <a:r>
              <a:rPr lang="en-US" sz="1200" kern="1200" dirty="0" smtClean="0">
                <a:solidFill>
                  <a:schemeClr val="tx1"/>
                </a:solidFill>
                <a:latin typeface="+mn-lt"/>
                <a:ea typeface="+mn-ea"/>
                <a:cs typeface="+mn-cs"/>
              </a:rPr>
              <a:t> et on </a:t>
            </a:r>
            <a:r>
              <a:rPr lang="en-US" sz="1200" kern="1200" dirty="0" err="1" smtClean="0">
                <a:solidFill>
                  <a:schemeClr val="tx1"/>
                </a:solidFill>
                <a:latin typeface="+mn-lt"/>
                <a:ea typeface="+mn-ea"/>
                <a:cs typeface="+mn-cs"/>
              </a:rPr>
              <a:t>retrouvait</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peu</a:t>
            </a:r>
            <a:r>
              <a:rPr lang="en-US" sz="1200" kern="1200" dirty="0" smtClean="0">
                <a:solidFill>
                  <a:schemeClr val="tx1"/>
                </a:solidFill>
                <a:latin typeface="+mn-lt"/>
                <a:ea typeface="+mn-ea"/>
                <a:cs typeface="+mn-cs"/>
              </a:rPr>
              <a:t> de</a:t>
            </a:r>
            <a:r>
              <a:rPr lang="fr-CA" sz="1200" kern="1200" baseline="0" dirty="0" smtClean="0">
                <a:solidFill>
                  <a:schemeClr val="tx1"/>
                </a:solidFill>
                <a:latin typeface="+mn-lt"/>
                <a:ea typeface="+mn-ea"/>
                <a:cs typeface="+mn-cs"/>
              </a:rPr>
              <a:t> friture et de boissons gazeuses.  </a:t>
            </a:r>
            <a:endParaRPr lang="fr-CA" sz="1200" kern="1200" dirty="0" smtClean="0">
              <a:solidFill>
                <a:schemeClr val="tx1"/>
              </a:solidFill>
              <a:latin typeface="+mn-lt"/>
              <a:ea typeface="+mn-ea"/>
              <a:cs typeface="+mn-cs"/>
            </a:endParaRPr>
          </a:p>
          <a:p>
            <a:endParaRPr lang="fr-CA"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Toutefois, les </a:t>
            </a:r>
            <a:r>
              <a:rPr lang="en-US" sz="1200" kern="1200" dirty="0" err="1" smtClean="0">
                <a:solidFill>
                  <a:schemeClr val="tx1"/>
                </a:solidFill>
                <a:latin typeface="+mn-lt"/>
                <a:ea typeface="+mn-ea"/>
                <a:cs typeface="+mn-cs"/>
              </a:rPr>
              <a:t>produits</a:t>
            </a:r>
            <a:r>
              <a:rPr lang="en-US" sz="1200" kern="1200" dirty="0" smtClean="0">
                <a:solidFill>
                  <a:schemeClr val="tx1"/>
                </a:solidFill>
                <a:latin typeface="+mn-lt"/>
                <a:ea typeface="+mn-ea"/>
                <a:cs typeface="+mn-cs"/>
              </a:rPr>
              <a:t> de </a:t>
            </a:r>
            <a:r>
              <a:rPr lang="en-US" sz="1200" kern="1200" dirty="0" err="1" smtClean="0">
                <a:solidFill>
                  <a:schemeClr val="tx1"/>
                </a:solidFill>
                <a:latin typeface="+mn-lt"/>
                <a:ea typeface="+mn-ea"/>
                <a:cs typeface="+mn-cs"/>
              </a:rPr>
              <a:t>faible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valeur</a:t>
            </a:r>
            <a:r>
              <a:rPr lang="en-US" sz="1200" kern="1200" dirty="0" smtClean="0">
                <a:solidFill>
                  <a:schemeClr val="tx1"/>
                </a:solidFill>
                <a:latin typeface="+mn-lt"/>
                <a:ea typeface="+mn-ea"/>
                <a:cs typeface="+mn-cs"/>
              </a:rPr>
              <a:t> nutritive </a:t>
            </a:r>
            <a:r>
              <a:rPr lang="en-US" sz="1200" kern="1200" dirty="0" err="1" smtClean="0">
                <a:solidFill>
                  <a:schemeClr val="tx1"/>
                </a:solidFill>
                <a:latin typeface="+mn-lt"/>
                <a:ea typeface="+mn-ea"/>
                <a:cs typeface="+mn-cs"/>
              </a:rPr>
              <a:t>étaient</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assez</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répandus</a:t>
            </a:r>
            <a:r>
              <a:rPr lang="en-US" sz="1200" kern="1200" dirty="0" smtClean="0">
                <a:solidFill>
                  <a:schemeClr val="tx1"/>
                </a:solidFill>
                <a:latin typeface="+mn-lt"/>
                <a:ea typeface="+mn-ea"/>
                <a:cs typeface="+mn-cs"/>
              </a:rPr>
              <a:t>.</a:t>
            </a:r>
          </a:p>
          <a:p>
            <a:endParaRPr lang="en-US" sz="1200" kern="1200" dirty="0" smtClean="0">
              <a:solidFill>
                <a:schemeClr val="tx1"/>
              </a:solidFill>
              <a:latin typeface="+mn-lt"/>
              <a:ea typeface="+mn-ea"/>
              <a:cs typeface="+mn-cs"/>
            </a:endParaRPr>
          </a:p>
          <a:p>
            <a:r>
              <a:rPr lang="fr-CA" sz="1200" kern="1200" dirty="0" smtClean="0">
                <a:solidFill>
                  <a:schemeClr val="tx1"/>
                </a:solidFill>
                <a:latin typeface="+mn-lt"/>
                <a:ea typeface="+mn-ea"/>
                <a:cs typeface="+mn-cs"/>
              </a:rPr>
              <a:t>De plus, dans la majorité des cas, la qualité nutritionnelle globale de l’offre alimentaire au sein d’une même école (selon</a:t>
            </a:r>
            <a:r>
              <a:rPr lang="fr-CA" sz="1200" kern="1200" baseline="0" dirty="0" smtClean="0">
                <a:solidFill>
                  <a:schemeClr val="tx1"/>
                </a:solidFill>
                <a:latin typeface="+mn-lt"/>
                <a:ea typeface="+mn-ea"/>
                <a:cs typeface="+mn-cs"/>
              </a:rPr>
              <a:t> les </a:t>
            </a:r>
            <a:r>
              <a:rPr lang="fr-CA" sz="1200" kern="1200" dirty="0" smtClean="0">
                <a:solidFill>
                  <a:schemeClr val="tx1"/>
                </a:solidFill>
                <a:latin typeface="+mn-lt"/>
                <a:ea typeface="+mn-ea"/>
                <a:cs typeface="+mn-cs"/>
              </a:rPr>
              <a:t>indices développés) était compromise par </a:t>
            </a:r>
            <a:r>
              <a:rPr lang="en-US" sz="1200" kern="1200" dirty="0" err="1" smtClean="0">
                <a:solidFill>
                  <a:schemeClr val="tx1"/>
                </a:solidFill>
                <a:latin typeface="+mn-lt"/>
                <a:ea typeface="+mn-ea"/>
                <a:cs typeface="+mn-cs"/>
              </a:rPr>
              <a:t>l’accès</a:t>
            </a:r>
            <a:r>
              <a:rPr lang="en-US" sz="1200" kern="1200" dirty="0" smtClean="0">
                <a:solidFill>
                  <a:schemeClr val="tx1"/>
                </a:solidFill>
                <a:latin typeface="+mn-lt"/>
                <a:ea typeface="+mn-ea"/>
                <a:cs typeface="+mn-cs"/>
              </a:rPr>
              <a:t> à des </a:t>
            </a:r>
            <a:r>
              <a:rPr lang="en-US" sz="1200" kern="1200" dirty="0" err="1" smtClean="0">
                <a:solidFill>
                  <a:schemeClr val="tx1"/>
                </a:solidFill>
                <a:latin typeface="+mn-lt"/>
                <a:ea typeface="+mn-ea"/>
                <a:cs typeface="+mn-cs"/>
              </a:rPr>
              <a:t>produits</a:t>
            </a:r>
            <a:r>
              <a:rPr lang="en-US" sz="1200" kern="1200" dirty="0" smtClean="0">
                <a:solidFill>
                  <a:schemeClr val="tx1"/>
                </a:solidFill>
                <a:latin typeface="+mn-lt"/>
                <a:ea typeface="+mn-ea"/>
                <a:cs typeface="+mn-cs"/>
              </a:rPr>
              <a:t> de </a:t>
            </a:r>
            <a:r>
              <a:rPr lang="en-US" sz="1200" kern="1200" dirty="0" err="1" smtClean="0">
                <a:solidFill>
                  <a:schemeClr val="tx1"/>
                </a:solidFill>
                <a:latin typeface="+mn-lt"/>
                <a:ea typeface="+mn-ea"/>
                <a:cs typeface="+mn-cs"/>
              </a:rPr>
              <a:t>faible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valeur</a:t>
            </a:r>
            <a:r>
              <a:rPr lang="en-US" sz="1200" kern="1200" dirty="0" smtClean="0">
                <a:solidFill>
                  <a:schemeClr val="tx1"/>
                </a:solidFill>
                <a:latin typeface="+mn-lt"/>
                <a:ea typeface="+mn-ea"/>
                <a:cs typeface="+mn-cs"/>
              </a:rPr>
              <a:t> nutritive </a:t>
            </a:r>
            <a:r>
              <a:rPr lang="en-US" sz="1200" kern="1200" dirty="0" err="1" smtClean="0">
                <a:solidFill>
                  <a:schemeClr val="tx1"/>
                </a:solidFill>
                <a:latin typeface="+mn-lt"/>
                <a:ea typeface="+mn-ea"/>
                <a:cs typeface="+mn-cs"/>
              </a:rPr>
              <a:t>comme</a:t>
            </a:r>
            <a:r>
              <a:rPr lang="en-US" sz="1200" kern="1200" dirty="0" smtClean="0">
                <a:solidFill>
                  <a:schemeClr val="tx1"/>
                </a:solidFill>
                <a:latin typeface="+mn-lt"/>
                <a:ea typeface="+mn-ea"/>
                <a:cs typeface="+mn-cs"/>
              </a:rPr>
              <a:t> les aliments et </a:t>
            </a:r>
            <a:r>
              <a:rPr lang="en-US" sz="1200" kern="1200" dirty="0" err="1" smtClean="0">
                <a:solidFill>
                  <a:schemeClr val="tx1"/>
                </a:solidFill>
                <a:latin typeface="+mn-lt"/>
                <a:ea typeface="+mn-ea"/>
                <a:cs typeface="+mn-cs"/>
              </a:rPr>
              <a:t>boissons</a:t>
            </a:r>
            <a:r>
              <a:rPr lang="en-US" sz="1200" kern="1200" dirty="0" smtClean="0">
                <a:solidFill>
                  <a:schemeClr val="tx1"/>
                </a:solidFill>
                <a:latin typeface="+mn-lt"/>
                <a:ea typeface="+mn-ea"/>
                <a:cs typeface="+mn-cs"/>
              </a:rPr>
              <a:t> riches en </a:t>
            </a:r>
            <a:r>
              <a:rPr lang="en-US" sz="1200" kern="1200" dirty="0" err="1" smtClean="0">
                <a:solidFill>
                  <a:schemeClr val="tx1"/>
                </a:solidFill>
                <a:latin typeface="+mn-lt"/>
                <a:ea typeface="+mn-ea"/>
                <a:cs typeface="+mn-cs"/>
              </a:rPr>
              <a:t>sucre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ajouté</a:t>
            </a:r>
            <a:r>
              <a:rPr lang="en-US" sz="1200" kern="1200" dirty="0" smtClean="0">
                <a:solidFill>
                  <a:schemeClr val="tx1"/>
                </a:solidFill>
                <a:latin typeface="+mn-lt"/>
                <a:ea typeface="+mn-ea"/>
                <a:cs typeface="+mn-cs"/>
              </a:rPr>
              <a:t> et les charcuteries. </a:t>
            </a:r>
            <a:r>
              <a:rPr lang="en-US" sz="1200" kern="1200" dirty="0" err="1" smtClean="0">
                <a:solidFill>
                  <a:schemeClr val="tx1"/>
                </a:solidFill>
                <a:latin typeface="+mn-lt"/>
                <a:ea typeface="+mn-ea"/>
                <a:cs typeface="+mn-cs"/>
              </a:rPr>
              <a:t>Dans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certains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cas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c’est</a:t>
            </a:r>
            <a:r>
              <a:rPr lang="en-US" sz="1200" kern="1200" dirty="0" smtClean="0">
                <a:solidFill>
                  <a:schemeClr val="tx1"/>
                </a:solidFill>
                <a:latin typeface="+mn-lt"/>
                <a:ea typeface="+mn-ea"/>
                <a:cs typeface="+mn-cs"/>
              </a:rPr>
              <a:t> la </a:t>
            </a:r>
            <a:r>
              <a:rPr lang="en-US" sz="1200" kern="1200" dirty="0" err="1" smtClean="0">
                <a:solidFill>
                  <a:schemeClr val="tx1"/>
                </a:solidFill>
                <a:latin typeface="+mn-lt"/>
                <a:ea typeface="+mn-ea"/>
                <a:cs typeface="+mn-cs"/>
              </a:rPr>
              <a:t>disponibilité</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d’éléments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favorables</a:t>
            </a:r>
            <a:r>
              <a:rPr lang="en-US" sz="1200" kern="1200" dirty="0" smtClean="0">
                <a:solidFill>
                  <a:schemeClr val="tx1"/>
                </a:solidFill>
                <a:latin typeface="+mn-lt"/>
                <a:ea typeface="+mn-ea"/>
                <a:cs typeface="+mn-cs"/>
              </a:rPr>
              <a:t> à un </a:t>
            </a:r>
            <a:r>
              <a:rPr lang="en-US" sz="1200" kern="1200" dirty="0" err="1" smtClean="0">
                <a:solidFill>
                  <a:schemeClr val="tx1"/>
                </a:solidFill>
                <a:latin typeface="+mn-lt"/>
                <a:ea typeface="+mn-ea"/>
                <a:cs typeface="+mn-cs"/>
              </a:rPr>
              <a:t>dîner</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nutritif</a:t>
            </a:r>
            <a:r>
              <a:rPr lang="en-US" sz="1200" kern="1200" dirty="0" smtClean="0">
                <a:solidFill>
                  <a:schemeClr val="tx1"/>
                </a:solidFill>
                <a:latin typeface="+mn-lt"/>
                <a:ea typeface="+mn-ea"/>
                <a:cs typeface="+mn-cs"/>
              </a:rPr>
              <a:t> et </a:t>
            </a:r>
            <a:r>
              <a:rPr lang="en-US" sz="1200" kern="1200" dirty="0" err="1" smtClean="0">
                <a:solidFill>
                  <a:schemeClr val="tx1"/>
                </a:solidFill>
                <a:latin typeface="+mn-lt"/>
                <a:ea typeface="+mn-ea"/>
                <a:cs typeface="+mn-cs"/>
              </a:rPr>
              <a:t>équilibré</a:t>
            </a:r>
            <a:r>
              <a:rPr lang="en-US" sz="1200" kern="1200" dirty="0" smtClean="0">
                <a:solidFill>
                  <a:schemeClr val="tx1"/>
                </a:solidFill>
                <a:latin typeface="+mn-lt"/>
                <a:ea typeface="+mn-ea"/>
                <a:cs typeface="+mn-cs"/>
              </a:rPr>
              <a:t> qui </a:t>
            </a:r>
            <a:r>
              <a:rPr lang="en-US" sz="1200" kern="1200" dirty="0" err="1" smtClean="0">
                <a:solidFill>
                  <a:schemeClr val="tx1"/>
                </a:solidFill>
                <a:latin typeface="+mn-lt"/>
                <a:ea typeface="+mn-ea"/>
                <a:cs typeface="+mn-cs"/>
              </a:rPr>
              <a:t>faisait</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défaut</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notamment</a:t>
            </a:r>
            <a:r>
              <a:rPr lang="en-US" sz="1200" kern="1200" dirty="0" smtClean="0">
                <a:solidFill>
                  <a:schemeClr val="tx1"/>
                </a:solidFill>
                <a:latin typeface="+mn-lt"/>
                <a:ea typeface="+mn-ea"/>
                <a:cs typeface="+mn-cs"/>
              </a:rPr>
              <a:t> les </a:t>
            </a:r>
            <a:r>
              <a:rPr lang="en-US" sz="1200" kern="1200" dirty="0" err="1" smtClean="0">
                <a:solidFill>
                  <a:schemeClr val="tx1"/>
                </a:solidFill>
                <a:latin typeface="+mn-lt"/>
                <a:ea typeface="+mn-ea"/>
                <a:cs typeface="+mn-cs"/>
              </a:rPr>
              <a:t>produits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céréaliers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faits</a:t>
            </a:r>
            <a:r>
              <a:rPr lang="en-US" sz="1200" kern="1200" dirty="0" smtClean="0">
                <a:solidFill>
                  <a:schemeClr val="tx1"/>
                </a:solidFill>
                <a:latin typeface="+mn-lt"/>
                <a:ea typeface="+mn-ea"/>
                <a:cs typeface="+mn-cs"/>
              </a:rPr>
              <a:t> de grains </a:t>
            </a:r>
            <a:r>
              <a:rPr lang="en-US" sz="1200" kern="1200" dirty="0" err="1" smtClean="0">
                <a:solidFill>
                  <a:schemeClr val="tx1"/>
                </a:solidFill>
                <a:latin typeface="+mn-lt"/>
                <a:ea typeface="+mn-ea"/>
                <a:cs typeface="+mn-cs"/>
              </a:rPr>
              <a:t>entiers</a:t>
            </a:r>
            <a:endParaRPr lang="fr-CA" sz="1200" kern="1200" dirty="0" smtClean="0">
              <a:solidFill>
                <a:schemeClr val="tx1"/>
              </a:solidFill>
              <a:latin typeface="+mn-lt"/>
              <a:ea typeface="+mn-ea"/>
              <a:cs typeface="+mn-cs"/>
            </a:endParaRPr>
          </a:p>
          <a:p>
            <a:pPr defTabSz="931774">
              <a:defRPr/>
            </a:pPr>
            <a:r>
              <a:rPr lang="fr-FR" dirty="0" smtClean="0"/>
              <a:t> </a:t>
            </a:r>
            <a:endParaRPr lang="fr-CA" dirty="0" smtClean="0"/>
          </a:p>
          <a:p>
            <a:endParaRPr lang="fr-CA"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sz="1200" kern="1200" baseline="0" dirty="0" smtClean="0">
                <a:solidFill>
                  <a:schemeClr val="tx1"/>
                </a:solidFill>
                <a:latin typeface="+mn-lt"/>
                <a:ea typeface="+mn-ea"/>
                <a:cs typeface="+mn-cs"/>
              </a:rPr>
              <a:t>Les résultats documentés dans ce portrait permettent d’identifier des cibles d’intervention pour poursuivre l’amélioration de l’environnement alimentaire en milieu scolaire.</a:t>
            </a:r>
          </a:p>
          <a:p>
            <a:r>
              <a:rPr lang="fr-CA" sz="1200" kern="1200" baseline="0" dirty="0" smtClean="0">
                <a:solidFill>
                  <a:schemeClr val="tx1"/>
                </a:solidFill>
                <a:latin typeface="+mn-lt"/>
                <a:ea typeface="+mn-ea"/>
                <a:cs typeface="+mn-cs"/>
              </a:rPr>
              <a:t>Ces résultats provinciaux peuvent servir de référence pour les écoles désirant se comparer sur une base qualitative à la situation provinciale. </a:t>
            </a:r>
          </a:p>
          <a:p>
            <a:r>
              <a:rPr lang="fr-CA" sz="1200" kern="1200" baseline="0" dirty="0" smtClean="0">
                <a:solidFill>
                  <a:schemeClr val="tx1"/>
                </a:solidFill>
                <a:latin typeface="+mn-lt"/>
                <a:ea typeface="+mn-ea"/>
                <a:cs typeface="+mn-cs"/>
              </a:rPr>
              <a:t>À plus long terme, ce premier portrait permettra de suivre l’évolution de l’environnement alimentaire dans les écoles du Québec.</a:t>
            </a:r>
            <a:endParaRPr lang="fr-CA" dirty="0" smtClean="0"/>
          </a:p>
          <a:p>
            <a:pPr defTabSz="931774"/>
            <a:endParaRPr lang="fr-FR" dirty="0" smtClean="0"/>
          </a:p>
          <a:p>
            <a:endParaRPr lang="fr-CA"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defTabSz="931774">
              <a:defRPr/>
            </a:pPr>
            <a:endParaRPr lang="fr-CA"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defTabSz="931774">
              <a:defRPr/>
            </a:pPr>
            <a:endParaRPr lang="fr-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CA" sz="1200" kern="1200" dirty="0" smtClean="0">
                <a:solidFill>
                  <a:schemeClr val="tx1"/>
                </a:solidFill>
                <a:latin typeface="+mn-lt"/>
                <a:ea typeface="+mn-ea"/>
                <a:cs typeface="+mn-cs"/>
              </a:rPr>
              <a:t>- Le rapport intitulé Portrait de l’environnement alimentaire dans les écoles secondaires du Québec présente une partie des résultats de l’</a:t>
            </a:r>
            <a:r>
              <a:rPr lang="fr-CA" sz="1200" i="1" kern="1200" dirty="0" smtClean="0">
                <a:solidFill>
                  <a:schemeClr val="tx1"/>
                </a:solidFill>
                <a:latin typeface="+mn-lt"/>
                <a:ea typeface="+mn-ea"/>
                <a:cs typeface="+mn-cs"/>
              </a:rPr>
              <a:t>Enquête sur l’offre alimentaire et d’activité physique dans les écoles du Québec</a:t>
            </a:r>
            <a:r>
              <a:rPr lang="fr-CA" sz="1200" kern="1200" dirty="0" smtClean="0">
                <a:solidFill>
                  <a:schemeClr val="tx1"/>
                </a:solidFill>
                <a:latin typeface="+mn-lt"/>
                <a:ea typeface="+mn-ea"/>
                <a:cs typeface="+mn-cs"/>
              </a:rPr>
              <a:t>. Cette dernière </a:t>
            </a:r>
            <a:r>
              <a:rPr lang="fr-FR" sz="1200" kern="1200" dirty="0" smtClean="0">
                <a:solidFill>
                  <a:schemeClr val="tx1"/>
                </a:solidFill>
                <a:latin typeface="+mn-lt"/>
                <a:ea typeface="+mn-ea"/>
                <a:cs typeface="+mn-cs"/>
              </a:rPr>
              <a:t>enquête a été menée par Pascale Morin, chercheure à l’Université de Sherbrooke. </a:t>
            </a:r>
          </a:p>
          <a:p>
            <a:r>
              <a:rPr lang="fr-FR" sz="1200" kern="1200" dirty="0" smtClean="0">
                <a:solidFill>
                  <a:schemeClr val="tx1"/>
                </a:solidFill>
                <a:latin typeface="+mn-lt"/>
                <a:ea typeface="+mn-ea"/>
                <a:cs typeface="+mn-cs"/>
              </a:rPr>
              <a:t>- L’</a:t>
            </a:r>
            <a:r>
              <a:rPr lang="fr-FR" sz="1200" i="1" kern="1200" dirty="0" smtClean="0">
                <a:solidFill>
                  <a:schemeClr val="tx1"/>
                </a:solidFill>
                <a:latin typeface="+mn-lt"/>
                <a:ea typeface="+mn-ea"/>
                <a:cs typeface="+mn-cs"/>
              </a:rPr>
              <a:t>Enquête sur l’offre alimentaire et d’activité physique dans les écoles du Québec</a:t>
            </a:r>
            <a:r>
              <a:rPr lang="fr-FR" sz="1200" kern="1200" dirty="0" smtClean="0">
                <a:solidFill>
                  <a:schemeClr val="tx1"/>
                </a:solidFill>
                <a:latin typeface="+mn-lt"/>
                <a:ea typeface="+mn-ea"/>
                <a:cs typeface="+mn-cs"/>
              </a:rPr>
              <a:t> visait à documenter l’état de la situation alimentaire et d’activité physique dans les écoles lors des débuts de la mise en œuvre de la Politique-cadre du MELS. </a:t>
            </a:r>
          </a:p>
          <a:p>
            <a:r>
              <a:rPr lang="fr-FR" sz="1200" kern="1200" dirty="0" smtClean="0">
                <a:solidFill>
                  <a:schemeClr val="tx1"/>
                </a:solidFill>
                <a:latin typeface="+mn-lt"/>
                <a:ea typeface="+mn-ea"/>
                <a:cs typeface="+mn-cs"/>
              </a:rPr>
              <a:t>- Notons que la collecte de données s’est déroulée du mois d’octobre 2008 à juin 2009 selon les écoles, soit au cours de l’année et demie suivant les débuts de l’implantation la Politique-Cadre en janvier 2008. </a:t>
            </a:r>
            <a:r>
              <a:rPr lang="fr-CA" sz="1200" kern="1200" baseline="0" dirty="0" smtClean="0">
                <a:solidFill>
                  <a:schemeClr val="tx1"/>
                </a:solidFill>
                <a:latin typeface="+mn-lt"/>
                <a:ea typeface="+mn-ea"/>
                <a:cs typeface="+mn-cs"/>
              </a:rPr>
              <a:t>Ainsi, des changements avaient pu être amorcés au regard de l’environnement alimentaire et de l’offre d’activité physique dans les écoles lors de la collecte de données.</a:t>
            </a:r>
            <a:r>
              <a:rPr lang="fr-FR" sz="1200" kern="1200" dirty="0" smtClean="0">
                <a:solidFill>
                  <a:schemeClr val="tx1"/>
                </a:solidFill>
                <a:latin typeface="+mn-lt"/>
                <a:ea typeface="+mn-ea"/>
                <a:cs typeface="+mn-cs"/>
              </a:rPr>
              <a:t> </a:t>
            </a:r>
          </a:p>
          <a:p>
            <a:r>
              <a:rPr lang="fr-FR" sz="1200" kern="1200" dirty="0" smtClean="0">
                <a:solidFill>
                  <a:schemeClr val="tx1"/>
                </a:solidFill>
                <a:latin typeface="+mn-lt"/>
                <a:ea typeface="+mn-ea"/>
                <a:cs typeface="+mn-cs"/>
              </a:rPr>
              <a:t>- De plus, l’enquête visait à tracer un portrait complet de l’environnement scolaire allant au-delà des orientations proposées par la Politique-Cadre. Il n’y a donc pas de correspondance directe entre les données rapportées dans le rapport et les composantes de la Politique-Cadre. </a:t>
            </a:r>
            <a:endParaRPr lang="fr-CA" sz="1200" kern="1200" dirty="0">
              <a:solidFill>
                <a:schemeClr val="tx1"/>
              </a:solidFill>
              <a:latin typeface="+mn-lt"/>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a:t>
            </a:r>
            <a:r>
              <a:rPr lang="fr-CA" sz="1200" kern="1200" baseline="0" dirty="0" smtClean="0">
                <a:solidFill>
                  <a:schemeClr val="tx1"/>
                </a:solidFill>
                <a:latin typeface="+mn-lt"/>
                <a:ea typeface="+mn-ea"/>
                <a:cs typeface="+mn-cs"/>
              </a:rPr>
              <a:t>  Cette présentation porte sur une partie des résultats présentés dans le</a:t>
            </a:r>
            <a:r>
              <a:rPr lang="fr-CA" sz="1200" kern="1200" dirty="0" smtClean="0">
                <a:solidFill>
                  <a:schemeClr val="tx1"/>
                </a:solidFill>
                <a:latin typeface="+mn-lt"/>
                <a:ea typeface="+mn-ea"/>
                <a:cs typeface="+mn-cs"/>
              </a:rPr>
              <a:t> rapport de l’INSPQ intitulé « Portrait</a:t>
            </a:r>
            <a:r>
              <a:rPr lang="fr-CA" sz="1200" kern="1200" baseline="0" dirty="0" smtClean="0">
                <a:solidFill>
                  <a:schemeClr val="tx1"/>
                </a:solidFill>
                <a:latin typeface="+mn-lt"/>
                <a:ea typeface="+mn-ea"/>
                <a:cs typeface="+mn-cs"/>
              </a:rPr>
              <a:t> de l’environnement alimentaire dans les écoles secondaires du Québec » qui rapporte </a:t>
            </a:r>
            <a:r>
              <a:rPr lang="fr-CA" sz="1200" kern="1200" dirty="0" smtClean="0">
                <a:solidFill>
                  <a:schemeClr val="tx1"/>
                </a:solidFill>
                <a:latin typeface="+mn-lt"/>
                <a:ea typeface="+mn-ea"/>
                <a:cs typeface="+mn-cs"/>
              </a:rPr>
              <a:t>les données du</a:t>
            </a:r>
            <a:r>
              <a:rPr lang="fr-CA" sz="1200" kern="1200" baseline="0" dirty="0" smtClean="0">
                <a:solidFill>
                  <a:schemeClr val="tx1"/>
                </a:solidFill>
                <a:latin typeface="+mn-lt"/>
                <a:ea typeface="+mn-ea"/>
                <a:cs typeface="+mn-cs"/>
              </a:rPr>
              <a:t> </a:t>
            </a:r>
            <a:r>
              <a:rPr lang="fr-CA" sz="1200" kern="1200" dirty="0" smtClean="0">
                <a:solidFill>
                  <a:schemeClr val="tx1"/>
                </a:solidFill>
                <a:latin typeface="+mn-lt"/>
                <a:ea typeface="+mn-ea"/>
                <a:cs typeface="+mn-cs"/>
              </a:rPr>
              <a:t>volet « alimentation » de</a:t>
            </a:r>
            <a:r>
              <a:rPr lang="fr-CA" sz="1200" kern="1200" baseline="0" dirty="0" smtClean="0">
                <a:solidFill>
                  <a:schemeClr val="tx1"/>
                </a:solidFill>
                <a:latin typeface="+mn-lt"/>
                <a:ea typeface="+mn-ea"/>
                <a:cs typeface="+mn-cs"/>
              </a:rPr>
              <a:t> l’enquête pour les</a:t>
            </a:r>
            <a:r>
              <a:rPr lang="fr-CA" sz="1200" kern="1200" dirty="0" smtClean="0">
                <a:solidFill>
                  <a:schemeClr val="tx1"/>
                </a:solidFill>
                <a:latin typeface="+mn-lt"/>
                <a:ea typeface="+mn-ea"/>
                <a:cs typeface="+mn-cs"/>
              </a:rPr>
              <a:t> écoles secondaires uniquement.</a:t>
            </a:r>
          </a:p>
          <a:p>
            <a:r>
              <a:rPr lang="fr-CA" sz="1200" kern="1200" dirty="0" smtClean="0">
                <a:solidFill>
                  <a:schemeClr val="tx1"/>
                </a:solidFill>
                <a:latin typeface="+mn-lt"/>
                <a:ea typeface="+mn-ea"/>
                <a:cs typeface="+mn-cs"/>
              </a:rPr>
              <a:t>- </a:t>
            </a:r>
            <a:r>
              <a:rPr lang="fr-CA" dirty="0" smtClean="0"/>
              <a:t>L’objectif est de présenter de façon descriptive la situation au moment de l’enquête en regard de certains éléments issus des quatre dimensions</a:t>
            </a:r>
            <a:r>
              <a:rPr lang="fr-CA" baseline="0" dirty="0" smtClean="0"/>
              <a:t> </a:t>
            </a:r>
            <a:r>
              <a:rPr lang="fr-CA" dirty="0" smtClean="0"/>
              <a:t>de l’environnement alimentaire en milieu scolaire. Ces r</a:t>
            </a:r>
            <a:r>
              <a:rPr lang="fr-CA" sz="1200" kern="1200" dirty="0" smtClean="0">
                <a:solidFill>
                  <a:schemeClr val="tx1"/>
                </a:solidFill>
                <a:latin typeface="+mn-lt"/>
                <a:ea typeface="+mn-ea"/>
                <a:cs typeface="+mn-cs"/>
              </a:rPr>
              <a:t>ésultats permettent</a:t>
            </a:r>
            <a:r>
              <a:rPr lang="fr-CA" sz="1200" kern="1200" baseline="0" dirty="0" smtClean="0">
                <a:solidFill>
                  <a:schemeClr val="tx1"/>
                </a:solidFill>
                <a:latin typeface="+mn-lt"/>
                <a:ea typeface="+mn-ea"/>
                <a:cs typeface="+mn-cs"/>
              </a:rPr>
              <a:t> d’</a:t>
            </a:r>
            <a:r>
              <a:rPr lang="fr-CA" sz="1200" kern="1200" dirty="0" smtClean="0">
                <a:solidFill>
                  <a:schemeClr val="tx1"/>
                </a:solidFill>
                <a:latin typeface="+mn-lt"/>
                <a:ea typeface="+mn-ea"/>
                <a:cs typeface="+mn-cs"/>
              </a:rPr>
              <a:t>orienter la poursuite des actions visant à améliorer l’environnement alimentaire dans les</a:t>
            </a:r>
            <a:r>
              <a:rPr lang="fr-CA" sz="1200" kern="1200" baseline="0" dirty="0" smtClean="0">
                <a:solidFill>
                  <a:schemeClr val="tx1"/>
                </a:solidFill>
                <a:latin typeface="+mn-lt"/>
                <a:ea typeface="+mn-ea"/>
                <a:cs typeface="+mn-cs"/>
              </a:rPr>
              <a:t> écoles du Québec</a:t>
            </a:r>
            <a:r>
              <a:rPr lang="fr-CA" sz="1200" kern="1200" dirty="0" smtClean="0">
                <a:solidFill>
                  <a:schemeClr val="tx1"/>
                </a:solidFill>
                <a:latin typeface="+mn-lt"/>
                <a:ea typeface="+mn-ea"/>
                <a:cs typeface="+mn-cs"/>
              </a:rPr>
              <a:t>.</a:t>
            </a:r>
            <a:endParaRPr lang="fr-CA" dirty="0" smtClean="0"/>
          </a:p>
          <a:p>
            <a:endParaRPr lang="fr-C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122 </a:t>
            </a:r>
            <a:r>
              <a:rPr lang="en-US" sz="1200" kern="1200" dirty="0" err="1" smtClean="0">
                <a:solidFill>
                  <a:schemeClr val="tx1"/>
                </a:solidFill>
                <a:latin typeface="+mn-lt"/>
                <a:ea typeface="+mn-ea"/>
                <a:cs typeface="+mn-cs"/>
              </a:rPr>
              <a:t>écoles</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secondaires</a:t>
            </a:r>
            <a:r>
              <a:rPr lang="en-US" sz="1200" kern="1200" dirty="0" smtClean="0">
                <a:solidFill>
                  <a:schemeClr val="tx1"/>
                </a:solidFill>
                <a:latin typeface="+mn-lt"/>
                <a:ea typeface="+mn-ea"/>
                <a:cs typeface="+mn-cs"/>
              </a:rPr>
              <a:t> (66 </a:t>
            </a:r>
            <a:r>
              <a:rPr lang="en-US" sz="1200" kern="1200" dirty="0" err="1" smtClean="0">
                <a:solidFill>
                  <a:schemeClr val="tx1"/>
                </a:solidFill>
                <a:latin typeface="+mn-lt"/>
                <a:ea typeface="+mn-ea"/>
                <a:cs typeface="+mn-cs"/>
              </a:rPr>
              <a:t>publiques</a:t>
            </a:r>
            <a:r>
              <a:rPr lang="en-US" sz="1200" kern="1200" dirty="0" smtClean="0">
                <a:solidFill>
                  <a:schemeClr val="tx1"/>
                </a:solidFill>
                <a:latin typeface="+mn-lt"/>
                <a:ea typeface="+mn-ea"/>
                <a:cs typeface="+mn-cs"/>
              </a:rPr>
              <a:t>, 56 </a:t>
            </a:r>
            <a:r>
              <a:rPr lang="en-US" sz="1200" kern="1200" dirty="0" err="1" smtClean="0">
                <a:solidFill>
                  <a:schemeClr val="tx1"/>
                </a:solidFill>
                <a:latin typeface="+mn-lt"/>
                <a:ea typeface="+mn-ea"/>
                <a:cs typeface="+mn-cs"/>
              </a:rPr>
              <a:t>privées</a:t>
            </a:r>
            <a:r>
              <a:rPr lang="en-US" sz="1200" kern="1200" dirty="0" smtClean="0">
                <a:solidFill>
                  <a:schemeClr val="tx1"/>
                </a:solidFill>
                <a:latin typeface="+mn-lt"/>
                <a:ea typeface="+mn-ea"/>
                <a:cs typeface="+mn-cs"/>
              </a:rPr>
              <a:t>) </a:t>
            </a:r>
            <a:r>
              <a:rPr lang="fr-FR" dirty="0" smtClean="0"/>
              <a:t>situées dans 11 des 17 régions administratives de la province ont participé à l’enquête</a:t>
            </a:r>
            <a:endParaRPr lang="fr-CA"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Cet échantillon est représentatif des écoles secondaires francophones du Québec, à l’exception de celles issues de la Commission scolaire de Montréal (une des trois commissions scolaires présentes dans la région de Montréal) qui n’ont pas participé à l’enquête.</a:t>
            </a:r>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latin typeface="+mn-lt"/>
                <a:ea typeface="+mn-ea"/>
                <a:cs typeface="+mn-cs"/>
              </a:rPr>
              <a:t>L’objectif du rapport étant de dresser un portrait global de la situation au Québec, les résultats présentés sont essentiellement de nature descriptive et permettent des estimations provinciales et non par région ou par école. Les proportions rapportées tiennent compte d’un facteur de pondération qui permet de les inférer à l’ensemble des écoles secondaires du Québec comprises dans la population cible. L’école est donc utilisée comme unité d’analyse. </a:t>
            </a: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CA" sz="1200" kern="1200" dirty="0" smtClean="0">
              <a:solidFill>
                <a:schemeClr val="tx1"/>
              </a:solidFill>
              <a:latin typeface="+mn-lt"/>
              <a:ea typeface="+mn-ea"/>
              <a:cs typeface="+mn-cs"/>
            </a:endParaRPr>
          </a:p>
          <a:p>
            <a:endParaRPr lang="fr-FR" dirty="0" smtClean="0"/>
          </a:p>
          <a:p>
            <a:endParaRPr lang="fr-CA" dirty="0" smtClean="0"/>
          </a:p>
          <a:p>
            <a:endParaRPr lang="fr-C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defTabSz="931774">
              <a:defRPr/>
            </a:pPr>
            <a:r>
              <a:rPr lang="fr-CA" sz="1200" kern="1200" dirty="0" smtClean="0">
                <a:solidFill>
                  <a:schemeClr val="tx1"/>
                </a:solidFill>
                <a:latin typeface="+mn-lt"/>
                <a:ea typeface="+mn-ea"/>
                <a:cs typeface="+mn-cs"/>
              </a:rPr>
              <a:t>Le portrait dressé examine différents</a:t>
            </a:r>
            <a:r>
              <a:rPr lang="fr-CA" sz="1200" kern="1200" baseline="0" dirty="0" smtClean="0">
                <a:solidFill>
                  <a:schemeClr val="tx1"/>
                </a:solidFill>
                <a:latin typeface="+mn-lt"/>
                <a:ea typeface="+mn-ea"/>
                <a:cs typeface="+mn-cs"/>
              </a:rPr>
              <a:t> </a:t>
            </a:r>
            <a:r>
              <a:rPr lang="fr-CA" sz="1200" kern="1200" dirty="0" smtClean="0">
                <a:solidFill>
                  <a:schemeClr val="tx1"/>
                </a:solidFill>
                <a:latin typeface="+mn-lt"/>
                <a:ea typeface="+mn-ea"/>
                <a:cs typeface="+mn-cs"/>
              </a:rPr>
              <a:t>aspects de l’environnement alimentaire scolaire, et les résultats</a:t>
            </a:r>
            <a:r>
              <a:rPr lang="fr-CA" sz="1200" kern="1200" baseline="0" dirty="0" smtClean="0">
                <a:solidFill>
                  <a:schemeClr val="tx1"/>
                </a:solidFill>
                <a:latin typeface="+mn-lt"/>
                <a:ea typeface="+mn-ea"/>
                <a:cs typeface="+mn-cs"/>
              </a:rPr>
              <a:t> sont regroupés de la façon</a:t>
            </a:r>
            <a:r>
              <a:rPr lang="fr-CA" sz="1200" kern="1200" dirty="0" smtClean="0">
                <a:solidFill>
                  <a:schemeClr val="tx1"/>
                </a:solidFill>
                <a:latin typeface="+mn-lt"/>
                <a:ea typeface="+mn-ea"/>
                <a:cs typeface="+mn-cs"/>
              </a:rPr>
              <a:t> suivante : 1) l’organisation de l’offre alimentaire, 2) la composition de l’offre alimentaire, 3) le contexte de repas et 4) les actions reliées à la valorisation de la saine alimentation.</a:t>
            </a:r>
            <a:endParaRPr lang="fr-FR" dirty="0" smtClean="0"/>
          </a:p>
          <a:p>
            <a:endParaRPr lang="fr-CA" sz="1200" kern="1200" dirty="0" smtClean="0">
              <a:solidFill>
                <a:schemeClr val="tx1"/>
              </a:solidFill>
              <a:latin typeface="+mn-lt"/>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defTabSz="931774">
              <a:defRPr/>
            </a:pPr>
            <a:r>
              <a:rPr lang="fr-FR" dirty="0" smtClean="0"/>
              <a:t>Les données proviennent d’entrevues individuelles réalisées auprès de différents intervenants et d’observations directes de l’offre alimentaire qui ont été réalisées par des nutritionnistes et technicien(ne)s en alimentation.</a:t>
            </a:r>
          </a:p>
          <a:p>
            <a:pPr defTabSz="931774">
              <a:defRPr/>
            </a:pPr>
            <a:r>
              <a:rPr lang="fr-FR" dirty="0" smtClean="0"/>
              <a:t>La liste des variables</a:t>
            </a:r>
            <a:r>
              <a:rPr lang="fr-FR" baseline="0" dirty="0" smtClean="0"/>
              <a:t> examinées selon les différentes méthodes de collecte de données est présentée en annexe à la fin de cette présentation.</a:t>
            </a:r>
            <a:endParaRPr lang="fr-CA" dirty="0" smtClean="0"/>
          </a:p>
          <a:p>
            <a:endParaRPr lang="fr-C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 typeface="Arial" charset="0"/>
              <a:buNone/>
            </a:pPr>
            <a:endParaRPr lang="fr-C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627313" y="2130425"/>
            <a:ext cx="6178550" cy="1470025"/>
          </a:xfrm>
        </p:spPr>
        <p:txBody>
          <a:bodyPr/>
          <a:lstStyle>
            <a:lvl1pPr algn="r">
              <a:defRPr>
                <a:solidFill>
                  <a:schemeClr val="bg1"/>
                </a:solidFill>
              </a:defRPr>
            </a:lvl1pPr>
          </a:lstStyle>
          <a:p>
            <a:r>
              <a:rPr lang="fr-FR" smtClean="0"/>
              <a:t>Cliquez pour modifier le style du titre</a:t>
            </a:r>
            <a:endParaRPr lang="fr-CA"/>
          </a:p>
        </p:txBody>
      </p:sp>
      <p:sp>
        <p:nvSpPr>
          <p:cNvPr id="3075" name="Rectangle 3"/>
          <p:cNvSpPr>
            <a:spLocks noGrp="1" noChangeArrowheads="1"/>
          </p:cNvSpPr>
          <p:nvPr>
            <p:ph type="subTitle" idx="1"/>
          </p:nvPr>
        </p:nvSpPr>
        <p:spPr>
          <a:xfrm>
            <a:off x="2419350" y="4197350"/>
            <a:ext cx="6400800" cy="1752600"/>
          </a:xfrm>
        </p:spPr>
        <p:txBody>
          <a:bodyPr/>
          <a:lstStyle>
            <a:lvl1pPr algn="r">
              <a:defRPr>
                <a:solidFill>
                  <a:schemeClr val="bg1"/>
                </a:solidFill>
              </a:defRPr>
            </a:lvl1pPr>
          </a:lstStyle>
          <a:p>
            <a:r>
              <a:rPr lang="fr-FR" smtClean="0"/>
              <a:t>Cliquez pour modifier le style des sous-titres du masque</a:t>
            </a:r>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6"/>
          <p:cNvSpPr>
            <a:spLocks noGrp="1" noChangeArrowheads="1"/>
          </p:cNvSpPr>
          <p:nvPr>
            <p:ph type="sldNum" sz="quarter" idx="10"/>
          </p:nvPr>
        </p:nvSpPr>
        <p:spPr>
          <a:ln/>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6"/>
          <p:cNvSpPr>
            <a:spLocks noGrp="1" noChangeArrowheads="1"/>
          </p:cNvSpPr>
          <p:nvPr>
            <p:ph type="sldNum" sz="quarter" idx="10"/>
          </p:nvPr>
        </p:nvSpPr>
        <p:spPr>
          <a:ln/>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6"/>
          <p:cNvSpPr>
            <a:spLocks noGrp="1" noChangeArrowheads="1"/>
          </p:cNvSpPr>
          <p:nvPr>
            <p:ph type="sldNum" sz="quarter" idx="10"/>
          </p:nvPr>
        </p:nvSpPr>
        <p:spPr>
          <a:ln/>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6"/>
          <p:cNvSpPr>
            <a:spLocks noGrp="1" noChangeArrowheads="1"/>
          </p:cNvSpPr>
          <p:nvPr>
            <p:ph type="sldNum" sz="quarter" idx="10"/>
          </p:nvPr>
        </p:nvSpPr>
        <p:spPr>
          <a:ln/>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Rectangle 6"/>
          <p:cNvSpPr>
            <a:spLocks noGrp="1" noChangeArrowheads="1"/>
          </p:cNvSpPr>
          <p:nvPr>
            <p:ph type="sldNum" sz="quarter" idx="10"/>
          </p:nvPr>
        </p:nvSpPr>
        <p:spPr>
          <a:ln/>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Rectangle 6"/>
          <p:cNvSpPr>
            <a:spLocks noGrp="1" noChangeArrowheads="1"/>
          </p:cNvSpPr>
          <p:nvPr>
            <p:ph type="sldNum" sz="quarter" idx="10"/>
          </p:nvPr>
        </p:nvSpPr>
        <p:spPr>
          <a:ln/>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Rectangle 6"/>
          <p:cNvSpPr>
            <a:spLocks noGrp="1" noChangeArrowheads="1"/>
          </p:cNvSpPr>
          <p:nvPr>
            <p:ph type="sldNum" sz="quarter" idx="10"/>
          </p:nvPr>
        </p:nvSpPr>
        <p:spPr>
          <a:ln/>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6"/>
          <p:cNvSpPr>
            <a:spLocks noGrp="1" noChangeArrowheads="1"/>
          </p:cNvSpPr>
          <p:nvPr>
            <p:ph type="sldNum" sz="quarter" idx="10"/>
          </p:nvPr>
        </p:nvSpPr>
        <p:spPr>
          <a:ln/>
        </p:spPr>
        <p:txBody>
          <a:bodyPr/>
          <a:lstStyle>
            <a:lvl1pPr>
              <a:defRPr/>
            </a:lvl1pPr>
          </a:lstStyle>
          <a:p>
            <a:fld id="{6B033E26-19A5-4400-A820-A4CD8E768B0A}" type="slidenum">
              <a:rPr lang="fr-CA" smtClean="0"/>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1030" name="Rectangle 6"/>
          <p:cNvSpPr>
            <a:spLocks noGrp="1" noChangeArrowheads="1"/>
          </p:cNvSpPr>
          <p:nvPr>
            <p:ph type="sldNum" sz="quarter" idx="4"/>
          </p:nvPr>
        </p:nvSpPr>
        <p:spPr bwMode="auto">
          <a:xfrm>
            <a:off x="-228600" y="6437313"/>
            <a:ext cx="65881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smtClean="0">
                <a:solidFill>
                  <a:srgbClr val="B3E9EF"/>
                </a:solidFill>
              </a:defRPr>
            </a:lvl1pPr>
          </a:lstStyle>
          <a:p>
            <a:fld id="{6B033E26-19A5-4400-A820-A4CD8E768B0A}" type="slidenum">
              <a:rPr lang="fr-CA" smtClean="0"/>
              <a:pPr/>
              <a:t>‹N°›</a:t>
            </a:fld>
            <a:endParaRPr lang="fr-CA"/>
          </a:p>
        </p:txBody>
      </p:sp>
      <p:sp>
        <p:nvSpPr>
          <p:cNvPr id="1031" name="Line 7"/>
          <p:cNvSpPr>
            <a:spLocks noChangeShapeType="1"/>
          </p:cNvSpPr>
          <p:nvPr/>
        </p:nvSpPr>
        <p:spPr bwMode="auto">
          <a:xfrm>
            <a:off x="468313" y="1427163"/>
            <a:ext cx="8207375" cy="0"/>
          </a:xfrm>
          <a:prstGeom prst="line">
            <a:avLst/>
          </a:prstGeom>
          <a:noFill/>
          <a:ln w="28575">
            <a:solidFill>
              <a:srgbClr val="E5ED9D"/>
            </a:solidFill>
            <a:round/>
            <a:headEnd/>
            <a:tailEnd/>
          </a:ln>
          <a:effectLst/>
        </p:spPr>
        <p:txBody>
          <a:bodyPr/>
          <a:lstStyle/>
          <a:p>
            <a:pPr>
              <a:defRPr/>
            </a:pPr>
            <a:endParaRPr lang="fr-CA"/>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sldNum="0" hdr="0" ftr="0" dt="0"/>
  <p:txStyles>
    <p:titleStyle>
      <a:lvl1pPr algn="l" rtl="0" eaLnBrk="1" fontAlgn="base" hangingPunct="1">
        <a:spcBef>
          <a:spcPct val="0"/>
        </a:spcBef>
        <a:spcAft>
          <a:spcPct val="0"/>
        </a:spcAft>
        <a:defRPr sz="3600">
          <a:solidFill>
            <a:srgbClr val="E5ED9D"/>
          </a:solidFill>
          <a:latin typeface="+mj-lt"/>
          <a:ea typeface="+mj-ea"/>
          <a:cs typeface="+mj-cs"/>
        </a:defRPr>
      </a:lvl1pPr>
      <a:lvl2pPr algn="l" rtl="0" eaLnBrk="1" fontAlgn="base" hangingPunct="1">
        <a:spcBef>
          <a:spcPct val="0"/>
        </a:spcBef>
        <a:spcAft>
          <a:spcPct val="0"/>
        </a:spcAft>
        <a:defRPr sz="3600">
          <a:solidFill>
            <a:srgbClr val="E5ED9D"/>
          </a:solidFill>
          <a:latin typeface="Verdana" pitchFamily="34" charset="0"/>
        </a:defRPr>
      </a:lvl2pPr>
      <a:lvl3pPr algn="l" rtl="0" eaLnBrk="1" fontAlgn="base" hangingPunct="1">
        <a:spcBef>
          <a:spcPct val="0"/>
        </a:spcBef>
        <a:spcAft>
          <a:spcPct val="0"/>
        </a:spcAft>
        <a:defRPr sz="3600">
          <a:solidFill>
            <a:srgbClr val="E5ED9D"/>
          </a:solidFill>
          <a:latin typeface="Verdana" pitchFamily="34" charset="0"/>
        </a:defRPr>
      </a:lvl3pPr>
      <a:lvl4pPr algn="l" rtl="0" eaLnBrk="1" fontAlgn="base" hangingPunct="1">
        <a:spcBef>
          <a:spcPct val="0"/>
        </a:spcBef>
        <a:spcAft>
          <a:spcPct val="0"/>
        </a:spcAft>
        <a:defRPr sz="3600">
          <a:solidFill>
            <a:srgbClr val="E5ED9D"/>
          </a:solidFill>
          <a:latin typeface="Verdana" pitchFamily="34" charset="0"/>
        </a:defRPr>
      </a:lvl4pPr>
      <a:lvl5pPr algn="l" rtl="0" eaLnBrk="1" fontAlgn="base" hangingPunct="1">
        <a:spcBef>
          <a:spcPct val="0"/>
        </a:spcBef>
        <a:spcAft>
          <a:spcPct val="0"/>
        </a:spcAft>
        <a:defRPr sz="3600">
          <a:solidFill>
            <a:srgbClr val="E5ED9D"/>
          </a:solidFill>
          <a:latin typeface="Verdana" pitchFamily="34" charset="0"/>
        </a:defRPr>
      </a:lvl5pPr>
      <a:lvl6pPr marL="457200" algn="l" rtl="0" eaLnBrk="1" fontAlgn="base" hangingPunct="1">
        <a:spcBef>
          <a:spcPct val="0"/>
        </a:spcBef>
        <a:spcAft>
          <a:spcPct val="0"/>
        </a:spcAft>
        <a:defRPr sz="3600">
          <a:solidFill>
            <a:srgbClr val="E5ED9D"/>
          </a:solidFill>
          <a:latin typeface="Verdana" pitchFamily="34" charset="0"/>
        </a:defRPr>
      </a:lvl6pPr>
      <a:lvl7pPr marL="914400" algn="l" rtl="0" eaLnBrk="1" fontAlgn="base" hangingPunct="1">
        <a:spcBef>
          <a:spcPct val="0"/>
        </a:spcBef>
        <a:spcAft>
          <a:spcPct val="0"/>
        </a:spcAft>
        <a:defRPr sz="3600">
          <a:solidFill>
            <a:srgbClr val="E5ED9D"/>
          </a:solidFill>
          <a:latin typeface="Verdana" pitchFamily="34" charset="0"/>
        </a:defRPr>
      </a:lvl7pPr>
      <a:lvl8pPr marL="1371600" algn="l" rtl="0" eaLnBrk="1" fontAlgn="base" hangingPunct="1">
        <a:spcBef>
          <a:spcPct val="0"/>
        </a:spcBef>
        <a:spcAft>
          <a:spcPct val="0"/>
        </a:spcAft>
        <a:defRPr sz="3600">
          <a:solidFill>
            <a:srgbClr val="E5ED9D"/>
          </a:solidFill>
          <a:latin typeface="Verdana" pitchFamily="34" charset="0"/>
        </a:defRPr>
      </a:lvl8pPr>
      <a:lvl9pPr marL="1828800" algn="l" rtl="0" eaLnBrk="1" fontAlgn="base" hangingPunct="1">
        <a:spcBef>
          <a:spcPct val="0"/>
        </a:spcBef>
        <a:spcAft>
          <a:spcPct val="0"/>
        </a:spcAft>
        <a:defRPr sz="3600">
          <a:solidFill>
            <a:srgbClr val="E5ED9D"/>
          </a:solidFill>
          <a:latin typeface="Verdana" pitchFamily="34" charset="0"/>
        </a:defRPr>
      </a:lvl9pPr>
    </p:titleStyle>
    <p:bodyStyle>
      <a:lvl1pPr algn="l" rtl="0" eaLnBrk="1" fontAlgn="base" hangingPunct="1">
        <a:spcBef>
          <a:spcPct val="0"/>
        </a:spcBef>
        <a:spcAft>
          <a:spcPct val="30000"/>
        </a:spcAft>
        <a:defRPr sz="2800">
          <a:solidFill>
            <a:srgbClr val="B3E9EF"/>
          </a:solidFill>
          <a:latin typeface="+mn-lt"/>
          <a:ea typeface="+mn-ea"/>
          <a:cs typeface="+mn-cs"/>
        </a:defRPr>
      </a:lvl1pPr>
      <a:lvl2pPr marL="363538" indent="-361950"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2pPr>
      <a:lvl3pPr marL="725488" indent="-360363"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3pPr>
      <a:lvl4pPr marL="1058863" indent="-33178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4pPr>
      <a:lvl5pPr marL="1436688" indent="-37623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5pPr>
      <a:lvl6pPr marL="1893888" indent="-37623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6pPr>
      <a:lvl7pPr marL="2351088" indent="-37623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7pPr>
      <a:lvl8pPr marL="2808288" indent="-37623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8pPr>
      <a:lvl9pPr marL="3265488" indent="-376238" algn="l" rtl="0" eaLnBrk="1" fontAlgn="base" hangingPunct="1">
        <a:spcBef>
          <a:spcPct val="0"/>
        </a:spcBef>
        <a:spcAft>
          <a:spcPct val="30000"/>
        </a:spcAft>
        <a:buClr>
          <a:srgbClr val="B3E9EF"/>
        </a:buClr>
        <a:buFont typeface="Symbol" pitchFamily="18" charset="2"/>
        <a:buChar char="·"/>
        <a:defRPr sz="2800">
          <a:solidFill>
            <a:srgbClr val="FFFFF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2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8" Type="http://schemas.openxmlformats.org/officeDocument/2006/relationships/chart" Target="../charts/chart2.xml"/><Relationship Id="rId3" Type="http://schemas.openxmlformats.org/officeDocument/2006/relationships/tags" Target="../tags/tag32.xml"/><Relationship Id="rId7" Type="http://schemas.openxmlformats.org/officeDocument/2006/relationships/chart" Target="../charts/chart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notesSlide" Target="../notesSlides/notesSlide16.xml"/><Relationship Id="rId5" Type="http://schemas.openxmlformats.org/officeDocument/2006/relationships/slideLayout" Target="../slideLayouts/slideLayout2.xml"/><Relationship Id="rId4" Type="http://schemas.openxmlformats.org/officeDocument/2006/relationships/tags" Target="../tags/tag33.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tags" Target="../tags/tag38.xml"/><Relationship Id="rId7" Type="http://schemas.openxmlformats.org/officeDocument/2006/relationships/chart" Target="../charts/chart3.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tags" Target="../tags/tag3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notesSlide" Target="../notesSlides/notesSlide19.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4"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tags" Target="../tags/tag49.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a:xfrm>
            <a:off x="2051720" y="2204864"/>
            <a:ext cx="6754143" cy="2952327"/>
          </a:xfrm>
        </p:spPr>
        <p:txBody>
          <a:bodyPr>
            <a:normAutofit fontScale="90000"/>
          </a:bodyPr>
          <a:lstStyle/>
          <a:p>
            <a:r>
              <a:rPr lang="fr-CA" sz="4000" b="0" dirty="0" smtClean="0"/>
              <a:t>Portrait de </a:t>
            </a:r>
            <a:r>
              <a:rPr lang="fr-CA" sz="4000" dirty="0" smtClean="0"/>
              <a:t/>
            </a:r>
            <a:br>
              <a:rPr lang="fr-CA" sz="4000" dirty="0" smtClean="0"/>
            </a:br>
            <a:r>
              <a:rPr lang="fr-CA" sz="4000" dirty="0" smtClean="0"/>
              <a:t>l’environnement alimentaire </a:t>
            </a:r>
            <a:br>
              <a:rPr lang="fr-CA" sz="4000" dirty="0" smtClean="0"/>
            </a:br>
            <a:r>
              <a:rPr lang="fr-CA" sz="4000" b="0" dirty="0" smtClean="0"/>
              <a:t>dans les </a:t>
            </a:r>
            <a:r>
              <a:rPr lang="fr-CA" sz="4000" dirty="0" smtClean="0"/>
              <a:t>écoles secondaires</a:t>
            </a:r>
            <a:br>
              <a:rPr lang="fr-CA" sz="4000" dirty="0" smtClean="0"/>
            </a:br>
            <a:r>
              <a:rPr lang="fr-CA" sz="4000" dirty="0" smtClean="0"/>
              <a:t>du Québec</a:t>
            </a:r>
            <a:endParaRPr lang="fr-CA" sz="4000" dirty="0"/>
          </a:p>
        </p:txBody>
      </p:sp>
      <p:sp>
        <p:nvSpPr>
          <p:cNvPr id="3" name="ZoneTexte 2"/>
          <p:cNvSpPr txBox="1"/>
          <p:nvPr>
            <p:custDataLst>
              <p:tags r:id="rId2"/>
            </p:custDataLst>
          </p:nvPr>
        </p:nvSpPr>
        <p:spPr>
          <a:xfrm>
            <a:off x="7812360" y="6520988"/>
            <a:ext cx="1152128" cy="292388"/>
          </a:xfrm>
          <a:prstGeom prst="rect">
            <a:avLst/>
          </a:prstGeom>
          <a:noFill/>
        </p:spPr>
        <p:txBody>
          <a:bodyPr wrap="square" rtlCol="0">
            <a:spAutoFit/>
          </a:bodyPr>
          <a:lstStyle/>
          <a:p>
            <a:r>
              <a:rPr lang="fr-CA" sz="1300" dirty="0" smtClean="0">
                <a:solidFill>
                  <a:schemeClr val="bg1"/>
                </a:solidFill>
                <a:latin typeface="+mj-lt"/>
              </a:rPr>
              <a:t>Hiver 2013</a:t>
            </a:r>
            <a:endParaRPr lang="fr-CA" sz="1300" dirty="0">
              <a:solidFill>
                <a:schemeClr val="bg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Organisation de l’offre alimentaire</a:t>
            </a:r>
            <a:endParaRPr lang="fr-CA" sz="3400" dirty="0"/>
          </a:p>
        </p:txBody>
      </p:sp>
      <p:sp>
        <p:nvSpPr>
          <p:cNvPr id="3" name="Espace réservé du contenu 2"/>
          <p:cNvSpPr>
            <a:spLocks noGrp="1"/>
          </p:cNvSpPr>
          <p:nvPr>
            <p:ph idx="1"/>
            <p:custDataLst>
              <p:tags r:id="rId2"/>
            </p:custDataLst>
          </p:nvPr>
        </p:nvSpPr>
        <p:spPr>
          <a:xfrm>
            <a:off x="457200" y="1556792"/>
            <a:ext cx="8147248" cy="4896544"/>
          </a:xfrm>
        </p:spPr>
        <p:txBody>
          <a:bodyPr>
            <a:normAutofit fontScale="77500" lnSpcReduction="20000"/>
          </a:bodyPr>
          <a:lstStyle/>
          <a:p>
            <a:pPr lvl="0">
              <a:lnSpc>
                <a:spcPct val="120000"/>
              </a:lnSpc>
              <a:spcAft>
                <a:spcPts val="1200"/>
              </a:spcAft>
            </a:pPr>
            <a:r>
              <a:rPr lang="fr-CA" sz="3100" dirty="0" smtClean="0"/>
              <a:t>Toutes les écoles offraient un service de repas le midi</a:t>
            </a:r>
            <a:r>
              <a:rPr lang="fr-CA" sz="3700" dirty="0" smtClean="0"/>
              <a:t> :</a:t>
            </a:r>
            <a:endParaRPr lang="fr-CA" sz="3000" dirty="0" smtClean="0"/>
          </a:p>
          <a:p>
            <a:pPr marL="358050" lvl="1">
              <a:lnSpc>
                <a:spcPct val="120000"/>
              </a:lnSpc>
              <a:spcAft>
                <a:spcPts val="600"/>
              </a:spcAft>
            </a:pPr>
            <a:r>
              <a:rPr lang="fr-CA" sz="3000" dirty="0" smtClean="0"/>
              <a:t>89 % : repas préparés sur place </a:t>
            </a:r>
          </a:p>
          <a:p>
            <a:pPr marL="358050" lvl="1">
              <a:lnSpc>
                <a:spcPct val="120000"/>
              </a:lnSpc>
              <a:spcAft>
                <a:spcPts val="600"/>
              </a:spcAft>
            </a:pPr>
            <a:r>
              <a:rPr lang="fr-CA" sz="3000" dirty="0" smtClean="0"/>
              <a:t>74 % : service de repas géré par une entreprise privée</a:t>
            </a:r>
          </a:p>
          <a:p>
            <a:pPr marL="358050" lvl="1">
              <a:lnSpc>
                <a:spcPct val="120000"/>
              </a:lnSpc>
              <a:spcAft>
                <a:spcPts val="600"/>
              </a:spcAft>
            </a:pPr>
            <a:r>
              <a:rPr lang="fr-CA" sz="3000" dirty="0" smtClean="0"/>
              <a:t>52 % : menu cyclique de 20 jours et plus</a:t>
            </a:r>
          </a:p>
          <a:p>
            <a:pPr marL="358050" lvl="1">
              <a:lnSpc>
                <a:spcPct val="120000"/>
              </a:lnSpc>
              <a:spcAft>
                <a:spcPts val="600"/>
              </a:spcAft>
            </a:pPr>
            <a:r>
              <a:rPr lang="fr-CA" sz="3000" dirty="0" smtClean="0"/>
              <a:t>99 % : offre d’une formule de repas de type menu du jour</a:t>
            </a:r>
          </a:p>
          <a:p>
            <a:pPr marL="358050" lvl="1">
              <a:lnSpc>
                <a:spcPct val="120000"/>
              </a:lnSpc>
              <a:spcAft>
                <a:spcPts val="600"/>
              </a:spcAft>
            </a:pPr>
            <a:r>
              <a:rPr lang="fr-CA" sz="3000" dirty="0" smtClean="0"/>
              <a:t>77 % : offre de mets à la carte comme alternative au menu du jour</a:t>
            </a:r>
          </a:p>
          <a:p>
            <a:pPr marL="358050" lvl="1">
              <a:lnSpc>
                <a:spcPct val="120000"/>
              </a:lnSpc>
              <a:spcAft>
                <a:spcPts val="600"/>
              </a:spcAft>
            </a:pPr>
            <a:r>
              <a:rPr lang="fr-CA" sz="3000" dirty="0" smtClean="0"/>
              <a:t>54 % : nutritionniste impliquée dans l’approbation du menu </a:t>
            </a:r>
          </a:p>
          <a:p>
            <a:pPr marL="358050" lvl="1">
              <a:lnSpc>
                <a:spcPct val="120000"/>
              </a:lnSpc>
              <a:spcAft>
                <a:spcPts val="600"/>
              </a:spcAft>
            </a:pPr>
            <a:r>
              <a:rPr lang="fr-CA" sz="3000" dirty="0" smtClean="0"/>
              <a:t>75 % : présence de distributrices automatiques</a:t>
            </a:r>
          </a:p>
          <a:p>
            <a:pPr marL="358050" lvl="1">
              <a:lnSpc>
                <a:spcPct val="120000"/>
              </a:lnSpc>
              <a:spcAft>
                <a:spcPts val="600"/>
              </a:spcAft>
              <a:buNone/>
            </a:pPr>
            <a:endParaRPr lang="fr-CA" sz="3100" dirty="0" smtClean="0"/>
          </a:p>
          <a:p>
            <a:pPr marL="358050" lvl="1">
              <a:lnSpc>
                <a:spcPct val="120000"/>
              </a:lnSpc>
              <a:spcAft>
                <a:spcPts val="600"/>
              </a:spcAft>
            </a:pPr>
            <a:endParaRPr lang="fr-CA" sz="3100" dirty="0" smtClean="0"/>
          </a:p>
          <a:p>
            <a:pPr marL="358050" lvl="1">
              <a:lnSpc>
                <a:spcPct val="120000"/>
              </a:lnSpc>
              <a:spcAft>
                <a:spcPts val="600"/>
              </a:spcAft>
            </a:pPr>
            <a:endParaRPr lang="fr-CA" sz="3100" dirty="0" smtClean="0"/>
          </a:p>
          <a:p>
            <a:pPr marL="358050" lvl="1">
              <a:lnSpc>
                <a:spcPct val="120000"/>
              </a:lnSpc>
              <a:spcAft>
                <a:spcPts val="600"/>
              </a:spcAft>
            </a:pPr>
            <a:endParaRPr lang="fr-CA" sz="31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Contexte du repas</a:t>
            </a:r>
            <a:endParaRPr lang="fr-CA" sz="3400" dirty="0"/>
          </a:p>
        </p:txBody>
      </p:sp>
      <p:sp>
        <p:nvSpPr>
          <p:cNvPr id="3" name="Espace réservé du contenu 2"/>
          <p:cNvSpPr>
            <a:spLocks noGrp="1"/>
          </p:cNvSpPr>
          <p:nvPr>
            <p:ph idx="1"/>
            <p:custDataLst>
              <p:tags r:id="rId2"/>
            </p:custDataLst>
          </p:nvPr>
        </p:nvSpPr>
        <p:spPr/>
        <p:txBody>
          <a:bodyPr/>
          <a:lstStyle/>
          <a:p>
            <a:pPr marL="457200" indent="-457200"/>
            <a:r>
              <a:rPr lang="fr-CA" sz="2400" dirty="0" smtClean="0"/>
              <a:t>Parmi l’ensemble des écoles :</a:t>
            </a:r>
            <a:endParaRPr lang="fr-CA" sz="2300" dirty="0" smtClean="0"/>
          </a:p>
          <a:p>
            <a:pPr marL="457200" indent="-457200">
              <a:buClr>
                <a:schemeClr val="accent1"/>
              </a:buClr>
              <a:buSzPct val="100000"/>
              <a:buFont typeface="Symbol" pitchFamily="18" charset="2"/>
              <a:buChar char="·"/>
            </a:pPr>
            <a:r>
              <a:rPr lang="fr-CA" sz="2300" dirty="0" smtClean="0">
                <a:solidFill>
                  <a:schemeClr val="bg1"/>
                </a:solidFill>
              </a:rPr>
              <a:t>95 % : salles à manger laissant pénétrer la lumière naturelle</a:t>
            </a:r>
          </a:p>
          <a:p>
            <a:pPr marL="457200" indent="-457200">
              <a:buClr>
                <a:schemeClr val="accent1"/>
              </a:buClr>
              <a:buSzPct val="100000"/>
              <a:buFont typeface="Symbol" pitchFamily="18" charset="2"/>
              <a:buChar char="·"/>
            </a:pPr>
            <a:r>
              <a:rPr lang="fr-CA" sz="2300" dirty="0" smtClean="0">
                <a:solidFill>
                  <a:schemeClr val="bg1"/>
                </a:solidFill>
              </a:rPr>
              <a:t>14 % : lavabos sur les lieux de repas</a:t>
            </a:r>
          </a:p>
          <a:p>
            <a:pPr marL="457200" indent="-457200">
              <a:buClr>
                <a:schemeClr val="accent1"/>
              </a:buClr>
              <a:buSzPct val="100000"/>
              <a:buFont typeface="Symbol" pitchFamily="18" charset="2"/>
              <a:buChar char="·"/>
            </a:pPr>
            <a:r>
              <a:rPr lang="fr-CA" sz="2300" dirty="0" smtClean="0">
                <a:solidFill>
                  <a:schemeClr val="bg1"/>
                </a:solidFill>
              </a:rPr>
              <a:t>72 % : fontaine d’eau sur les lieux de repas ou à proximité</a:t>
            </a:r>
          </a:p>
          <a:p>
            <a:pPr marL="457200" indent="-457200">
              <a:buClr>
                <a:schemeClr val="accent1"/>
              </a:buClr>
              <a:buSzPct val="100000"/>
              <a:buFont typeface="Symbol" pitchFamily="18" charset="2"/>
              <a:buChar char="·"/>
            </a:pPr>
            <a:r>
              <a:rPr lang="fr-CA" sz="2300" dirty="0" smtClean="0">
                <a:solidFill>
                  <a:schemeClr val="bg1"/>
                </a:solidFill>
              </a:rPr>
              <a:t>89 % : au moins un four à micro-ondes, dont 12 % en disposaient d’un nombre suffisant</a:t>
            </a:r>
          </a:p>
          <a:p>
            <a:pPr marL="457200" indent="-457200">
              <a:buClr>
                <a:schemeClr val="accent1"/>
              </a:buClr>
              <a:buSzPct val="100000"/>
              <a:buFont typeface="Symbol" pitchFamily="18" charset="2"/>
              <a:buChar char="·"/>
            </a:pPr>
            <a:r>
              <a:rPr lang="fr-CA" sz="2300" dirty="0" smtClean="0">
                <a:solidFill>
                  <a:schemeClr val="bg1"/>
                </a:solidFill>
              </a:rPr>
              <a:t>99 % : au moins 20 minutes allouées pour dîner</a:t>
            </a:r>
          </a:p>
          <a:p>
            <a:pPr marL="457200" indent="-457200">
              <a:buClr>
                <a:schemeClr val="accent1"/>
              </a:buClr>
              <a:buSzPct val="100000"/>
              <a:buFont typeface="Symbol" pitchFamily="18" charset="2"/>
              <a:buChar char="·"/>
            </a:pPr>
            <a:r>
              <a:rPr lang="fr-CA" sz="2300" dirty="0" smtClean="0">
                <a:solidFill>
                  <a:schemeClr val="bg1"/>
                </a:solidFill>
              </a:rPr>
              <a:t>94 % : au moins 20 minutes utilisées pour dîner</a:t>
            </a:r>
          </a:p>
          <a:p>
            <a:pPr marL="457200" indent="-457200">
              <a:buFont typeface="Symbol" pitchFamily="18" charset="2"/>
              <a:buChar char="·"/>
            </a:pPr>
            <a:endParaRPr lang="fr-CA"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003232" cy="1143000"/>
          </a:xfrm>
        </p:spPr>
        <p:txBody>
          <a:bodyPr>
            <a:normAutofit/>
          </a:bodyPr>
          <a:lstStyle/>
          <a:p>
            <a:r>
              <a:rPr lang="fr-CA" sz="3400" dirty="0"/>
              <a:t>C</a:t>
            </a:r>
            <a:r>
              <a:rPr lang="fr-CA" sz="3400" dirty="0" smtClean="0"/>
              <a:t>omposition de l’offre alimentaire au repas du midi</a:t>
            </a:r>
            <a:endParaRPr lang="fr-CA" sz="3400" dirty="0"/>
          </a:p>
        </p:txBody>
      </p:sp>
      <p:sp>
        <p:nvSpPr>
          <p:cNvPr id="3" name="Espace réservé du contenu 2"/>
          <p:cNvSpPr>
            <a:spLocks noGrp="1"/>
          </p:cNvSpPr>
          <p:nvPr>
            <p:ph idx="1"/>
            <p:custDataLst>
              <p:tags r:id="rId2"/>
            </p:custDataLst>
          </p:nvPr>
        </p:nvSpPr>
        <p:spPr>
          <a:xfrm>
            <a:off x="457200" y="1600200"/>
            <a:ext cx="7931224" cy="4873752"/>
          </a:xfrm>
        </p:spPr>
        <p:txBody>
          <a:bodyPr>
            <a:normAutofit/>
          </a:bodyPr>
          <a:lstStyle/>
          <a:p>
            <a:r>
              <a:rPr lang="fr-CA" sz="2600" dirty="0" smtClean="0"/>
              <a:t>Points positifs</a:t>
            </a:r>
          </a:p>
          <a:p>
            <a:pPr lvl="1"/>
            <a:r>
              <a:rPr lang="fr-CA" sz="2200" dirty="0" smtClean="0"/>
              <a:t>99 % des écoles offrait du lait au dîner</a:t>
            </a:r>
          </a:p>
          <a:p>
            <a:pPr lvl="1"/>
            <a:r>
              <a:rPr lang="fr-CA" sz="2200" dirty="0" smtClean="0"/>
              <a:t>Une seule école offrait des boissons gazeuses</a:t>
            </a:r>
          </a:p>
          <a:p>
            <a:pPr lvl="1"/>
            <a:r>
              <a:rPr lang="fr-CA" sz="2200" dirty="0" smtClean="0"/>
              <a:t>96 % servaient des légumes (avec le mets principal ou à l’unité)</a:t>
            </a:r>
          </a:p>
          <a:p>
            <a:pPr lvl="1"/>
            <a:r>
              <a:rPr lang="fr-CA" sz="2200" dirty="0" smtClean="0"/>
              <a:t>96 % offrait des fruits, dont 88 % servait des fruits frais</a:t>
            </a:r>
          </a:p>
          <a:p>
            <a:pPr lvl="1"/>
            <a:r>
              <a:rPr lang="fr-CA" sz="2200" dirty="0" smtClean="0">
                <a:solidFill>
                  <a:schemeClr val="bg1"/>
                </a:solidFill>
              </a:rPr>
              <a:t>Parmi les écoles servant des produits céréaliers en accompagnement (97 %), 77 % en offrait</a:t>
            </a:r>
            <a:r>
              <a:rPr lang="fr-CA" sz="2200" dirty="0" smtClean="0"/>
              <a:t> à grains entiers</a:t>
            </a:r>
          </a:p>
          <a:p>
            <a:pPr lvl="1"/>
            <a:endParaRPr lang="fr-CA" sz="2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395536" y="188640"/>
            <a:ext cx="8003232" cy="1143000"/>
          </a:xfrm>
        </p:spPr>
        <p:txBody>
          <a:bodyPr>
            <a:normAutofit/>
          </a:bodyPr>
          <a:lstStyle/>
          <a:p>
            <a:r>
              <a:rPr lang="fr-CA" sz="3400" dirty="0"/>
              <a:t>C</a:t>
            </a:r>
            <a:r>
              <a:rPr lang="fr-CA" sz="3400" dirty="0" smtClean="0"/>
              <a:t>omposition de l’offre alimentaire au repas du midi</a:t>
            </a:r>
            <a:endParaRPr lang="fr-CA" sz="3400" dirty="0"/>
          </a:p>
        </p:txBody>
      </p:sp>
      <p:sp>
        <p:nvSpPr>
          <p:cNvPr id="3" name="Espace réservé du contenu 2"/>
          <p:cNvSpPr>
            <a:spLocks noGrp="1"/>
          </p:cNvSpPr>
          <p:nvPr>
            <p:ph idx="1"/>
            <p:custDataLst>
              <p:tags r:id="rId2"/>
            </p:custDataLst>
          </p:nvPr>
        </p:nvSpPr>
        <p:spPr>
          <a:xfrm>
            <a:off x="457200" y="1484784"/>
            <a:ext cx="8003232" cy="4989168"/>
          </a:xfrm>
        </p:spPr>
        <p:txBody>
          <a:bodyPr>
            <a:normAutofit/>
          </a:bodyPr>
          <a:lstStyle/>
          <a:p>
            <a:r>
              <a:rPr lang="fr-CA" sz="2600" dirty="0" smtClean="0"/>
              <a:t>Points à améliorer</a:t>
            </a:r>
          </a:p>
          <a:p>
            <a:pPr lvl="1"/>
            <a:r>
              <a:rPr lang="fr-CA" sz="2200" dirty="0" smtClean="0"/>
              <a:t>71 % offraient des aliments riches en sucre ou avec substitut de sucre (ex. : friandises, chocolat)</a:t>
            </a:r>
          </a:p>
          <a:p>
            <a:pPr lvl="1"/>
            <a:r>
              <a:rPr lang="fr-CA" sz="2200" dirty="0" smtClean="0"/>
              <a:t>42 % servaient un mets principal composé de charcuterie ou de friture</a:t>
            </a:r>
          </a:p>
          <a:p>
            <a:pPr lvl="1"/>
            <a:r>
              <a:rPr lang="fr-CA" sz="2200" dirty="0" smtClean="0"/>
              <a:t>15 % servait des pommes de terre frites</a:t>
            </a:r>
          </a:p>
          <a:p>
            <a:pPr lvl="1"/>
            <a:r>
              <a:rPr lang="fr-CA" sz="2200" dirty="0" smtClean="0"/>
              <a:t>62 % offraient des boissons riches en sucre ajouté (aucune des boissons gazeuses régulières</a:t>
            </a:r>
            <a:r>
              <a:rPr lang="fr-CA" sz="2200" dirty="0" smtClean="0"/>
              <a:t>) 28</a:t>
            </a:r>
            <a:r>
              <a:rPr lang="fr-CA" sz="2200" dirty="0" smtClean="0"/>
              <a:t> % ne disposaient pas de fontaine d’eau dans la salle à manger ou à proximité</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p:txBody>
          <a:bodyPr>
            <a:normAutofit/>
          </a:bodyPr>
          <a:lstStyle/>
          <a:p>
            <a:r>
              <a:rPr lang="fr-CA" sz="4000" dirty="0" smtClean="0"/>
              <a:t>Qualité globale de l’offre alimentaire</a:t>
            </a:r>
            <a:endParaRPr lang="fr-CA"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291264" cy="1143000"/>
          </a:xfrm>
        </p:spPr>
        <p:txBody>
          <a:bodyPr>
            <a:normAutofit fontScale="90000"/>
          </a:bodyPr>
          <a:lstStyle/>
          <a:p>
            <a:r>
              <a:rPr lang="fr-CA" dirty="0" smtClean="0"/>
              <a:t>Analyse de la qualité globale de l’offre alimentaire au sein des écoles</a:t>
            </a:r>
            <a:endParaRPr lang="fr-CA" dirty="0"/>
          </a:p>
        </p:txBody>
      </p:sp>
      <p:sp>
        <p:nvSpPr>
          <p:cNvPr id="3" name="Espace réservé du contenu 2"/>
          <p:cNvSpPr>
            <a:spLocks noGrp="1"/>
          </p:cNvSpPr>
          <p:nvPr>
            <p:ph idx="1"/>
            <p:custDataLst>
              <p:tags r:id="rId2"/>
            </p:custDataLst>
          </p:nvPr>
        </p:nvSpPr>
        <p:spPr>
          <a:xfrm>
            <a:off x="457200" y="1600200"/>
            <a:ext cx="8147248" cy="4873752"/>
          </a:xfrm>
        </p:spPr>
        <p:txBody>
          <a:bodyPr>
            <a:normAutofit/>
          </a:bodyPr>
          <a:lstStyle/>
          <a:p>
            <a:r>
              <a:rPr lang="fr-CA" sz="2600" dirty="0" smtClean="0"/>
              <a:t>Synthèse les données observées à l’échelle de l’école </a:t>
            </a:r>
          </a:p>
          <a:p>
            <a:pPr lvl="1"/>
            <a:r>
              <a:rPr lang="fr-CA" sz="2400" dirty="0" smtClean="0"/>
              <a:t>Élaboration de deux indices de la qualité de l’offre alimentaire servie au repas du midi</a:t>
            </a:r>
          </a:p>
          <a:p>
            <a:pPr marL="457200" indent="-457200">
              <a:buFont typeface="+mj-lt"/>
              <a:buAutoNum type="arabicParenR"/>
            </a:pPr>
            <a:r>
              <a:rPr lang="fr-CA" sz="2400" dirty="0" smtClean="0"/>
              <a:t>Accès à une offre alimentaire saine</a:t>
            </a:r>
          </a:p>
          <a:p>
            <a:pPr lvl="1"/>
            <a:r>
              <a:rPr lang="fr-CA" sz="2200" dirty="0" smtClean="0"/>
              <a:t>Était-il possible pour un élève de se composer un dîner nutritif et équilibré? </a:t>
            </a:r>
          </a:p>
          <a:p>
            <a:pPr marL="457200" indent="-457200">
              <a:buFont typeface="+mj-lt"/>
              <a:buAutoNum type="arabicParenR"/>
            </a:pPr>
            <a:r>
              <a:rPr lang="fr-CA" sz="2400" dirty="0" smtClean="0"/>
              <a:t>Accès à une offre alimentaire défavorable à une saine alimentation</a:t>
            </a:r>
          </a:p>
          <a:p>
            <a:pPr lvl="1"/>
            <a:r>
              <a:rPr lang="fr-CA" sz="2200" dirty="0" smtClean="0"/>
              <a:t>Dans quelle mesure un élève se faisait-il proposer des aliments de faible valeur nutritive au repas du midi?</a:t>
            </a:r>
          </a:p>
          <a:p>
            <a:pPr lvl="1">
              <a:buSzPct val="100000"/>
              <a:buFont typeface="Wingdings" pitchFamily="2" charset="2"/>
              <a:buChar char="Ø"/>
            </a:pPr>
            <a:endParaRPr lang="fr-CA" dirty="0" smtClean="0"/>
          </a:p>
          <a:p>
            <a:endParaRPr lang="fr-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147248" cy="1143000"/>
          </a:xfrm>
        </p:spPr>
        <p:txBody>
          <a:bodyPr/>
          <a:lstStyle/>
          <a:p>
            <a:r>
              <a:rPr lang="fr-CA" sz="3200" dirty="0" smtClean="0"/>
              <a:t>Indice d’accès à une </a:t>
            </a:r>
            <a:br>
              <a:rPr lang="fr-CA" sz="3200" dirty="0" smtClean="0"/>
            </a:br>
            <a:r>
              <a:rPr lang="fr-CA" sz="3200" dirty="0" smtClean="0"/>
              <a:t>offre alimentaire saine</a:t>
            </a:r>
            <a:endParaRPr lang="fr-CA" sz="3200" dirty="0"/>
          </a:p>
        </p:txBody>
      </p:sp>
      <p:sp>
        <p:nvSpPr>
          <p:cNvPr id="3" name="Espace réservé du contenu 2"/>
          <p:cNvSpPr>
            <a:spLocks noGrp="1"/>
          </p:cNvSpPr>
          <p:nvPr>
            <p:ph idx="1"/>
            <p:custDataLst>
              <p:tags r:id="rId2"/>
            </p:custDataLst>
          </p:nvPr>
        </p:nvSpPr>
        <p:spPr>
          <a:xfrm>
            <a:off x="467544" y="1484784"/>
            <a:ext cx="8003232" cy="4873752"/>
          </a:xfrm>
        </p:spPr>
        <p:txBody>
          <a:bodyPr>
            <a:normAutofit/>
          </a:bodyPr>
          <a:lstStyle/>
          <a:p>
            <a:r>
              <a:rPr lang="fr-CA" sz="2600" dirty="0" smtClean="0"/>
              <a:t>Présence de 4 éléments favorables (tous) :</a:t>
            </a:r>
          </a:p>
          <a:p>
            <a:pPr marL="514350" indent="-514350">
              <a:buSzPct val="100000"/>
              <a:buFont typeface="+mj-lt"/>
              <a:buAutoNum type="arabicPeriod"/>
            </a:pPr>
            <a:r>
              <a:rPr lang="fr-FR" sz="2200" u="sng" dirty="0" smtClean="0">
                <a:solidFill>
                  <a:schemeClr val="bg1"/>
                </a:solidFill>
              </a:rPr>
              <a:t>Lait </a:t>
            </a:r>
            <a:r>
              <a:rPr lang="fr-FR" sz="2200" dirty="0" smtClean="0">
                <a:solidFill>
                  <a:schemeClr val="bg1"/>
                </a:solidFill>
              </a:rPr>
              <a:t>: du lait nature comme boisson</a:t>
            </a:r>
          </a:p>
          <a:p>
            <a:pPr marL="514350" indent="-514350">
              <a:buSzPct val="100000"/>
              <a:buFont typeface="+mj-lt"/>
              <a:buAutoNum type="arabicPeriod"/>
            </a:pPr>
            <a:r>
              <a:rPr lang="fr-FR" sz="2200" u="sng" dirty="0" smtClean="0">
                <a:solidFill>
                  <a:schemeClr val="bg1"/>
                </a:solidFill>
              </a:rPr>
              <a:t>Légumes et fruits </a:t>
            </a:r>
            <a:r>
              <a:rPr lang="fr-FR" sz="2200" dirty="0" smtClean="0">
                <a:solidFill>
                  <a:schemeClr val="bg1"/>
                </a:solidFill>
              </a:rPr>
              <a:t>: des légumes </a:t>
            </a:r>
            <a:r>
              <a:rPr lang="fr-FR" sz="2200" i="1" dirty="0" smtClean="0">
                <a:solidFill>
                  <a:schemeClr val="bg1"/>
                </a:solidFill>
              </a:rPr>
              <a:t>ou</a:t>
            </a:r>
            <a:r>
              <a:rPr lang="fr-FR" sz="2200" dirty="0" smtClean="0">
                <a:solidFill>
                  <a:schemeClr val="bg1"/>
                </a:solidFill>
              </a:rPr>
              <a:t> des fruits offerts en accompagnement, </a:t>
            </a:r>
            <a:r>
              <a:rPr lang="fr-FR" sz="2200" i="1" dirty="0" smtClean="0">
                <a:solidFill>
                  <a:schemeClr val="bg1"/>
                </a:solidFill>
              </a:rPr>
              <a:t>ou</a:t>
            </a:r>
            <a:r>
              <a:rPr lang="fr-FR" sz="2200" dirty="0" smtClean="0">
                <a:solidFill>
                  <a:schemeClr val="bg1"/>
                </a:solidFill>
              </a:rPr>
              <a:t> au moins une portion de légume offert comme compléments au mets principal, ou au moins 1 portion de légumes </a:t>
            </a:r>
            <a:r>
              <a:rPr lang="fr-FR" sz="2200" i="1" dirty="0" smtClean="0">
                <a:solidFill>
                  <a:schemeClr val="bg1"/>
                </a:solidFill>
              </a:rPr>
              <a:t>ou</a:t>
            </a:r>
            <a:r>
              <a:rPr lang="fr-FR" sz="2200" dirty="0" smtClean="0">
                <a:solidFill>
                  <a:schemeClr val="bg1"/>
                </a:solidFill>
              </a:rPr>
              <a:t> de fruits dans un mets principal</a:t>
            </a:r>
          </a:p>
          <a:p>
            <a:pPr marL="514350" indent="-514350">
              <a:buSzPct val="100000"/>
              <a:buFont typeface="+mj-lt"/>
              <a:buAutoNum type="arabicPeriod"/>
            </a:pPr>
            <a:r>
              <a:rPr lang="fr-FR" sz="2200" u="sng" dirty="0" smtClean="0">
                <a:solidFill>
                  <a:schemeClr val="bg1"/>
                </a:solidFill>
              </a:rPr>
              <a:t>Viande et substituts </a:t>
            </a:r>
            <a:r>
              <a:rPr lang="fr-FR" sz="2200" dirty="0" smtClean="0">
                <a:solidFill>
                  <a:schemeClr val="bg1"/>
                </a:solidFill>
              </a:rPr>
              <a:t>: au moins ou 1 portion de viande, volaille, œufs, poisson, fruits de mer, légumineuses ou tofu</a:t>
            </a:r>
          </a:p>
          <a:p>
            <a:pPr marL="514350" lvl="0" indent="-514350">
              <a:buSzPct val="100000"/>
              <a:buFont typeface="+mj-lt"/>
              <a:buAutoNum type="arabicPeriod"/>
            </a:pPr>
            <a:r>
              <a:rPr lang="fr-CA" sz="2200" u="sng" dirty="0" smtClean="0">
                <a:solidFill>
                  <a:schemeClr val="bg1"/>
                </a:solidFill>
              </a:rPr>
              <a:t>Produits céréaliers à grains entiers ou pomme de terre </a:t>
            </a:r>
            <a:r>
              <a:rPr lang="fr-CA" sz="2200" dirty="0" smtClean="0">
                <a:solidFill>
                  <a:schemeClr val="bg1"/>
                </a:solidFill>
              </a:rPr>
              <a:t>: des produits céréaliers faits de grains entiers en accompagnement, </a:t>
            </a:r>
            <a:r>
              <a:rPr lang="fr-CA" sz="2200" i="1" dirty="0" smtClean="0">
                <a:solidFill>
                  <a:schemeClr val="bg1"/>
                </a:solidFill>
              </a:rPr>
              <a:t>ou</a:t>
            </a:r>
            <a:r>
              <a:rPr lang="fr-CA" sz="2200" dirty="0" smtClean="0">
                <a:solidFill>
                  <a:schemeClr val="bg1"/>
                </a:solidFill>
              </a:rPr>
              <a:t> au moins une portion dans un mets principal, </a:t>
            </a:r>
            <a:r>
              <a:rPr lang="fr-CA" sz="2200" i="1" dirty="0" smtClean="0">
                <a:solidFill>
                  <a:schemeClr val="bg1"/>
                </a:solidFill>
              </a:rPr>
              <a:t>ou</a:t>
            </a:r>
            <a:r>
              <a:rPr lang="fr-CA" sz="2200" dirty="0" smtClean="0">
                <a:solidFill>
                  <a:schemeClr val="bg1"/>
                </a:solidFill>
              </a:rPr>
              <a:t> des pommes de terre en accompagnement </a:t>
            </a:r>
            <a:endParaRPr lang="fr-CA" dirty="0" smtClean="0"/>
          </a:p>
          <a:p>
            <a:pPr lvl="1"/>
            <a:endParaRPr lang="fr-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67544" y="188640"/>
            <a:ext cx="8147248" cy="1143000"/>
          </a:xfrm>
        </p:spPr>
        <p:txBody>
          <a:bodyPr>
            <a:normAutofit/>
          </a:bodyPr>
          <a:lstStyle/>
          <a:p>
            <a:r>
              <a:rPr lang="fr-CA" sz="3200" dirty="0" smtClean="0"/>
              <a:t>Résultats : </a:t>
            </a:r>
            <a:br>
              <a:rPr lang="fr-CA" sz="3200" dirty="0" smtClean="0"/>
            </a:br>
            <a:r>
              <a:rPr lang="fr-CA" sz="3200" dirty="0" smtClean="0"/>
              <a:t>Accès à une offre alimentaire saine</a:t>
            </a:r>
            <a:endParaRPr lang="fr-CA" sz="3200" dirty="0"/>
          </a:p>
        </p:txBody>
      </p:sp>
      <p:sp>
        <p:nvSpPr>
          <p:cNvPr id="3" name="Espace réservé du contenu 2"/>
          <p:cNvSpPr>
            <a:spLocks noGrp="1"/>
          </p:cNvSpPr>
          <p:nvPr>
            <p:ph idx="1"/>
            <p:custDataLst>
              <p:tags r:id="rId2"/>
            </p:custDataLst>
          </p:nvPr>
        </p:nvSpPr>
        <p:spPr>
          <a:xfrm>
            <a:off x="395536" y="1484784"/>
            <a:ext cx="8136904" cy="5040560"/>
          </a:xfrm>
        </p:spPr>
        <p:txBody>
          <a:bodyPr>
            <a:normAutofit/>
          </a:bodyPr>
          <a:lstStyle/>
          <a:p>
            <a:r>
              <a:rPr lang="fr-CA" sz="2600" dirty="0" smtClean="0"/>
              <a:t>Présence des éléments favorables :</a:t>
            </a:r>
          </a:p>
          <a:p>
            <a:endParaRPr lang="fr-CA" sz="2600" dirty="0" smtClean="0"/>
          </a:p>
          <a:p>
            <a:endParaRPr lang="fr-CA" sz="2600" dirty="0" smtClean="0"/>
          </a:p>
          <a:p>
            <a:pPr marL="514350" indent="-514350">
              <a:buSzPct val="100000"/>
              <a:buFont typeface="+mj-lt"/>
              <a:buAutoNum type="arabicPeriod"/>
            </a:pPr>
            <a:endParaRPr lang="fr-CA" sz="2600" dirty="0" smtClean="0"/>
          </a:p>
          <a:p>
            <a:pPr lvl="1"/>
            <a:endParaRPr lang="fr-CA" sz="2600" dirty="0" smtClean="0"/>
          </a:p>
          <a:p>
            <a:pPr lvl="1"/>
            <a:endParaRPr lang="fr-CA" sz="2600" dirty="0"/>
          </a:p>
        </p:txBody>
      </p:sp>
      <p:graphicFrame>
        <p:nvGraphicFramePr>
          <p:cNvPr id="7" name="Graphique 6"/>
          <p:cNvGraphicFramePr/>
          <p:nvPr>
            <p:custDataLst>
              <p:tags r:id="rId3"/>
            </p:custDataLst>
          </p:nvPr>
        </p:nvGraphicFramePr>
        <p:xfrm>
          <a:off x="539552" y="1988841"/>
          <a:ext cx="7560840" cy="216024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9" name="Graphique 8"/>
          <p:cNvGraphicFramePr/>
          <p:nvPr>
            <p:custDataLst>
              <p:tags r:id="rId4"/>
            </p:custDataLst>
          </p:nvPr>
        </p:nvGraphicFramePr>
        <p:xfrm>
          <a:off x="179512" y="4293096"/>
          <a:ext cx="8568952" cy="2232248"/>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147248" cy="1143000"/>
          </a:xfrm>
        </p:spPr>
        <p:txBody>
          <a:bodyPr/>
          <a:lstStyle/>
          <a:p>
            <a:r>
              <a:rPr lang="fr-CA" sz="3200" dirty="0" smtClean="0"/>
              <a:t>Indice d’accès à une offre alimentaire défavorable à une saine alimentation</a:t>
            </a:r>
            <a:endParaRPr lang="fr-CA" sz="3200" dirty="0"/>
          </a:p>
        </p:txBody>
      </p:sp>
      <p:sp>
        <p:nvSpPr>
          <p:cNvPr id="3" name="Espace réservé du contenu 2"/>
          <p:cNvSpPr>
            <a:spLocks noGrp="1"/>
          </p:cNvSpPr>
          <p:nvPr>
            <p:ph idx="1"/>
            <p:custDataLst>
              <p:tags r:id="rId2"/>
            </p:custDataLst>
          </p:nvPr>
        </p:nvSpPr>
        <p:spPr>
          <a:xfrm>
            <a:off x="457200" y="1600200"/>
            <a:ext cx="8003232" cy="4873752"/>
          </a:xfrm>
        </p:spPr>
        <p:txBody>
          <a:bodyPr>
            <a:normAutofit/>
          </a:bodyPr>
          <a:lstStyle/>
          <a:p>
            <a:r>
              <a:rPr lang="fr-CA" sz="2600" dirty="0" smtClean="0"/>
              <a:t>Présence de l’</a:t>
            </a:r>
            <a:r>
              <a:rPr lang="fr-CA" sz="2600" u="sng" dirty="0" smtClean="0"/>
              <a:t>un ou l’autre</a:t>
            </a:r>
            <a:r>
              <a:rPr lang="fr-CA" sz="2600" dirty="0" smtClean="0"/>
              <a:t> des 3 éléments défavorables :</a:t>
            </a:r>
          </a:p>
          <a:p>
            <a:pPr>
              <a:spcAft>
                <a:spcPts val="0"/>
              </a:spcAft>
            </a:pPr>
            <a:endParaRPr lang="fr-CA" sz="2400" dirty="0" smtClean="0"/>
          </a:p>
          <a:p>
            <a:pPr marL="514350" indent="-514350">
              <a:buSzPct val="100000"/>
              <a:buFont typeface="+mj-lt"/>
              <a:buAutoNum type="arabicPeriod"/>
            </a:pPr>
            <a:r>
              <a:rPr lang="fr-FR" sz="2200" u="sng" dirty="0" smtClean="0">
                <a:solidFill>
                  <a:schemeClr val="bg1"/>
                </a:solidFill>
              </a:rPr>
              <a:t>Boissons </a:t>
            </a:r>
            <a:r>
              <a:rPr lang="fr-FR" sz="2200" dirty="0" smtClean="0">
                <a:solidFill>
                  <a:schemeClr val="bg1"/>
                </a:solidFill>
              </a:rPr>
              <a:t>: des boissons avec sucre ajouté </a:t>
            </a:r>
            <a:r>
              <a:rPr lang="fr-FR" sz="2200" i="1" dirty="0" smtClean="0">
                <a:solidFill>
                  <a:schemeClr val="bg1"/>
                </a:solidFill>
              </a:rPr>
              <a:t>ou</a:t>
            </a:r>
            <a:r>
              <a:rPr lang="fr-FR" sz="2200" dirty="0" smtClean="0">
                <a:solidFill>
                  <a:schemeClr val="bg1"/>
                </a:solidFill>
              </a:rPr>
              <a:t> avec substitut de sucre</a:t>
            </a:r>
          </a:p>
          <a:p>
            <a:pPr marL="514350" lvl="0" indent="-514350">
              <a:buSzPct val="100000"/>
              <a:buFont typeface="+mj-lt"/>
              <a:buAutoNum type="arabicPeriod"/>
            </a:pPr>
            <a:r>
              <a:rPr lang="fr-CA" sz="2200" u="sng" dirty="0" smtClean="0">
                <a:solidFill>
                  <a:schemeClr val="bg1"/>
                </a:solidFill>
              </a:rPr>
              <a:t>Aliments sucrés </a:t>
            </a:r>
            <a:r>
              <a:rPr lang="fr-CA" sz="2200" dirty="0" smtClean="0">
                <a:solidFill>
                  <a:schemeClr val="bg1"/>
                </a:solidFill>
              </a:rPr>
              <a:t>: des aliments de faible valeur nutritive et riches en sucre </a:t>
            </a:r>
            <a:r>
              <a:rPr lang="fr-CA" sz="2200" u="sng" dirty="0" smtClean="0">
                <a:solidFill>
                  <a:schemeClr val="bg1"/>
                </a:solidFill>
              </a:rPr>
              <a:t>ou</a:t>
            </a:r>
            <a:r>
              <a:rPr lang="fr-CA" sz="2200" dirty="0" smtClean="0">
                <a:solidFill>
                  <a:schemeClr val="bg1"/>
                </a:solidFill>
              </a:rPr>
              <a:t> avec substitut de sucre</a:t>
            </a:r>
          </a:p>
          <a:p>
            <a:pPr marL="514350" lvl="0" indent="-514350">
              <a:buSzPct val="100000"/>
              <a:buFont typeface="+mj-lt"/>
              <a:buAutoNum type="arabicPeriod"/>
            </a:pPr>
            <a:r>
              <a:rPr lang="fr-CA" sz="2200" u="sng" dirty="0" smtClean="0">
                <a:solidFill>
                  <a:schemeClr val="bg1"/>
                </a:solidFill>
              </a:rPr>
              <a:t>Charcuteries ou friture </a:t>
            </a:r>
            <a:r>
              <a:rPr lang="fr-CA" sz="2200" dirty="0" smtClean="0">
                <a:solidFill>
                  <a:schemeClr val="bg1"/>
                </a:solidFill>
              </a:rPr>
              <a:t>: des mets composés de charcuteries </a:t>
            </a:r>
            <a:r>
              <a:rPr lang="fr-CA" sz="2200" i="1" dirty="0" smtClean="0">
                <a:solidFill>
                  <a:schemeClr val="bg1"/>
                </a:solidFill>
              </a:rPr>
              <a:t>ou</a:t>
            </a:r>
            <a:r>
              <a:rPr lang="fr-CA" sz="2200" dirty="0" smtClean="0">
                <a:solidFill>
                  <a:schemeClr val="bg1"/>
                </a:solidFill>
              </a:rPr>
              <a:t> de friture, </a:t>
            </a:r>
            <a:r>
              <a:rPr lang="fr-CA" sz="2200" i="1" dirty="0" smtClean="0">
                <a:solidFill>
                  <a:schemeClr val="bg1"/>
                </a:solidFill>
              </a:rPr>
              <a:t>ou</a:t>
            </a:r>
            <a:r>
              <a:rPr lang="fr-CA" sz="2200" dirty="0" smtClean="0">
                <a:solidFill>
                  <a:schemeClr val="bg1"/>
                </a:solidFill>
              </a:rPr>
              <a:t> des aliments frits</a:t>
            </a:r>
          </a:p>
          <a:p>
            <a:pPr marL="514350" indent="-514350">
              <a:buSzPct val="100000"/>
              <a:buFont typeface="+mj-lt"/>
              <a:buAutoNum type="arabicPeriod"/>
            </a:pPr>
            <a:endParaRPr lang="fr-CA" dirty="0" smtClean="0"/>
          </a:p>
          <a:p>
            <a:pPr lvl="1"/>
            <a:endParaRPr lang="fr-CA" dirty="0" smtClean="0"/>
          </a:p>
          <a:p>
            <a:pPr lvl="1"/>
            <a:endParaRPr lang="fr-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67544" y="188640"/>
            <a:ext cx="8147248" cy="1143000"/>
          </a:xfrm>
        </p:spPr>
        <p:txBody>
          <a:bodyPr>
            <a:noAutofit/>
          </a:bodyPr>
          <a:lstStyle/>
          <a:p>
            <a:r>
              <a:rPr lang="fr-CA" sz="3000" dirty="0" smtClean="0"/>
              <a:t>Résultats : Accès à une offre alimentaire défavorable à une saine alimentation</a:t>
            </a:r>
            <a:endParaRPr lang="fr-CA" sz="3000" dirty="0"/>
          </a:p>
        </p:txBody>
      </p:sp>
      <p:sp>
        <p:nvSpPr>
          <p:cNvPr id="3" name="Espace réservé du contenu 2"/>
          <p:cNvSpPr>
            <a:spLocks noGrp="1"/>
          </p:cNvSpPr>
          <p:nvPr>
            <p:ph idx="1"/>
            <p:custDataLst>
              <p:tags r:id="rId2"/>
            </p:custDataLst>
          </p:nvPr>
        </p:nvSpPr>
        <p:spPr>
          <a:xfrm>
            <a:off x="457200" y="1412776"/>
            <a:ext cx="8003232" cy="5061176"/>
          </a:xfrm>
        </p:spPr>
        <p:txBody>
          <a:bodyPr>
            <a:normAutofit/>
          </a:bodyPr>
          <a:lstStyle/>
          <a:p>
            <a:r>
              <a:rPr lang="fr-CA" sz="2600" dirty="0" smtClean="0"/>
              <a:t>Présence des éléments défavorables :</a:t>
            </a:r>
          </a:p>
          <a:p>
            <a:endParaRPr lang="fr-CA" sz="2000" dirty="0" smtClean="0"/>
          </a:p>
          <a:p>
            <a:pPr marL="514350" indent="-514350">
              <a:buSzPct val="100000"/>
              <a:buFont typeface="+mj-lt"/>
              <a:buAutoNum type="arabicPeriod"/>
            </a:pPr>
            <a:endParaRPr lang="fr-CA" dirty="0" smtClean="0"/>
          </a:p>
          <a:p>
            <a:pPr lvl="1"/>
            <a:endParaRPr lang="fr-CA" dirty="0" smtClean="0"/>
          </a:p>
          <a:p>
            <a:pPr lvl="1"/>
            <a:endParaRPr lang="fr-CA" dirty="0"/>
          </a:p>
        </p:txBody>
      </p:sp>
      <p:graphicFrame>
        <p:nvGraphicFramePr>
          <p:cNvPr id="6" name="Graphique 5"/>
          <p:cNvGraphicFramePr/>
          <p:nvPr>
            <p:custDataLst>
              <p:tags r:id="rId3"/>
            </p:custDataLst>
          </p:nvPr>
        </p:nvGraphicFramePr>
        <p:xfrm>
          <a:off x="467544" y="4221088"/>
          <a:ext cx="7200800" cy="223224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7" name="Graphique 6"/>
          <p:cNvGraphicFramePr/>
          <p:nvPr>
            <p:custDataLst>
              <p:tags r:id="rId4"/>
            </p:custDataLst>
          </p:nvPr>
        </p:nvGraphicFramePr>
        <p:xfrm>
          <a:off x="1619672" y="1988840"/>
          <a:ext cx="7200800" cy="2088232"/>
        </p:xfrm>
        <a:graphic>
          <a:graphicData uri="http://schemas.openxmlformats.org/drawingml/2006/chart">
            <c:chart xmlns:c="http://schemas.openxmlformats.org/drawingml/2006/chart" xmlns:r="http://schemas.openxmlformats.org/officeDocument/2006/relationships" r:id="rId8"/>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a:spLocks noGrp="1"/>
          </p:cNvSpPr>
          <p:nvPr>
            <p:ph type="title"/>
            <p:custDataLst>
              <p:tags r:id="rId1"/>
            </p:custDataLst>
          </p:nvPr>
        </p:nvSpPr>
        <p:spPr>
          <a:xfrm>
            <a:off x="467544" y="260648"/>
            <a:ext cx="8229600" cy="1143000"/>
          </a:xfrm>
        </p:spPr>
        <p:txBody>
          <a:bodyPr/>
          <a:lstStyle/>
          <a:p>
            <a:r>
              <a:rPr lang="fr-CA" sz="3400" dirty="0" smtClean="0"/>
              <a:t>Introduction de la présentation</a:t>
            </a:r>
            <a:endParaRPr lang="fr-CA" sz="3400" dirty="0"/>
          </a:p>
        </p:txBody>
      </p:sp>
      <p:sp>
        <p:nvSpPr>
          <p:cNvPr id="6" name="Espace réservé du texte 4"/>
          <p:cNvSpPr>
            <a:spLocks noGrp="1"/>
          </p:cNvSpPr>
          <p:nvPr>
            <p:ph idx="1"/>
            <p:custDataLst>
              <p:tags r:id="rId2"/>
            </p:custDataLst>
          </p:nvPr>
        </p:nvSpPr>
        <p:spPr/>
        <p:txBody>
          <a:bodyPr>
            <a:noAutofit/>
          </a:bodyPr>
          <a:lstStyle/>
          <a:p>
            <a:r>
              <a:rPr lang="fr-CA" sz="2400" dirty="0" smtClean="0"/>
              <a:t>Rapport </a:t>
            </a:r>
            <a:r>
              <a:rPr lang="fr-CA" sz="2400" i="1" dirty="0" smtClean="0"/>
              <a:t>Portrait de l’environnement alimentaire dans les écoles secondaires du Québec (INSPQ, 2013)</a:t>
            </a:r>
          </a:p>
          <a:p>
            <a:r>
              <a:rPr lang="fr-CA" sz="2400" dirty="0" smtClean="0"/>
              <a:t>Auteurs : </a:t>
            </a:r>
            <a:endParaRPr lang="fr-CA" sz="2400" i="1" dirty="0" smtClean="0"/>
          </a:p>
          <a:p>
            <a:pPr lvl="1"/>
            <a:r>
              <a:rPr lang="fr-CA" sz="2000" dirty="0" smtClean="0"/>
              <a:t>Laurie Plamondon, Dt. P., M. Sc., conseillère scientifique, INSPQ</a:t>
            </a:r>
          </a:p>
          <a:p>
            <a:pPr lvl="1"/>
            <a:r>
              <a:rPr lang="fr-CA" sz="2000" dirty="0" smtClean="0"/>
              <a:t>Pascale Morin, Ph. D., professeure adjointe, Université de Sherbrooke</a:t>
            </a:r>
          </a:p>
          <a:p>
            <a:pPr lvl="1"/>
            <a:r>
              <a:rPr lang="fr-CA" sz="2000" dirty="0" smtClean="0"/>
              <a:t>Karine Demers, M. A., professionnelle de recherche, Université de Sherbrooke</a:t>
            </a:r>
          </a:p>
          <a:p>
            <a:pPr lvl="1"/>
            <a:r>
              <a:rPr lang="fr-CA" sz="2000" dirty="0" smtClean="0"/>
              <a:t>Marie-Claude Paquette, Dt. P., Ph. D., conseillère scientifique, INSPQ</a:t>
            </a:r>
            <a:endParaRPr lang="fr-CA" sz="2000" i="1"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57200" y="274638"/>
            <a:ext cx="8147248" cy="1143000"/>
          </a:xfrm>
        </p:spPr>
        <p:txBody>
          <a:bodyPr>
            <a:normAutofit/>
          </a:bodyPr>
          <a:lstStyle/>
          <a:p>
            <a:r>
              <a:rPr lang="fr-CA" sz="3400" dirty="0" smtClean="0"/>
              <a:t>Résultats : qualité globale de l’offre alimentaire</a:t>
            </a:r>
            <a:endParaRPr lang="fr-CA" sz="3400" dirty="0"/>
          </a:p>
        </p:txBody>
      </p:sp>
      <p:sp>
        <p:nvSpPr>
          <p:cNvPr id="3" name="Espace réservé du contenu 2"/>
          <p:cNvSpPr>
            <a:spLocks noGrp="1"/>
          </p:cNvSpPr>
          <p:nvPr>
            <p:ph idx="1"/>
            <p:custDataLst>
              <p:tags r:id="rId2"/>
            </p:custDataLst>
          </p:nvPr>
        </p:nvSpPr>
        <p:spPr>
          <a:xfrm>
            <a:off x="457200" y="1600200"/>
            <a:ext cx="8003232" cy="4873752"/>
          </a:xfrm>
        </p:spPr>
        <p:txBody>
          <a:bodyPr>
            <a:normAutofit/>
          </a:bodyPr>
          <a:lstStyle/>
          <a:p>
            <a:r>
              <a:rPr lang="fr-CA" sz="2600" dirty="0" smtClean="0"/>
              <a:t>Combinaison des deux indices </a:t>
            </a:r>
            <a:r>
              <a:rPr lang="fr-CA" dirty="0" smtClean="0"/>
              <a:t>: </a:t>
            </a:r>
          </a:p>
          <a:p>
            <a:pPr lvl="1"/>
            <a:r>
              <a:rPr lang="fr-CA" sz="2400" dirty="0" smtClean="0"/>
              <a:t>présence de tous les éléments favorables </a:t>
            </a:r>
            <a:r>
              <a:rPr lang="fr-CA" sz="2400" u="sng" dirty="0" smtClean="0"/>
              <a:t>et</a:t>
            </a:r>
            <a:r>
              <a:rPr lang="fr-CA" sz="2400" dirty="0" smtClean="0"/>
              <a:t> aucun des éléments défavorables </a:t>
            </a:r>
          </a:p>
          <a:p>
            <a:pPr lvl="1"/>
            <a:endParaRPr lang="fr-CA" sz="2400" dirty="0" smtClean="0"/>
          </a:p>
          <a:p>
            <a:pPr lvl="1"/>
            <a:endParaRPr lang="fr-CA" sz="2400" dirty="0" smtClean="0"/>
          </a:p>
          <a:p>
            <a:pPr lvl="2">
              <a:buSzPct val="100000"/>
              <a:buFont typeface="Wingdings" pitchFamily="2" charset="2"/>
              <a:buChar char="Ø"/>
            </a:pPr>
            <a:r>
              <a:rPr lang="fr-CA" sz="2400" dirty="0" smtClean="0"/>
              <a:t> Peu d’écoles proposaient une offre alimentaire de bonne qualité nutritionnelle au repas du midi</a:t>
            </a:r>
          </a:p>
          <a:p>
            <a:pPr lvl="2">
              <a:buSzPct val="100000"/>
              <a:buFont typeface="Wingdings" pitchFamily="2" charset="2"/>
              <a:buChar char="Ø"/>
            </a:pPr>
            <a:endParaRPr lang="fr-CA" sz="2400" dirty="0" smtClean="0"/>
          </a:p>
          <a:p>
            <a:pPr marL="514350" indent="-514350">
              <a:buSzPct val="100000"/>
              <a:buFont typeface="+mj-lt"/>
              <a:buAutoNum type="arabicPeriod"/>
            </a:pPr>
            <a:endParaRPr lang="fr-CA" dirty="0" smtClean="0"/>
          </a:p>
          <a:p>
            <a:pPr lvl="1"/>
            <a:endParaRPr lang="fr-CA" dirty="0" smtClean="0"/>
          </a:p>
          <a:p>
            <a:pPr lvl="1"/>
            <a:endParaRPr lang="fr-CA" dirty="0"/>
          </a:p>
        </p:txBody>
      </p:sp>
      <p:sp>
        <p:nvSpPr>
          <p:cNvPr id="4" name="ZoneTexte 3"/>
          <p:cNvSpPr txBox="1"/>
          <p:nvPr>
            <p:custDataLst>
              <p:tags r:id="rId3"/>
            </p:custDataLst>
          </p:nvPr>
        </p:nvSpPr>
        <p:spPr>
          <a:xfrm>
            <a:off x="3779912" y="3140968"/>
            <a:ext cx="891591" cy="584775"/>
          </a:xfrm>
          <a:prstGeom prst="rect">
            <a:avLst/>
          </a:prstGeom>
          <a:noFill/>
          <a:ln w="38100">
            <a:solidFill>
              <a:schemeClr val="bg1"/>
            </a:solidFill>
          </a:ln>
        </p:spPr>
        <p:txBody>
          <a:bodyPr wrap="none" rtlCol="0">
            <a:spAutoFit/>
          </a:bodyPr>
          <a:lstStyle/>
          <a:p>
            <a:r>
              <a:rPr lang="fr-CA" sz="3200" b="1" dirty="0" smtClean="0">
                <a:solidFill>
                  <a:srgbClr val="FFC000"/>
                </a:solidFill>
              </a:rPr>
              <a:t>6 %</a:t>
            </a:r>
            <a:endParaRPr lang="fr-FR" sz="3200" b="1" dirty="0">
              <a:solidFill>
                <a:srgbClr val="FFC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p:txBody>
          <a:bodyPr>
            <a:normAutofit/>
          </a:bodyPr>
          <a:lstStyle/>
          <a:p>
            <a:r>
              <a:rPr lang="fr-CA" sz="4000" dirty="0" smtClean="0"/>
              <a:t>Conclusion</a:t>
            </a:r>
            <a:endParaRPr lang="fr-CA"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Conclusion</a:t>
            </a:r>
            <a:endParaRPr lang="fr-CA" sz="3400" dirty="0"/>
          </a:p>
        </p:txBody>
      </p:sp>
      <p:sp>
        <p:nvSpPr>
          <p:cNvPr id="3" name="Espace réservé du contenu 2"/>
          <p:cNvSpPr>
            <a:spLocks noGrp="1"/>
          </p:cNvSpPr>
          <p:nvPr>
            <p:ph idx="1"/>
            <p:custDataLst>
              <p:tags r:id="rId2"/>
            </p:custDataLst>
          </p:nvPr>
        </p:nvSpPr>
        <p:spPr>
          <a:xfrm>
            <a:off x="457200" y="1484784"/>
            <a:ext cx="8363272" cy="4680520"/>
          </a:xfrm>
        </p:spPr>
        <p:txBody>
          <a:bodyPr>
            <a:normAutofit fontScale="92500" lnSpcReduction="10000"/>
          </a:bodyPr>
          <a:lstStyle/>
          <a:p>
            <a:pPr>
              <a:spcAft>
                <a:spcPts val="1200"/>
              </a:spcAft>
            </a:pPr>
            <a:r>
              <a:rPr lang="fr-CA" sz="2400" dirty="0" smtClean="0"/>
              <a:t>Portrait de l’environnement alimentaire dans les écoles secondaires du Québec </a:t>
            </a:r>
            <a:r>
              <a:rPr lang="fr-CA" sz="2200" dirty="0" smtClean="0"/>
              <a:t>(2008-2009</a:t>
            </a:r>
            <a:r>
              <a:rPr lang="fr-CA" sz="2200" dirty="0" smtClean="0"/>
              <a:t>) : </a:t>
            </a:r>
            <a:r>
              <a:rPr lang="fr-CA" sz="2400" dirty="0" smtClean="0"/>
              <a:t>relativement peu favorable à une saine alimentation</a:t>
            </a:r>
            <a:endParaRPr lang="fr-CA" sz="2200" dirty="0" smtClean="0"/>
          </a:p>
          <a:p>
            <a:pPr lvl="1">
              <a:spcAft>
                <a:spcPts val="600"/>
              </a:spcAft>
              <a:buSzPct val="150000"/>
              <a:buFont typeface="Arial" pitchFamily="34" charset="0"/>
              <a:buChar char="+"/>
            </a:pPr>
            <a:r>
              <a:rPr lang="fr-FR" sz="2200" dirty="0" smtClean="0"/>
              <a:t>: aliments et boissons nutritifs couramment disponibles (ex</a:t>
            </a:r>
            <a:r>
              <a:rPr lang="fr-FR" sz="2200" dirty="0" smtClean="0"/>
              <a:t>. : </a:t>
            </a:r>
            <a:r>
              <a:rPr lang="fr-FR" sz="2200" dirty="0" smtClean="0"/>
              <a:t>fruits, légumes, lait); faible présence de friture et de boissons gazeuses</a:t>
            </a:r>
          </a:p>
          <a:p>
            <a:pPr lvl="1">
              <a:spcAft>
                <a:spcPts val="1200"/>
              </a:spcAft>
              <a:buSzPct val="150000"/>
              <a:buFont typeface="Symbol" pitchFamily="18" charset="2"/>
              <a:buChar char=""/>
            </a:pPr>
            <a:r>
              <a:rPr lang="fr-FR" sz="2200" dirty="0" smtClean="0"/>
              <a:t>: produits de faible valeur nutritive assez répandus (ex. : aliments et boissons riches en sucre, charcuteries)</a:t>
            </a:r>
          </a:p>
          <a:p>
            <a:pPr lvl="1">
              <a:spcAft>
                <a:spcPts val="1200"/>
              </a:spcAft>
              <a:buNone/>
            </a:pPr>
            <a:r>
              <a:rPr lang="fr-FR" sz="2200" dirty="0" smtClean="0"/>
              <a:t>La qualité globale de l’offre alimentaire au sein d’une même école (selon les indices développés) était compromise par :</a:t>
            </a:r>
          </a:p>
          <a:p>
            <a:pPr lvl="1">
              <a:spcAft>
                <a:spcPts val="1200"/>
              </a:spcAft>
              <a:buFontTx/>
              <a:buChar char="-"/>
            </a:pPr>
            <a:r>
              <a:rPr lang="fr-FR" sz="2200" dirty="0" smtClean="0"/>
              <a:t>l’accès à des aliments ou boissons de faible valeur nutritive, dans la majorité des cas</a:t>
            </a:r>
          </a:p>
          <a:p>
            <a:pPr lvl="1">
              <a:spcAft>
                <a:spcPts val="1200"/>
              </a:spcAft>
              <a:buFontTx/>
              <a:buChar char="-"/>
            </a:pPr>
            <a:r>
              <a:rPr lang="fr-FR" sz="2200" dirty="0" smtClean="0"/>
              <a:t>l’absence </a:t>
            </a:r>
            <a:r>
              <a:rPr lang="fr-FR" sz="2200" dirty="0" smtClean="0"/>
              <a:t>de </a:t>
            </a:r>
            <a:r>
              <a:rPr lang="fr-FR" sz="2200" dirty="0" smtClean="0"/>
              <a:t>certains éléments favorables à un dîner nutritif et équilibré (ex. : produits céréaliers à grains entiers), dans certains cas</a:t>
            </a:r>
          </a:p>
          <a:p>
            <a:pPr lvl="2">
              <a:spcAft>
                <a:spcPts val="600"/>
              </a:spcAft>
              <a:buNone/>
            </a:pPr>
            <a:endParaRPr lang="fr-CA"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Conclusion</a:t>
            </a:r>
            <a:endParaRPr lang="fr-CA" sz="3400" dirty="0"/>
          </a:p>
        </p:txBody>
      </p:sp>
      <p:sp>
        <p:nvSpPr>
          <p:cNvPr id="3" name="Espace réservé du contenu 2"/>
          <p:cNvSpPr>
            <a:spLocks noGrp="1"/>
          </p:cNvSpPr>
          <p:nvPr>
            <p:ph idx="1"/>
            <p:custDataLst>
              <p:tags r:id="rId2"/>
            </p:custDataLst>
          </p:nvPr>
        </p:nvSpPr>
        <p:spPr>
          <a:xfrm>
            <a:off x="457200" y="1484784"/>
            <a:ext cx="7931224" cy="5112568"/>
          </a:xfrm>
        </p:spPr>
        <p:txBody>
          <a:bodyPr>
            <a:normAutofit/>
          </a:bodyPr>
          <a:lstStyle/>
          <a:p>
            <a:pPr>
              <a:spcAft>
                <a:spcPts val="1200"/>
              </a:spcAft>
            </a:pPr>
            <a:r>
              <a:rPr lang="fr-FR" dirty="0" smtClean="0"/>
              <a:t>Ce premier portrait…</a:t>
            </a:r>
          </a:p>
          <a:p>
            <a:pPr lvl="1"/>
            <a:r>
              <a:rPr lang="fr-FR" sz="2400" dirty="0" smtClean="0"/>
              <a:t>permet d’identifier des cibles d’intervention</a:t>
            </a:r>
          </a:p>
          <a:p>
            <a:pPr lvl="1"/>
            <a:r>
              <a:rPr lang="fr-FR" sz="2400" dirty="0" smtClean="0"/>
              <a:t>peut servir de </a:t>
            </a:r>
            <a:r>
              <a:rPr lang="fr-FR" sz="2400" dirty="0" smtClean="0">
                <a:solidFill>
                  <a:schemeClr val="bg1"/>
                </a:solidFill>
              </a:rPr>
              <a:t>référence </a:t>
            </a:r>
            <a:r>
              <a:rPr lang="fr-CA" sz="2400" kern="1200" dirty="0" smtClean="0">
                <a:solidFill>
                  <a:schemeClr val="bg1"/>
                </a:solidFill>
              </a:rPr>
              <a:t>pour les écoles désirant se comparer sur une base qualitative à la situation provinciale</a:t>
            </a:r>
          </a:p>
          <a:p>
            <a:pPr lvl="1"/>
            <a:r>
              <a:rPr lang="fr-CA" sz="2400" kern="1200" dirty="0" smtClean="0">
                <a:solidFill>
                  <a:schemeClr val="bg1"/>
                </a:solidFill>
              </a:rPr>
              <a:t>permettra de s</a:t>
            </a:r>
            <a:r>
              <a:rPr lang="fr-FR" sz="2400" dirty="0" err="1" smtClean="0"/>
              <a:t>uivre</a:t>
            </a:r>
            <a:r>
              <a:rPr lang="fr-FR" sz="2400" dirty="0" smtClean="0"/>
              <a:t> l’évolution de l’environnement alimentaire dans les écoles du Québec</a:t>
            </a:r>
          </a:p>
          <a:p>
            <a:endParaRPr lang="fr-CA" sz="3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custDataLst>
              <p:tags r:id="rId1"/>
            </p:custDataLst>
          </p:nvPr>
        </p:nvSpPr>
        <p:spPr/>
        <p:txBody>
          <a:bodyPr/>
          <a:lstStyle/>
          <a:p>
            <a:r>
              <a:rPr lang="fr-CA" sz="2400" dirty="0" smtClean="0"/>
              <a:t>Le rapport </a:t>
            </a:r>
            <a:r>
              <a:rPr lang="fr-CA" sz="2400" i="1" dirty="0" smtClean="0"/>
              <a:t>Portrait de l’environnement alimentaire dans les écoles secondaires du Québec </a:t>
            </a:r>
            <a:r>
              <a:rPr lang="fr-CA" sz="2400" dirty="0" smtClean="0"/>
              <a:t>et cette présentation d’accompagnement sont disponibles intégralement en format électronique sur le site Web de l’INSPQ au : </a:t>
            </a:r>
            <a:r>
              <a:rPr lang="fr-CA" sz="2400" u="sng" dirty="0" smtClean="0">
                <a:solidFill>
                  <a:schemeClr val="bg1"/>
                </a:solidFill>
              </a:rPr>
              <a:t>http://www.inspq.qc.ca</a:t>
            </a:r>
            <a:r>
              <a:rPr lang="fr-CA" sz="2400" dirty="0" smtClean="0"/>
              <a:t>.</a:t>
            </a:r>
          </a:p>
          <a:p>
            <a:endParaRPr lang="fr-C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p:txBody>
          <a:bodyPr>
            <a:normAutofit/>
          </a:bodyPr>
          <a:lstStyle/>
          <a:p>
            <a:r>
              <a:rPr lang="fr-CA" sz="4000" dirty="0" smtClean="0"/>
              <a:t>Annexe</a:t>
            </a:r>
            <a:endParaRPr lang="fr-CA" sz="4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idx="1"/>
            <p:custDataLst>
              <p:tags r:id="rId1"/>
            </p:custDataLst>
          </p:nvPr>
        </p:nvSpPr>
        <p:spPr>
          <a:xfrm>
            <a:off x="457200" y="116632"/>
            <a:ext cx="8229600" cy="6009531"/>
          </a:xfrm>
        </p:spPr>
        <p:txBody>
          <a:bodyPr/>
          <a:lstStyle/>
          <a:p>
            <a:endParaRPr lang="fr-CA" dirty="0"/>
          </a:p>
        </p:txBody>
      </p:sp>
      <p:graphicFrame>
        <p:nvGraphicFramePr>
          <p:cNvPr id="7" name="Espace réservé du contenu 9"/>
          <p:cNvGraphicFramePr>
            <a:graphicFrameLocks/>
          </p:cNvGraphicFramePr>
          <p:nvPr>
            <p:custDataLst>
              <p:tags r:id="rId2"/>
            </p:custDataLst>
          </p:nvPr>
        </p:nvGraphicFramePr>
        <p:xfrm>
          <a:off x="107504" y="-22561"/>
          <a:ext cx="8964488" cy="6926589"/>
        </p:xfrm>
        <a:graphic>
          <a:graphicData uri="http://schemas.openxmlformats.org/drawingml/2006/table">
            <a:tbl>
              <a:tblPr firstRow="1" bandRow="1">
                <a:tableStyleId>{3B4B98B0-60AC-42C2-AFA5-B58CD77FA1E5}</a:tableStyleId>
              </a:tblPr>
              <a:tblGrid>
                <a:gridCol w="2664296"/>
                <a:gridCol w="6300192"/>
              </a:tblGrid>
              <a:tr h="499233">
                <a:tc>
                  <a:txBody>
                    <a:bodyPr/>
                    <a:lstStyle/>
                    <a:p>
                      <a:pPr algn="ctr">
                        <a:lnSpc>
                          <a:spcPct val="115000"/>
                        </a:lnSpc>
                        <a:spcAft>
                          <a:spcPts val="1000"/>
                        </a:spcAft>
                      </a:pPr>
                      <a:r>
                        <a:rPr lang="fr-FR" sz="1800" b="0" cap="small" baseline="0" dirty="0">
                          <a:solidFill>
                            <a:schemeClr val="bg1"/>
                          </a:solidFill>
                        </a:rPr>
                        <a:t>Méthode de </a:t>
                      </a:r>
                      <a:r>
                        <a:rPr lang="fr-FR" sz="1800" b="0" cap="small" baseline="0" dirty="0" smtClean="0">
                          <a:solidFill>
                            <a:schemeClr val="bg1"/>
                          </a:solidFill>
                        </a:rPr>
                        <a:t>collecte</a:t>
                      </a:r>
                      <a:endParaRPr lang="fr-CA" sz="2400" b="0" cap="small" baseline="0" dirty="0">
                        <a:solidFill>
                          <a:schemeClr val="bg1"/>
                        </a:solidFill>
                        <a:latin typeface="Calibri"/>
                        <a:ea typeface="Calibri"/>
                        <a:cs typeface="Times New Roman"/>
                      </a:endParaRPr>
                    </a:p>
                  </a:txBody>
                  <a:tcPr marL="68580" marR="68580" marT="71755" marB="71755"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l">
                        <a:lnSpc>
                          <a:spcPct val="115000"/>
                        </a:lnSpc>
                        <a:spcAft>
                          <a:spcPts val="1000"/>
                        </a:spcAft>
                      </a:pPr>
                      <a:r>
                        <a:rPr lang="fr-CA" sz="2800" b="0" cap="small" baseline="0" dirty="0" smtClean="0">
                          <a:solidFill>
                            <a:schemeClr val="bg1"/>
                          </a:solidFill>
                          <a:latin typeface="+mj-lt"/>
                        </a:rPr>
                        <a:t> </a:t>
                      </a:r>
                      <a:r>
                        <a:rPr lang="fr-CA" sz="2500" b="0" cap="small" baseline="0" dirty="0" smtClean="0">
                          <a:solidFill>
                            <a:schemeClr val="bg1"/>
                          </a:solidFill>
                          <a:latin typeface="+mj-lt"/>
                        </a:rPr>
                        <a:t>Variables examinées</a:t>
                      </a:r>
                      <a:endParaRPr lang="fr-CA" sz="2500" b="0" cap="small" baseline="0" dirty="0">
                        <a:solidFill>
                          <a:schemeClr val="bg1"/>
                        </a:solidFill>
                        <a:latin typeface="+mj-lt"/>
                        <a:ea typeface="Calibri"/>
                        <a:cs typeface="Times New Roman"/>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3151895">
                <a:tc>
                  <a:txBody>
                    <a:bodyPr/>
                    <a:lstStyle/>
                    <a:p>
                      <a:pPr>
                        <a:lnSpc>
                          <a:spcPct val="115000"/>
                        </a:lnSpc>
                        <a:spcAft>
                          <a:spcPts val="1000"/>
                        </a:spcAft>
                      </a:pPr>
                      <a:r>
                        <a:rPr lang="fr-FR" sz="1800" b="0" dirty="0">
                          <a:solidFill>
                            <a:schemeClr val="bg1"/>
                          </a:solidFill>
                        </a:rPr>
                        <a:t>Entrevue auprès d’un représentant de la direction scolaire</a:t>
                      </a:r>
                      <a:endParaRPr lang="fr-CA" sz="1800" b="0" dirty="0">
                        <a:solidFill>
                          <a:schemeClr val="bg1"/>
                        </a:solidFill>
                        <a:latin typeface="Calibri"/>
                        <a:ea typeface="Calibri"/>
                        <a:cs typeface="Times New Roman"/>
                      </a:endParaRPr>
                    </a:p>
                  </a:txBody>
                  <a:tcPr marL="68580" marR="68580" marT="71755" marB="71755"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spcAft>
                          <a:spcPts val="0"/>
                        </a:spcAft>
                      </a:pPr>
                      <a:r>
                        <a:rPr lang="fr-FR" sz="1700" b="0" dirty="0">
                          <a:solidFill>
                            <a:schemeClr val="bg1"/>
                          </a:solidFill>
                        </a:rPr>
                        <a:t>- Mode de gestion du service alimentaire</a:t>
                      </a:r>
                      <a:endParaRPr lang="fr-CA" sz="1700" b="0" dirty="0">
                        <a:solidFill>
                          <a:schemeClr val="bg1"/>
                        </a:solidFill>
                      </a:endParaRPr>
                    </a:p>
                    <a:p>
                      <a:pPr marL="0" marR="0" indent="0" algn="l" defTabSz="914400" rtl="0" eaLnBrk="1" fontAlgn="auto" latinLnBrk="0" hangingPunct="1">
                        <a:lnSpc>
                          <a:spcPct val="115000"/>
                        </a:lnSpc>
                        <a:spcBef>
                          <a:spcPts val="0"/>
                        </a:spcBef>
                        <a:spcAft>
                          <a:spcPts val="0"/>
                        </a:spcAft>
                        <a:buClrTx/>
                        <a:buSzTx/>
                        <a:buFontTx/>
                        <a:buChar char="-"/>
                        <a:tabLst/>
                        <a:defRPr/>
                      </a:pPr>
                      <a:r>
                        <a:rPr lang="fr-CA" sz="1700" kern="1200" dirty="0" smtClean="0">
                          <a:solidFill>
                            <a:schemeClr val="bg1"/>
                          </a:solidFill>
                          <a:latin typeface="+mn-lt"/>
                          <a:ea typeface="+mn-ea"/>
                          <a:cs typeface="+mn-cs"/>
                        </a:rPr>
                        <a:t>Lieux offrant des aliments autres que le service alimentaire dans l’école</a:t>
                      </a:r>
                    </a:p>
                    <a:p>
                      <a:pPr marL="0" marR="0" indent="0" algn="l" defTabSz="914400" rtl="0" eaLnBrk="1" fontAlgn="auto" latinLnBrk="0" hangingPunct="1">
                        <a:lnSpc>
                          <a:spcPct val="115000"/>
                        </a:lnSpc>
                        <a:spcBef>
                          <a:spcPts val="0"/>
                        </a:spcBef>
                        <a:spcAft>
                          <a:spcPts val="0"/>
                        </a:spcAft>
                        <a:buClrTx/>
                        <a:buSzTx/>
                        <a:buFontTx/>
                        <a:buNone/>
                        <a:tabLst/>
                        <a:defRPr/>
                      </a:pPr>
                      <a:r>
                        <a:rPr lang="fr-CA" sz="1700" kern="1200" dirty="0" smtClean="0">
                          <a:solidFill>
                            <a:schemeClr val="bg1"/>
                          </a:solidFill>
                          <a:latin typeface="+mn-lt"/>
                          <a:ea typeface="+mn-ea"/>
                          <a:cs typeface="+mn-cs"/>
                        </a:rPr>
                        <a:t>-</a:t>
                      </a:r>
                      <a:r>
                        <a:rPr lang="fr-CA" sz="1700" kern="1200" baseline="0" dirty="0" smtClean="0">
                          <a:solidFill>
                            <a:schemeClr val="bg1"/>
                          </a:solidFill>
                          <a:latin typeface="+mn-lt"/>
                          <a:ea typeface="+mn-ea"/>
                          <a:cs typeface="+mn-cs"/>
                        </a:rPr>
                        <a:t> </a:t>
                      </a:r>
                      <a:r>
                        <a:rPr lang="fr-CA" sz="1700" kern="1200" dirty="0" smtClean="0">
                          <a:solidFill>
                            <a:schemeClr val="bg1"/>
                          </a:solidFill>
                          <a:latin typeface="+mn-lt"/>
                          <a:ea typeface="+mn-ea"/>
                          <a:cs typeface="+mn-cs"/>
                        </a:rPr>
                        <a:t> Lieux offrant des aliments autres que le service alimentaire dans l’école</a:t>
                      </a:r>
                    </a:p>
                    <a:p>
                      <a:pPr marL="0" marR="0" indent="0" algn="l" defTabSz="914400" rtl="0" eaLnBrk="1" fontAlgn="auto" latinLnBrk="0" hangingPunct="1">
                        <a:lnSpc>
                          <a:spcPct val="115000"/>
                        </a:lnSpc>
                        <a:spcBef>
                          <a:spcPts val="0"/>
                        </a:spcBef>
                        <a:spcAft>
                          <a:spcPts val="0"/>
                        </a:spcAft>
                        <a:buClrTx/>
                        <a:buSzTx/>
                        <a:buFontTx/>
                        <a:buChar char="-"/>
                        <a:tabLst/>
                        <a:defRPr/>
                      </a:pPr>
                      <a:r>
                        <a:rPr lang="fr-CA" sz="1700" b="0" kern="1200" dirty="0" smtClean="0">
                          <a:solidFill>
                            <a:schemeClr val="bg1"/>
                          </a:solidFill>
                          <a:latin typeface="+mn-lt"/>
                          <a:ea typeface="+mn-ea"/>
                          <a:cs typeface="+mn-cs"/>
                        </a:rPr>
                        <a:t>Temps</a:t>
                      </a:r>
                      <a:r>
                        <a:rPr lang="fr-CA" sz="1700" b="0" kern="1200" baseline="0" dirty="0" smtClean="0">
                          <a:solidFill>
                            <a:schemeClr val="bg1"/>
                          </a:solidFill>
                          <a:latin typeface="+mn-lt"/>
                          <a:ea typeface="+mn-ea"/>
                          <a:cs typeface="+mn-cs"/>
                        </a:rPr>
                        <a:t> alloué à la période de repas</a:t>
                      </a:r>
                    </a:p>
                    <a:p>
                      <a:pPr marL="0" marR="0" indent="0" algn="l" defTabSz="914400" rtl="0" eaLnBrk="1" fontAlgn="auto" latinLnBrk="0" hangingPunct="1">
                        <a:lnSpc>
                          <a:spcPct val="115000"/>
                        </a:lnSpc>
                        <a:spcBef>
                          <a:spcPts val="0"/>
                        </a:spcBef>
                        <a:spcAft>
                          <a:spcPts val="0"/>
                        </a:spcAft>
                        <a:buClrTx/>
                        <a:buSzTx/>
                        <a:buFontTx/>
                        <a:buChar char="-"/>
                        <a:tabLst/>
                        <a:defRPr/>
                      </a:pPr>
                      <a:r>
                        <a:rPr lang="fr-CA" sz="1700" b="0" kern="1200" baseline="0" dirty="0" smtClean="0">
                          <a:solidFill>
                            <a:schemeClr val="bg1"/>
                          </a:solidFill>
                          <a:latin typeface="+mn-lt"/>
                          <a:ea typeface="+mn-ea"/>
                          <a:cs typeface="+mn-cs"/>
                        </a:rPr>
                        <a:t> Me</a:t>
                      </a:r>
                      <a:r>
                        <a:rPr lang="fr-FR" sz="1700" b="0" dirty="0" smtClean="0">
                          <a:solidFill>
                            <a:schemeClr val="bg1"/>
                          </a:solidFill>
                        </a:rPr>
                        <a:t>sures </a:t>
                      </a:r>
                      <a:r>
                        <a:rPr lang="fr-FR" sz="1700" b="0" dirty="0">
                          <a:solidFill>
                            <a:schemeClr val="bg1"/>
                          </a:solidFill>
                        </a:rPr>
                        <a:t>de soutien </a:t>
                      </a:r>
                      <a:r>
                        <a:rPr lang="fr-FR" sz="1700" b="0" dirty="0" smtClean="0">
                          <a:solidFill>
                            <a:schemeClr val="bg1"/>
                          </a:solidFill>
                        </a:rPr>
                        <a:t>alimentaire (présence, type,</a:t>
                      </a:r>
                      <a:r>
                        <a:rPr lang="fr-FR" sz="1700" b="0" baseline="0" dirty="0" smtClean="0">
                          <a:solidFill>
                            <a:schemeClr val="bg1"/>
                          </a:solidFill>
                        </a:rPr>
                        <a:t> financement)</a:t>
                      </a:r>
                    </a:p>
                    <a:p>
                      <a:pPr marL="0" marR="0" indent="0" algn="l" defTabSz="914400" rtl="0" eaLnBrk="1" fontAlgn="auto" latinLnBrk="0" hangingPunct="1">
                        <a:lnSpc>
                          <a:spcPct val="115000"/>
                        </a:lnSpc>
                        <a:spcBef>
                          <a:spcPts val="0"/>
                        </a:spcBef>
                        <a:spcAft>
                          <a:spcPts val="0"/>
                        </a:spcAft>
                        <a:buClrTx/>
                        <a:buSzTx/>
                        <a:buFontTx/>
                        <a:buNone/>
                        <a:tabLst/>
                        <a:defRPr/>
                      </a:pPr>
                      <a:r>
                        <a:rPr lang="fr-FR" sz="1700" b="0" dirty="0" smtClean="0">
                          <a:solidFill>
                            <a:schemeClr val="bg1"/>
                          </a:solidFill>
                        </a:rPr>
                        <a:t>- Aliments et boissons offerts lors d’événements spéciaux et dans le cadre d’activités de financement</a:t>
                      </a:r>
                      <a:endParaRPr lang="fr-CA" sz="1700" b="0" dirty="0" smtClean="0">
                        <a:solidFill>
                          <a:schemeClr val="bg1"/>
                        </a:solidFill>
                      </a:endParaRPr>
                    </a:p>
                    <a:p>
                      <a:pPr marL="0" marR="0" indent="0" algn="l" defTabSz="914400" rtl="0" eaLnBrk="1" fontAlgn="auto" latinLnBrk="0" hangingPunct="1">
                        <a:lnSpc>
                          <a:spcPct val="115000"/>
                        </a:lnSpc>
                        <a:spcBef>
                          <a:spcPts val="0"/>
                        </a:spcBef>
                        <a:spcAft>
                          <a:spcPts val="0"/>
                        </a:spcAft>
                        <a:buClrTx/>
                        <a:buSzTx/>
                        <a:buFontTx/>
                        <a:buNone/>
                        <a:tabLst/>
                        <a:defRPr/>
                      </a:pPr>
                      <a:r>
                        <a:rPr lang="fr-FR" sz="1700" b="0" dirty="0" smtClean="0">
                          <a:solidFill>
                            <a:schemeClr val="bg1"/>
                          </a:solidFill>
                        </a:rPr>
                        <a:t>- Comités sur l’alimentation (présence, type</a:t>
                      </a:r>
                      <a:r>
                        <a:rPr lang="fr-FR" sz="1700" b="0" baseline="0" dirty="0" smtClean="0">
                          <a:solidFill>
                            <a:schemeClr val="bg1"/>
                          </a:solidFill>
                        </a:rPr>
                        <a:t> et composition)</a:t>
                      </a:r>
                      <a:endParaRPr lang="fr-CA" sz="1700" b="0" dirty="0" smtClean="0">
                        <a:solidFill>
                          <a:schemeClr val="bg1"/>
                        </a:solidFill>
                        <a:latin typeface="Calibri"/>
                        <a:ea typeface="Times New Roman"/>
                        <a:cs typeface="Times New Roman"/>
                      </a:endParaRPr>
                    </a:p>
                  </a:txBody>
                  <a:tcPr marL="68580" marR="68580" marT="71755" marB="71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3102583">
                <a:tc>
                  <a:txBody>
                    <a:bodyPr/>
                    <a:lstStyle/>
                    <a:p>
                      <a:pPr>
                        <a:lnSpc>
                          <a:spcPct val="115000"/>
                        </a:lnSpc>
                        <a:spcAft>
                          <a:spcPts val="1000"/>
                        </a:spcAft>
                      </a:pPr>
                      <a:r>
                        <a:rPr lang="fr-FR" sz="1800" b="0" dirty="0">
                          <a:solidFill>
                            <a:schemeClr val="bg1"/>
                          </a:solidFill>
                        </a:rPr>
                        <a:t>Entrevue auprès du responsable du service alimentaire  </a:t>
                      </a:r>
                      <a:endParaRPr lang="fr-CA" sz="1800" b="0" dirty="0">
                        <a:solidFill>
                          <a:schemeClr val="bg1"/>
                        </a:solidFill>
                        <a:latin typeface="Calibri"/>
                        <a:ea typeface="Calibri"/>
                        <a:cs typeface="Times New Roman"/>
                      </a:endParaRPr>
                    </a:p>
                  </a:txBody>
                  <a:tcPr marL="68580" marR="68580" marT="71755" marB="71755"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spcAft>
                          <a:spcPts val="0"/>
                        </a:spcAft>
                      </a:pPr>
                      <a:r>
                        <a:rPr lang="fr-FR" sz="1800" b="0" dirty="0">
                          <a:solidFill>
                            <a:schemeClr val="bg1"/>
                          </a:solidFill>
                        </a:rPr>
                        <a:t>- </a:t>
                      </a:r>
                      <a:r>
                        <a:rPr lang="fr-FR" sz="1700" b="0" dirty="0">
                          <a:solidFill>
                            <a:schemeClr val="bg1"/>
                          </a:solidFill>
                        </a:rPr>
                        <a:t>Type de </a:t>
                      </a:r>
                      <a:r>
                        <a:rPr lang="fr-FR" sz="1700" b="0" dirty="0" smtClean="0">
                          <a:solidFill>
                            <a:schemeClr val="bg1"/>
                          </a:solidFill>
                        </a:rPr>
                        <a:t>menu (cyclique</a:t>
                      </a:r>
                      <a:r>
                        <a:rPr lang="fr-FR" sz="1700" b="0" baseline="0" dirty="0" smtClean="0">
                          <a:solidFill>
                            <a:schemeClr val="bg1"/>
                          </a:solidFill>
                        </a:rPr>
                        <a:t> ou </a:t>
                      </a:r>
                      <a:r>
                        <a:rPr lang="fr-FR" sz="1700" b="0" dirty="0" smtClean="0">
                          <a:solidFill>
                            <a:schemeClr val="bg1"/>
                          </a:solidFill>
                        </a:rPr>
                        <a:t>non, période de planification)</a:t>
                      </a:r>
                      <a:endParaRPr lang="fr-CA" sz="1700" b="0" dirty="0">
                        <a:solidFill>
                          <a:schemeClr val="bg1"/>
                        </a:solidFill>
                      </a:endParaRPr>
                    </a:p>
                    <a:p>
                      <a:pPr>
                        <a:lnSpc>
                          <a:spcPct val="115000"/>
                        </a:lnSpc>
                        <a:spcAft>
                          <a:spcPts val="0"/>
                        </a:spcAft>
                      </a:pPr>
                      <a:r>
                        <a:rPr lang="fr-FR" sz="1700" b="0" dirty="0">
                          <a:solidFill>
                            <a:schemeClr val="bg1"/>
                          </a:solidFill>
                        </a:rPr>
                        <a:t>- </a:t>
                      </a:r>
                      <a:r>
                        <a:rPr lang="fr-FR" sz="1700" b="0" dirty="0" smtClean="0">
                          <a:solidFill>
                            <a:schemeClr val="bg1"/>
                          </a:solidFill>
                        </a:rPr>
                        <a:t>Responsable </a:t>
                      </a:r>
                      <a:r>
                        <a:rPr lang="fr-FR" sz="1700" b="0" dirty="0">
                          <a:solidFill>
                            <a:schemeClr val="bg1"/>
                          </a:solidFill>
                        </a:rPr>
                        <a:t>de </a:t>
                      </a:r>
                      <a:r>
                        <a:rPr lang="fr-FR" sz="1700" b="0" dirty="0" smtClean="0">
                          <a:solidFill>
                            <a:schemeClr val="bg1"/>
                          </a:solidFill>
                        </a:rPr>
                        <a:t>l’élaboration du menu</a:t>
                      </a:r>
                      <a:endParaRPr lang="fr-CA" sz="1700" b="0" dirty="0">
                        <a:solidFill>
                          <a:schemeClr val="bg1"/>
                        </a:solidFill>
                      </a:endParaRPr>
                    </a:p>
                    <a:p>
                      <a:pPr>
                        <a:lnSpc>
                          <a:spcPct val="115000"/>
                        </a:lnSpc>
                        <a:spcAft>
                          <a:spcPts val="0"/>
                        </a:spcAft>
                      </a:pPr>
                      <a:r>
                        <a:rPr lang="fr-FR" sz="1700" b="0" dirty="0">
                          <a:solidFill>
                            <a:schemeClr val="bg1"/>
                          </a:solidFill>
                        </a:rPr>
                        <a:t>- </a:t>
                      </a:r>
                      <a:r>
                        <a:rPr lang="fr-FR" sz="1700" b="0" dirty="0" smtClean="0">
                          <a:solidFill>
                            <a:schemeClr val="bg1"/>
                          </a:solidFill>
                        </a:rPr>
                        <a:t>Responsable</a:t>
                      </a:r>
                      <a:r>
                        <a:rPr lang="fr-FR" sz="1700" b="0" baseline="0" dirty="0" smtClean="0">
                          <a:solidFill>
                            <a:schemeClr val="bg1"/>
                          </a:solidFill>
                        </a:rPr>
                        <a:t> de l’</a:t>
                      </a:r>
                      <a:r>
                        <a:rPr lang="fr-FR" sz="1700" b="0" dirty="0" smtClean="0">
                          <a:solidFill>
                            <a:schemeClr val="bg1"/>
                          </a:solidFill>
                        </a:rPr>
                        <a:t>approbation </a:t>
                      </a:r>
                      <a:r>
                        <a:rPr lang="fr-FR" sz="1700" b="0" i="0" dirty="0">
                          <a:solidFill>
                            <a:schemeClr val="bg1"/>
                          </a:solidFill>
                        </a:rPr>
                        <a:t>du menu</a:t>
                      </a:r>
                      <a:endParaRPr lang="fr-CA" sz="1700" b="0" i="0" dirty="0">
                        <a:solidFill>
                          <a:schemeClr val="bg1"/>
                        </a:solidFill>
                      </a:endParaRPr>
                    </a:p>
                    <a:p>
                      <a:pPr>
                        <a:lnSpc>
                          <a:spcPct val="115000"/>
                        </a:lnSpc>
                        <a:spcAft>
                          <a:spcPts val="0"/>
                        </a:spcAft>
                        <a:buFontTx/>
                        <a:buChar char="-"/>
                      </a:pPr>
                      <a:r>
                        <a:rPr lang="fr-FR" sz="1700" b="0" dirty="0" smtClean="0">
                          <a:solidFill>
                            <a:schemeClr val="bg1"/>
                          </a:solidFill>
                        </a:rPr>
                        <a:t>Formation </a:t>
                      </a:r>
                      <a:r>
                        <a:rPr lang="fr-FR" sz="1700" b="0" dirty="0">
                          <a:solidFill>
                            <a:schemeClr val="bg1"/>
                          </a:solidFill>
                        </a:rPr>
                        <a:t>du personnel du service </a:t>
                      </a:r>
                      <a:r>
                        <a:rPr lang="fr-FR" sz="1700" b="0" dirty="0" smtClean="0">
                          <a:solidFill>
                            <a:schemeClr val="bg1"/>
                          </a:solidFill>
                        </a:rPr>
                        <a:t>alimentaire</a:t>
                      </a:r>
                    </a:p>
                    <a:p>
                      <a:pPr marL="0" marR="0" indent="0" algn="l" defTabSz="914400" rtl="0" eaLnBrk="1" fontAlgn="auto" latinLnBrk="0" hangingPunct="1">
                        <a:lnSpc>
                          <a:spcPct val="115000"/>
                        </a:lnSpc>
                        <a:spcBef>
                          <a:spcPts val="0"/>
                        </a:spcBef>
                        <a:spcAft>
                          <a:spcPts val="0"/>
                        </a:spcAft>
                        <a:buClrTx/>
                        <a:buSzTx/>
                        <a:buFontTx/>
                        <a:buChar char="-"/>
                        <a:tabLst/>
                        <a:defRPr/>
                      </a:pPr>
                      <a:r>
                        <a:rPr lang="fr-FR" sz="1700" b="0" baseline="0" dirty="0" smtClean="0">
                          <a:solidFill>
                            <a:schemeClr val="bg1"/>
                          </a:solidFill>
                        </a:rPr>
                        <a:t> </a:t>
                      </a:r>
                      <a:r>
                        <a:rPr lang="fr-FR" sz="1700" b="0" dirty="0" smtClean="0">
                          <a:solidFill>
                            <a:schemeClr val="bg1"/>
                          </a:solidFill>
                        </a:rPr>
                        <a:t>Modes de préparation des aliments</a:t>
                      </a:r>
                    </a:p>
                    <a:p>
                      <a:pPr>
                        <a:lnSpc>
                          <a:spcPct val="115000"/>
                        </a:lnSpc>
                        <a:spcAft>
                          <a:spcPts val="0"/>
                        </a:spcAft>
                      </a:pPr>
                      <a:r>
                        <a:rPr lang="fr-FR" sz="1700" b="0" dirty="0" smtClean="0">
                          <a:solidFill>
                            <a:schemeClr val="bg1"/>
                          </a:solidFill>
                        </a:rPr>
                        <a:t>- Aliments et boissons offerts lors des pauses</a:t>
                      </a:r>
                      <a:endParaRPr lang="fr-CA" sz="1700" b="0" dirty="0" smtClean="0">
                        <a:solidFill>
                          <a:schemeClr val="bg1"/>
                        </a:solidFill>
                      </a:endParaRPr>
                    </a:p>
                    <a:p>
                      <a:pPr>
                        <a:lnSpc>
                          <a:spcPct val="115000"/>
                        </a:lnSpc>
                        <a:spcAft>
                          <a:spcPts val="0"/>
                        </a:spcAft>
                      </a:pPr>
                      <a:r>
                        <a:rPr lang="fr-FR" sz="1700" b="0" dirty="0" smtClean="0">
                          <a:solidFill>
                            <a:schemeClr val="bg1"/>
                          </a:solidFill>
                        </a:rPr>
                        <a:t>- Offre de certains aliments au menu au cours de l’année</a:t>
                      </a:r>
                      <a:endParaRPr lang="fr-CA" sz="1700" b="0" dirty="0">
                        <a:solidFill>
                          <a:schemeClr val="bg1"/>
                        </a:solidFill>
                      </a:endParaRPr>
                    </a:p>
                    <a:p>
                      <a:pPr>
                        <a:lnSpc>
                          <a:spcPct val="115000"/>
                        </a:lnSpc>
                        <a:spcAft>
                          <a:spcPts val="0"/>
                        </a:spcAft>
                      </a:pPr>
                      <a:r>
                        <a:rPr lang="fr-FR" sz="1700" b="0" dirty="0" smtClean="0">
                          <a:solidFill>
                            <a:schemeClr val="bg1"/>
                          </a:solidFill>
                        </a:rPr>
                        <a:t>- </a:t>
                      </a:r>
                      <a:r>
                        <a:rPr lang="fr-FR" sz="1700" b="0" dirty="0">
                          <a:solidFill>
                            <a:schemeClr val="bg1"/>
                          </a:solidFill>
                        </a:rPr>
                        <a:t>Consultation des élèves lors de la planification des </a:t>
                      </a:r>
                      <a:r>
                        <a:rPr lang="fr-FR" sz="1700" b="0" dirty="0" smtClean="0">
                          <a:solidFill>
                            <a:schemeClr val="bg1"/>
                          </a:solidFill>
                        </a:rPr>
                        <a:t>menus</a:t>
                      </a:r>
                      <a:endParaRPr lang="fr-CA" sz="1700" b="0" dirty="0">
                        <a:solidFill>
                          <a:schemeClr val="bg1"/>
                        </a:solidFill>
                      </a:endParaRPr>
                    </a:p>
                    <a:p>
                      <a:pPr>
                        <a:lnSpc>
                          <a:spcPct val="115000"/>
                        </a:lnSpc>
                        <a:spcAft>
                          <a:spcPts val="0"/>
                        </a:spcAft>
                      </a:pPr>
                      <a:r>
                        <a:rPr lang="fr-FR" sz="1700" b="0" dirty="0">
                          <a:solidFill>
                            <a:schemeClr val="bg1"/>
                          </a:solidFill>
                        </a:rPr>
                        <a:t>- Organisation de séances d’appréciation </a:t>
                      </a:r>
                      <a:r>
                        <a:rPr lang="fr-FR" sz="1700" b="0" dirty="0" smtClean="0">
                          <a:solidFill>
                            <a:schemeClr val="bg1"/>
                          </a:solidFill>
                        </a:rPr>
                        <a:t>des mets servis</a:t>
                      </a:r>
                      <a:endParaRPr lang="fr-CA" sz="1700" b="0" dirty="0">
                        <a:solidFill>
                          <a:schemeClr val="bg1"/>
                        </a:solidFill>
                      </a:endParaRPr>
                    </a:p>
                    <a:p>
                      <a:pPr>
                        <a:lnSpc>
                          <a:spcPct val="115000"/>
                        </a:lnSpc>
                        <a:spcAft>
                          <a:spcPts val="0"/>
                        </a:spcAft>
                        <a:buFontTx/>
                        <a:buChar char="-"/>
                      </a:pPr>
                      <a:r>
                        <a:rPr lang="fr-FR" sz="1700" b="0" dirty="0" smtClean="0">
                          <a:solidFill>
                            <a:schemeClr val="bg1"/>
                          </a:solidFill>
                        </a:rPr>
                        <a:t> Bénévolat </a:t>
                      </a:r>
                      <a:r>
                        <a:rPr lang="fr-FR" sz="1700" b="0" dirty="0">
                          <a:solidFill>
                            <a:schemeClr val="bg1"/>
                          </a:solidFill>
                        </a:rPr>
                        <a:t>par des élèves </a:t>
                      </a:r>
                      <a:r>
                        <a:rPr lang="fr-FR" sz="1700" b="0" dirty="0" smtClean="0">
                          <a:solidFill>
                            <a:schemeClr val="bg1"/>
                          </a:solidFill>
                        </a:rPr>
                        <a:t>au </a:t>
                      </a:r>
                      <a:r>
                        <a:rPr lang="fr-FR" sz="1700" b="0" dirty="0">
                          <a:solidFill>
                            <a:schemeClr val="bg1"/>
                          </a:solidFill>
                        </a:rPr>
                        <a:t>service </a:t>
                      </a:r>
                      <a:r>
                        <a:rPr lang="fr-FR" sz="1700" b="0" dirty="0" smtClean="0">
                          <a:solidFill>
                            <a:schemeClr val="bg1"/>
                          </a:solidFill>
                        </a:rPr>
                        <a:t>alimentaire</a:t>
                      </a:r>
                    </a:p>
                  </a:txBody>
                  <a:tcPr marL="68580" marR="68580" marT="71755" marB="7175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Espace réservé du contenu 9"/>
          <p:cNvGraphicFramePr>
            <a:graphicFrameLocks noGrp="1"/>
          </p:cNvGraphicFramePr>
          <p:nvPr>
            <p:ph idx="1"/>
            <p:custDataLst>
              <p:tags r:id="rId1"/>
            </p:custDataLst>
          </p:nvPr>
        </p:nvGraphicFramePr>
        <p:xfrm>
          <a:off x="-1016" y="81392"/>
          <a:ext cx="8965504" cy="6614765"/>
        </p:xfrm>
        <a:graphic>
          <a:graphicData uri="http://schemas.openxmlformats.org/drawingml/2006/table">
            <a:tbl>
              <a:tblPr firstRow="1" bandRow="1">
                <a:tableStyleId>{3B4B98B0-60AC-42C2-AFA5-B58CD77FA1E5}</a:tableStyleId>
              </a:tblPr>
              <a:tblGrid>
                <a:gridCol w="2792533"/>
                <a:gridCol w="6172971"/>
              </a:tblGrid>
              <a:tr h="911355">
                <a:tc>
                  <a:txBody>
                    <a:bodyPr/>
                    <a:lstStyle/>
                    <a:p>
                      <a:pPr algn="ctr">
                        <a:lnSpc>
                          <a:spcPct val="115000"/>
                        </a:lnSpc>
                        <a:spcAft>
                          <a:spcPts val="1000"/>
                        </a:spcAft>
                      </a:pPr>
                      <a:r>
                        <a:rPr lang="fr-FR" sz="2000" b="0" cap="small" baseline="0" dirty="0">
                          <a:solidFill>
                            <a:schemeClr val="bg1"/>
                          </a:solidFill>
                        </a:rPr>
                        <a:t>Méthode de </a:t>
                      </a:r>
                      <a:r>
                        <a:rPr lang="fr-FR" sz="2000" b="0" cap="small" baseline="0" dirty="0" smtClean="0">
                          <a:solidFill>
                            <a:schemeClr val="bg1"/>
                          </a:solidFill>
                        </a:rPr>
                        <a:t>collecte</a:t>
                      </a:r>
                      <a:endParaRPr lang="fr-CA" sz="2800" b="0" cap="small" baseline="0" dirty="0">
                        <a:solidFill>
                          <a:schemeClr val="bg1"/>
                        </a:solidFill>
                        <a:latin typeface="Calibri"/>
                        <a:ea typeface="Calibri"/>
                        <a:cs typeface="Times New Roman"/>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l">
                        <a:lnSpc>
                          <a:spcPct val="100000"/>
                        </a:lnSpc>
                        <a:spcAft>
                          <a:spcPts val="600"/>
                        </a:spcAft>
                      </a:pPr>
                      <a:r>
                        <a:rPr lang="fr-CA" sz="3200" b="0" cap="small" baseline="0" dirty="0" smtClean="0">
                          <a:solidFill>
                            <a:schemeClr val="bg1"/>
                          </a:solidFill>
                          <a:latin typeface="+mj-lt"/>
                        </a:rPr>
                        <a:t> Variables examinées (suite)</a:t>
                      </a:r>
                      <a:endParaRPr lang="fr-CA" sz="2000" b="0" cap="small" baseline="0" dirty="0">
                        <a:solidFill>
                          <a:schemeClr val="bg1"/>
                        </a:solidFill>
                        <a:latin typeface="+mj-lt"/>
                        <a:ea typeface="Calibri"/>
                        <a:cs typeface="Times New Roman"/>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1648570">
                <a:tc>
                  <a:txBody>
                    <a:bodyPr/>
                    <a:lstStyle/>
                    <a:p>
                      <a:pPr>
                        <a:lnSpc>
                          <a:spcPct val="115000"/>
                        </a:lnSpc>
                        <a:spcAft>
                          <a:spcPts val="1000"/>
                        </a:spcAft>
                      </a:pPr>
                      <a:r>
                        <a:rPr lang="fr-FR" sz="1800" b="0" dirty="0">
                          <a:solidFill>
                            <a:schemeClr val="bg1"/>
                          </a:solidFill>
                        </a:rPr>
                        <a:t>Observation de l’offre alimentaire </a:t>
                      </a:r>
                      <a:r>
                        <a:rPr lang="fr-FR" sz="1800" b="0" dirty="0" smtClean="0">
                          <a:solidFill>
                            <a:schemeClr val="bg1"/>
                          </a:solidFill>
                        </a:rPr>
                        <a:t>au dîner</a:t>
                      </a:r>
                      <a:endParaRPr lang="fr-CA" sz="1800" b="0" dirty="0">
                        <a:solidFill>
                          <a:schemeClr val="bg1"/>
                        </a:solidFill>
                        <a:latin typeface="Calibri"/>
                        <a:ea typeface="Calibri"/>
                        <a:cs typeface="Times New Roman"/>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spcAft>
                          <a:spcPts val="0"/>
                        </a:spcAft>
                      </a:pPr>
                      <a:r>
                        <a:rPr lang="fr-FR" sz="1800" b="0" dirty="0" smtClean="0">
                          <a:solidFill>
                            <a:schemeClr val="bg1"/>
                          </a:solidFill>
                        </a:rPr>
                        <a:t>- </a:t>
                      </a:r>
                      <a:r>
                        <a:rPr lang="fr-FR" sz="1800" b="0" dirty="0">
                          <a:solidFill>
                            <a:schemeClr val="bg1"/>
                          </a:solidFill>
                        </a:rPr>
                        <a:t>Prix du menu du jour</a:t>
                      </a:r>
                      <a:endParaRPr lang="fr-CA" sz="1800" b="0" dirty="0">
                        <a:solidFill>
                          <a:schemeClr val="bg1"/>
                        </a:solidFill>
                      </a:endParaRPr>
                    </a:p>
                    <a:p>
                      <a:pPr>
                        <a:lnSpc>
                          <a:spcPct val="115000"/>
                        </a:lnSpc>
                        <a:spcAft>
                          <a:spcPts val="0"/>
                        </a:spcAft>
                      </a:pPr>
                      <a:r>
                        <a:rPr lang="fr-FR" sz="1800" b="0" dirty="0">
                          <a:solidFill>
                            <a:schemeClr val="bg1"/>
                          </a:solidFill>
                        </a:rPr>
                        <a:t>- Mets principaux, </a:t>
                      </a:r>
                      <a:r>
                        <a:rPr lang="fr-FR" sz="1800" b="0" dirty="0" smtClean="0">
                          <a:solidFill>
                            <a:schemeClr val="bg1"/>
                          </a:solidFill>
                        </a:rPr>
                        <a:t>types d’aliments </a:t>
                      </a:r>
                      <a:r>
                        <a:rPr lang="fr-FR" sz="1800" b="0" dirty="0">
                          <a:solidFill>
                            <a:schemeClr val="bg1"/>
                          </a:solidFill>
                        </a:rPr>
                        <a:t>d’accompagnement et </a:t>
                      </a:r>
                      <a:r>
                        <a:rPr lang="fr-FR" sz="1800" b="0" dirty="0" smtClean="0">
                          <a:solidFill>
                            <a:schemeClr val="bg1"/>
                          </a:solidFill>
                        </a:rPr>
                        <a:t>boissons servis</a:t>
                      </a:r>
                      <a:endParaRPr lang="fr-CA" sz="1800" b="0" dirty="0">
                        <a:solidFill>
                          <a:schemeClr val="bg1"/>
                        </a:solidFill>
                        <a:latin typeface="Calibri"/>
                        <a:ea typeface="Times New Roman"/>
                        <a:cs typeface="Times New Roman"/>
                      </a:endParaRPr>
                    </a:p>
                  </a:txBody>
                  <a:tcPr marL="72000" marR="72000" marT="36000" marB="360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1703054">
                <a:tc>
                  <a:txBody>
                    <a:bodyPr/>
                    <a:lstStyle/>
                    <a:p>
                      <a:pPr>
                        <a:lnSpc>
                          <a:spcPct val="115000"/>
                        </a:lnSpc>
                        <a:spcBef>
                          <a:spcPts val="600"/>
                        </a:spcBef>
                        <a:spcAft>
                          <a:spcPts val="0"/>
                        </a:spcAft>
                      </a:pPr>
                      <a:r>
                        <a:rPr lang="fr-CA" sz="1800">
                          <a:solidFill>
                            <a:schemeClr val="bg1"/>
                          </a:solidFill>
                          <a:latin typeface="+mn-lt"/>
                          <a:ea typeface="Times New Roman"/>
                          <a:cs typeface="Times New Roman"/>
                        </a:rPr>
                        <a:t>Observation de l’offre alimentaire dans les distributrices automatiques</a:t>
                      </a: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spcAft>
                          <a:spcPts val="0"/>
                        </a:spcAft>
                      </a:pPr>
                      <a:r>
                        <a:rPr lang="en-US" sz="1800" dirty="0" smtClean="0">
                          <a:solidFill>
                            <a:schemeClr val="bg1"/>
                          </a:solidFill>
                          <a:latin typeface="+mn-lt"/>
                          <a:ea typeface="Times New Roman"/>
                          <a:cs typeface="Times New Roman"/>
                        </a:rPr>
                        <a:t>-Types</a:t>
                      </a:r>
                      <a:r>
                        <a:rPr lang="en-US" sz="1800" baseline="0" dirty="0" smtClean="0">
                          <a:solidFill>
                            <a:schemeClr val="bg1"/>
                          </a:solidFill>
                          <a:latin typeface="+mn-lt"/>
                          <a:ea typeface="Times New Roman"/>
                          <a:cs typeface="Times New Roman"/>
                        </a:rPr>
                        <a:t> </a:t>
                      </a:r>
                      <a:r>
                        <a:rPr lang="en-US" sz="1800" baseline="0" dirty="0" err="1" smtClean="0">
                          <a:solidFill>
                            <a:schemeClr val="bg1"/>
                          </a:solidFill>
                          <a:latin typeface="+mn-lt"/>
                          <a:ea typeface="Times New Roman"/>
                          <a:cs typeface="Times New Roman"/>
                        </a:rPr>
                        <a:t>d’a</a:t>
                      </a:r>
                      <a:r>
                        <a:rPr lang="en-US" sz="1800" dirty="0" err="1" smtClean="0">
                          <a:solidFill>
                            <a:schemeClr val="bg1"/>
                          </a:solidFill>
                          <a:latin typeface="+mn-lt"/>
                          <a:ea typeface="Times New Roman"/>
                          <a:cs typeface="Times New Roman"/>
                        </a:rPr>
                        <a:t>liments</a:t>
                      </a:r>
                      <a:r>
                        <a:rPr lang="en-US" sz="1800" dirty="0" smtClean="0">
                          <a:solidFill>
                            <a:schemeClr val="bg1"/>
                          </a:solidFill>
                          <a:latin typeface="+mn-lt"/>
                          <a:ea typeface="Times New Roman"/>
                          <a:cs typeface="Times New Roman"/>
                        </a:rPr>
                        <a:t> </a:t>
                      </a:r>
                      <a:r>
                        <a:rPr lang="en-US" sz="1800" dirty="0">
                          <a:solidFill>
                            <a:schemeClr val="bg1"/>
                          </a:solidFill>
                          <a:latin typeface="+mn-lt"/>
                          <a:ea typeface="Times New Roman"/>
                          <a:cs typeface="Times New Roman"/>
                        </a:rPr>
                        <a:t>et </a:t>
                      </a:r>
                      <a:r>
                        <a:rPr lang="en-US" sz="1800" dirty="0" err="1" smtClean="0">
                          <a:solidFill>
                            <a:schemeClr val="bg1"/>
                          </a:solidFill>
                          <a:latin typeface="+mn-lt"/>
                          <a:ea typeface="Times New Roman"/>
                          <a:cs typeface="Times New Roman"/>
                        </a:rPr>
                        <a:t>boissons</a:t>
                      </a:r>
                      <a:r>
                        <a:rPr lang="en-US" sz="1800" dirty="0" smtClean="0">
                          <a:solidFill>
                            <a:schemeClr val="bg1"/>
                          </a:solidFill>
                          <a:latin typeface="+mn-lt"/>
                          <a:ea typeface="Times New Roman"/>
                          <a:cs typeface="Times New Roman"/>
                        </a:rPr>
                        <a:t> </a:t>
                      </a:r>
                      <a:r>
                        <a:rPr lang="en-US" sz="1800" dirty="0" err="1" smtClean="0">
                          <a:solidFill>
                            <a:schemeClr val="bg1"/>
                          </a:solidFill>
                          <a:latin typeface="+mn-lt"/>
                          <a:ea typeface="Times New Roman"/>
                          <a:cs typeface="Times New Roman"/>
                        </a:rPr>
                        <a:t>offerts</a:t>
                      </a:r>
                      <a:endParaRPr lang="fr-CA" sz="1800" dirty="0">
                        <a:solidFill>
                          <a:schemeClr val="bg1"/>
                        </a:solidFill>
                        <a:latin typeface="+mn-lt"/>
                        <a:ea typeface="Times New Roman"/>
                        <a:cs typeface="Times New Roman"/>
                      </a:endParaRPr>
                    </a:p>
                  </a:txBody>
                  <a:tcPr marL="68580" marR="68580" marT="71755" marB="7175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r h="2324989">
                <a:tc>
                  <a:txBody>
                    <a:bodyPr/>
                    <a:lstStyle/>
                    <a:p>
                      <a:pPr>
                        <a:lnSpc>
                          <a:spcPct val="115000"/>
                        </a:lnSpc>
                      </a:pPr>
                      <a:r>
                        <a:rPr lang="fr-FR" sz="1800" b="0" dirty="0">
                          <a:solidFill>
                            <a:schemeClr val="bg1"/>
                          </a:solidFill>
                          <a:latin typeface="+mn-lt"/>
                          <a:ea typeface="Times New Roman"/>
                          <a:cs typeface="Times New Roman"/>
                        </a:rPr>
                        <a:t>Observation du contexte de la prise de repas </a:t>
                      </a:r>
                      <a:endParaRPr lang="fr-CA" sz="1800" b="0" dirty="0">
                        <a:solidFill>
                          <a:schemeClr val="bg1"/>
                        </a:solidFill>
                        <a:latin typeface="+mn-lt"/>
                        <a:ea typeface="Times New Roman"/>
                        <a:cs typeface="Times New Roman"/>
                      </a:endParaRPr>
                    </a:p>
                  </a:txBody>
                  <a:tcPr marL="68580" marR="68580" marT="71755" marB="7175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nSpc>
                          <a:spcPct val="115000"/>
                        </a:lnSpc>
                      </a:pPr>
                      <a:r>
                        <a:rPr lang="fr-FR" sz="1800" b="0" dirty="0">
                          <a:solidFill>
                            <a:schemeClr val="bg1"/>
                          </a:solidFill>
                          <a:latin typeface="+mn-lt"/>
                          <a:ea typeface="Times New Roman"/>
                          <a:cs typeface="Times New Roman"/>
                        </a:rPr>
                        <a:t>- Type de local de repas</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Temps pris par les élèves pour manger</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Propreté des tables</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Présence de lumière naturelle</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Présence de commodités : lavabos, fontaines d’eau, fours à micro-ondes, bacs à recyclage et à compost</a:t>
                      </a:r>
                      <a:endParaRPr lang="fr-CA" sz="1800" b="0" dirty="0">
                        <a:solidFill>
                          <a:schemeClr val="bg1"/>
                        </a:solidFill>
                        <a:latin typeface="+mn-lt"/>
                        <a:ea typeface="Times New Roman"/>
                        <a:cs typeface="Times New Roman"/>
                      </a:endParaRPr>
                    </a:p>
                    <a:p>
                      <a:pPr>
                        <a:lnSpc>
                          <a:spcPct val="115000"/>
                        </a:lnSpc>
                      </a:pPr>
                      <a:r>
                        <a:rPr lang="fr-FR" sz="1800" b="0" dirty="0">
                          <a:solidFill>
                            <a:schemeClr val="bg1"/>
                          </a:solidFill>
                          <a:latin typeface="+mn-lt"/>
                          <a:ea typeface="Times New Roman"/>
                          <a:cs typeface="Times New Roman"/>
                        </a:rPr>
                        <a:t>- Type de </a:t>
                      </a:r>
                      <a:r>
                        <a:rPr lang="fr-FR" sz="1800" b="0" i="0" dirty="0">
                          <a:solidFill>
                            <a:schemeClr val="bg1"/>
                          </a:solidFill>
                          <a:latin typeface="+mn-lt"/>
                          <a:ea typeface="Times New Roman"/>
                          <a:cs typeface="Times New Roman"/>
                        </a:rPr>
                        <a:t>vaisselle</a:t>
                      </a:r>
                      <a:r>
                        <a:rPr lang="fr-FR" sz="1800" b="0" dirty="0">
                          <a:solidFill>
                            <a:schemeClr val="bg1"/>
                          </a:solidFill>
                          <a:latin typeface="+mn-lt"/>
                          <a:ea typeface="Times New Roman"/>
                          <a:cs typeface="Times New Roman"/>
                        </a:rPr>
                        <a:t> utilisée</a:t>
                      </a:r>
                      <a:endParaRPr lang="fr-CA" sz="1800" b="0" dirty="0">
                        <a:solidFill>
                          <a:schemeClr val="bg1"/>
                        </a:solidFill>
                        <a:latin typeface="+mn-lt"/>
                        <a:ea typeface="Times New Roman"/>
                        <a:cs typeface="Times New Roman"/>
                      </a:endParaRPr>
                    </a:p>
                  </a:txBody>
                  <a:tcPr marL="68580" marR="68580" marT="71755" marB="71755">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467544" y="260648"/>
            <a:ext cx="8229600" cy="1143000"/>
          </a:xfrm>
        </p:spPr>
        <p:txBody>
          <a:bodyPr/>
          <a:lstStyle/>
          <a:p>
            <a:r>
              <a:rPr lang="fr-CA" sz="3400" dirty="0" smtClean="0"/>
              <a:t>Contexte de la publication</a:t>
            </a:r>
            <a:endParaRPr lang="fr-CA" sz="3400" dirty="0"/>
          </a:p>
        </p:txBody>
      </p:sp>
      <p:sp>
        <p:nvSpPr>
          <p:cNvPr id="3" name="Espace réservé du contenu 2"/>
          <p:cNvSpPr>
            <a:spLocks noGrp="1"/>
          </p:cNvSpPr>
          <p:nvPr>
            <p:ph idx="1"/>
            <p:custDataLst>
              <p:tags r:id="rId2"/>
            </p:custDataLst>
          </p:nvPr>
        </p:nvSpPr>
        <p:spPr>
          <a:xfrm>
            <a:off x="457200" y="1484784"/>
            <a:ext cx="8219256" cy="5252207"/>
          </a:xfrm>
        </p:spPr>
        <p:txBody>
          <a:bodyPr>
            <a:normAutofit/>
          </a:bodyPr>
          <a:lstStyle/>
          <a:p>
            <a:r>
              <a:rPr lang="fr-CA" sz="2500" i="1" dirty="0" smtClean="0"/>
              <a:t>Enquête sur l’offre alimentaire et d’activité physique dans les écoles du Québec</a:t>
            </a:r>
            <a:endParaRPr lang="fr-CA" sz="2500" dirty="0" smtClean="0"/>
          </a:p>
          <a:p>
            <a:pPr lvl="1"/>
            <a:r>
              <a:rPr lang="fr-CA" sz="2300" dirty="0" smtClean="0"/>
              <a:t>Chercheuse principale : Pascale Morin, Université de Sherbrooke</a:t>
            </a:r>
          </a:p>
          <a:p>
            <a:pPr lvl="1"/>
            <a:r>
              <a:rPr lang="fr-CA" sz="2300" dirty="0" smtClean="0"/>
              <a:t>Objectif : documenter l’état de la situation avant la mise en œuvre de la Politique-Cadre du MELS</a:t>
            </a:r>
          </a:p>
          <a:p>
            <a:pPr lvl="1"/>
            <a:r>
              <a:rPr lang="fr-CA" sz="2300" dirty="0" smtClean="0"/>
              <a:t>Période de collecte de données : octobre 2008 à juin 2009</a:t>
            </a:r>
          </a:p>
          <a:p>
            <a:pPr lvl="2">
              <a:buFont typeface="Wingdings" pitchFamily="2" charset="2"/>
              <a:buChar char="v"/>
            </a:pPr>
            <a:r>
              <a:rPr lang="fr-CA" sz="2200" dirty="0" smtClean="0"/>
              <a:t>première année et demie suivant les débuts de l’implantation de la Politique-Cadre (janvier 2008)</a:t>
            </a:r>
          </a:p>
          <a:p>
            <a:pPr lvl="1"/>
            <a:r>
              <a:rPr lang="fr-CA" sz="2300" dirty="0" smtClean="0"/>
              <a:t>Variables ciblées : portrait complet allant au-delà des orientations proposées par la Politique-Cadre</a:t>
            </a:r>
          </a:p>
          <a:p>
            <a:pPr lvl="2"/>
            <a:endParaRPr lang="fr-CA" dirty="0" smtClean="0"/>
          </a:p>
          <a:p>
            <a:pPr lvl="1"/>
            <a:endParaRPr lang="fr-CA"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Présentation du rapport</a:t>
            </a:r>
            <a:endParaRPr lang="fr-CA" sz="3400" dirty="0"/>
          </a:p>
        </p:txBody>
      </p:sp>
      <p:sp>
        <p:nvSpPr>
          <p:cNvPr id="3" name="Espace réservé du contenu 2"/>
          <p:cNvSpPr>
            <a:spLocks noGrp="1"/>
          </p:cNvSpPr>
          <p:nvPr>
            <p:ph idx="1"/>
            <p:custDataLst>
              <p:tags r:id="rId2"/>
            </p:custDataLst>
          </p:nvPr>
        </p:nvSpPr>
        <p:spPr/>
        <p:txBody>
          <a:bodyPr/>
          <a:lstStyle/>
          <a:p>
            <a:r>
              <a:rPr lang="fr-CA" dirty="0" smtClean="0"/>
              <a:t>Contenu : Résultats de l’enquête sur </a:t>
            </a:r>
          </a:p>
          <a:p>
            <a:pPr lvl="2"/>
            <a:r>
              <a:rPr lang="fr-CA" sz="2400" dirty="0" smtClean="0"/>
              <a:t>Les écoles secondaires</a:t>
            </a:r>
          </a:p>
          <a:p>
            <a:pPr lvl="2"/>
            <a:r>
              <a:rPr lang="fr-CA" sz="2400" dirty="0" smtClean="0"/>
              <a:t>Le volet alimentation</a:t>
            </a:r>
            <a:endParaRPr lang="fr-CA" dirty="0" smtClean="0"/>
          </a:p>
          <a:p>
            <a:r>
              <a:rPr lang="fr-CA" dirty="0" smtClean="0"/>
              <a:t>Objectifs : </a:t>
            </a:r>
          </a:p>
          <a:p>
            <a:pPr marL="822325" lvl="2" indent="-457200">
              <a:buFont typeface="+mj-lt"/>
              <a:buAutoNum type="arabicPeriod"/>
            </a:pPr>
            <a:r>
              <a:rPr lang="fr-CA" sz="2400" dirty="0" smtClean="0"/>
              <a:t>Présenter de façon descriptive la situation au moment de l’enquête au regard de certaines composantes de l’environnement alimentaire en milieu scolaire</a:t>
            </a:r>
          </a:p>
          <a:p>
            <a:pPr marL="822325" lvl="2" indent="-457200">
              <a:buFont typeface="+mj-lt"/>
              <a:buAutoNum type="arabicPeriod"/>
            </a:pPr>
            <a:r>
              <a:rPr lang="fr-CA" sz="2400" dirty="0" smtClean="0"/>
              <a:t>Orienter la poursuite des actions visant à améliorer l’environnement alimentaire en milieu scolaire</a:t>
            </a:r>
          </a:p>
          <a:p>
            <a:pPr>
              <a:buFont typeface="Arial" pitchFamily="34" charset="0"/>
              <a:buChar char="•"/>
            </a:pPr>
            <a:endParaRPr lang="fr-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p:txBody>
          <a:bodyPr>
            <a:normAutofit/>
          </a:bodyPr>
          <a:lstStyle/>
          <a:p>
            <a:r>
              <a:rPr lang="fr-CA" sz="4000" dirty="0" smtClean="0"/>
              <a:t>Aspects </a:t>
            </a:r>
            <a:r>
              <a:rPr lang="fr-CA" sz="4000" dirty="0" smtClean="0"/>
              <a:t>méthodologiques</a:t>
            </a:r>
            <a:endParaRPr lang="fr-CA" sz="4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Échantillon</a:t>
            </a:r>
            <a:endParaRPr lang="fr-CA" sz="3400" dirty="0"/>
          </a:p>
        </p:txBody>
      </p:sp>
      <p:sp>
        <p:nvSpPr>
          <p:cNvPr id="3" name="Espace réservé du contenu 2"/>
          <p:cNvSpPr>
            <a:spLocks noGrp="1"/>
          </p:cNvSpPr>
          <p:nvPr>
            <p:ph idx="1"/>
            <p:custDataLst>
              <p:tags r:id="rId2"/>
            </p:custDataLst>
          </p:nvPr>
        </p:nvSpPr>
        <p:spPr>
          <a:xfrm>
            <a:off x="457200" y="1600200"/>
            <a:ext cx="8219256" cy="4525963"/>
          </a:xfrm>
        </p:spPr>
        <p:txBody>
          <a:bodyPr/>
          <a:lstStyle/>
          <a:p>
            <a:r>
              <a:rPr lang="fr-CA" sz="2400" dirty="0" smtClean="0"/>
              <a:t>122 écoles participantes situées dans 11 des 17 régions administratives du Québec</a:t>
            </a:r>
          </a:p>
          <a:p>
            <a:r>
              <a:rPr lang="fr-CA" sz="2400" dirty="0" smtClean="0"/>
              <a:t>Échantillon représentatif des écoles secondaires francophones du Québec</a:t>
            </a:r>
          </a:p>
          <a:p>
            <a:pPr lvl="1">
              <a:buFont typeface="Wingdings" pitchFamily="2" charset="2"/>
              <a:buChar char="v"/>
            </a:pPr>
            <a:r>
              <a:rPr lang="fr-CA" sz="2200" dirty="0" smtClean="0"/>
              <a:t>Non représentatif des écoles issues de la CSDM (1 des 3 commissions scolaires de la région de Montréal)</a:t>
            </a:r>
          </a:p>
          <a:p>
            <a:pPr>
              <a:spcAft>
                <a:spcPts val="600"/>
              </a:spcAft>
            </a:pPr>
            <a:r>
              <a:rPr lang="fr-CA" sz="2400" dirty="0" smtClean="0"/>
              <a:t>Estimations provinciales uniquement </a:t>
            </a:r>
            <a:r>
              <a:rPr lang="fr-CA" sz="2000" dirty="0" smtClean="0"/>
              <a:t>(pas par région ou par école)</a:t>
            </a:r>
            <a:endParaRPr lang="fr-CA" sz="2400" dirty="0" smtClean="0"/>
          </a:p>
          <a:p>
            <a:pPr>
              <a:lnSpc>
                <a:spcPct val="120000"/>
              </a:lnSpc>
              <a:spcAft>
                <a:spcPts val="1200"/>
              </a:spcAft>
            </a:pPr>
            <a:r>
              <a:rPr lang="fr-CA" sz="2400" dirty="0" smtClean="0"/>
              <a:t>Application d’un facteur de pondération : </a:t>
            </a:r>
            <a:r>
              <a:rPr lang="fr-CA" sz="2000" dirty="0" smtClean="0">
                <a:solidFill>
                  <a:schemeClr val="bg1"/>
                </a:solidFill>
              </a:rPr>
              <a:t>permets d’</a:t>
            </a:r>
            <a:r>
              <a:rPr lang="fr-FR" sz="2000" dirty="0" smtClean="0">
                <a:solidFill>
                  <a:schemeClr val="bg1"/>
                </a:solidFill>
              </a:rPr>
              <a:t>interpréter les résultats comme étant représentatifs de l’ensemble des écoles secondaires du Québec (de la population cible) </a:t>
            </a:r>
          </a:p>
          <a:p>
            <a:pPr lvl="1">
              <a:buNone/>
            </a:pPr>
            <a:endParaRPr lang="fr-CA" sz="2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rmAutofit/>
          </a:bodyPr>
          <a:lstStyle/>
          <a:p>
            <a:r>
              <a:rPr lang="fr-CA" sz="3400" dirty="0" smtClean="0"/>
              <a:t>Présentation des résultats</a:t>
            </a:r>
            <a:endParaRPr lang="fr-CA" sz="3400" b="1" dirty="0"/>
          </a:p>
        </p:txBody>
      </p:sp>
      <p:sp>
        <p:nvSpPr>
          <p:cNvPr id="3" name="Espace réservé du contenu 2"/>
          <p:cNvSpPr>
            <a:spLocks noGrp="1"/>
          </p:cNvSpPr>
          <p:nvPr>
            <p:ph idx="1"/>
            <p:custDataLst>
              <p:tags r:id="rId2"/>
            </p:custDataLst>
          </p:nvPr>
        </p:nvSpPr>
        <p:spPr>
          <a:xfrm>
            <a:off x="457200" y="1556792"/>
            <a:ext cx="8219256" cy="4917160"/>
          </a:xfrm>
        </p:spPr>
        <p:txBody>
          <a:bodyPr>
            <a:normAutofit/>
          </a:bodyPr>
          <a:lstStyle/>
          <a:p>
            <a:pPr>
              <a:spcAft>
                <a:spcPts val="1200"/>
              </a:spcAft>
            </a:pPr>
            <a:r>
              <a:rPr lang="fr-FR" dirty="0" smtClean="0"/>
              <a:t>Composantes de l’environnement alimentaire</a:t>
            </a:r>
          </a:p>
          <a:p>
            <a:pPr marL="459422" indent="-457200">
              <a:lnSpc>
                <a:spcPct val="110000"/>
              </a:lnSpc>
              <a:spcAft>
                <a:spcPts val="600"/>
              </a:spcAft>
              <a:buFont typeface="+mj-lt"/>
              <a:buAutoNum type="arabicParenR"/>
            </a:pPr>
            <a:r>
              <a:rPr lang="fr-CA" sz="2400" u="sng" dirty="0" smtClean="0">
                <a:solidFill>
                  <a:schemeClr val="bg1"/>
                </a:solidFill>
              </a:rPr>
              <a:t>organisation</a:t>
            </a:r>
            <a:r>
              <a:rPr lang="fr-CA" sz="2400" dirty="0" smtClean="0">
                <a:solidFill>
                  <a:schemeClr val="bg1"/>
                </a:solidFill>
              </a:rPr>
              <a:t> de l’offre alimentaire (type de service de repas, responsable de l’approbation du menu, mesures de soutien alimentaire)</a:t>
            </a:r>
          </a:p>
          <a:p>
            <a:pPr marL="459422" indent="-457200">
              <a:lnSpc>
                <a:spcPct val="110000"/>
              </a:lnSpc>
              <a:spcAft>
                <a:spcPts val="600"/>
              </a:spcAft>
              <a:buFont typeface="+mj-lt"/>
              <a:buAutoNum type="arabicParenR"/>
            </a:pPr>
            <a:r>
              <a:rPr lang="fr-CA" sz="2400" u="sng" dirty="0" smtClean="0">
                <a:solidFill>
                  <a:schemeClr val="bg1"/>
                </a:solidFill>
              </a:rPr>
              <a:t>composition</a:t>
            </a:r>
            <a:r>
              <a:rPr lang="fr-CA" sz="2400" dirty="0" smtClean="0">
                <a:solidFill>
                  <a:schemeClr val="bg1"/>
                </a:solidFill>
              </a:rPr>
              <a:t> de l’offre alimentaire (repas du midi, récréations, évènements spéciaux)</a:t>
            </a:r>
          </a:p>
          <a:p>
            <a:pPr marL="459422" indent="-457200">
              <a:lnSpc>
                <a:spcPct val="110000"/>
              </a:lnSpc>
              <a:spcAft>
                <a:spcPts val="600"/>
              </a:spcAft>
              <a:buFont typeface="+mj-lt"/>
              <a:buAutoNum type="arabicParenR"/>
            </a:pPr>
            <a:r>
              <a:rPr lang="fr-CA" sz="2400" u="sng" dirty="0" smtClean="0">
                <a:solidFill>
                  <a:schemeClr val="bg1"/>
                </a:solidFill>
              </a:rPr>
              <a:t>contexte</a:t>
            </a:r>
            <a:r>
              <a:rPr lang="fr-CA" sz="2400" dirty="0" smtClean="0">
                <a:solidFill>
                  <a:schemeClr val="bg1"/>
                </a:solidFill>
              </a:rPr>
              <a:t> de repas (lieux de repas, commodités) </a:t>
            </a:r>
          </a:p>
          <a:p>
            <a:pPr marL="459422" indent="-457200">
              <a:lnSpc>
                <a:spcPct val="110000"/>
              </a:lnSpc>
              <a:spcAft>
                <a:spcPts val="0"/>
              </a:spcAft>
              <a:buFont typeface="+mj-lt"/>
              <a:buAutoNum type="arabicParenR"/>
            </a:pPr>
            <a:r>
              <a:rPr lang="fr-CA" sz="2400" dirty="0" smtClean="0">
                <a:solidFill>
                  <a:schemeClr val="bg1"/>
                </a:solidFill>
              </a:rPr>
              <a:t>actions reliées à la </a:t>
            </a:r>
            <a:r>
              <a:rPr lang="fr-CA" sz="2400" u="sng" dirty="0" smtClean="0">
                <a:solidFill>
                  <a:schemeClr val="bg1"/>
                </a:solidFill>
              </a:rPr>
              <a:t>valorisation</a:t>
            </a:r>
            <a:r>
              <a:rPr lang="fr-CA" sz="2400" b="1" dirty="0" smtClean="0">
                <a:solidFill>
                  <a:schemeClr val="bg1"/>
                </a:solidFill>
              </a:rPr>
              <a:t> </a:t>
            </a:r>
            <a:r>
              <a:rPr lang="fr-CA" sz="2400" dirty="0" smtClean="0">
                <a:solidFill>
                  <a:schemeClr val="bg1"/>
                </a:solidFill>
              </a:rPr>
              <a:t>de la saine alimentation (comité en alimentation, implication des élèves)</a:t>
            </a:r>
          </a:p>
          <a:p>
            <a:pPr>
              <a:spcAft>
                <a:spcPts val="600"/>
              </a:spcAft>
              <a:buNone/>
            </a:pPr>
            <a:endParaRPr lang="fr-F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sz="3400" dirty="0" smtClean="0"/>
              <a:t>Méthodes de collecte de données</a:t>
            </a:r>
            <a:endParaRPr lang="fr-CA" sz="3400" dirty="0"/>
          </a:p>
        </p:txBody>
      </p:sp>
      <p:sp>
        <p:nvSpPr>
          <p:cNvPr id="3" name="Espace réservé du contenu 2"/>
          <p:cNvSpPr>
            <a:spLocks noGrp="1"/>
          </p:cNvSpPr>
          <p:nvPr>
            <p:ph idx="1"/>
            <p:custDataLst>
              <p:tags r:id="rId2"/>
            </p:custDataLst>
          </p:nvPr>
        </p:nvSpPr>
        <p:spPr>
          <a:xfrm>
            <a:off x="457200" y="1600200"/>
            <a:ext cx="7931224" cy="4873752"/>
          </a:xfrm>
        </p:spPr>
        <p:txBody>
          <a:bodyPr/>
          <a:lstStyle/>
          <a:p>
            <a:pPr>
              <a:spcAft>
                <a:spcPts val="600"/>
              </a:spcAft>
            </a:pPr>
            <a:r>
              <a:rPr lang="fr-FR" sz="2600" dirty="0" smtClean="0"/>
              <a:t>Entrevues individuelles</a:t>
            </a:r>
          </a:p>
          <a:p>
            <a:pPr lvl="1">
              <a:spcAft>
                <a:spcPts val="600"/>
              </a:spcAft>
            </a:pPr>
            <a:r>
              <a:rPr lang="fr-FR" sz="2400" dirty="0" smtClean="0"/>
              <a:t>représentant de la direction scolaire</a:t>
            </a:r>
          </a:p>
          <a:p>
            <a:pPr lvl="1">
              <a:spcAft>
                <a:spcPts val="600"/>
              </a:spcAft>
            </a:pPr>
            <a:r>
              <a:rPr lang="fr-FR" sz="2400" dirty="0" smtClean="0"/>
              <a:t>responsable du service alimentaire</a:t>
            </a:r>
          </a:p>
          <a:p>
            <a:pPr>
              <a:spcAft>
                <a:spcPts val="600"/>
              </a:spcAft>
            </a:pPr>
            <a:r>
              <a:rPr lang="fr-FR" sz="2600" dirty="0" smtClean="0"/>
              <a:t>Observations</a:t>
            </a:r>
          </a:p>
          <a:p>
            <a:pPr lvl="1">
              <a:spcAft>
                <a:spcPts val="600"/>
              </a:spcAft>
            </a:pPr>
            <a:r>
              <a:rPr lang="fr-FR" sz="2400" dirty="0" smtClean="0"/>
              <a:t>offre alimentaire au repas du midi </a:t>
            </a:r>
          </a:p>
          <a:p>
            <a:pPr lvl="1">
              <a:spcAft>
                <a:spcPts val="600"/>
              </a:spcAft>
            </a:pPr>
            <a:r>
              <a:rPr lang="fr-CA" sz="2400" dirty="0" smtClean="0"/>
              <a:t>offre alimentaire dans les distributrices automatiques</a:t>
            </a:r>
            <a:endParaRPr lang="fr-FR" sz="2400" dirty="0" smtClean="0"/>
          </a:p>
          <a:p>
            <a:pPr lvl="1">
              <a:spcAft>
                <a:spcPts val="600"/>
              </a:spcAft>
            </a:pPr>
            <a:r>
              <a:rPr lang="fr-FR" sz="2400" dirty="0" smtClean="0"/>
              <a:t>contexte du repas du midi</a:t>
            </a:r>
          </a:p>
          <a:p>
            <a:pPr lvl="1">
              <a:spcAft>
                <a:spcPts val="600"/>
              </a:spcAft>
            </a:pPr>
            <a:endParaRPr lang="fr-FR" dirty="0" smtClean="0"/>
          </a:p>
          <a:p>
            <a:pPr>
              <a:spcAft>
                <a:spcPts val="600"/>
              </a:spcAft>
              <a:buNone/>
            </a:pPr>
            <a:endParaRPr lang="fr-C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custDataLst>
              <p:tags r:id="rId1"/>
            </p:custDataLst>
          </p:nvPr>
        </p:nvSpPr>
        <p:spPr/>
        <p:txBody>
          <a:bodyPr>
            <a:normAutofit/>
          </a:bodyPr>
          <a:lstStyle/>
          <a:p>
            <a:r>
              <a:rPr lang="fr-CA" sz="4000" dirty="0" smtClean="0"/>
              <a:t>Principaux résultats</a:t>
            </a:r>
            <a:endParaRPr lang="fr-CA" sz="40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1"/>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1"/>
</p:tagLst>
</file>

<file path=ppt/tags/tag29.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4"/>
</p:tagLst>
</file>

<file path=ppt/tags/tag34.xml><?xml version="1.0" encoding="utf-8"?>
<p:tagLst xmlns:a="http://schemas.openxmlformats.org/drawingml/2006/main" xmlns:r="http://schemas.openxmlformats.org/officeDocument/2006/relationships" xmlns:p="http://schemas.openxmlformats.org/presentationml/2006/main">
  <p:tag name="NUM" val="1"/>
</p:tagLst>
</file>

<file path=ppt/tags/tag35.xml><?xml version="1.0" encoding="utf-8"?>
<p:tagLst xmlns:a="http://schemas.openxmlformats.org/drawingml/2006/main" xmlns:r="http://schemas.openxmlformats.org/officeDocument/2006/relationships" xmlns:p="http://schemas.openxmlformats.org/presentationml/2006/main">
  <p:tag name="NUM" val="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1"/>
</p:tagLst>
</file>

<file path=ppt/tags/tag41.xml><?xml version="1.0" encoding="utf-8"?>
<p:tagLst xmlns:a="http://schemas.openxmlformats.org/drawingml/2006/main" xmlns:r="http://schemas.openxmlformats.org/officeDocument/2006/relationships" xmlns:p="http://schemas.openxmlformats.org/presentationml/2006/main">
  <p:tag name="NUM" val="2"/>
</p:tagLst>
</file>

<file path=ppt/tags/tag42.xml><?xml version="1.0" encoding="utf-8"?>
<p:tagLst xmlns:a="http://schemas.openxmlformats.org/drawingml/2006/main" xmlns:r="http://schemas.openxmlformats.org/officeDocument/2006/relationships" xmlns:p="http://schemas.openxmlformats.org/presentationml/2006/main">
  <p:tag name="NUM" val="3"/>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1"/>
</p:tagLst>
</file>

<file path=ppt/tags/tag47.xml><?xml version="1.0" encoding="utf-8"?>
<p:tagLst xmlns:a="http://schemas.openxmlformats.org/drawingml/2006/main" xmlns:r="http://schemas.openxmlformats.org/officeDocument/2006/relationships" xmlns:p="http://schemas.openxmlformats.org/presentationml/2006/main">
  <p:tag name="NUM" val="2"/>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pptINSPQ_vertFonce">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Verdan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pptINSPQ_vertFonce</Template>
  <TotalTime>2453</TotalTime>
  <Words>1870</Words>
  <Application>Microsoft Office PowerPoint</Application>
  <PresentationFormat>Affichage à l'écran (4:3)</PresentationFormat>
  <Paragraphs>208</Paragraphs>
  <Slides>27</Slides>
  <Notes>24</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pptINSPQ_vertFonce</vt:lpstr>
      <vt:lpstr>Portrait de  l’environnement alimentaire  dans les écoles secondaires du Québec</vt:lpstr>
      <vt:lpstr>Introduction de la présentation</vt:lpstr>
      <vt:lpstr>Contexte de la publication</vt:lpstr>
      <vt:lpstr>Présentation du rapport</vt:lpstr>
      <vt:lpstr>Aspects méthodologiques</vt:lpstr>
      <vt:lpstr>Échantillon</vt:lpstr>
      <vt:lpstr>Présentation des résultats</vt:lpstr>
      <vt:lpstr>Méthodes de collecte de données</vt:lpstr>
      <vt:lpstr>Principaux résultats</vt:lpstr>
      <vt:lpstr>Organisation de l’offre alimentaire</vt:lpstr>
      <vt:lpstr>Contexte du repas</vt:lpstr>
      <vt:lpstr>Composition de l’offre alimentaire au repas du midi</vt:lpstr>
      <vt:lpstr>Composition de l’offre alimentaire au repas du midi</vt:lpstr>
      <vt:lpstr>Qualité globale de l’offre alimentaire</vt:lpstr>
      <vt:lpstr>Analyse de la qualité globale de l’offre alimentaire au sein des écoles</vt:lpstr>
      <vt:lpstr>Indice d’accès à une  offre alimentaire saine</vt:lpstr>
      <vt:lpstr>Résultats :  Accès à une offre alimentaire saine</vt:lpstr>
      <vt:lpstr>Indice d’accès à une offre alimentaire défavorable à une saine alimentation</vt:lpstr>
      <vt:lpstr>Résultats : Accès à une offre alimentaire défavorable à une saine alimentation</vt:lpstr>
      <vt:lpstr>Résultats : qualité globale de l’offre alimentaire</vt:lpstr>
      <vt:lpstr>Conclusion</vt:lpstr>
      <vt:lpstr>Conclusion</vt:lpstr>
      <vt:lpstr>Conclusion</vt:lpstr>
      <vt:lpstr>Diapositive 24</vt:lpstr>
      <vt:lpstr>Annexe</vt:lpstr>
      <vt:lpstr>Diapositive 26</vt:lpstr>
      <vt:lpstr>Diapositive 27</vt:lpstr>
    </vt:vector>
  </TitlesOfParts>
  <Company>Institut National de Santé Public du Québec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Évaluation de la qualité globale de l’offre alimentaire dans les écoles du Québec</dc:title>
  <dc:creator>Laurie Plamondon</dc:creator>
  <cp:lastModifiedBy>oucsou01</cp:lastModifiedBy>
  <cp:revision>403</cp:revision>
  <dcterms:created xsi:type="dcterms:W3CDTF">2012-03-28T18:29:28Z</dcterms:created>
  <dcterms:modified xsi:type="dcterms:W3CDTF">2013-03-18T20:07:46Z</dcterms:modified>
</cp:coreProperties>
</file>