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Override1.xml" ContentType="application/vnd.openxmlformats-officedocument.themeOverr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Override2.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4.xml" ContentType="application/vnd.openxmlformats-officedocument.presentationml.notesSlide+xml"/>
  <Override PartName="/ppt/theme/themeOverride3.xml" ContentType="application/vnd.openxmlformats-officedocument.themeOverr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7.xml" ContentType="application/vnd.openxmlformats-officedocument.presentationml.notesSlide+xml"/>
  <Override PartName="/ppt/theme/themeOverride4.xml" ContentType="application/vnd.openxmlformats-officedocument.themeOverr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0.xml" ContentType="application/vnd.openxmlformats-officedocument.presentationml.notesSlide+xml"/>
  <Override PartName="/ppt/theme/themeOverride5.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heme/themeOverride6.xml" ContentType="application/vnd.openxmlformats-officedocument.themeOverr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heme/themeOverride7.xml" ContentType="application/vnd.openxmlformats-officedocument.themeOverr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Override8.xml" ContentType="application/vnd.openxmlformats-officedocument.themeOverr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heme/themeOverride9.xml" ContentType="application/vnd.openxmlformats-officedocument.themeOverr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Override10.xml" ContentType="application/vnd.openxmlformats-officedocument.themeOverr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12.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13.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0" r:id="rId6"/>
  </p:sldMasterIdLst>
  <p:notesMasterIdLst>
    <p:notesMasterId r:id="rId88"/>
  </p:notesMasterIdLst>
  <p:sldIdLst>
    <p:sldId id="256" r:id="rId7"/>
    <p:sldId id="285" r:id="rId8"/>
    <p:sldId id="286" r:id="rId9"/>
    <p:sldId id="287" r:id="rId10"/>
    <p:sldId id="288" r:id="rId11"/>
    <p:sldId id="289" r:id="rId12"/>
    <p:sldId id="314" r:id="rId13"/>
    <p:sldId id="290" r:id="rId14"/>
    <p:sldId id="291" r:id="rId15"/>
    <p:sldId id="292" r:id="rId16"/>
    <p:sldId id="301" r:id="rId17"/>
    <p:sldId id="315" r:id="rId18"/>
    <p:sldId id="361" r:id="rId19"/>
    <p:sldId id="310" r:id="rId20"/>
    <p:sldId id="272" r:id="rId21"/>
    <p:sldId id="347" r:id="rId22"/>
    <p:sldId id="308" r:id="rId23"/>
    <p:sldId id="348" r:id="rId24"/>
    <p:sldId id="284" r:id="rId25"/>
    <p:sldId id="259" r:id="rId26"/>
    <p:sldId id="258" r:id="rId27"/>
    <p:sldId id="325" r:id="rId28"/>
    <p:sldId id="280" r:id="rId29"/>
    <p:sldId id="261" r:id="rId30"/>
    <p:sldId id="303" r:id="rId31"/>
    <p:sldId id="349" r:id="rId32"/>
    <p:sldId id="316" r:id="rId33"/>
    <p:sldId id="263" r:id="rId34"/>
    <p:sldId id="305" r:id="rId35"/>
    <p:sldId id="302" r:id="rId36"/>
    <p:sldId id="350" r:id="rId37"/>
    <p:sldId id="265" r:id="rId38"/>
    <p:sldId id="266" r:id="rId39"/>
    <p:sldId id="281" r:id="rId40"/>
    <p:sldId id="321" r:id="rId41"/>
    <p:sldId id="322" r:id="rId42"/>
    <p:sldId id="323" r:id="rId43"/>
    <p:sldId id="359" r:id="rId44"/>
    <p:sldId id="335" r:id="rId45"/>
    <p:sldId id="326" r:id="rId46"/>
    <p:sldId id="327" r:id="rId47"/>
    <p:sldId id="267" r:id="rId48"/>
    <p:sldId id="329" r:id="rId49"/>
    <p:sldId id="328" r:id="rId50"/>
    <p:sldId id="334" r:id="rId51"/>
    <p:sldId id="330" r:id="rId52"/>
    <p:sldId id="331" r:id="rId53"/>
    <p:sldId id="332" r:id="rId54"/>
    <p:sldId id="333" r:id="rId55"/>
    <p:sldId id="336" r:id="rId56"/>
    <p:sldId id="337" r:id="rId57"/>
    <p:sldId id="313" r:id="rId58"/>
    <p:sldId id="339" r:id="rId59"/>
    <p:sldId id="340" r:id="rId60"/>
    <p:sldId id="341" r:id="rId61"/>
    <p:sldId id="342" r:id="rId62"/>
    <p:sldId id="338" r:id="rId63"/>
    <p:sldId id="294" r:id="rId64"/>
    <p:sldId id="362" r:id="rId65"/>
    <p:sldId id="368" r:id="rId66"/>
    <p:sldId id="295" r:id="rId67"/>
    <p:sldId id="363" r:id="rId68"/>
    <p:sldId id="352" r:id="rId69"/>
    <p:sldId id="296" r:id="rId70"/>
    <p:sldId id="364" r:id="rId71"/>
    <p:sldId id="353" r:id="rId72"/>
    <p:sldId id="365" r:id="rId73"/>
    <p:sldId id="299" r:id="rId74"/>
    <p:sldId id="360" r:id="rId75"/>
    <p:sldId id="344" r:id="rId76"/>
    <p:sldId id="297" r:id="rId77"/>
    <p:sldId id="366" r:id="rId78"/>
    <p:sldId id="354" r:id="rId79"/>
    <p:sldId id="367" r:id="rId80"/>
    <p:sldId id="298" r:id="rId81"/>
    <p:sldId id="343" r:id="rId82"/>
    <p:sldId id="262" r:id="rId83"/>
    <p:sldId id="264" r:id="rId84"/>
    <p:sldId id="270" r:id="rId85"/>
    <p:sldId id="317" r:id="rId86"/>
    <p:sldId id="278" r:id="rId87"/>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70" userDrawn="1">
          <p15:clr>
            <a:srgbClr val="A4A3A4"/>
          </p15:clr>
        </p15:guide>
        <p15:guide id="3" pos="7446" userDrawn="1">
          <p15:clr>
            <a:srgbClr val="A4A3A4"/>
          </p15:clr>
        </p15:guide>
        <p15:guide id="6" orient="horz" pos="12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e Blouin" initials="KB" lastIdx="5" clrIdx="0">
    <p:extLst>
      <p:ext uri="{19B8F6BF-5375-455C-9EA6-DF929625EA0E}">
        <p15:presenceInfo xmlns:p15="http://schemas.microsoft.com/office/powerpoint/2012/main" userId="S-1-5-21-839522115-527237240-725345543-11530" providerId="AD"/>
      </p:ext>
    </p:extLst>
  </p:cmAuthor>
  <p:cmAuthor id="2" name="Sylvie Venne (MSSS)" initials="SV(" lastIdx="1" clrIdx="1">
    <p:extLst>
      <p:ext uri="{19B8F6BF-5375-455C-9EA6-DF929625EA0E}">
        <p15:presenceInfo xmlns:p15="http://schemas.microsoft.com/office/powerpoint/2012/main" userId="S::sylvie.venne@msss.gouv.qc.ca::7ded668d-206e-43c4-be32-6b8b88a27b61" providerId="AD"/>
      </p:ext>
    </p:extLst>
  </p:cmAuthor>
  <p:cmAuthor id="3" name="Gentiane Perrault-Sullivan" initials="GP" lastIdx="105" clrIdx="2">
    <p:extLst>
      <p:ext uri="{19B8F6BF-5375-455C-9EA6-DF929625EA0E}">
        <p15:presenceInfo xmlns:p15="http://schemas.microsoft.com/office/powerpoint/2012/main" userId="S-1-5-21-839522115-527237240-725345543-31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FFFFFF"/>
    <a:srgbClr val="EF7516"/>
    <a:srgbClr val="3014BA"/>
    <a:srgbClr val="F4B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5268" autoAdjust="0"/>
  </p:normalViewPr>
  <p:slideViewPr>
    <p:cSldViewPr snapToGrid="0">
      <p:cViewPr>
        <p:scale>
          <a:sx n="70" d="100"/>
          <a:sy n="70" d="100"/>
        </p:scale>
        <p:origin x="846" y="48"/>
      </p:cViewPr>
      <p:guideLst>
        <p:guide pos="370"/>
        <p:guide pos="7446"/>
        <p:guide orient="horz" pos="12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commentAuthors" Target="commen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lokar01\Documents\Enqu&#234;te_LGV_local_temp\excel\LGV_tables_fig_2021.01.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lokar01\Documents\Enqu&#234;te_LGV_local_temp\excel\1_LGV_tables_fig_2021.05.13-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lokar01\Documents\Enqu&#234;te_LGV_local_temp\excel\1_LGV_tables_fig_2021.05.13-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7"/>
            <c:spPr>
              <a:solidFill>
                <a:schemeClr val="accent1"/>
              </a:solidFill>
              <a:ln w="9525">
                <a:solidFill>
                  <a:schemeClr val="accent1"/>
                </a:solidFill>
              </a:ln>
              <a:effectLst/>
            </c:spPr>
          </c:marker>
          <c:dLbls>
            <c:dLbl>
              <c:idx val="7"/>
              <c:layout>
                <c:manualLayout>
                  <c:x val="-3.0030333670374176E-2"/>
                  <c:y val="-5.1469605878423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FD-49BB-97B7-00B660CB99C3}"/>
                </c:ext>
              </c:extLst>
            </c:dLbl>
            <c:dLbl>
              <c:idx val="9"/>
              <c:layout>
                <c:manualLayout>
                  <c:x val="-3.1715537580047186E-2"/>
                  <c:y val="-5.14696058784235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FD-49BB-97B7-00B660CB99C3}"/>
                </c:ext>
              </c:extLst>
            </c:dLbl>
            <c:dLbl>
              <c:idx val="13"/>
              <c:layout>
                <c:manualLayout>
                  <c:x val="-2.4974721941354906E-2"/>
                  <c:y val="-6.4829659318637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FD-49BB-97B7-00B660CB99C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HelveticaNeueLT Std" panose="020B0604020202020204" pitchFamily="34" charset="0"/>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diapo11!$A$3:$A$17</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xVal>
          <c:yVal>
            <c:numRef>
              <c:f>diapo11!$B$3:$B$17</c:f>
              <c:numCache>
                <c:formatCode>General</c:formatCode>
                <c:ptCount val="15"/>
                <c:pt idx="0">
                  <c:v>25</c:v>
                </c:pt>
                <c:pt idx="1">
                  <c:v>44</c:v>
                </c:pt>
                <c:pt idx="2">
                  <c:v>9</c:v>
                </c:pt>
                <c:pt idx="3">
                  <c:v>7</c:v>
                </c:pt>
                <c:pt idx="4">
                  <c:v>2</c:v>
                </c:pt>
                <c:pt idx="5">
                  <c:v>12</c:v>
                </c:pt>
                <c:pt idx="6">
                  <c:v>13</c:v>
                </c:pt>
                <c:pt idx="7">
                  <c:v>11</c:v>
                </c:pt>
                <c:pt idx="8">
                  <c:v>49</c:v>
                </c:pt>
                <c:pt idx="9">
                  <c:v>61</c:v>
                </c:pt>
                <c:pt idx="10">
                  <c:v>105</c:v>
                </c:pt>
                <c:pt idx="11">
                  <c:v>123</c:v>
                </c:pt>
                <c:pt idx="12">
                  <c:v>102</c:v>
                </c:pt>
                <c:pt idx="13">
                  <c:v>89</c:v>
                </c:pt>
                <c:pt idx="14">
                  <c:v>135</c:v>
                </c:pt>
              </c:numCache>
            </c:numRef>
          </c:yVal>
          <c:smooth val="0"/>
          <c:extLst>
            <c:ext xmlns:c16="http://schemas.microsoft.com/office/drawing/2014/chart" uri="{C3380CC4-5D6E-409C-BE32-E72D297353CC}">
              <c16:uniqueId val="{00000003-C2FD-49BB-97B7-00B660CB99C3}"/>
            </c:ext>
          </c:extLst>
        </c:ser>
        <c:dLbls>
          <c:showLegendKey val="0"/>
          <c:showVal val="0"/>
          <c:showCatName val="0"/>
          <c:showSerName val="0"/>
          <c:showPercent val="0"/>
          <c:showBubbleSize val="0"/>
        </c:dLbls>
        <c:axId val="149572336"/>
        <c:axId val="123067048"/>
      </c:scatterChart>
      <c:valAx>
        <c:axId val="149572336"/>
        <c:scaling>
          <c:orientation val="minMax"/>
          <c:max val="2019"/>
        </c:scaling>
        <c:delete val="0"/>
        <c:axPos val="b"/>
        <c:title>
          <c:tx>
            <c:rich>
              <a:bodyPr rot="0" spcFirstLastPara="1" vertOverflow="ellipsis" vert="horz" wrap="square" anchor="ctr" anchorCtr="1"/>
              <a:lstStyle/>
              <a:p>
                <a:pPr>
                  <a:defRPr sz="1100" b="0" i="0" u="none" strike="noStrike" kern="1200" baseline="0">
                    <a:solidFill>
                      <a:schemeClr val="tx1">
                        <a:lumMod val="75000"/>
                        <a:lumOff val="25000"/>
                      </a:schemeClr>
                    </a:solidFill>
                    <a:latin typeface="HelveticaNeueLT Std" panose="020B0604020202020204" pitchFamily="34" charset="0"/>
                    <a:ea typeface="+mn-ea"/>
                    <a:cs typeface="+mn-cs"/>
                  </a:defRPr>
                </a:pPr>
                <a:r>
                  <a:rPr lang="fr-CA"/>
                  <a:t>Années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HelveticaNeueLT Std" panose="020B0604020202020204" pitchFamily="34" charset="0"/>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HelveticaNeueLT Std" panose="020B0604020202020204" pitchFamily="34" charset="0"/>
                <a:ea typeface="+mn-ea"/>
                <a:cs typeface="+mn-cs"/>
              </a:defRPr>
            </a:pPr>
            <a:endParaRPr lang="fr-FR"/>
          </a:p>
        </c:txPr>
        <c:crossAx val="123067048"/>
        <c:crosses val="autoZero"/>
        <c:crossBetween val="midCat"/>
        <c:majorUnit val="1"/>
      </c:valAx>
      <c:valAx>
        <c:axId val="123067048"/>
        <c:scaling>
          <c:orientation val="minMax"/>
          <c:max val="140"/>
        </c:scaling>
        <c:delete val="0"/>
        <c:axPos val="l"/>
        <c:majorGridlines>
          <c:spPr>
            <a:ln w="9525" cap="flat" cmpd="sng" algn="ctr">
              <a:noFill/>
              <a:round/>
            </a:ln>
            <a:effectLst/>
          </c:spPr>
        </c:majorGridlines>
        <c:title>
          <c:tx>
            <c:rich>
              <a:bodyPr rot="0" spcFirstLastPara="1" vertOverflow="ellipsis" wrap="square" anchor="ctr" anchorCtr="1"/>
              <a:lstStyle/>
              <a:p>
                <a:pPr>
                  <a:defRPr sz="1100" b="0" i="0" u="none" strike="noStrike" kern="1200" baseline="0">
                    <a:solidFill>
                      <a:schemeClr val="tx1">
                        <a:lumMod val="75000"/>
                        <a:lumOff val="25000"/>
                      </a:schemeClr>
                    </a:solidFill>
                    <a:latin typeface="HelveticaNeueLT Std" panose="020B0604020202020204" pitchFamily="34" charset="0"/>
                    <a:ea typeface="+mn-ea"/>
                    <a:cs typeface="+mn-cs"/>
                  </a:defRPr>
                </a:pPr>
                <a:r>
                  <a:rPr lang="fr-CA"/>
                  <a:t>N</a:t>
                </a:r>
              </a:p>
            </c:rich>
          </c:tx>
          <c:overlay val="0"/>
          <c:spPr>
            <a:noFill/>
            <a:ln>
              <a:noFill/>
            </a:ln>
            <a:effectLst/>
          </c:spPr>
          <c:txPr>
            <a:bodyPr rot="0" spcFirstLastPara="1" vertOverflow="ellipsis" wrap="square" anchor="ctr" anchorCtr="1"/>
            <a:lstStyle/>
            <a:p>
              <a:pPr>
                <a:defRPr sz="1100" b="0" i="0" u="none" strike="noStrike" kern="1200" baseline="0">
                  <a:solidFill>
                    <a:schemeClr val="tx1">
                      <a:lumMod val="75000"/>
                      <a:lumOff val="25000"/>
                    </a:schemeClr>
                  </a:solidFill>
                  <a:latin typeface="HelveticaNeueLT Std" panose="020B0604020202020204" pitchFamily="34" charset="0"/>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HelveticaNeueLT Std" panose="020B0604020202020204" pitchFamily="34" charset="0"/>
                <a:ea typeface="+mn-ea"/>
                <a:cs typeface="+mn-cs"/>
              </a:defRPr>
            </a:pPr>
            <a:endParaRPr lang="fr-FR"/>
          </a:p>
        </c:txPr>
        <c:crossAx val="149572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lumMod val="75000"/>
              <a:lumOff val="25000"/>
            </a:schemeClr>
          </a:solidFill>
          <a:latin typeface="HelveticaNeueLT Std" panose="020B0604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'diapo 16 Figure'!$C$2</c:f>
              <c:strCache>
                <c:ptCount val="1"/>
                <c:pt idx="0">
                  <c:v>Génotypes LGV</c:v>
                </c:pt>
              </c:strCache>
            </c:strRef>
          </c:tx>
          <c:spPr>
            <a:solidFill>
              <a:srgbClr val="EF7516"/>
            </a:solidFill>
            <a:ln>
              <a:noFill/>
            </a:ln>
            <a:effectLst/>
          </c:spPr>
          <c:invertIfNegative val="0"/>
          <c:cat>
            <c:numRef>
              <c:f>'diapo 16 Figure'!$A$3:$A$9</c:f>
              <c:numCache>
                <c:formatCode>General</c:formatCode>
                <c:ptCount val="7"/>
                <c:pt idx="0">
                  <c:v>2013</c:v>
                </c:pt>
                <c:pt idx="1">
                  <c:v>2014</c:v>
                </c:pt>
                <c:pt idx="2">
                  <c:v>2015</c:v>
                </c:pt>
                <c:pt idx="3">
                  <c:v>2016</c:v>
                </c:pt>
                <c:pt idx="4">
                  <c:v>2017</c:v>
                </c:pt>
                <c:pt idx="5">
                  <c:v>2018</c:v>
                </c:pt>
                <c:pt idx="6">
                  <c:v>2019</c:v>
                </c:pt>
              </c:numCache>
            </c:numRef>
          </c:cat>
          <c:val>
            <c:numRef>
              <c:f>'diapo 16 Figure'!$C$3:$C$9</c:f>
              <c:numCache>
                <c:formatCode>General</c:formatCode>
                <c:ptCount val="7"/>
                <c:pt idx="0">
                  <c:v>51</c:v>
                </c:pt>
                <c:pt idx="1">
                  <c:v>59</c:v>
                </c:pt>
                <c:pt idx="2">
                  <c:v>120</c:v>
                </c:pt>
                <c:pt idx="3">
                  <c:v>129</c:v>
                </c:pt>
                <c:pt idx="4">
                  <c:v>100</c:v>
                </c:pt>
                <c:pt idx="5">
                  <c:v>93</c:v>
                </c:pt>
                <c:pt idx="6">
                  <c:v>145</c:v>
                </c:pt>
              </c:numCache>
            </c:numRef>
          </c:val>
          <c:extLst>
            <c:ext xmlns:c16="http://schemas.microsoft.com/office/drawing/2014/chart" uri="{C3380CC4-5D6E-409C-BE32-E72D297353CC}">
              <c16:uniqueId val="{00000000-31FB-41A9-A93A-9E2C213C2977}"/>
            </c:ext>
          </c:extLst>
        </c:ser>
        <c:ser>
          <c:idx val="2"/>
          <c:order val="1"/>
          <c:tx>
            <c:strRef>
              <c:f>'diapo 16 Figure'!$B$2</c:f>
              <c:strCache>
                <c:ptCount val="1"/>
                <c:pt idx="0">
                  <c:v>Génotypes non-LGV</c:v>
                </c:pt>
              </c:strCache>
            </c:strRef>
          </c:tx>
          <c:spPr>
            <a:solidFill>
              <a:srgbClr val="1C819A"/>
            </a:solidFill>
            <a:ln>
              <a:noFill/>
            </a:ln>
            <a:effectLst/>
          </c:spPr>
          <c:invertIfNegative val="0"/>
          <c:cat>
            <c:numRef>
              <c:f>'diapo 16 Figure'!$A$3:$A$9</c:f>
              <c:numCache>
                <c:formatCode>General</c:formatCode>
                <c:ptCount val="7"/>
                <c:pt idx="0">
                  <c:v>2013</c:v>
                </c:pt>
                <c:pt idx="1">
                  <c:v>2014</c:v>
                </c:pt>
                <c:pt idx="2">
                  <c:v>2015</c:v>
                </c:pt>
                <c:pt idx="3">
                  <c:v>2016</c:v>
                </c:pt>
                <c:pt idx="4">
                  <c:v>2017</c:v>
                </c:pt>
                <c:pt idx="5">
                  <c:v>2018</c:v>
                </c:pt>
                <c:pt idx="6">
                  <c:v>2019</c:v>
                </c:pt>
              </c:numCache>
            </c:numRef>
          </c:cat>
          <c:val>
            <c:numRef>
              <c:f>'diapo 16 Figure'!$B$3:$B$9</c:f>
              <c:numCache>
                <c:formatCode>General</c:formatCode>
                <c:ptCount val="7"/>
                <c:pt idx="0">
                  <c:v>363</c:v>
                </c:pt>
                <c:pt idx="1">
                  <c:v>475</c:v>
                </c:pt>
                <c:pt idx="2">
                  <c:v>536</c:v>
                </c:pt>
                <c:pt idx="3">
                  <c:v>1070</c:v>
                </c:pt>
                <c:pt idx="4">
                  <c:v>1491</c:v>
                </c:pt>
                <c:pt idx="5">
                  <c:v>1837</c:v>
                </c:pt>
                <c:pt idx="6">
                  <c:v>2259</c:v>
                </c:pt>
              </c:numCache>
            </c:numRef>
          </c:val>
          <c:extLst>
            <c:ext xmlns:c16="http://schemas.microsoft.com/office/drawing/2014/chart" uri="{C3380CC4-5D6E-409C-BE32-E72D297353CC}">
              <c16:uniqueId val="{00000001-31FB-41A9-A93A-9E2C213C2977}"/>
            </c:ext>
          </c:extLst>
        </c:ser>
        <c:dLbls>
          <c:showLegendKey val="0"/>
          <c:showVal val="0"/>
          <c:showCatName val="0"/>
          <c:showSerName val="0"/>
          <c:showPercent val="0"/>
          <c:showBubbleSize val="0"/>
        </c:dLbls>
        <c:gapWidth val="150"/>
        <c:overlap val="100"/>
        <c:axId val="202477560"/>
        <c:axId val="202477952"/>
      </c:barChart>
      <c:catAx>
        <c:axId val="20247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202477952"/>
        <c:crosses val="autoZero"/>
        <c:auto val="1"/>
        <c:lblAlgn val="ctr"/>
        <c:lblOffset val="100"/>
        <c:noMultiLvlLbl val="0"/>
      </c:catAx>
      <c:valAx>
        <c:axId val="202477952"/>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r-CA" sz="1200"/>
                  <a:t>Nombre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2024775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'Annexe 65'!$C$3</c:f>
              <c:strCache>
                <c:ptCount val="1"/>
                <c:pt idx="0">
                  <c:v>Symptômes LGV</c:v>
                </c:pt>
              </c:strCache>
            </c:strRef>
          </c:tx>
          <c:spPr>
            <a:solidFill>
              <a:srgbClr val="1C819A"/>
            </a:solidFill>
            <a:ln>
              <a:noFill/>
            </a:ln>
            <a:effectLst/>
          </c:spPr>
          <c:invertIfNegative val="0"/>
          <c:dPt>
            <c:idx val="0"/>
            <c:invertIfNegative val="0"/>
            <c:bubble3D val="0"/>
            <c:spPr>
              <a:solidFill>
                <a:srgbClr val="1C819A"/>
              </a:solidFill>
              <a:ln>
                <a:noFill/>
              </a:ln>
              <a:effectLst/>
            </c:spPr>
            <c:extLst>
              <c:ext xmlns:c16="http://schemas.microsoft.com/office/drawing/2014/chart" uri="{C3380CC4-5D6E-409C-BE32-E72D297353CC}">
                <c16:uniqueId val="{00000001-0AE2-4673-9BF3-18C58EC37A3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'Annexe 65'!$B$4:$B$10</c:f>
              <c:numCache>
                <c:formatCode>General</c:formatCode>
                <c:ptCount val="7"/>
                <c:pt idx="0">
                  <c:v>2013</c:v>
                </c:pt>
                <c:pt idx="1">
                  <c:v>2014</c:v>
                </c:pt>
                <c:pt idx="2">
                  <c:v>2015</c:v>
                </c:pt>
                <c:pt idx="3">
                  <c:v>2016</c:v>
                </c:pt>
                <c:pt idx="4">
                  <c:v>2017</c:v>
                </c:pt>
                <c:pt idx="5">
                  <c:v>2018</c:v>
                </c:pt>
                <c:pt idx="6">
                  <c:v>2019</c:v>
                </c:pt>
              </c:numCache>
            </c:numRef>
          </c:cat>
          <c:val>
            <c:numRef>
              <c:f>'Annexe 65'!$C$4:$C$10</c:f>
              <c:numCache>
                <c:formatCode>0.0%</c:formatCode>
                <c:ptCount val="7"/>
                <c:pt idx="0">
                  <c:v>0.97960000000000003</c:v>
                </c:pt>
                <c:pt idx="1">
                  <c:v>0.79659999999999997</c:v>
                </c:pt>
                <c:pt idx="2">
                  <c:v>0.6633</c:v>
                </c:pt>
                <c:pt idx="3">
                  <c:v>0.58330000000000004</c:v>
                </c:pt>
                <c:pt idx="4">
                  <c:v>0.57650000000000001</c:v>
                </c:pt>
                <c:pt idx="5">
                  <c:v>0.58819999999999995</c:v>
                </c:pt>
                <c:pt idx="6">
                  <c:v>0.72729999999999995</c:v>
                </c:pt>
              </c:numCache>
            </c:numRef>
          </c:val>
          <c:extLst>
            <c:ext xmlns:c16="http://schemas.microsoft.com/office/drawing/2014/chart" uri="{C3380CC4-5D6E-409C-BE32-E72D297353CC}">
              <c16:uniqueId val="{00000002-0AE2-4673-9BF3-18C58EC37A3A}"/>
            </c:ext>
          </c:extLst>
        </c:ser>
        <c:ser>
          <c:idx val="1"/>
          <c:order val="1"/>
          <c:tx>
            <c:strRef>
              <c:f>'Annexe 65'!$D$3</c:f>
              <c:strCache>
                <c:ptCount val="1"/>
                <c:pt idx="0">
                  <c:v>Non spécifiques/non précisés</c:v>
                </c:pt>
              </c:strCache>
            </c:strRef>
          </c:tx>
          <c:spPr>
            <a:solidFill>
              <a:srgbClr val="EF7516"/>
            </a:solidFill>
            <a:ln>
              <a:noFill/>
            </a:ln>
            <a:effectLst/>
          </c:spPr>
          <c:invertIfNegative val="0"/>
          <c:dLbls>
            <c:dLbl>
              <c:idx val="0"/>
              <c:layout>
                <c:manualLayout>
                  <c:x val="1.3800534678353002E-3"/>
                  <c:y val="-2.5161799534259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E2-4673-9BF3-18C58EC37A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'Annexe 65'!$B$4:$B$10</c:f>
              <c:numCache>
                <c:formatCode>General</c:formatCode>
                <c:ptCount val="7"/>
                <c:pt idx="0">
                  <c:v>2013</c:v>
                </c:pt>
                <c:pt idx="1">
                  <c:v>2014</c:v>
                </c:pt>
                <c:pt idx="2">
                  <c:v>2015</c:v>
                </c:pt>
                <c:pt idx="3">
                  <c:v>2016</c:v>
                </c:pt>
                <c:pt idx="4">
                  <c:v>2017</c:v>
                </c:pt>
                <c:pt idx="5">
                  <c:v>2018</c:v>
                </c:pt>
                <c:pt idx="6">
                  <c:v>2019</c:v>
                </c:pt>
              </c:numCache>
            </c:numRef>
          </c:cat>
          <c:val>
            <c:numRef>
              <c:f>'Annexe 65'!$D$4:$D$10</c:f>
              <c:numCache>
                <c:formatCode>0.0%</c:formatCode>
                <c:ptCount val="7"/>
                <c:pt idx="0">
                  <c:v>0</c:v>
                </c:pt>
                <c:pt idx="1">
                  <c:v>1.6899999999999998E-2</c:v>
                </c:pt>
                <c:pt idx="2">
                  <c:v>7.1400000000000005E-2</c:v>
                </c:pt>
                <c:pt idx="3">
                  <c:v>6.4799999999999996E-2</c:v>
                </c:pt>
                <c:pt idx="4">
                  <c:v>8.2400000000000001E-2</c:v>
                </c:pt>
                <c:pt idx="5">
                  <c:v>5.8799999999999998E-2</c:v>
                </c:pt>
                <c:pt idx="6">
                  <c:v>6.0600000000000001E-2</c:v>
                </c:pt>
              </c:numCache>
            </c:numRef>
          </c:val>
          <c:extLst>
            <c:ext xmlns:c16="http://schemas.microsoft.com/office/drawing/2014/chart" uri="{C3380CC4-5D6E-409C-BE32-E72D297353CC}">
              <c16:uniqueId val="{00000004-0AE2-4673-9BF3-18C58EC37A3A}"/>
            </c:ext>
          </c:extLst>
        </c:ser>
        <c:ser>
          <c:idx val="2"/>
          <c:order val="2"/>
          <c:tx>
            <c:strRef>
              <c:f>'Annexe 65'!$E$3</c:f>
              <c:strCache>
                <c:ptCount val="1"/>
                <c:pt idx="0">
                  <c:v>Asymptomatiques</c:v>
                </c:pt>
              </c:strCache>
            </c:strRef>
          </c:tx>
          <c:spPr>
            <a:solidFill>
              <a:srgbClr val="003742"/>
            </a:solidFill>
            <a:ln>
              <a:noFill/>
            </a:ln>
            <a:effectLst/>
          </c:spPr>
          <c:invertIfNegative val="0"/>
          <c:dLbls>
            <c:dLbl>
              <c:idx val="0"/>
              <c:layout>
                <c:manualLayout>
                  <c:x val="5.6617122474129618E-3"/>
                  <c:y val="-3.9289216727137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E2-4673-9BF3-18C58EC37A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'Annexe 65'!$B$4:$B$10</c:f>
              <c:numCache>
                <c:formatCode>General</c:formatCode>
                <c:ptCount val="7"/>
                <c:pt idx="0">
                  <c:v>2013</c:v>
                </c:pt>
                <c:pt idx="1">
                  <c:v>2014</c:v>
                </c:pt>
                <c:pt idx="2">
                  <c:v>2015</c:v>
                </c:pt>
                <c:pt idx="3">
                  <c:v>2016</c:v>
                </c:pt>
                <c:pt idx="4">
                  <c:v>2017</c:v>
                </c:pt>
                <c:pt idx="5">
                  <c:v>2018</c:v>
                </c:pt>
                <c:pt idx="6">
                  <c:v>2019</c:v>
                </c:pt>
              </c:numCache>
            </c:numRef>
          </c:cat>
          <c:val>
            <c:numRef>
              <c:f>'Annexe 65'!$E$4:$E$10</c:f>
              <c:numCache>
                <c:formatCode>0.0%</c:formatCode>
                <c:ptCount val="7"/>
                <c:pt idx="0">
                  <c:v>2.0400000000000001E-2</c:v>
                </c:pt>
                <c:pt idx="1">
                  <c:v>0.18640000000000001</c:v>
                </c:pt>
                <c:pt idx="2">
                  <c:v>0.26529999999999998</c:v>
                </c:pt>
                <c:pt idx="3">
                  <c:v>0.35189999999999999</c:v>
                </c:pt>
                <c:pt idx="4">
                  <c:v>0.3412</c:v>
                </c:pt>
                <c:pt idx="5">
                  <c:v>0.35289999999999999</c:v>
                </c:pt>
                <c:pt idx="6">
                  <c:v>0.21210000000000001</c:v>
                </c:pt>
              </c:numCache>
            </c:numRef>
          </c:val>
          <c:extLst>
            <c:ext xmlns:c16="http://schemas.microsoft.com/office/drawing/2014/chart" uri="{C3380CC4-5D6E-409C-BE32-E72D297353CC}">
              <c16:uniqueId val="{00000006-0AE2-4673-9BF3-18C58EC37A3A}"/>
            </c:ext>
          </c:extLst>
        </c:ser>
        <c:dLbls>
          <c:showLegendKey val="0"/>
          <c:showVal val="0"/>
          <c:showCatName val="0"/>
          <c:showSerName val="0"/>
          <c:showPercent val="0"/>
          <c:showBubbleSize val="0"/>
        </c:dLbls>
        <c:gapWidth val="219"/>
        <c:overlap val="-27"/>
        <c:axId val="202478736"/>
        <c:axId val="203099784"/>
      </c:barChart>
      <c:catAx>
        <c:axId val="202478736"/>
        <c:scaling>
          <c:orientation val="minMax"/>
        </c:scaling>
        <c:delete val="1"/>
        <c:axPos val="b"/>
        <c:numFmt formatCode="General" sourceLinked="1"/>
        <c:majorTickMark val="none"/>
        <c:minorTickMark val="none"/>
        <c:tickLblPos val="nextTo"/>
        <c:crossAx val="203099784"/>
        <c:crosses val="autoZero"/>
        <c:auto val="1"/>
        <c:lblAlgn val="ctr"/>
        <c:lblOffset val="100"/>
        <c:noMultiLvlLbl val="0"/>
      </c:catAx>
      <c:valAx>
        <c:axId val="2030997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202478736"/>
        <c:crosses val="autoZero"/>
        <c:crossBetween val="between"/>
      </c:valAx>
      <c:spPr>
        <a:noFill/>
        <a:ln>
          <a:noFill/>
        </a:ln>
        <a:effectLst/>
      </c:spPr>
    </c:plotArea>
    <c:legend>
      <c:legendPos val="t"/>
      <c:layout>
        <c:manualLayout>
          <c:xMode val="edge"/>
          <c:yMode val="edge"/>
          <c:x val="0.2833073353421075"/>
          <c:y val="6.0799511840409944E-2"/>
          <c:w val="0.43639855161758567"/>
          <c:h val="5.30760423758385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0.4275</cdr:x>
      <cdr:y>0.17109</cdr:y>
    </cdr:from>
    <cdr:to>
      <cdr:x>0.7925</cdr:x>
      <cdr:y>0.34116</cdr:y>
    </cdr:to>
    <cdr:sp macro="" textlink="">
      <cdr:nvSpPr>
        <cdr:cNvPr id="2" name="Rectangle 1">
          <a:extLst xmlns:a="http://schemas.openxmlformats.org/drawingml/2006/main">
            <a:ext uri="{FF2B5EF4-FFF2-40B4-BE49-F238E27FC236}">
              <a16:creationId xmlns:a16="http://schemas.microsoft.com/office/drawing/2014/main" id="{0776FE0E-5881-4B97-8AB6-AD682D415332}"/>
            </a:ext>
          </a:extLst>
        </cdr:cNvPr>
        <cdr:cNvSpPr/>
      </cdr:nvSpPr>
      <cdr:spPr>
        <a:xfrm xmlns:a="http://schemas.openxmlformats.org/drawingml/2006/main">
          <a:off x="1987802" y="477167"/>
          <a:ext cx="1697230" cy="4742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dirty="0">
              <a:solidFill>
                <a:schemeClr val="tx1"/>
              </a:solidFill>
            </a:rPr>
            <a:t>Juin 2016: début </a:t>
          </a:r>
        </a:p>
        <a:p xmlns:a="http://schemas.openxmlformats.org/drawingml/2006/main">
          <a:r>
            <a:rPr lang="fr-FR" dirty="0">
              <a:solidFill>
                <a:schemeClr val="tx1"/>
              </a:solidFill>
            </a:rPr>
            <a:t>génotypage systématique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2E0628D-3E7B-4286-A691-AF01AAD28CCE}" type="datetimeFigureOut">
              <a:rPr lang="fr-CA" smtClean="0"/>
              <a:t>2021-11-02</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5DD6605-D6D1-451D-906F-D804C9A3489F}" type="slidenum">
              <a:rPr lang="fr-CA" smtClean="0"/>
              <a:t>‹N°›</a:t>
            </a:fld>
            <a:endParaRPr lang="fr-CA"/>
          </a:p>
        </p:txBody>
      </p:sp>
    </p:spTree>
    <p:extLst>
      <p:ext uri="{BB962C8B-B14F-4D97-AF65-F5344CB8AC3E}">
        <p14:creationId xmlns:p14="http://schemas.microsoft.com/office/powerpoint/2010/main" val="4747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D6605-D6D1-451D-906F-D804C9A3489F}" type="slidenum">
              <a:rPr lang="fr-CA" smtClean="0"/>
              <a:t>9</a:t>
            </a:fld>
            <a:endParaRPr lang="fr-CA"/>
          </a:p>
        </p:txBody>
      </p:sp>
    </p:spTree>
    <p:extLst>
      <p:ext uri="{BB962C8B-B14F-4D97-AF65-F5344CB8AC3E}">
        <p14:creationId xmlns:p14="http://schemas.microsoft.com/office/powerpoint/2010/main" val="98834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D6605-D6D1-451D-906F-D804C9A3489F}" type="slidenum">
              <a:rPr lang="fr-CA" smtClean="0"/>
              <a:t>27</a:t>
            </a:fld>
            <a:endParaRPr lang="fr-CA"/>
          </a:p>
        </p:txBody>
      </p:sp>
    </p:spTree>
    <p:extLst>
      <p:ext uri="{BB962C8B-B14F-4D97-AF65-F5344CB8AC3E}">
        <p14:creationId xmlns:p14="http://schemas.microsoft.com/office/powerpoint/2010/main" val="164286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D6605-D6D1-451D-906F-D804C9A3489F}" type="slidenum">
              <a:rPr lang="fr-CA" smtClean="0"/>
              <a:t>28</a:t>
            </a:fld>
            <a:endParaRPr lang="fr-CA"/>
          </a:p>
        </p:txBody>
      </p:sp>
    </p:spTree>
    <p:extLst>
      <p:ext uri="{BB962C8B-B14F-4D97-AF65-F5344CB8AC3E}">
        <p14:creationId xmlns:p14="http://schemas.microsoft.com/office/powerpoint/2010/main" val="1859903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58</a:t>
            </a:fld>
            <a:endParaRPr lang="fr-FR" dirty="0"/>
          </a:p>
        </p:txBody>
      </p:sp>
    </p:spTree>
    <p:extLst>
      <p:ext uri="{BB962C8B-B14F-4D97-AF65-F5344CB8AC3E}">
        <p14:creationId xmlns:p14="http://schemas.microsoft.com/office/powerpoint/2010/main" val="403983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D6605-D6D1-451D-906F-D804C9A3489F}" type="slidenum">
              <a:rPr lang="fr-CA" smtClean="0"/>
              <a:t>64</a:t>
            </a:fld>
            <a:endParaRPr lang="fr-CA"/>
          </a:p>
        </p:txBody>
      </p:sp>
    </p:spTree>
    <p:extLst>
      <p:ext uri="{BB962C8B-B14F-4D97-AF65-F5344CB8AC3E}">
        <p14:creationId xmlns:p14="http://schemas.microsoft.com/office/powerpoint/2010/main" val="102894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D6605-D6D1-451D-906F-D804C9A3489F}" type="slidenum">
              <a:rPr lang="fr-CA" smtClean="0"/>
              <a:t>15</a:t>
            </a:fld>
            <a:endParaRPr lang="fr-CA"/>
          </a:p>
        </p:txBody>
      </p:sp>
    </p:spTree>
    <p:extLst>
      <p:ext uri="{BB962C8B-B14F-4D97-AF65-F5344CB8AC3E}">
        <p14:creationId xmlns:p14="http://schemas.microsoft.com/office/powerpoint/2010/main" val="268340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D6605-D6D1-451D-906F-D804C9A3489F}" type="slidenum">
              <a:rPr lang="fr-CA" smtClean="0"/>
              <a:t>17</a:t>
            </a:fld>
            <a:endParaRPr lang="fr-CA"/>
          </a:p>
        </p:txBody>
      </p:sp>
    </p:spTree>
    <p:extLst>
      <p:ext uri="{BB962C8B-B14F-4D97-AF65-F5344CB8AC3E}">
        <p14:creationId xmlns:p14="http://schemas.microsoft.com/office/powerpoint/2010/main" val="348645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D6605-D6D1-451D-906F-D804C9A3489F}" type="slidenum">
              <a:rPr lang="fr-CA" smtClean="0"/>
              <a:t>20</a:t>
            </a:fld>
            <a:endParaRPr lang="fr-CA"/>
          </a:p>
        </p:txBody>
      </p:sp>
    </p:spTree>
    <p:extLst>
      <p:ext uri="{BB962C8B-B14F-4D97-AF65-F5344CB8AC3E}">
        <p14:creationId xmlns:p14="http://schemas.microsoft.com/office/powerpoint/2010/main" val="304594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5DD6605-D6D1-451D-906F-D804C9A3489F}" type="slidenum">
              <a:rPr lang="fr-CA" smtClean="0"/>
              <a:t>21</a:t>
            </a:fld>
            <a:endParaRPr lang="fr-CA"/>
          </a:p>
        </p:txBody>
      </p:sp>
    </p:spTree>
    <p:extLst>
      <p:ext uri="{BB962C8B-B14F-4D97-AF65-F5344CB8AC3E}">
        <p14:creationId xmlns:p14="http://schemas.microsoft.com/office/powerpoint/2010/main" val="60220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5DD6605-D6D1-451D-906F-D804C9A3489F}" type="slidenum">
              <a:rPr lang="fr-CA" smtClean="0"/>
              <a:t>22</a:t>
            </a:fld>
            <a:endParaRPr lang="fr-CA"/>
          </a:p>
        </p:txBody>
      </p:sp>
    </p:spTree>
    <p:extLst>
      <p:ext uri="{BB962C8B-B14F-4D97-AF65-F5344CB8AC3E}">
        <p14:creationId xmlns:p14="http://schemas.microsoft.com/office/powerpoint/2010/main" val="227609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D6605-D6D1-451D-906F-D804C9A3489F}" type="slidenum">
              <a:rPr lang="fr-CA" smtClean="0"/>
              <a:t>23</a:t>
            </a:fld>
            <a:endParaRPr lang="fr-CA"/>
          </a:p>
        </p:txBody>
      </p:sp>
    </p:spTree>
    <p:extLst>
      <p:ext uri="{BB962C8B-B14F-4D97-AF65-F5344CB8AC3E}">
        <p14:creationId xmlns:p14="http://schemas.microsoft.com/office/powerpoint/2010/main" val="127214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5DD6605-D6D1-451D-906F-D804C9A3489F}" type="slidenum">
              <a:rPr lang="fr-CA" smtClean="0"/>
              <a:t>24</a:t>
            </a:fld>
            <a:endParaRPr lang="fr-CA"/>
          </a:p>
        </p:txBody>
      </p:sp>
    </p:spTree>
    <p:extLst>
      <p:ext uri="{BB962C8B-B14F-4D97-AF65-F5344CB8AC3E}">
        <p14:creationId xmlns:p14="http://schemas.microsoft.com/office/powerpoint/2010/main" val="156345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D6605-D6D1-451D-906F-D804C9A3489F}" type="slidenum">
              <a:rPr lang="fr-CA" smtClean="0"/>
              <a:t>25</a:t>
            </a:fld>
            <a:endParaRPr lang="fr-CA"/>
          </a:p>
        </p:txBody>
      </p:sp>
    </p:spTree>
    <p:extLst>
      <p:ext uri="{BB962C8B-B14F-4D97-AF65-F5344CB8AC3E}">
        <p14:creationId xmlns:p14="http://schemas.microsoft.com/office/powerpoint/2010/main" val="2267661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80911" y="2130428"/>
            <a:ext cx="10363200" cy="1470025"/>
          </a:xfrm>
        </p:spPr>
        <p:txBody>
          <a:bodyPr>
            <a:normAutofit/>
          </a:bodyPr>
          <a:lstStyle>
            <a:lvl1pPr algn="l">
              <a:defRPr sz="4800">
                <a:solidFill>
                  <a:schemeClr val="bg1"/>
                </a:solidFill>
                <a:latin typeface="Raleway"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802960" y="3886200"/>
            <a:ext cx="8534400" cy="1367003"/>
          </a:xfrm>
        </p:spPr>
        <p:txBody>
          <a:bodyPr>
            <a:normAutofit/>
          </a:bodyPr>
          <a:lstStyle>
            <a:lvl1pPr marL="0" indent="0" algn="l">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312038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a:t>Modifiez le style du titre</a:t>
            </a:r>
          </a:p>
        </p:txBody>
      </p:sp>
      <p:sp>
        <p:nvSpPr>
          <p:cNvPr id="3" name="Espace réservé du contenu 2"/>
          <p:cNvSpPr>
            <a:spLocks noGrp="1"/>
          </p:cNvSpPr>
          <p:nvPr>
            <p:ph idx="1"/>
          </p:nvPr>
        </p:nvSpPr>
        <p:spPr/>
        <p:txBody>
          <a:bodyPr/>
          <a:lstStyle>
            <a:lvl1pPr>
              <a:defRPr sz="3467">
                <a:latin typeface="HelveticaNeueLT Std" pitchFamily="34" charset="0"/>
              </a:defRPr>
            </a:lvl1pPr>
            <a:lvl2pPr>
              <a:defRPr sz="3200">
                <a:latin typeface="HelveticaNeueLT Std" pitchFamily="34" charset="0"/>
              </a:defRPr>
            </a:lvl2pPr>
            <a:lvl3pPr>
              <a:defRPr sz="3200">
                <a:latin typeface="HelveticaNeueLT Std" pitchFamily="34" charset="0"/>
              </a:defRPr>
            </a:lvl3pPr>
            <a:lvl4pPr>
              <a:defRPr sz="3200">
                <a:latin typeface="HelveticaNeueLT Std" pitchFamily="34" charset="0"/>
              </a:defRPr>
            </a:lvl4pPr>
            <a:lvl5pPr>
              <a:defRPr sz="3200">
                <a:latin typeface="HelveticaNeueLT Std"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a:xfrm>
            <a:off x="-82966" y="6497258"/>
            <a:ext cx="589857" cy="365125"/>
          </a:xfrm>
        </p:spPr>
        <p:txBody>
          <a:bodyPr/>
          <a:lstStyle>
            <a:lvl1pPr>
              <a:defRPr sz="1333">
                <a:latin typeface="HelveticaNeueLT Std" pitchFamily="34" charset="0"/>
              </a:defRPr>
            </a:lvl1pPr>
          </a:lstStyle>
          <a:p>
            <a:fld id="{00BA8EDE-6DC9-4F99-B0F4-25DFD083338C}"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239592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86861" y="1778893"/>
            <a:ext cx="10363200" cy="1362075"/>
          </a:xfrm>
        </p:spPr>
        <p:txBody>
          <a:bodyPr anchor="t">
            <a:normAutofit/>
          </a:bodyPr>
          <a:lstStyle>
            <a:lvl1pPr algn="l">
              <a:defRPr sz="4800" b="0" i="0" cap="none" baseline="0">
                <a:solidFill>
                  <a:schemeClr val="accent5">
                    <a:lumMod val="75000"/>
                  </a:schemeClr>
                </a:solidFill>
              </a:defRPr>
            </a:lvl1pPr>
          </a:lstStyle>
          <a:p>
            <a:r>
              <a:rPr lang="fr-FR"/>
              <a:t>Modifiez le style du titre</a:t>
            </a:r>
            <a:endParaRPr lang="fr-FR" dirty="0"/>
          </a:p>
        </p:txBody>
      </p:sp>
    </p:spTree>
    <p:extLst>
      <p:ext uri="{BB962C8B-B14F-4D97-AF65-F5344CB8AC3E}">
        <p14:creationId xmlns:p14="http://schemas.microsoft.com/office/powerpoint/2010/main" val="429176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a:xfrm>
            <a:off x="-87186" y="6485756"/>
            <a:ext cx="589857" cy="365125"/>
          </a:xfrm>
        </p:spPr>
        <p:txBody>
          <a:bodyPr/>
          <a:lstStyle>
            <a:lvl1pPr>
              <a:defRPr>
                <a:solidFill>
                  <a:schemeClr val="accent5">
                    <a:lumMod val="75000"/>
                  </a:schemeClr>
                </a:solidFill>
              </a:defRPr>
            </a:lvl1pPr>
          </a:lstStyle>
          <a:p>
            <a:fld id="{00BA8EDE-6DC9-4F99-B0F4-25DFD083338C}" type="slidenum">
              <a:rPr lang="fr-FR" smtClean="0">
                <a:solidFill>
                  <a:srgbClr val="4BACC6">
                    <a:lumMod val="75000"/>
                  </a:srgbClr>
                </a:solidFill>
              </a:rPr>
              <a:pPr/>
              <a:t>‹N°›</a:t>
            </a:fld>
            <a:endParaRPr lang="fr-FR" dirty="0">
              <a:solidFill>
                <a:srgbClr val="4BACC6">
                  <a:lumMod val="75000"/>
                </a:srgbClr>
              </a:solidFill>
            </a:endParaRPr>
          </a:p>
        </p:txBody>
      </p:sp>
    </p:spTree>
    <p:extLst>
      <p:ext uri="{BB962C8B-B14F-4D97-AF65-F5344CB8AC3E}">
        <p14:creationId xmlns:p14="http://schemas.microsoft.com/office/powerpoint/2010/main" val="219902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a:t>Modifiez le style du titre</a:t>
            </a:r>
          </a:p>
        </p:txBody>
      </p:sp>
      <p:sp>
        <p:nvSpPr>
          <p:cNvPr id="3" name="Espace réservé du contenu 2"/>
          <p:cNvSpPr>
            <a:spLocks noGrp="1"/>
          </p:cNvSpPr>
          <p:nvPr>
            <p:ph idx="1"/>
          </p:nvPr>
        </p:nvSpPr>
        <p:spPr/>
        <p:txBody>
          <a:bodyPr/>
          <a:lstStyle>
            <a:lvl1pPr>
              <a:defRPr sz="3467">
                <a:latin typeface="HelveticaNeueLT Std" pitchFamily="34" charset="0"/>
              </a:defRPr>
            </a:lvl1pPr>
            <a:lvl2pPr>
              <a:defRPr sz="3200">
                <a:latin typeface="HelveticaNeueLT Std" pitchFamily="34" charset="0"/>
              </a:defRPr>
            </a:lvl2pPr>
            <a:lvl3pPr>
              <a:defRPr sz="3200">
                <a:latin typeface="HelveticaNeueLT Std" pitchFamily="34" charset="0"/>
              </a:defRPr>
            </a:lvl3pPr>
            <a:lvl4pPr>
              <a:defRPr sz="3200">
                <a:latin typeface="HelveticaNeueLT Std" pitchFamily="34" charset="0"/>
              </a:defRPr>
            </a:lvl4pPr>
            <a:lvl5pPr>
              <a:defRPr sz="3200">
                <a:latin typeface="HelveticaNeueLT Std"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a:xfrm>
            <a:off x="-82966" y="6497258"/>
            <a:ext cx="589857" cy="365125"/>
          </a:xfrm>
        </p:spPr>
        <p:txBody>
          <a:bodyPr/>
          <a:lstStyle>
            <a:lvl1pPr>
              <a:defRPr sz="1333">
                <a:latin typeface="HelveticaNeueLT Std" pitchFamily="34" charset="0"/>
              </a:defRPr>
            </a:lvl1pPr>
          </a:lstStyle>
          <a:p>
            <a:fld id="{397918C9-25E8-4AAB-AED4-A5266DEDEDFA}" type="slidenum">
              <a:rPr lang="fr-CA" smtClean="0"/>
              <a:t>‹N°›</a:t>
            </a:fld>
            <a:endParaRPr lang="fr-CA"/>
          </a:p>
        </p:txBody>
      </p:sp>
    </p:spTree>
    <p:extLst>
      <p:ext uri="{BB962C8B-B14F-4D97-AF65-F5344CB8AC3E}">
        <p14:creationId xmlns:p14="http://schemas.microsoft.com/office/powerpoint/2010/main" val="88445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86861" y="1778893"/>
            <a:ext cx="10363200" cy="1362075"/>
          </a:xfrm>
        </p:spPr>
        <p:txBody>
          <a:bodyPr anchor="t">
            <a:normAutofit/>
          </a:bodyPr>
          <a:lstStyle>
            <a:lvl1pPr algn="l">
              <a:defRPr sz="4800" b="0" i="0" cap="none" baseline="0">
                <a:solidFill>
                  <a:schemeClr val="accent5">
                    <a:lumMod val="75000"/>
                  </a:schemeClr>
                </a:solidFill>
              </a:defRPr>
            </a:lvl1pPr>
          </a:lstStyle>
          <a:p>
            <a:r>
              <a:rPr lang="fr-FR"/>
              <a:t>Modifiez le style du titre</a:t>
            </a:r>
            <a:endParaRPr lang="fr-FR" dirty="0"/>
          </a:p>
        </p:txBody>
      </p:sp>
    </p:spTree>
    <p:extLst>
      <p:ext uri="{BB962C8B-B14F-4D97-AF65-F5344CB8AC3E}">
        <p14:creationId xmlns:p14="http://schemas.microsoft.com/office/powerpoint/2010/main" val="353860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a:xfrm>
            <a:off x="-87186" y="6485756"/>
            <a:ext cx="589857" cy="365125"/>
          </a:xfrm>
        </p:spPr>
        <p:txBody>
          <a:bodyPr/>
          <a:lstStyle/>
          <a:p>
            <a:fld id="{397918C9-25E8-4AAB-AED4-A5266DEDEDFA}" type="slidenum">
              <a:rPr lang="fr-CA" smtClean="0"/>
              <a:t>‹N°›</a:t>
            </a:fld>
            <a:endParaRPr lang="fr-CA"/>
          </a:p>
        </p:txBody>
      </p:sp>
    </p:spTree>
    <p:extLst>
      <p:ext uri="{BB962C8B-B14F-4D97-AF65-F5344CB8AC3E}">
        <p14:creationId xmlns:p14="http://schemas.microsoft.com/office/powerpoint/2010/main" val="351236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80911" y="2130428"/>
            <a:ext cx="10363200" cy="1470025"/>
          </a:xfrm>
        </p:spPr>
        <p:txBody>
          <a:bodyPr>
            <a:normAutofit/>
          </a:bodyPr>
          <a:lstStyle>
            <a:lvl1pPr algn="l">
              <a:defRPr sz="4800">
                <a:solidFill>
                  <a:schemeClr val="bg1"/>
                </a:solidFill>
                <a:latin typeface="Raleway"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802960" y="3886200"/>
            <a:ext cx="8534400" cy="1367003"/>
          </a:xfrm>
        </p:spPr>
        <p:txBody>
          <a:bodyPr>
            <a:normAutofit/>
          </a:bodyPr>
          <a:lstStyle>
            <a:lvl1pPr marL="0" indent="0" algn="l">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338102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a:t>Modifiez le style du titre</a:t>
            </a:r>
          </a:p>
        </p:txBody>
      </p:sp>
      <p:sp>
        <p:nvSpPr>
          <p:cNvPr id="3" name="Espace réservé du contenu 2"/>
          <p:cNvSpPr>
            <a:spLocks noGrp="1"/>
          </p:cNvSpPr>
          <p:nvPr>
            <p:ph idx="1"/>
          </p:nvPr>
        </p:nvSpPr>
        <p:spPr/>
        <p:txBody>
          <a:bodyPr/>
          <a:lstStyle>
            <a:lvl1pPr>
              <a:defRPr sz="3467">
                <a:latin typeface="HelveticaNeueLT Std" pitchFamily="34" charset="0"/>
              </a:defRPr>
            </a:lvl1pPr>
            <a:lvl2pPr>
              <a:defRPr sz="3200">
                <a:latin typeface="HelveticaNeueLT Std" pitchFamily="34" charset="0"/>
              </a:defRPr>
            </a:lvl2pPr>
            <a:lvl3pPr>
              <a:defRPr sz="3200">
                <a:latin typeface="HelveticaNeueLT Std" pitchFamily="34" charset="0"/>
              </a:defRPr>
            </a:lvl3pPr>
            <a:lvl4pPr>
              <a:defRPr sz="3200">
                <a:latin typeface="HelveticaNeueLT Std" pitchFamily="34" charset="0"/>
              </a:defRPr>
            </a:lvl4pPr>
            <a:lvl5pPr>
              <a:defRPr sz="3200">
                <a:latin typeface="HelveticaNeueLT Std"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a:xfrm>
            <a:off x="-82966" y="6497258"/>
            <a:ext cx="589857" cy="365125"/>
          </a:xfrm>
        </p:spPr>
        <p:txBody>
          <a:bodyPr/>
          <a:lstStyle>
            <a:lvl1pPr>
              <a:defRPr sz="1333">
                <a:latin typeface="HelveticaNeueLT Std" pitchFamily="34" charset="0"/>
              </a:defRPr>
            </a:lvl1pPr>
          </a:lstStyle>
          <a:p>
            <a:fld id="{00BA8EDE-6DC9-4F99-B0F4-25DFD083338C}"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116736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86861" y="1778893"/>
            <a:ext cx="10363200" cy="1362075"/>
          </a:xfrm>
        </p:spPr>
        <p:txBody>
          <a:bodyPr anchor="t">
            <a:normAutofit/>
          </a:bodyPr>
          <a:lstStyle>
            <a:lvl1pPr algn="l">
              <a:defRPr sz="4800" b="0" i="0" cap="none" baseline="0">
                <a:solidFill>
                  <a:schemeClr val="accent5">
                    <a:lumMod val="75000"/>
                  </a:schemeClr>
                </a:solidFill>
              </a:defRPr>
            </a:lvl1pPr>
          </a:lstStyle>
          <a:p>
            <a:r>
              <a:rPr lang="fr-FR"/>
              <a:t>Modifiez le style du titre</a:t>
            </a:r>
            <a:endParaRPr lang="fr-FR" dirty="0"/>
          </a:p>
        </p:txBody>
      </p:sp>
    </p:spTree>
    <p:extLst>
      <p:ext uri="{BB962C8B-B14F-4D97-AF65-F5344CB8AC3E}">
        <p14:creationId xmlns:p14="http://schemas.microsoft.com/office/powerpoint/2010/main" val="144985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a:xfrm>
            <a:off x="-87186" y="6485756"/>
            <a:ext cx="589857" cy="365125"/>
          </a:xfrm>
        </p:spPr>
        <p:txBody>
          <a:bodyPr/>
          <a:lstStyle>
            <a:lvl1pPr>
              <a:defRPr>
                <a:solidFill>
                  <a:schemeClr val="accent5">
                    <a:lumMod val="75000"/>
                  </a:schemeClr>
                </a:solidFill>
              </a:defRPr>
            </a:lvl1pPr>
          </a:lstStyle>
          <a:p>
            <a:fld id="{00BA8EDE-6DC9-4F99-B0F4-25DFD083338C}" type="slidenum">
              <a:rPr lang="fr-FR" smtClean="0">
                <a:solidFill>
                  <a:srgbClr val="4BACC6">
                    <a:lumMod val="75000"/>
                  </a:srgbClr>
                </a:solidFill>
              </a:rPr>
              <a:pPr/>
              <a:t>‹N°›</a:t>
            </a:fld>
            <a:endParaRPr lang="fr-FR" dirty="0">
              <a:solidFill>
                <a:srgbClr val="4BACC6">
                  <a:lumMod val="75000"/>
                </a:srgbClr>
              </a:solidFill>
            </a:endParaRPr>
          </a:p>
        </p:txBody>
      </p:sp>
    </p:spTree>
    <p:extLst>
      <p:ext uri="{BB962C8B-B14F-4D97-AF65-F5344CB8AC3E}">
        <p14:creationId xmlns:p14="http://schemas.microsoft.com/office/powerpoint/2010/main" val="199026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80911" y="2130428"/>
            <a:ext cx="10363200" cy="1470025"/>
          </a:xfrm>
        </p:spPr>
        <p:txBody>
          <a:bodyPr>
            <a:normAutofit/>
          </a:bodyPr>
          <a:lstStyle>
            <a:lvl1pPr algn="l">
              <a:defRPr sz="4800">
                <a:solidFill>
                  <a:schemeClr val="bg1"/>
                </a:solidFill>
                <a:latin typeface="Raleway"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802960" y="3886200"/>
            <a:ext cx="8534400" cy="1367003"/>
          </a:xfrm>
        </p:spPr>
        <p:txBody>
          <a:bodyPr>
            <a:normAutofit/>
          </a:bodyPr>
          <a:lstStyle>
            <a:lvl1pPr marL="0" indent="0" algn="l">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14954720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16632"/>
            <a:ext cx="109728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609600" y="191683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p:cNvSpPr>
            <a:spLocks noGrp="1"/>
          </p:cNvSpPr>
          <p:nvPr>
            <p:ph type="sldNum" sz="quarter" idx="4"/>
          </p:nvPr>
        </p:nvSpPr>
        <p:spPr>
          <a:xfrm>
            <a:off x="-25459" y="6520260"/>
            <a:ext cx="589857" cy="365125"/>
          </a:xfrm>
          <a:prstGeom prst="rect">
            <a:avLst/>
          </a:prstGeom>
        </p:spPr>
        <p:txBody>
          <a:bodyPr vert="horz" lIns="91440" tIns="45720" rIns="91440" bIns="45720" rtlCol="0" anchor="ctr"/>
          <a:lstStyle>
            <a:lvl1pPr algn="r">
              <a:defRPr sz="1333">
                <a:solidFill>
                  <a:schemeClr val="bg1">
                    <a:lumMod val="50000"/>
                  </a:schemeClr>
                </a:solidFill>
                <a:latin typeface="HelveticaNeueLT Std" pitchFamily="34" charset="0"/>
              </a:defRPr>
            </a:lvl1pPr>
          </a:lstStyle>
          <a:p>
            <a:fld id="{397918C9-25E8-4AAB-AED4-A5266DEDEDFA}" type="slidenum">
              <a:rPr lang="fr-CA" smtClean="0"/>
              <a:t>‹N°›</a:t>
            </a:fld>
            <a:endParaRPr lang="fr-CA"/>
          </a:p>
        </p:txBody>
      </p:sp>
    </p:spTree>
    <p:extLst>
      <p:ext uri="{BB962C8B-B14F-4D97-AF65-F5344CB8AC3E}">
        <p14:creationId xmlns:p14="http://schemas.microsoft.com/office/powerpoint/2010/main" val="189879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1219170" rtl="0" eaLnBrk="1" latinLnBrk="0" hangingPunct="1">
        <a:spcBef>
          <a:spcPct val="0"/>
        </a:spcBef>
        <a:buNone/>
        <a:defRPr sz="4267" kern="1200">
          <a:solidFill>
            <a:schemeClr val="tx1">
              <a:lumMod val="65000"/>
              <a:lumOff val="35000"/>
            </a:schemeClr>
          </a:solidFill>
          <a:latin typeface="Raleway" pitchFamily="34" charset="0"/>
          <a:ea typeface="+mj-ea"/>
          <a:cs typeface="+mj-cs"/>
        </a:defRPr>
      </a:lvl1pPr>
    </p:titleStyle>
    <p:bodyStyle>
      <a:lvl1pPr marL="0" indent="0" algn="l" defTabSz="1219170" rtl="0" eaLnBrk="1" latinLnBrk="0" hangingPunct="1">
        <a:spcBef>
          <a:spcPts val="0"/>
        </a:spcBef>
        <a:spcAft>
          <a:spcPts val="1600"/>
        </a:spcAft>
        <a:buClr>
          <a:schemeClr val="accent5">
            <a:lumMod val="75000"/>
          </a:schemeClr>
        </a:buClr>
        <a:buFontTx/>
        <a:buNone/>
        <a:defRPr sz="3733" kern="1200">
          <a:solidFill>
            <a:schemeClr val="accent5">
              <a:lumMod val="75000"/>
            </a:schemeClr>
          </a:solidFill>
          <a:latin typeface="HelveticaNeueLT Std" pitchFamily="34" charset="0"/>
          <a:ea typeface="+mn-ea"/>
          <a:cs typeface="+mn-cs"/>
        </a:defRPr>
      </a:lvl1pPr>
      <a:lvl2pPr marL="476239" indent="-476239"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2pPr>
      <a:lvl3pPr marL="952476" indent="-476239" algn="l" defTabSz="1219170" rtl="0" eaLnBrk="1" latinLnBrk="0" hangingPunct="1">
        <a:spcBef>
          <a:spcPts val="0"/>
        </a:spcBef>
        <a:spcAft>
          <a:spcPts val="1600"/>
        </a:spcAft>
        <a:buClr>
          <a:schemeClr val="accent5">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3pPr>
      <a:lvl4pPr marL="1439297" indent="-486821"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4pPr>
      <a:lvl5pPr marL="2391774" indent="-476239" algn="l" defTabSz="1219170" rtl="0" eaLnBrk="1" latinLnBrk="0" hangingPunct="1">
        <a:spcBef>
          <a:spcPct val="20000"/>
        </a:spcBef>
        <a:buClr>
          <a:schemeClr val="accent5">
            <a:lumMod val="75000"/>
          </a:schemeClr>
        </a:buClr>
        <a:buFont typeface="Wingdings" pitchFamily="2" charset="2"/>
        <a:buChar char="§"/>
        <a:defRPr sz="3733"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16632"/>
            <a:ext cx="109728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609600" y="191683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p:cNvSpPr>
            <a:spLocks noGrp="1"/>
          </p:cNvSpPr>
          <p:nvPr>
            <p:ph type="sldNum" sz="quarter" idx="4"/>
          </p:nvPr>
        </p:nvSpPr>
        <p:spPr>
          <a:xfrm>
            <a:off x="-25459" y="6520260"/>
            <a:ext cx="589857" cy="365125"/>
          </a:xfrm>
          <a:prstGeom prst="rect">
            <a:avLst/>
          </a:prstGeom>
        </p:spPr>
        <p:txBody>
          <a:bodyPr vert="horz" lIns="91440" tIns="45720" rIns="91440" bIns="45720" rtlCol="0" anchor="ctr"/>
          <a:lstStyle>
            <a:lvl1pPr algn="r">
              <a:defRPr sz="1333">
                <a:solidFill>
                  <a:schemeClr val="bg1">
                    <a:lumMod val="50000"/>
                  </a:schemeClr>
                </a:solidFill>
                <a:latin typeface="HelveticaNeueLT Std" pitchFamily="34" charset="0"/>
              </a:defRPr>
            </a:lvl1pPr>
          </a:lstStyle>
          <a:p>
            <a:fld id="{00BA8EDE-6DC9-4F99-B0F4-25DFD083338C}"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10092159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lvl1pPr algn="l" defTabSz="1219170" rtl="0" eaLnBrk="1" latinLnBrk="0" hangingPunct="1">
        <a:spcBef>
          <a:spcPct val="0"/>
        </a:spcBef>
        <a:buNone/>
        <a:defRPr sz="4267" kern="1200">
          <a:solidFill>
            <a:schemeClr val="tx1">
              <a:lumMod val="65000"/>
              <a:lumOff val="35000"/>
            </a:schemeClr>
          </a:solidFill>
          <a:latin typeface="Raleway" pitchFamily="34" charset="0"/>
          <a:ea typeface="+mj-ea"/>
          <a:cs typeface="+mj-cs"/>
        </a:defRPr>
      </a:lvl1pPr>
    </p:titleStyle>
    <p:bodyStyle>
      <a:lvl1pPr marL="0" indent="0" algn="l" defTabSz="1219170" rtl="0" eaLnBrk="1" latinLnBrk="0" hangingPunct="1">
        <a:spcBef>
          <a:spcPts val="0"/>
        </a:spcBef>
        <a:spcAft>
          <a:spcPts val="1600"/>
        </a:spcAft>
        <a:buClr>
          <a:schemeClr val="accent5">
            <a:lumMod val="75000"/>
          </a:schemeClr>
        </a:buClr>
        <a:buFontTx/>
        <a:buNone/>
        <a:defRPr sz="3733" kern="1200">
          <a:solidFill>
            <a:schemeClr val="accent5">
              <a:lumMod val="75000"/>
            </a:schemeClr>
          </a:solidFill>
          <a:latin typeface="HelveticaNeueLT Std" pitchFamily="34" charset="0"/>
          <a:ea typeface="+mn-ea"/>
          <a:cs typeface="+mn-cs"/>
        </a:defRPr>
      </a:lvl1pPr>
      <a:lvl2pPr marL="476239" indent="-476239"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2pPr>
      <a:lvl3pPr marL="952476" indent="-476239" algn="l" defTabSz="1219170" rtl="0" eaLnBrk="1" latinLnBrk="0" hangingPunct="1">
        <a:spcBef>
          <a:spcPts val="0"/>
        </a:spcBef>
        <a:spcAft>
          <a:spcPts val="1600"/>
        </a:spcAft>
        <a:buClr>
          <a:schemeClr val="accent5">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3pPr>
      <a:lvl4pPr marL="1439297" indent="-486821"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4pPr>
      <a:lvl5pPr marL="2391774" indent="-476239" algn="l" defTabSz="1219170" rtl="0" eaLnBrk="1" latinLnBrk="0" hangingPunct="1">
        <a:spcBef>
          <a:spcPct val="20000"/>
        </a:spcBef>
        <a:buClr>
          <a:schemeClr val="accent5">
            <a:lumMod val="75000"/>
          </a:schemeClr>
        </a:buClr>
        <a:buFont typeface="Wingdings" pitchFamily="2" charset="2"/>
        <a:buChar char="§"/>
        <a:defRPr sz="3733"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16632"/>
            <a:ext cx="109728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609600" y="191683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p:cNvSpPr>
            <a:spLocks noGrp="1"/>
          </p:cNvSpPr>
          <p:nvPr>
            <p:ph type="sldNum" sz="quarter" idx="4"/>
          </p:nvPr>
        </p:nvSpPr>
        <p:spPr>
          <a:xfrm>
            <a:off x="-25459" y="6520260"/>
            <a:ext cx="589857" cy="365125"/>
          </a:xfrm>
          <a:prstGeom prst="rect">
            <a:avLst/>
          </a:prstGeom>
        </p:spPr>
        <p:txBody>
          <a:bodyPr vert="horz" lIns="91440" tIns="45720" rIns="91440" bIns="45720" rtlCol="0" anchor="ctr"/>
          <a:lstStyle>
            <a:lvl1pPr algn="r">
              <a:defRPr sz="1333">
                <a:solidFill>
                  <a:schemeClr val="bg1">
                    <a:lumMod val="50000"/>
                  </a:schemeClr>
                </a:solidFill>
                <a:latin typeface="HelveticaNeueLT Std" pitchFamily="34" charset="0"/>
              </a:defRPr>
            </a:lvl1pPr>
          </a:lstStyle>
          <a:p>
            <a:fld id="{00BA8EDE-6DC9-4F99-B0F4-25DFD083338C}"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379688823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hdr="0" ftr="0" dt="0"/>
  <p:txStyles>
    <p:titleStyle>
      <a:lvl1pPr algn="l" defTabSz="1219170" rtl="0" eaLnBrk="1" latinLnBrk="0" hangingPunct="1">
        <a:spcBef>
          <a:spcPct val="0"/>
        </a:spcBef>
        <a:buNone/>
        <a:defRPr sz="4267" kern="1200">
          <a:solidFill>
            <a:schemeClr val="tx1">
              <a:lumMod val="65000"/>
              <a:lumOff val="35000"/>
            </a:schemeClr>
          </a:solidFill>
          <a:latin typeface="Raleway" pitchFamily="34" charset="0"/>
          <a:ea typeface="+mj-ea"/>
          <a:cs typeface="+mj-cs"/>
        </a:defRPr>
      </a:lvl1pPr>
    </p:titleStyle>
    <p:bodyStyle>
      <a:lvl1pPr marL="0" indent="0" algn="l" defTabSz="1219170" rtl="0" eaLnBrk="1" latinLnBrk="0" hangingPunct="1">
        <a:spcBef>
          <a:spcPts val="0"/>
        </a:spcBef>
        <a:spcAft>
          <a:spcPts val="1600"/>
        </a:spcAft>
        <a:buClr>
          <a:schemeClr val="accent5">
            <a:lumMod val="75000"/>
          </a:schemeClr>
        </a:buClr>
        <a:buFontTx/>
        <a:buNone/>
        <a:defRPr sz="3733" kern="1200">
          <a:solidFill>
            <a:schemeClr val="accent5">
              <a:lumMod val="75000"/>
            </a:schemeClr>
          </a:solidFill>
          <a:latin typeface="HelveticaNeueLT Std" pitchFamily="34" charset="0"/>
          <a:ea typeface="+mn-ea"/>
          <a:cs typeface="+mn-cs"/>
        </a:defRPr>
      </a:lvl1pPr>
      <a:lvl2pPr marL="476239" indent="-476239"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2pPr>
      <a:lvl3pPr marL="952476" indent="-476239" algn="l" defTabSz="1219170" rtl="0" eaLnBrk="1" latinLnBrk="0" hangingPunct="1">
        <a:spcBef>
          <a:spcPts val="0"/>
        </a:spcBef>
        <a:spcAft>
          <a:spcPts val="1600"/>
        </a:spcAft>
        <a:buClr>
          <a:schemeClr val="accent5">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3pPr>
      <a:lvl4pPr marL="1439297" indent="-486821"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4pPr>
      <a:lvl5pPr marL="2391774" indent="-476239" algn="l" defTabSz="1219170" rtl="0" eaLnBrk="1" latinLnBrk="0" hangingPunct="1">
        <a:spcBef>
          <a:spcPct val="20000"/>
        </a:spcBef>
        <a:buClr>
          <a:schemeClr val="accent5">
            <a:lumMod val="75000"/>
          </a:schemeClr>
        </a:buClr>
        <a:buFont typeface="Wingdings" pitchFamily="2" charset="2"/>
        <a:buChar char="§"/>
        <a:defRPr sz="3733"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Layout" Target="../slideLayouts/slideLayout10.xml"/><Relationship Id="rId4" Type="http://schemas.openxmlformats.org/officeDocument/2006/relationships/tags" Target="../tags/tag38.xml"/></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9.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chart" Target="../charts/chart1.xml"/><Relationship Id="rId5" Type="http://schemas.openxmlformats.org/officeDocument/2006/relationships/tags" Target="../tags/tag54.xml"/><Relationship Id="rId10" Type="http://schemas.openxmlformats.org/officeDocument/2006/relationships/notesSlide" Target="../notesSlides/notesSlide2.xml"/><Relationship Id="rId4" Type="http://schemas.openxmlformats.org/officeDocument/2006/relationships/tags" Target="../tags/tag53.xml"/><Relationship Id="rId9"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9.xml"/><Relationship Id="rId1" Type="http://schemas.openxmlformats.org/officeDocument/2006/relationships/tags" Target="../tags/tag58.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chart" Target="../charts/chart2.xml"/><Relationship Id="rId4" Type="http://schemas.openxmlformats.org/officeDocument/2006/relationships/tags" Target="../tags/tag63.xml"/><Relationship Id="rId9"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hemeOverride" Target="../theme/themeOverride1.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image" Target="../media/image6.emf"/><Relationship Id="rId4" Type="http://schemas.openxmlformats.org/officeDocument/2006/relationships/tags" Target="../tags/tag72.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hemeOverride" Target="../theme/themeOverride2.xml"/><Relationship Id="rId6" Type="http://schemas.openxmlformats.org/officeDocument/2006/relationships/tags" Target="../tags/tag80.xml"/><Relationship Id="rId11" Type="http://schemas.openxmlformats.org/officeDocument/2006/relationships/image" Target="../media/image7.emf"/><Relationship Id="rId5" Type="http://schemas.openxmlformats.org/officeDocument/2006/relationships/tags" Target="../tags/tag79.xml"/><Relationship Id="rId10" Type="http://schemas.openxmlformats.org/officeDocument/2006/relationships/image" Target="../media/image4.jpeg"/><Relationship Id="rId4" Type="http://schemas.openxmlformats.org/officeDocument/2006/relationships/tags" Target="../tags/tag78.xml"/><Relationship Id="rId9"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hemeOverride" Target="../theme/themeOverride3.xml"/><Relationship Id="rId6" Type="http://schemas.openxmlformats.org/officeDocument/2006/relationships/tags" Target="../tags/tag86.xml"/><Relationship Id="rId11" Type="http://schemas.openxmlformats.org/officeDocument/2006/relationships/image" Target="../media/image8.emf"/><Relationship Id="rId5" Type="http://schemas.openxmlformats.org/officeDocument/2006/relationships/tags" Target="../tags/tag85.xml"/><Relationship Id="rId10" Type="http://schemas.openxmlformats.org/officeDocument/2006/relationships/image" Target="../media/image4.jpeg"/><Relationship Id="rId4" Type="http://schemas.openxmlformats.org/officeDocument/2006/relationships/tags" Target="../tags/tag84.xml"/><Relationship Id="rId9"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90.xml"/><Relationship Id="rId7" Type="http://schemas.openxmlformats.org/officeDocument/2006/relationships/slideLayout" Target="../slideLayouts/slideLayout1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image" Target="../media/image9.emf"/></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96.xml"/><Relationship Id="rId7" Type="http://schemas.openxmlformats.org/officeDocument/2006/relationships/slideLayout" Target="../slideLayouts/slideLayout1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hemeOverride" Target="../theme/themeOverride4.xml"/><Relationship Id="rId6" Type="http://schemas.openxmlformats.org/officeDocument/2006/relationships/tags" Target="../tags/tag104.xml"/><Relationship Id="rId11" Type="http://schemas.openxmlformats.org/officeDocument/2006/relationships/image" Target="../media/image10.emf"/><Relationship Id="rId5" Type="http://schemas.openxmlformats.org/officeDocument/2006/relationships/tags" Target="../tags/tag103.xml"/><Relationship Id="rId10" Type="http://schemas.openxmlformats.org/officeDocument/2006/relationships/image" Target="../media/image4.jpeg"/><Relationship Id="rId4" Type="http://schemas.openxmlformats.org/officeDocument/2006/relationships/tags" Target="../tags/tag102.xml"/><Relationship Id="rId9"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08.xml"/><Relationship Id="rId7" Type="http://schemas.openxmlformats.org/officeDocument/2006/relationships/notesSlide" Target="../notesSlides/notesSlide9.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12.xml"/><Relationship Id="rId5" Type="http://schemas.openxmlformats.org/officeDocument/2006/relationships/tags" Target="../tags/tag110.xml"/><Relationship Id="rId4" Type="http://schemas.openxmlformats.org/officeDocument/2006/relationships/tags" Target="../tags/tag10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2.xml"/><Relationship Id="rId1" Type="http://schemas.openxmlformats.org/officeDocument/2006/relationships/tags" Target="../tags/tag111.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12.emf"/><Relationship Id="rId5" Type="http://schemas.openxmlformats.org/officeDocument/2006/relationships/tags" Target="../tags/tag117.xml"/><Relationship Id="rId10" Type="http://schemas.openxmlformats.org/officeDocument/2006/relationships/hyperlink" Target="https://publications.msss.gouv.qc.ca/msss/fichiers/2018/18-334-02W.pdf" TargetMode="External"/><Relationship Id="rId4" Type="http://schemas.openxmlformats.org/officeDocument/2006/relationships/tags" Target="../tags/tag116.xml"/><Relationship Id="rId9"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hemeOverride" Target="../theme/themeOverride5.xml"/><Relationship Id="rId6" Type="http://schemas.openxmlformats.org/officeDocument/2006/relationships/tags" Target="../tags/tag124.xml"/><Relationship Id="rId11" Type="http://schemas.openxmlformats.org/officeDocument/2006/relationships/image" Target="../media/image13.emf"/><Relationship Id="rId5" Type="http://schemas.openxmlformats.org/officeDocument/2006/relationships/tags" Target="../tags/tag123.xml"/><Relationship Id="rId10" Type="http://schemas.openxmlformats.org/officeDocument/2006/relationships/image" Target="../media/image4.jpeg"/><Relationship Id="rId4" Type="http://schemas.openxmlformats.org/officeDocument/2006/relationships/tags" Target="../tags/tag122.xml"/><Relationship Id="rId9"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4.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12.xml"/><Relationship Id="rId5" Type="http://schemas.openxmlformats.org/officeDocument/2006/relationships/tags" Target="../tags/tag130.xml"/><Relationship Id="rId4" Type="http://schemas.openxmlformats.org/officeDocument/2006/relationships/tags" Target="../tags/tag129.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hyperlink" Target="http://publications.msss.gouv.qc.ca/msss/document-001956/" TargetMode="External"/><Relationship Id="rId2" Type="http://schemas.openxmlformats.org/officeDocument/2006/relationships/tags" Target="../tags/tag131.xml"/><Relationship Id="rId1" Type="http://schemas.openxmlformats.org/officeDocument/2006/relationships/themeOverride" Target="../theme/themeOverride6.xml"/><Relationship Id="rId6" Type="http://schemas.openxmlformats.org/officeDocument/2006/relationships/tags" Target="../tags/tag135.xml"/><Relationship Id="rId11" Type="http://schemas.openxmlformats.org/officeDocument/2006/relationships/image" Target="../media/image15.emf"/><Relationship Id="rId5" Type="http://schemas.openxmlformats.org/officeDocument/2006/relationships/tags" Target="../tags/tag134.xml"/><Relationship Id="rId10" Type="http://schemas.openxmlformats.org/officeDocument/2006/relationships/image" Target="../media/image4.jpeg"/><Relationship Id="rId4" Type="http://schemas.openxmlformats.org/officeDocument/2006/relationships/tags" Target="../tags/tag133.xml"/><Relationship Id="rId9"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hyperlink" Target="http://publications.msss.gouv.qc.ca/msss/document-001956/" TargetMode="Externa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hyperlink" Target="https://www.cdc.gov/mmwr/volumes/70/rr/rr7004a1.htm?s_cid=rr7004a1_e&amp;ACSTrackingID=USCDC_921-DM61908&amp;ACSTrackingLabel=This%20Week%20in%20MMWR%20-%20Vol.%2070,%20July%2023,%202021&amp;deliveryName=USCDC_921-DM61908#suggestedcitation" TargetMode="External"/><Relationship Id="rId5" Type="http://schemas.openxmlformats.org/officeDocument/2006/relationships/hyperlink" Target="https://onlinelibrary.wiley.com/doi/epdf/10.1111/jdv.15729" TargetMode="External"/><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hemeOverride" Target="../theme/themeOverride7.xml"/><Relationship Id="rId6" Type="http://schemas.openxmlformats.org/officeDocument/2006/relationships/tags" Target="../tags/tag145.xml"/><Relationship Id="rId5" Type="http://schemas.openxmlformats.org/officeDocument/2006/relationships/tags" Target="../tags/tag144.xml"/><Relationship Id="rId10" Type="http://schemas.openxmlformats.org/officeDocument/2006/relationships/image" Target="../media/image16.emf"/><Relationship Id="rId4" Type="http://schemas.openxmlformats.org/officeDocument/2006/relationships/tags" Target="../tags/tag143.xml"/><Relationship Id="rId9" Type="http://schemas.openxmlformats.org/officeDocument/2006/relationships/image" Target="../media/image4.jpe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hemeOverride" Target="../theme/themeOverride8.x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image" Target="../media/image17.emf"/><Relationship Id="rId4" Type="http://schemas.openxmlformats.org/officeDocument/2006/relationships/tags" Target="../tags/tag149.xml"/><Relationship Id="rId9"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54.xml"/><Relationship Id="rId7" Type="http://schemas.openxmlformats.org/officeDocument/2006/relationships/slideLayout" Target="../slideLayouts/slideLayout8.xml"/><Relationship Id="rId2" Type="http://schemas.openxmlformats.org/officeDocument/2006/relationships/tags" Target="../tags/tag153.xml"/><Relationship Id="rId1" Type="http://schemas.openxmlformats.org/officeDocument/2006/relationships/themeOverride" Target="../theme/themeOverride9.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9"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19.emf"/><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12.xml"/><Relationship Id="rId5" Type="http://schemas.openxmlformats.org/officeDocument/2006/relationships/tags" Target="../tags/tag162.xml"/><Relationship Id="rId4" Type="http://schemas.openxmlformats.org/officeDocument/2006/relationships/tags" Target="../tags/tag161.xml"/></Relationships>
</file>

<file path=ppt/slides/_rels/slide36.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20.emf"/><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12.xml"/><Relationship Id="rId5" Type="http://schemas.openxmlformats.org/officeDocument/2006/relationships/tags" Target="../tags/tag167.xml"/><Relationship Id="rId4" Type="http://schemas.openxmlformats.org/officeDocument/2006/relationships/tags" Target="../tags/tag166.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10" Type="http://schemas.openxmlformats.org/officeDocument/2006/relationships/image" Target="../media/image22.emf"/><Relationship Id="rId4" Type="http://schemas.openxmlformats.org/officeDocument/2006/relationships/tags" Target="../tags/tag171.xml"/><Relationship Id="rId9"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79.xml"/><Relationship Id="rId1" Type="http://schemas.openxmlformats.org/officeDocument/2006/relationships/tags" Target="../tags/tag178.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6.xml"/><Relationship Id="rId4" Type="http://schemas.openxmlformats.org/officeDocument/2006/relationships/tags" Target="../tags/tag17.xml"/></Relationships>
</file>

<file path=ppt/slides/_rels/slide4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182.xml"/><Relationship Id="rId7" Type="http://schemas.openxmlformats.org/officeDocument/2006/relationships/slideLayout" Target="../slideLayouts/slideLayout1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9" Type="http://schemas.openxmlformats.org/officeDocument/2006/relationships/image" Target="../media/image24.emf"/></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hemeOverride" Target="../theme/themeOverride10.xml"/><Relationship Id="rId6" Type="http://schemas.openxmlformats.org/officeDocument/2006/relationships/tags" Target="../tags/tag197.xml"/><Relationship Id="rId5" Type="http://schemas.openxmlformats.org/officeDocument/2006/relationships/tags" Target="../tags/tag196.xml"/><Relationship Id="rId10" Type="http://schemas.openxmlformats.org/officeDocument/2006/relationships/image" Target="../media/image25.emf"/><Relationship Id="rId4" Type="http://schemas.openxmlformats.org/officeDocument/2006/relationships/tags" Target="../tags/tag195.xml"/><Relationship Id="rId9" Type="http://schemas.openxmlformats.org/officeDocument/2006/relationships/image" Target="../media/image4.jpeg"/></Relationships>
</file>

<file path=ppt/slides/_rels/slide4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tags" Target="../tags/tag201.xml"/><Relationship Id="rId7" Type="http://schemas.openxmlformats.org/officeDocument/2006/relationships/slideLayout" Target="../slideLayouts/slideLayout12.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s>
</file>

<file path=ppt/slides/_rels/slide4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207.xml"/><Relationship Id="rId7" Type="http://schemas.openxmlformats.org/officeDocument/2006/relationships/slideLayout" Target="../slideLayouts/slideLayout8.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12.xml"/><Relationship Id="rId1" Type="http://schemas.openxmlformats.org/officeDocument/2006/relationships/tags" Target="../tags/tag211.xml"/></Relationships>
</file>

<file path=ppt/slides/_rels/slide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215.xml"/><Relationship Id="rId7" Type="http://schemas.openxmlformats.org/officeDocument/2006/relationships/slideLayout" Target="../slideLayouts/slideLayout8.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9" Type="http://schemas.openxmlformats.org/officeDocument/2006/relationships/image" Target="../media/image29.emf"/></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9" Type="http://schemas.openxmlformats.org/officeDocument/2006/relationships/image" Target="../media/image30.emf"/></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235.xml"/><Relationship Id="rId7" Type="http://schemas.openxmlformats.org/officeDocument/2006/relationships/tags" Target="../tags/tag239.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hyperlink" Target="https://www.canada.ca/fr/sante-publique/services/maladies-infectieuses/sante-sexuelle-infections-transmissibles-sexuellement/lignes-directrices-canadiennes/infections-transmissibles-sexuellement.html#tdm" TargetMode="Externa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publications.msss.gouv.qc.ca/msss/document-000090/" TargetMode="External"/><Relationship Id="rId5" Type="http://schemas.openxmlformats.org/officeDocument/2006/relationships/slideLayout" Target="../slideLayouts/slideLayout8.xml"/><Relationship Id="rId4" Type="http://schemas.openxmlformats.org/officeDocument/2006/relationships/tags" Target="../tags/tag21.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242.xml"/><Relationship Id="rId7" Type="http://schemas.openxmlformats.org/officeDocument/2006/relationships/tags" Target="../tags/tag246.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9" Type="http://schemas.openxmlformats.org/officeDocument/2006/relationships/image" Target="../media/image32.emf"/></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48.xml"/><Relationship Id="rId1" Type="http://schemas.openxmlformats.org/officeDocument/2006/relationships/tags" Target="../tags/tag247.xml"/></Relationships>
</file>

<file path=ppt/slides/_rels/slide52.xml.rels><?xml version="1.0" encoding="UTF-8" standalone="yes"?>
<Relationships xmlns="http://schemas.openxmlformats.org/package/2006/relationships"><Relationship Id="rId8" Type="http://schemas.openxmlformats.org/officeDocument/2006/relationships/tags" Target="../tags/tag256.xml"/><Relationship Id="rId3" Type="http://schemas.openxmlformats.org/officeDocument/2006/relationships/tags" Target="../tags/tag251.xml"/><Relationship Id="rId7" Type="http://schemas.openxmlformats.org/officeDocument/2006/relationships/tags" Target="../tags/tag255.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5" Type="http://schemas.openxmlformats.org/officeDocument/2006/relationships/tags" Target="../tags/tag253.xml"/><Relationship Id="rId10" Type="http://schemas.openxmlformats.org/officeDocument/2006/relationships/image" Target="../media/image33.emf"/><Relationship Id="rId4" Type="http://schemas.openxmlformats.org/officeDocument/2006/relationships/tags" Target="../tags/tag252.xml"/><Relationship Id="rId9"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8" Type="http://schemas.openxmlformats.org/officeDocument/2006/relationships/tags" Target="../tags/tag264.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5" Type="http://schemas.openxmlformats.org/officeDocument/2006/relationships/tags" Target="../tags/tag261.xml"/><Relationship Id="rId10" Type="http://schemas.openxmlformats.org/officeDocument/2006/relationships/image" Target="../media/image34.emf"/><Relationship Id="rId4" Type="http://schemas.openxmlformats.org/officeDocument/2006/relationships/tags" Target="../tags/tag260.xml"/><Relationship Id="rId9"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10" Type="http://schemas.openxmlformats.org/officeDocument/2006/relationships/image" Target="../media/image35.emf"/><Relationship Id="rId4" Type="http://schemas.openxmlformats.org/officeDocument/2006/relationships/tags" Target="../tags/tag268.xml"/><Relationship Id="rId9"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tags" Target="../tags/tag280.xml"/><Relationship Id="rId3" Type="http://schemas.openxmlformats.org/officeDocument/2006/relationships/tags" Target="../tags/tag275.xml"/><Relationship Id="rId7" Type="http://schemas.openxmlformats.org/officeDocument/2006/relationships/tags" Target="../tags/tag279.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10" Type="http://schemas.openxmlformats.org/officeDocument/2006/relationships/image" Target="../media/image36.emf"/><Relationship Id="rId4" Type="http://schemas.openxmlformats.org/officeDocument/2006/relationships/tags" Target="../tags/tag276.xml"/><Relationship Id="rId9"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8" Type="http://schemas.openxmlformats.org/officeDocument/2006/relationships/tags" Target="../tags/tag288.xml"/><Relationship Id="rId3" Type="http://schemas.openxmlformats.org/officeDocument/2006/relationships/tags" Target="../tags/tag283.xml"/><Relationship Id="rId7" Type="http://schemas.openxmlformats.org/officeDocument/2006/relationships/tags" Target="../tags/tag287.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10" Type="http://schemas.openxmlformats.org/officeDocument/2006/relationships/image" Target="../media/image37.emf"/><Relationship Id="rId4" Type="http://schemas.openxmlformats.org/officeDocument/2006/relationships/tags" Target="../tags/tag284.xml"/><Relationship Id="rId9"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90.xml"/><Relationship Id="rId1" Type="http://schemas.openxmlformats.org/officeDocument/2006/relationships/tags" Target="../tags/tag289.xml"/></Relationships>
</file>

<file path=ppt/slides/_rels/slide58.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hyperlink" Target="https://www.canada.ca/content/dam/phac-aspc/documents/services/reports-publications/canada-communicable-disease-report-ccdr/monthly-issue/2018-44/issue-2-february-1-2018/ccdrv44i02a04-eng.pdf" TargetMode="External"/><Relationship Id="rId5" Type="http://schemas.openxmlformats.org/officeDocument/2006/relationships/slideLayout" Target="../slideLayouts/slideLayout2.xml"/><Relationship Id="rId4" Type="http://schemas.openxmlformats.org/officeDocument/2006/relationships/tags" Target="../tags/tag321.xml"/></Relationships>
</file>

<file path=ppt/slides/_rels/slide72.xml.rels><?xml version="1.0" encoding="UTF-8" standalone="yes"?>
<Relationships xmlns="http://schemas.openxmlformats.org/package/2006/relationships"><Relationship Id="rId3" Type="http://schemas.openxmlformats.org/officeDocument/2006/relationships/hyperlink" Target="https://www.eurosurveillance.org/content/10.2807/1560-7917.ES.2020.25.14.1900377" TargetMode="Externa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hyperlink" Target="https://www.publish.csiro.au/sh/SH20001" TargetMode="External"/></Relationships>
</file>

<file path=ppt/slides/_rels/slide73.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hyperlink" Target="https://www.inesss.qc.ca/outils-cliniques/outils-cliniques/outils-par-types/guides-dusage-optimal.html" TargetMode="External"/><Relationship Id="rId3" Type="http://schemas.openxmlformats.org/officeDocument/2006/relationships/slideLayout" Target="../slideLayouts/slideLayout4.xml"/><Relationship Id="rId7" Type="http://schemas.openxmlformats.org/officeDocument/2006/relationships/hyperlink" Target="http://publications.msss.gouv.qc.ca/msss/document-000090/" TargetMode="Externa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hyperlink" Target="https://www.inspq.qc.ca/publications/2783" TargetMode="External"/><Relationship Id="rId5" Type="http://schemas.openxmlformats.org/officeDocument/2006/relationships/hyperlink" Target="http://publications.msss.gouv.qc.ca/msss/document-001956/" TargetMode="External"/><Relationship Id="rId10" Type="http://schemas.openxmlformats.org/officeDocument/2006/relationships/hyperlink" Target="https://publications.msss.gouv.qc.ca/msss/document-000480/" TargetMode="External"/><Relationship Id="rId4" Type="http://schemas.openxmlformats.org/officeDocument/2006/relationships/hyperlink" Target="https://www.inspq.qc.ca/publications/2130" TargetMode="External"/><Relationship Id="rId9" Type="http://schemas.openxmlformats.org/officeDocument/2006/relationships/hyperlink" Target="https://www.inspq.qc.ca/sites/default/files/documents/itss/vigie_rehaussee_lgv_rapport_2005-2016_201711_1.pdf" TargetMode="Externa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9.xml"/><Relationship Id="rId1" Type="http://schemas.openxmlformats.org/officeDocument/2006/relationships/tags" Target="../tags/tag328.xml"/></Relationships>
</file>

<file path=ppt/slides/_rels/slide77.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image" Target="../media/image38.emf"/><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slideLayout" Target="../slideLayouts/slideLayout4.xml"/><Relationship Id="rId5" Type="http://schemas.openxmlformats.org/officeDocument/2006/relationships/tags" Target="../tags/tag334.xml"/><Relationship Id="rId4" Type="http://schemas.openxmlformats.org/officeDocument/2006/relationships/tags" Target="../tags/tag333.xml"/></Relationships>
</file>

<file path=ppt/slides/_rels/slide7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337.xml"/><Relationship Id="rId7" Type="http://schemas.openxmlformats.org/officeDocument/2006/relationships/slideLayout" Target="../slideLayouts/slideLayout8.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s>
</file>

<file path=ppt/slides/_rels/slide79.xml.rels><?xml version="1.0" encoding="UTF-8" standalone="yes"?>
<Relationships xmlns="http://schemas.openxmlformats.org/package/2006/relationships"><Relationship Id="rId3" Type="http://schemas.openxmlformats.org/officeDocument/2006/relationships/tags" Target="../tags/tag343.xml"/><Relationship Id="rId7" Type="http://schemas.openxmlformats.org/officeDocument/2006/relationships/image" Target="../media/image39.emf"/><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slideLayout" Target="../slideLayouts/slideLayout8.xml"/><Relationship Id="rId5" Type="http://schemas.openxmlformats.org/officeDocument/2006/relationships/tags" Target="../tags/tag345.xml"/><Relationship Id="rId4" Type="http://schemas.openxmlformats.org/officeDocument/2006/relationships/tags" Target="../tags/tag344.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tags" Target="../tags/tag348.xml"/><Relationship Id="rId7" Type="http://schemas.openxmlformats.org/officeDocument/2006/relationships/image" Target="../media/image40.emf"/><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slideLayout" Target="../slideLayouts/slideLayout4.xml"/><Relationship Id="rId5" Type="http://schemas.openxmlformats.org/officeDocument/2006/relationships/tags" Target="../tags/tag350.xml"/><Relationship Id="rId4" Type="http://schemas.openxmlformats.org/officeDocument/2006/relationships/tags" Target="../tags/tag349.xml"/></Relationships>
</file>

<file path=ppt/slides/_rels/slide81.xml.rels><?xml version="1.0" encoding="UTF-8" standalone="yes"?>
<Relationships xmlns="http://schemas.openxmlformats.org/package/2006/relationships"><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slideLayout" Target="../slideLayouts/slideLayout4.xml"/><Relationship Id="rId5" Type="http://schemas.openxmlformats.org/officeDocument/2006/relationships/tags" Target="../tags/tag355.xml"/><Relationship Id="rId4" Type="http://schemas.openxmlformats.org/officeDocument/2006/relationships/tags" Target="../tags/tag354.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hyperlink" Target="https://publications.msss.gouv.qc.ca/msss/document-000480/"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xml"/><Relationship Id="rId5" Type="http://schemas.openxmlformats.org/officeDocument/2006/relationships/slideLayout" Target="../slideLayouts/slideLayout10.xml"/><Relationship Id="rId4"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933310" y="4136886"/>
            <a:ext cx="11106289" cy="811531"/>
          </a:xfrm>
        </p:spPr>
        <p:txBody>
          <a:bodyPr>
            <a:normAutofit/>
          </a:bodyPr>
          <a:lstStyle/>
          <a:p>
            <a:r>
              <a:rPr lang="fr-CA" sz="2000" dirty="0"/>
              <a:t>Présentation du rapport publié sur www.inspq.qc.ca</a:t>
            </a:r>
          </a:p>
        </p:txBody>
      </p:sp>
      <p:sp>
        <p:nvSpPr>
          <p:cNvPr id="4" name="ZoneTexte 3">
            <a:extLst>
              <a:ext uri="{FF2B5EF4-FFF2-40B4-BE49-F238E27FC236}">
                <a16:creationId xmlns:a16="http://schemas.microsoft.com/office/drawing/2014/main" id="{D983743F-9089-4D47-B2D9-A8E06B74992C}"/>
              </a:ext>
            </a:extLst>
          </p:cNvPr>
          <p:cNvSpPr txBox="1"/>
          <p:nvPr>
            <p:custDataLst>
              <p:tags r:id="rId2"/>
            </p:custDataLst>
          </p:nvPr>
        </p:nvSpPr>
        <p:spPr>
          <a:xfrm>
            <a:off x="8054503" y="5457306"/>
            <a:ext cx="2007153" cy="369332"/>
          </a:xfrm>
          <a:prstGeom prst="rect">
            <a:avLst/>
          </a:prstGeom>
          <a:noFill/>
        </p:spPr>
        <p:txBody>
          <a:bodyPr wrap="none" rtlCol="0">
            <a:spAutoFit/>
          </a:bodyPr>
          <a:lstStyle/>
          <a:p>
            <a:r>
              <a:rPr lang="fr-CA" dirty="0"/>
              <a:t>21 septembre 2021</a:t>
            </a:r>
          </a:p>
        </p:txBody>
      </p:sp>
      <p:sp>
        <p:nvSpPr>
          <p:cNvPr id="5" name="Titre 1">
            <a:extLst>
              <a:ext uri="{FF2B5EF4-FFF2-40B4-BE49-F238E27FC236}">
                <a16:creationId xmlns:a16="http://schemas.microsoft.com/office/drawing/2014/main" id="{D59ACB17-E6CD-4E9B-AE3E-5DE8BC0A37DE}"/>
              </a:ext>
            </a:extLst>
          </p:cNvPr>
          <p:cNvSpPr txBox="1">
            <a:spLocks/>
          </p:cNvSpPr>
          <p:nvPr>
            <p:custDataLst>
              <p:tags r:id="rId3"/>
            </p:custDataLst>
          </p:nvPr>
        </p:nvSpPr>
        <p:spPr>
          <a:xfrm>
            <a:off x="933310" y="1971932"/>
            <a:ext cx="11106289" cy="1792348"/>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kern="1200">
                <a:solidFill>
                  <a:schemeClr val="bg1"/>
                </a:solidFill>
                <a:latin typeface="Raleway" pitchFamily="34" charset="0"/>
                <a:ea typeface="+mj-ea"/>
                <a:cs typeface="+mj-cs"/>
              </a:defRPr>
            </a:lvl1pPr>
          </a:lstStyle>
          <a:p>
            <a:r>
              <a:rPr lang="fr-CA" sz="3100" dirty="0"/>
              <a:t>Enquête épidémiologique sur la situation</a:t>
            </a:r>
            <a:br>
              <a:rPr lang="fr-CA" sz="3100" dirty="0"/>
            </a:br>
            <a:r>
              <a:rPr lang="fr-CA" sz="3100" dirty="0"/>
              <a:t>de la lymphogranulomatose vénérienne (LGV) au Québec</a:t>
            </a:r>
            <a:br>
              <a:rPr lang="fr-CA" sz="1800" dirty="0"/>
            </a:br>
            <a:r>
              <a:rPr lang="fr-FR" sz="2700" dirty="0">
                <a:solidFill>
                  <a:prstClr val="white"/>
                </a:solidFill>
              </a:rPr>
              <a:t>Données 2013-2019</a:t>
            </a:r>
            <a:endParaRPr lang="fr-CA" dirty="0"/>
          </a:p>
        </p:txBody>
      </p:sp>
    </p:spTree>
    <p:extLst>
      <p:ext uri="{BB962C8B-B14F-4D97-AF65-F5344CB8AC3E}">
        <p14:creationId xmlns:p14="http://schemas.microsoft.com/office/powerpoint/2010/main" val="247105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73120" y="116632"/>
            <a:ext cx="10972800" cy="1143000"/>
          </a:xfrm>
        </p:spPr>
        <p:txBody>
          <a:bodyPr>
            <a:normAutofit/>
          </a:bodyPr>
          <a:lstStyle/>
          <a:p>
            <a:r>
              <a:rPr lang="fr-CA" sz="3200" dirty="0"/>
              <a:t>Méthode (suite)</a:t>
            </a:r>
          </a:p>
        </p:txBody>
      </p:sp>
      <p:sp>
        <p:nvSpPr>
          <p:cNvPr id="4" name="Espace réservé du contenu 3">
            <a:extLst>
              <a:ext uri="{FF2B5EF4-FFF2-40B4-BE49-F238E27FC236}">
                <a16:creationId xmlns:a16="http://schemas.microsoft.com/office/drawing/2014/main" id="{DF1C93B5-FB4A-4D58-8041-6249A7FC7FA8}"/>
              </a:ext>
            </a:extLst>
          </p:cNvPr>
          <p:cNvSpPr>
            <a:spLocks noGrp="1"/>
          </p:cNvSpPr>
          <p:nvPr>
            <p:ph idx="1"/>
            <p:custDataLst>
              <p:tags r:id="rId2"/>
            </p:custDataLst>
          </p:nvPr>
        </p:nvSpPr>
        <p:spPr>
          <a:xfrm>
            <a:off x="486768" y="1949092"/>
            <a:ext cx="10813576" cy="3161064"/>
          </a:xfrm>
        </p:spPr>
        <p:txBody>
          <a:bodyPr>
            <a:noAutofit/>
          </a:bodyPr>
          <a:lstStyle/>
          <a:p>
            <a:pPr>
              <a:lnSpc>
                <a:spcPct val="120000"/>
              </a:lnSpc>
            </a:pPr>
            <a:r>
              <a:rPr lang="fr-CA" sz="2000" b="1" dirty="0">
                <a:solidFill>
                  <a:srgbClr val="31859C"/>
                </a:solidFill>
              </a:rPr>
              <a:t>Laboratoire</a:t>
            </a:r>
          </a:p>
          <a:p>
            <a:pPr>
              <a:spcAft>
                <a:spcPts val="1200"/>
              </a:spcAft>
            </a:pPr>
            <a:r>
              <a:rPr lang="fr-CA" sz="2000" dirty="0">
                <a:solidFill>
                  <a:schemeClr val="tx1">
                    <a:lumMod val="65000"/>
                    <a:lumOff val="35000"/>
                  </a:schemeClr>
                </a:solidFill>
              </a:rPr>
              <a:t>Depuis juin 2016, le LSPQ effectue systématiquement un génotypage par TAAN (LGV/non-LGV) sur les spécimens </a:t>
            </a:r>
            <a:r>
              <a:rPr lang="fr-CA" sz="2000" dirty="0" err="1">
                <a:solidFill>
                  <a:schemeClr val="tx1">
                    <a:lumMod val="65000"/>
                    <a:lumOff val="35000"/>
                  </a:schemeClr>
                </a:solidFill>
              </a:rPr>
              <a:t>ano-rectaux</a:t>
            </a:r>
            <a:r>
              <a:rPr lang="fr-CA" sz="2000" dirty="0">
                <a:solidFill>
                  <a:schemeClr val="tx1">
                    <a:lumMod val="65000"/>
                    <a:lumOff val="35000"/>
                  </a:schemeClr>
                </a:solidFill>
              </a:rPr>
              <a:t> positifs pour </a:t>
            </a:r>
            <a:r>
              <a:rPr lang="fr-CA" sz="2000" i="1" dirty="0">
                <a:solidFill>
                  <a:schemeClr val="tx1">
                    <a:lumMod val="65000"/>
                    <a:lumOff val="35000"/>
                  </a:schemeClr>
                </a:solidFill>
              </a:rPr>
              <a:t>C. trachomatis </a:t>
            </a:r>
            <a:r>
              <a:rPr lang="fr-CA" sz="2000" dirty="0">
                <a:solidFill>
                  <a:schemeClr val="tx1">
                    <a:lumMod val="65000"/>
                    <a:lumOff val="35000"/>
                  </a:schemeClr>
                </a:solidFill>
              </a:rPr>
              <a:t>qui lui sont acheminés par les laboratoires du réseau, afin de détecter les infections rectales à LGV, qu’elles soient symptomatiques ou non. </a:t>
            </a:r>
          </a:p>
          <a:p>
            <a:pPr>
              <a:spcAft>
                <a:spcPts val="1200"/>
              </a:spcAft>
            </a:pPr>
            <a:r>
              <a:rPr lang="fr-CA" sz="2000" dirty="0">
                <a:solidFill>
                  <a:schemeClr val="tx1">
                    <a:lumMod val="65000"/>
                    <a:lumOff val="35000"/>
                  </a:schemeClr>
                </a:solidFill>
              </a:rPr>
              <a:t>La précision du génotype (L1, L2, L2b ou L3) de LGV est obtenue grâce aux résultats des analyses effectuées au laboratoire national de microbiologie (LNM*) saisis au fichier des MADO.</a:t>
            </a:r>
          </a:p>
        </p:txBody>
      </p:sp>
      <p:sp>
        <p:nvSpPr>
          <p:cNvPr id="3" name="Espace réservé du numéro de diapositive 2"/>
          <p:cNvSpPr>
            <a:spLocks noGrp="1"/>
          </p:cNvSpPr>
          <p:nvPr>
            <p:ph type="sldNum" sz="quarter" idx="12"/>
            <p:custDataLst>
              <p:tags r:id="rId3"/>
            </p:custDataLst>
          </p:nvPr>
        </p:nvSpPr>
        <p:spPr/>
        <p:txBody>
          <a:bodyPr/>
          <a:lstStyle/>
          <a:p>
            <a:fld id="{00BA8EDE-6DC9-4F99-B0F4-25DFD083338C}" type="slidenum">
              <a:rPr lang="fr-FR" smtClean="0">
                <a:solidFill>
                  <a:prstClr val="white">
                    <a:lumMod val="50000"/>
                  </a:prstClr>
                </a:solidFill>
              </a:rPr>
              <a:pPr/>
              <a:t>10</a:t>
            </a:fld>
            <a:endParaRPr lang="fr-FR" dirty="0">
              <a:solidFill>
                <a:prstClr val="white">
                  <a:lumMod val="50000"/>
                </a:prstClr>
              </a:solidFill>
            </a:endParaRPr>
          </a:p>
        </p:txBody>
      </p:sp>
      <p:sp>
        <p:nvSpPr>
          <p:cNvPr id="5" name="Rectangle 4">
            <a:extLst>
              <a:ext uri="{FF2B5EF4-FFF2-40B4-BE49-F238E27FC236}">
                <a16:creationId xmlns:a16="http://schemas.microsoft.com/office/drawing/2014/main" id="{3F382086-EFBA-42E5-B100-A174A2F3B6F9}"/>
              </a:ext>
            </a:extLst>
          </p:cNvPr>
          <p:cNvSpPr/>
          <p:nvPr>
            <p:custDataLst>
              <p:tags r:id="rId4"/>
            </p:custDataLst>
          </p:nvPr>
        </p:nvSpPr>
        <p:spPr>
          <a:xfrm>
            <a:off x="500416" y="5799617"/>
            <a:ext cx="8061960" cy="276999"/>
          </a:xfrm>
          <a:prstGeom prst="rect">
            <a:avLst/>
          </a:prstGeom>
        </p:spPr>
        <p:txBody>
          <a:bodyPr wrap="square">
            <a:spAutoFit/>
          </a:bodyPr>
          <a:lstStyle/>
          <a:p>
            <a:r>
              <a:rPr lang="fr-CA" sz="1200" dirty="0">
                <a:solidFill>
                  <a:schemeClr val="tx1">
                    <a:lumMod val="75000"/>
                    <a:lumOff val="25000"/>
                  </a:schemeClr>
                </a:solidFill>
                <a:latin typeface="HelveticaNeueLT Std" panose="020B0604020202020204" pitchFamily="34" charset="0"/>
              </a:rPr>
              <a:t>* Le laboratoire national de microbiologie est sous la gouverne de l’Agence de la santé publique du </a:t>
            </a:r>
            <a:r>
              <a:rPr lang="fr-CA" sz="1200" dirty="0" err="1">
                <a:solidFill>
                  <a:schemeClr val="tx1">
                    <a:lumMod val="75000"/>
                    <a:lumOff val="25000"/>
                  </a:schemeClr>
                </a:solidFill>
                <a:latin typeface="HelveticaNeueLT Std" panose="020B0604020202020204" pitchFamily="34" charset="0"/>
              </a:rPr>
              <a:t>Canadaé</a:t>
            </a:r>
            <a:endParaRPr lang="fr-CA" sz="1200" dirty="0">
              <a:solidFill>
                <a:schemeClr val="tx1">
                  <a:lumMod val="75000"/>
                  <a:lumOff val="25000"/>
                </a:schemeClr>
              </a:solidFill>
              <a:latin typeface="HelveticaNeueLT Std" panose="020B0604020202020204" pitchFamily="34" charset="0"/>
            </a:endParaRPr>
          </a:p>
        </p:txBody>
      </p:sp>
    </p:spTree>
    <p:extLst>
      <p:ext uri="{BB962C8B-B14F-4D97-AF65-F5344CB8AC3E}">
        <p14:creationId xmlns:p14="http://schemas.microsoft.com/office/powerpoint/2010/main" val="195429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71840" y="110045"/>
            <a:ext cx="10972800" cy="1143000"/>
          </a:xfrm>
        </p:spPr>
        <p:txBody>
          <a:bodyPr>
            <a:normAutofit/>
          </a:bodyPr>
          <a:lstStyle/>
          <a:p>
            <a:r>
              <a:rPr lang="fr-CA" sz="3200" dirty="0">
                <a:solidFill>
                  <a:schemeClr val="tx1">
                    <a:lumMod val="75000"/>
                    <a:lumOff val="25000"/>
                  </a:schemeClr>
                </a:solidFill>
              </a:rPr>
              <a:t>Méthode (suite)</a:t>
            </a:r>
          </a:p>
        </p:txBody>
      </p:sp>
      <p:sp>
        <p:nvSpPr>
          <p:cNvPr id="4" name="Espace réservé du contenu 3"/>
          <p:cNvSpPr>
            <a:spLocks noGrp="1"/>
          </p:cNvSpPr>
          <p:nvPr>
            <p:ph idx="1"/>
            <p:custDataLst>
              <p:tags r:id="rId2"/>
            </p:custDataLst>
          </p:nvPr>
        </p:nvSpPr>
        <p:spPr>
          <a:xfrm>
            <a:off x="487630" y="1857730"/>
            <a:ext cx="11435108" cy="4140074"/>
          </a:xfrm>
        </p:spPr>
        <p:txBody>
          <a:bodyPr>
            <a:noAutofit/>
          </a:bodyPr>
          <a:lstStyle/>
          <a:p>
            <a:r>
              <a:rPr lang="fr-CA" sz="2000" b="1" dirty="0">
                <a:solidFill>
                  <a:srgbClr val="31859C"/>
                </a:solidFill>
              </a:rPr>
              <a:t>Analyses et statistiques</a:t>
            </a:r>
            <a:r>
              <a:rPr lang="fr-CA" sz="2000" b="1" dirty="0">
                <a:solidFill>
                  <a:schemeClr val="tx1">
                    <a:lumMod val="65000"/>
                    <a:lumOff val="35000"/>
                  </a:schemeClr>
                </a:solidFill>
              </a:rPr>
              <a:t> </a:t>
            </a:r>
          </a:p>
          <a:p>
            <a:pPr marL="285750" indent="-285750">
              <a:buFont typeface="Wingdings" panose="05000000000000000000" pitchFamily="2" charset="2"/>
              <a:buChar char="§"/>
            </a:pPr>
            <a:r>
              <a:rPr lang="fr-CA" sz="2000" dirty="0">
                <a:solidFill>
                  <a:schemeClr val="tx1">
                    <a:lumMod val="65000"/>
                    <a:lumOff val="35000"/>
                  </a:schemeClr>
                </a:solidFill>
              </a:rPr>
              <a:t>Pour chaque variable, les pourcentages ont été calculés en excluant du dénominateur les réponses « inconnues » ou manquantes. Il est possible de calculer le pourcentage de données manquantes pour chaque question en utilisant le nombre de réponses valides à la question (N) sur le nombre de questionnaires reçus (diapositive 22). </a:t>
            </a:r>
          </a:p>
          <a:p>
            <a:pPr marL="285750" indent="-285750">
              <a:buFont typeface="Wingdings" panose="05000000000000000000" pitchFamily="2" charset="2"/>
              <a:buChar char="§"/>
            </a:pPr>
            <a:r>
              <a:rPr lang="fr-CA" sz="2000" dirty="0">
                <a:solidFill>
                  <a:schemeClr val="tx1">
                    <a:lumMod val="65000"/>
                    <a:lumOff val="35000"/>
                  </a:schemeClr>
                </a:solidFill>
              </a:rPr>
              <a:t>Les tests statistiques ont été effectués par la régression de Poisson robuste lorsque les épisodes multiples par de mêmes personnes ont été conservés. Les analyses bivariées pour les réinfections </a:t>
            </a:r>
            <a:r>
              <a:rPr lang="fr-CA" sz="2000" dirty="0">
                <a:solidFill>
                  <a:schemeClr val="tx1">
                    <a:lumMod val="65000"/>
                    <a:lumOff val="35000"/>
                  </a:schemeClr>
                </a:solidFill>
                <a:sym typeface="Symbol" panose="05050102010706020507" pitchFamily="18" charset="2"/>
              </a:rPr>
              <a:t>(un seul épisode par personne est conservé)</a:t>
            </a:r>
            <a:r>
              <a:rPr lang="fr-CA" sz="2000" dirty="0">
                <a:solidFill>
                  <a:schemeClr val="tx1">
                    <a:lumMod val="65000"/>
                    <a:lumOff val="35000"/>
                  </a:schemeClr>
                </a:solidFill>
              </a:rPr>
              <a:t> ont été effectuées à l’aide du test exact de Fisher</a:t>
            </a:r>
            <a:r>
              <a:rPr lang="fr-CA" sz="2000" dirty="0">
                <a:solidFill>
                  <a:schemeClr val="tx1">
                    <a:lumMod val="65000"/>
                    <a:lumOff val="35000"/>
                  </a:schemeClr>
                </a:solidFill>
                <a:sym typeface="Symbol" panose="05050102010706020507" pitchFamily="18" charset="2"/>
              </a:rPr>
              <a:t>.</a:t>
            </a:r>
            <a:r>
              <a:rPr lang="fr-CA" sz="2000" dirty="0">
                <a:solidFill>
                  <a:schemeClr val="tx1">
                    <a:lumMod val="65000"/>
                    <a:lumOff val="35000"/>
                  </a:schemeClr>
                </a:solidFill>
              </a:rPr>
              <a:t>  </a:t>
            </a:r>
          </a:p>
          <a:p>
            <a:pPr marL="285750" indent="-285750">
              <a:buFont typeface="Wingdings" panose="05000000000000000000" pitchFamily="2" charset="2"/>
              <a:buChar char="§"/>
            </a:pPr>
            <a:r>
              <a:rPr lang="fr-CA" sz="2000" dirty="0">
                <a:solidFill>
                  <a:schemeClr val="tx1">
                    <a:lumMod val="65000"/>
                    <a:lumOff val="35000"/>
                  </a:schemeClr>
                </a:solidFill>
              </a:rPr>
              <a:t>Les résultats peuvent être présentés selon l’année civile de l’épisode, la région </a:t>
            </a:r>
            <a:r>
              <a:rPr lang="fr-CA" sz="2000" dirty="0" err="1">
                <a:solidFill>
                  <a:schemeClr val="tx1">
                    <a:lumMod val="65000"/>
                    <a:lumOff val="35000"/>
                  </a:schemeClr>
                </a:solidFill>
              </a:rPr>
              <a:t>sociosanitaire</a:t>
            </a:r>
            <a:r>
              <a:rPr lang="fr-CA" sz="2000" dirty="0">
                <a:solidFill>
                  <a:schemeClr val="tx1">
                    <a:lumMod val="65000"/>
                    <a:lumOff val="35000"/>
                  </a:schemeClr>
                </a:solidFill>
              </a:rPr>
              <a:t> de résidence, le statut d’infection par le VIH ou la survenue de réinfections </a:t>
            </a:r>
            <a:br>
              <a:rPr lang="fr-CA" sz="2000" dirty="0">
                <a:solidFill>
                  <a:schemeClr val="tx1">
                    <a:lumMod val="65000"/>
                    <a:lumOff val="35000"/>
                  </a:schemeClr>
                </a:solidFill>
              </a:rPr>
            </a:br>
            <a:r>
              <a:rPr lang="fr-CA" sz="2000" dirty="0">
                <a:solidFill>
                  <a:schemeClr val="tx1">
                    <a:lumMod val="65000"/>
                    <a:lumOff val="35000"/>
                  </a:schemeClr>
                </a:solidFill>
              </a:rPr>
              <a:t>potentielles (stratifiés notamment pour considérer la confusion).</a:t>
            </a:r>
          </a:p>
          <a:p>
            <a:pPr marL="285750" indent="-285750">
              <a:buFont typeface="Arial" panose="020B0604020202020204" pitchFamily="34" charset="0"/>
              <a:buChar char="•"/>
            </a:pPr>
            <a:endParaRPr lang="fr-CA" sz="2000" dirty="0">
              <a:solidFill>
                <a:schemeClr val="tx1">
                  <a:lumMod val="65000"/>
                  <a:lumOff val="35000"/>
                </a:schemeClr>
              </a:solidFill>
            </a:endParaRPr>
          </a:p>
        </p:txBody>
      </p:sp>
      <p:sp>
        <p:nvSpPr>
          <p:cNvPr id="3" name="Espace réservé du numéro de diapositive 2"/>
          <p:cNvSpPr>
            <a:spLocks noGrp="1"/>
          </p:cNvSpPr>
          <p:nvPr>
            <p:ph type="sldNum" sz="quarter" idx="12"/>
            <p:custDataLst>
              <p:tags r:id="rId3"/>
            </p:custDataLst>
          </p:nvPr>
        </p:nvSpPr>
        <p:spPr/>
        <p:txBody>
          <a:bodyPr/>
          <a:lstStyle/>
          <a:p>
            <a:fld id="{00BA8EDE-6DC9-4F99-B0F4-25DFD083338C}" type="slidenum">
              <a:rPr lang="fr-FR" smtClean="0">
                <a:solidFill>
                  <a:prstClr val="white">
                    <a:lumMod val="50000"/>
                  </a:prstClr>
                </a:solidFill>
              </a:rPr>
              <a:pPr/>
              <a:t>11</a:t>
            </a:fld>
            <a:endParaRPr lang="fr-FR" dirty="0">
              <a:solidFill>
                <a:prstClr val="white">
                  <a:lumMod val="50000"/>
                </a:prstClr>
              </a:solidFill>
            </a:endParaRPr>
          </a:p>
        </p:txBody>
      </p:sp>
    </p:spTree>
    <p:extLst>
      <p:ext uri="{BB962C8B-B14F-4D97-AF65-F5344CB8AC3E}">
        <p14:creationId xmlns:p14="http://schemas.microsoft.com/office/powerpoint/2010/main" val="146008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3B0BA-A648-4F6A-8C89-9ED5434A04B8}"/>
              </a:ext>
            </a:extLst>
          </p:cNvPr>
          <p:cNvSpPr>
            <a:spLocks noGrp="1"/>
          </p:cNvSpPr>
          <p:nvPr>
            <p:ph type="title"/>
            <p:custDataLst>
              <p:tags r:id="rId1"/>
            </p:custDataLst>
          </p:nvPr>
        </p:nvSpPr>
        <p:spPr>
          <a:xfrm>
            <a:off x="479595" y="82908"/>
            <a:ext cx="10972800" cy="1143000"/>
          </a:xfrm>
        </p:spPr>
        <p:txBody>
          <a:bodyPr>
            <a:normAutofit/>
          </a:bodyPr>
          <a:lstStyle/>
          <a:p>
            <a:r>
              <a:rPr lang="fr-CA" sz="3200" dirty="0">
                <a:solidFill>
                  <a:schemeClr val="tx1">
                    <a:lumMod val="75000"/>
                    <a:lumOff val="25000"/>
                  </a:schemeClr>
                </a:solidFill>
              </a:rPr>
              <a:t>Méthode (suite)</a:t>
            </a:r>
          </a:p>
        </p:txBody>
      </p:sp>
      <p:sp>
        <p:nvSpPr>
          <p:cNvPr id="3" name="Espace réservé du contenu 2">
            <a:extLst>
              <a:ext uri="{FF2B5EF4-FFF2-40B4-BE49-F238E27FC236}">
                <a16:creationId xmlns:a16="http://schemas.microsoft.com/office/drawing/2014/main" id="{DB8FF4E9-8316-4375-AFCE-1602AE595E2E}"/>
              </a:ext>
            </a:extLst>
          </p:cNvPr>
          <p:cNvSpPr>
            <a:spLocks noGrp="1"/>
          </p:cNvSpPr>
          <p:nvPr>
            <p:ph idx="1"/>
            <p:custDataLst>
              <p:tags r:id="rId2"/>
            </p:custDataLst>
          </p:nvPr>
        </p:nvSpPr>
        <p:spPr>
          <a:xfrm>
            <a:off x="506891" y="1822584"/>
            <a:ext cx="10972800" cy="4340064"/>
          </a:xfrm>
        </p:spPr>
        <p:txBody>
          <a:bodyPr>
            <a:noAutofit/>
          </a:bodyPr>
          <a:lstStyle/>
          <a:p>
            <a:pPr>
              <a:spcAft>
                <a:spcPts val="1200"/>
              </a:spcAft>
            </a:pPr>
            <a:r>
              <a:rPr lang="fr-CA" sz="1800" b="1" dirty="0">
                <a:solidFill>
                  <a:srgbClr val="31859C"/>
                </a:solidFill>
              </a:rPr>
              <a:t>Analyses et statistiques (suite)</a:t>
            </a:r>
          </a:p>
          <a:p>
            <a:pPr>
              <a:spcAft>
                <a:spcPts val="1200"/>
              </a:spcAft>
            </a:pPr>
            <a:r>
              <a:rPr lang="fr-CA" sz="1800" b="1" dirty="0">
                <a:solidFill>
                  <a:schemeClr val="tx1">
                    <a:lumMod val="65000"/>
                    <a:lumOff val="35000"/>
                  </a:schemeClr>
                </a:solidFill>
              </a:rPr>
              <a:t>Réinfections potentielles </a:t>
            </a:r>
          </a:p>
          <a:p>
            <a:pPr marL="342900" indent="-342900">
              <a:spcAft>
                <a:spcPts val="1200"/>
              </a:spcAft>
              <a:buFont typeface="Wingdings" panose="05000000000000000000" pitchFamily="2" charset="2"/>
              <a:buChar char="§"/>
            </a:pPr>
            <a:r>
              <a:rPr lang="fr-CA" sz="1800" dirty="0">
                <a:solidFill>
                  <a:schemeClr val="tx1">
                    <a:lumMod val="65000"/>
                    <a:lumOff val="35000"/>
                  </a:schemeClr>
                </a:solidFill>
              </a:rPr>
              <a:t>La base de données des MADO qui a été utilisée est </a:t>
            </a:r>
            <a:r>
              <a:rPr lang="fr-CA" sz="1800" dirty="0" err="1">
                <a:solidFill>
                  <a:schemeClr val="tx1">
                    <a:lumMod val="65000"/>
                    <a:lumOff val="35000"/>
                  </a:schemeClr>
                </a:solidFill>
              </a:rPr>
              <a:t>dénominalisée</a:t>
            </a:r>
            <a:r>
              <a:rPr lang="fr-CA" sz="1800" dirty="0">
                <a:solidFill>
                  <a:schemeClr val="tx1">
                    <a:lumMod val="65000"/>
                    <a:lumOff val="35000"/>
                  </a:schemeClr>
                </a:solidFill>
              </a:rPr>
              <a:t> et ne permet pas d’identifier les personnes. La procédure suivante a donc été appliquée afin d’identifier les infections répétées (épisodes avec même date de naissance et même sexe, dont les dates d’épisodes sont différentes) qui, après validation auprès des DSPub régionales, sont identifiées comme des épisodes survenus chez une même personne. </a:t>
            </a:r>
          </a:p>
          <a:p>
            <a:pPr marL="342900" indent="-342900">
              <a:spcAft>
                <a:spcPts val="1200"/>
              </a:spcAft>
              <a:buFont typeface="Wingdings" panose="05000000000000000000" pitchFamily="2" charset="2"/>
              <a:buChar char="§"/>
            </a:pPr>
            <a:r>
              <a:rPr lang="fr-CA" sz="1800" dirty="0">
                <a:solidFill>
                  <a:schemeClr val="tx1">
                    <a:lumMod val="65000"/>
                    <a:lumOff val="35000"/>
                  </a:schemeClr>
                </a:solidFill>
              </a:rPr>
              <a:t>Ces épisodes sont considérés comme étant des réinfections potentielles si l’intervalle entre les deux épisodes est plus grand ou égal à 90 jours. </a:t>
            </a:r>
          </a:p>
          <a:p>
            <a:pPr marL="342900" indent="-342900">
              <a:spcAft>
                <a:spcPts val="1200"/>
              </a:spcAft>
              <a:buFont typeface="Wingdings" panose="05000000000000000000" pitchFamily="2" charset="2"/>
              <a:buChar char="§"/>
            </a:pPr>
            <a:r>
              <a:rPr lang="fr-CA" sz="1800" dirty="0">
                <a:solidFill>
                  <a:schemeClr val="tx1">
                    <a:lumMod val="65000"/>
                    <a:lumOff val="35000"/>
                  </a:schemeClr>
                </a:solidFill>
              </a:rPr>
              <a:t>La procédure pour identifier les réinfections a été appliquée pour la période entre le 1</a:t>
            </a:r>
            <a:r>
              <a:rPr lang="fr-CA" sz="1800" baseline="30000" dirty="0">
                <a:solidFill>
                  <a:schemeClr val="tx1">
                    <a:lumMod val="65000"/>
                    <a:lumOff val="35000"/>
                  </a:schemeClr>
                </a:solidFill>
              </a:rPr>
              <a:t>er</a:t>
            </a:r>
            <a:r>
              <a:rPr lang="fr-CA" sz="1800" dirty="0">
                <a:solidFill>
                  <a:schemeClr val="tx1">
                    <a:lumMod val="65000"/>
                    <a:lumOff val="35000"/>
                  </a:schemeClr>
                </a:solidFill>
              </a:rPr>
              <a:t> janvier 2005 et le  31 décembre 2019, mais seuls les cas déclarés à partir du 1</a:t>
            </a:r>
            <a:r>
              <a:rPr lang="fr-CA" sz="1800" baseline="30000" dirty="0">
                <a:solidFill>
                  <a:schemeClr val="tx1">
                    <a:lumMod val="65000"/>
                    <a:lumOff val="35000"/>
                  </a:schemeClr>
                </a:solidFill>
              </a:rPr>
              <a:t>er </a:t>
            </a:r>
            <a:r>
              <a:rPr lang="fr-CA" sz="1800" dirty="0">
                <a:solidFill>
                  <a:schemeClr val="tx1">
                    <a:lumMod val="65000"/>
                    <a:lumOff val="35000"/>
                  </a:schemeClr>
                </a:solidFill>
              </a:rPr>
              <a:t>janvier 2013 sont présentés dans ce rapport. Cette méthode ne nous permet pas de distinguer s’il s’agit d’un échec de traitement ou d’une réinfection.</a:t>
            </a:r>
          </a:p>
        </p:txBody>
      </p:sp>
      <p:sp>
        <p:nvSpPr>
          <p:cNvPr id="4" name="Espace réservé du numéro de diapositive 3">
            <a:extLst>
              <a:ext uri="{FF2B5EF4-FFF2-40B4-BE49-F238E27FC236}">
                <a16:creationId xmlns:a16="http://schemas.microsoft.com/office/drawing/2014/main" id="{EE1EE528-B7F4-4565-AE9B-F5CB86791A25}"/>
              </a:ext>
            </a:extLst>
          </p:cNvPr>
          <p:cNvSpPr>
            <a:spLocks noGrp="1"/>
          </p:cNvSpPr>
          <p:nvPr>
            <p:ph type="sldNum" sz="quarter" idx="12"/>
            <p:custDataLst>
              <p:tags r:id="rId3"/>
            </p:custDataLst>
          </p:nvPr>
        </p:nvSpPr>
        <p:spPr/>
        <p:txBody>
          <a:bodyPr/>
          <a:lstStyle/>
          <a:p>
            <a:fld id="{00BA8EDE-6DC9-4F99-B0F4-25DFD083338C}" type="slidenum">
              <a:rPr lang="fr-FR" smtClean="0">
                <a:solidFill>
                  <a:prstClr val="white">
                    <a:lumMod val="50000"/>
                  </a:prstClr>
                </a:solidFill>
              </a:rPr>
              <a:pPr/>
              <a:t>12</a:t>
            </a:fld>
            <a:endParaRPr lang="fr-FR" dirty="0">
              <a:solidFill>
                <a:prstClr val="white">
                  <a:lumMod val="50000"/>
                </a:prstClr>
              </a:solidFill>
            </a:endParaRPr>
          </a:p>
        </p:txBody>
      </p:sp>
    </p:spTree>
    <p:extLst>
      <p:ext uri="{BB962C8B-B14F-4D97-AF65-F5344CB8AC3E}">
        <p14:creationId xmlns:p14="http://schemas.microsoft.com/office/powerpoint/2010/main" val="348552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A17016-AFFA-4F0B-95C8-83D5EFF6FB60}"/>
              </a:ext>
            </a:extLst>
          </p:cNvPr>
          <p:cNvSpPr>
            <a:spLocks noGrp="1"/>
          </p:cNvSpPr>
          <p:nvPr>
            <p:ph type="title"/>
            <p:custDataLst>
              <p:tags r:id="rId1"/>
            </p:custDataLst>
          </p:nvPr>
        </p:nvSpPr>
        <p:spPr>
          <a:xfrm>
            <a:off x="473120" y="102984"/>
            <a:ext cx="10972800" cy="1143000"/>
          </a:xfrm>
        </p:spPr>
        <p:txBody>
          <a:bodyPr>
            <a:normAutofit/>
          </a:bodyPr>
          <a:lstStyle/>
          <a:p>
            <a:r>
              <a:rPr lang="fr-CA" sz="3200" dirty="0"/>
              <a:t>Méthode (suite)</a:t>
            </a:r>
          </a:p>
        </p:txBody>
      </p:sp>
      <p:sp>
        <p:nvSpPr>
          <p:cNvPr id="4" name="Espace réservé du numéro de diapositive 3">
            <a:extLst>
              <a:ext uri="{FF2B5EF4-FFF2-40B4-BE49-F238E27FC236}">
                <a16:creationId xmlns:a16="http://schemas.microsoft.com/office/drawing/2014/main" id="{6980E6D3-BCD2-4C57-A150-C4A3D931AB93}"/>
              </a:ext>
            </a:extLst>
          </p:cNvPr>
          <p:cNvSpPr>
            <a:spLocks noGrp="1"/>
          </p:cNvSpPr>
          <p:nvPr>
            <p:ph type="sldNum" sz="quarter" idx="12"/>
            <p:custDataLst>
              <p:tags r:id="rId2"/>
            </p:custDataLst>
          </p:nvPr>
        </p:nvSpPr>
        <p:spPr/>
        <p:txBody>
          <a:bodyPr/>
          <a:lstStyle/>
          <a:p>
            <a:fld id="{00BA8EDE-6DC9-4F99-B0F4-25DFD083338C}" type="slidenum">
              <a:rPr lang="fr-FR" smtClean="0">
                <a:solidFill>
                  <a:prstClr val="white">
                    <a:lumMod val="50000"/>
                  </a:prstClr>
                </a:solidFill>
              </a:rPr>
              <a:pPr/>
              <a:t>13</a:t>
            </a:fld>
            <a:endParaRPr lang="fr-FR" dirty="0">
              <a:solidFill>
                <a:prstClr val="white">
                  <a:lumMod val="50000"/>
                </a:prstClr>
              </a:solidFill>
            </a:endParaRPr>
          </a:p>
        </p:txBody>
      </p:sp>
      <p:sp>
        <p:nvSpPr>
          <p:cNvPr id="5" name="Rectangle 4">
            <a:extLst>
              <a:ext uri="{FF2B5EF4-FFF2-40B4-BE49-F238E27FC236}">
                <a16:creationId xmlns:a16="http://schemas.microsoft.com/office/drawing/2014/main" id="{503ED3A5-1260-43AD-9046-7F471080DA56}"/>
              </a:ext>
            </a:extLst>
          </p:cNvPr>
          <p:cNvSpPr/>
          <p:nvPr>
            <p:custDataLst>
              <p:tags r:id="rId3"/>
            </p:custDataLst>
          </p:nvPr>
        </p:nvSpPr>
        <p:spPr>
          <a:xfrm>
            <a:off x="774192" y="2020823"/>
            <a:ext cx="10125456" cy="3888657"/>
          </a:xfrm>
          <a:prstGeom prst="rect">
            <a:avLst/>
          </a:prstGeom>
          <a:solidFill>
            <a:schemeClr val="bg1"/>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fr-CA" sz="2800" b="1" dirty="0">
                <a:solidFill>
                  <a:srgbClr val="31859C"/>
                </a:solidFill>
                <a:latin typeface="HelveticaNeueLT Std" panose="020B0604020202020204" pitchFamily="34" charset="0"/>
              </a:rPr>
              <a:t>Attention!</a:t>
            </a:r>
          </a:p>
          <a:p>
            <a:pPr marL="285750" indent="-285750">
              <a:spcAft>
                <a:spcPts val="1200"/>
              </a:spcAft>
              <a:buClr>
                <a:srgbClr val="31859C"/>
              </a:buClr>
              <a:buFont typeface="Wingdings" panose="05000000000000000000" pitchFamily="2" charset="2"/>
              <a:buChar char="§"/>
            </a:pPr>
            <a:r>
              <a:rPr lang="fr-CA" sz="2000" dirty="0">
                <a:solidFill>
                  <a:schemeClr val="tx1">
                    <a:lumMod val="75000"/>
                    <a:lumOff val="25000"/>
                  </a:schemeClr>
                </a:solidFill>
                <a:latin typeface="HelveticaNeueLT Std" panose="020B0604020202020204" pitchFamily="34" charset="0"/>
              </a:rPr>
              <a:t>En 2018, un nouveau questionnaire d’enquête uniformisé a été introduit et utilisé par l’ensemble des régions du Québec. Certaines données 2018-2019 présentées dans ce rapport ne sont pas comparables à celles de 2013-2017, en raison de nouveautés ou de changements dans la formulation des questions.</a:t>
            </a:r>
          </a:p>
          <a:p>
            <a:pPr marL="285750" indent="-285750">
              <a:spcAft>
                <a:spcPts val="1200"/>
              </a:spcAft>
              <a:buClr>
                <a:srgbClr val="31859C"/>
              </a:buClr>
              <a:buFont typeface="Wingdings" panose="05000000000000000000" pitchFamily="2" charset="2"/>
              <a:buChar char="§"/>
            </a:pPr>
            <a:r>
              <a:rPr lang="fr-CA" sz="2000" dirty="0">
                <a:solidFill>
                  <a:schemeClr val="tx1">
                    <a:lumMod val="75000"/>
                    <a:lumOff val="25000"/>
                  </a:schemeClr>
                </a:solidFill>
                <a:latin typeface="HelveticaNeueLT Std" panose="020B0604020202020204" pitchFamily="34" charset="0"/>
              </a:rPr>
              <a:t>Considérant le nombre élevé de valeurs manquantes pour certaines questions, des biais sont possibles. </a:t>
            </a:r>
            <a:r>
              <a:rPr lang="fr-FR" sz="2000" dirty="0">
                <a:solidFill>
                  <a:schemeClr val="tx1">
                    <a:lumMod val="75000"/>
                    <a:lumOff val="25000"/>
                  </a:schemeClr>
                </a:solidFill>
                <a:latin typeface="HelveticaNeueLT Std" panose="020B0604020202020204" pitchFamily="34" charset="0"/>
              </a:rPr>
              <a:t>Les situations les plus problématiques ont été mentionnées au fil des résultats et de la discussion.</a:t>
            </a:r>
            <a:endParaRPr lang="fr-CA" sz="2000" dirty="0">
              <a:solidFill>
                <a:schemeClr val="tx1">
                  <a:lumMod val="75000"/>
                  <a:lumOff val="25000"/>
                </a:schemeClr>
              </a:solidFill>
              <a:latin typeface="HelveticaNeueLT Std" panose="020B0604020202020204" pitchFamily="34" charset="0"/>
            </a:endParaRPr>
          </a:p>
          <a:p>
            <a:pPr marL="285750" indent="-285750">
              <a:spcAft>
                <a:spcPts val="1200"/>
              </a:spcAft>
              <a:buClr>
                <a:srgbClr val="31859C"/>
              </a:buClr>
              <a:buFont typeface="Wingdings" panose="05000000000000000000" pitchFamily="2" charset="2"/>
              <a:buChar char="§"/>
            </a:pPr>
            <a:r>
              <a:rPr lang="fr-CA" sz="2000" dirty="0">
                <a:solidFill>
                  <a:schemeClr val="tx1">
                    <a:lumMod val="75000"/>
                    <a:lumOff val="25000"/>
                  </a:schemeClr>
                </a:solidFill>
                <a:latin typeface="HelveticaNeueLT Std" panose="020B0604020202020204" pitchFamily="34" charset="0"/>
              </a:rPr>
              <a:t>Des différences peuvent être observées avec les rapports précédents car de nouvelles informations et de nouveaux questionnaires peuvent avoir été ajoutés.</a:t>
            </a:r>
          </a:p>
        </p:txBody>
      </p:sp>
    </p:spTree>
    <p:extLst>
      <p:ext uri="{BB962C8B-B14F-4D97-AF65-F5344CB8AC3E}">
        <p14:creationId xmlns:p14="http://schemas.microsoft.com/office/powerpoint/2010/main" val="97434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FF7C1EC-EE5D-43A8-BF24-D699A17F4287}"/>
              </a:ext>
            </a:extLst>
          </p:cNvPr>
          <p:cNvSpPr>
            <a:spLocks noGrp="1"/>
          </p:cNvSpPr>
          <p:nvPr>
            <p:ph type="title"/>
            <p:custDataLst>
              <p:tags r:id="rId1"/>
            </p:custDataLst>
          </p:nvPr>
        </p:nvSpPr>
        <p:spPr>
          <a:xfrm>
            <a:off x="1738969" y="2419916"/>
            <a:ext cx="10363200" cy="1362075"/>
          </a:xfrm>
        </p:spPr>
        <p:txBody>
          <a:bodyPr>
            <a:normAutofit/>
          </a:bodyPr>
          <a:lstStyle/>
          <a:p>
            <a:r>
              <a:rPr lang="fr-CA" sz="4400" b="1" dirty="0"/>
              <a:t>Résultats</a:t>
            </a:r>
          </a:p>
        </p:txBody>
      </p:sp>
      <p:sp>
        <p:nvSpPr>
          <p:cNvPr id="3" name="Espace réservé du numéro de diapositive 2">
            <a:extLst>
              <a:ext uri="{FF2B5EF4-FFF2-40B4-BE49-F238E27FC236}">
                <a16:creationId xmlns:a16="http://schemas.microsoft.com/office/drawing/2014/main" id="{02D58767-398B-40E2-9DF9-C03D916A239E}"/>
              </a:ext>
            </a:extLst>
          </p:cNvPr>
          <p:cNvSpPr>
            <a:spLocks noGrp="1"/>
          </p:cNvSpPr>
          <p:nvPr>
            <p:ph type="sldNum" sz="quarter" idx="4294967295"/>
            <p:custDataLst>
              <p:tags r:id="rId2"/>
            </p:custDataLst>
          </p:nvPr>
        </p:nvSpPr>
        <p:spPr>
          <a:xfrm>
            <a:off x="0" y="6486525"/>
            <a:ext cx="590550" cy="365125"/>
          </a:xfrm>
        </p:spPr>
        <p:txBody>
          <a:bodyPr/>
          <a:lstStyle/>
          <a:p>
            <a:fld id="{00BA8EDE-6DC9-4F99-B0F4-25DFD083338C}" type="slidenum">
              <a:rPr lang="fr-FR" smtClean="0">
                <a:solidFill>
                  <a:schemeClr val="tx1">
                    <a:lumMod val="50000"/>
                    <a:lumOff val="50000"/>
                  </a:schemeClr>
                </a:solidFill>
              </a:rPr>
              <a:pPr/>
              <a:t>14</a:t>
            </a:fld>
            <a:endParaRPr lang="fr-FR" dirty="0">
              <a:solidFill>
                <a:schemeClr val="tx1">
                  <a:lumMod val="50000"/>
                  <a:lumOff val="50000"/>
                </a:schemeClr>
              </a:solidFill>
            </a:endParaRPr>
          </a:p>
        </p:txBody>
      </p:sp>
    </p:spTree>
    <p:extLst>
      <p:ext uri="{BB962C8B-B14F-4D97-AF65-F5344CB8AC3E}">
        <p14:creationId xmlns:p14="http://schemas.microsoft.com/office/powerpoint/2010/main" val="322533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502671" y="5597355"/>
            <a:ext cx="6200774" cy="261610"/>
          </a:xfrm>
          <a:prstGeom prst="rect">
            <a:avLst/>
          </a:prstGeom>
        </p:spPr>
        <p:txBody>
          <a:bodyPr wrap="square">
            <a:spAutoFit/>
          </a:bodyPr>
          <a:lstStyle/>
          <a:p>
            <a:r>
              <a:rPr lang="fr-CA" sz="1100" dirty="0">
                <a:solidFill>
                  <a:schemeClr val="tx1">
                    <a:lumMod val="75000"/>
                    <a:lumOff val="25000"/>
                  </a:schemeClr>
                </a:solidFill>
                <a:latin typeface="HelveticaNeueLT Std" panose="020B0604020202020204" pitchFamily="34" charset="0"/>
              </a:rPr>
              <a:t>Données extraites du Fichier des maladies à déclaration obligatoire (MADO), le 15 juillet 2020. </a:t>
            </a:r>
          </a:p>
        </p:txBody>
      </p:sp>
      <p:sp>
        <p:nvSpPr>
          <p:cNvPr id="6" name="ZoneTexte 5"/>
          <p:cNvSpPr txBox="1"/>
          <p:nvPr>
            <p:custDataLst>
              <p:tags r:id="rId2"/>
            </p:custDataLst>
          </p:nvPr>
        </p:nvSpPr>
        <p:spPr>
          <a:xfrm>
            <a:off x="8534518" y="1277249"/>
            <a:ext cx="3276000" cy="3354765"/>
          </a:xfrm>
          <a:prstGeom prst="rect">
            <a:avLst/>
          </a:prstGeom>
          <a:solidFill>
            <a:srgbClr val="FFFFFF">
              <a:alpha val="50196"/>
            </a:srgbClr>
          </a:solidFill>
          <a:ln>
            <a:solidFill>
              <a:srgbClr val="31859C"/>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1200"/>
              </a:spcAft>
            </a:pPr>
            <a:r>
              <a:rPr lang="fr-CA" sz="1400" b="1" dirty="0">
                <a:latin typeface="HelveticaNeueLT Std" panose="020B0604020202020204" pitchFamily="34" charset="0"/>
              </a:rPr>
              <a:t>Nombre de cas déclarés</a:t>
            </a:r>
          </a:p>
          <a:p>
            <a:r>
              <a:rPr lang="fr-CA" sz="1400" b="1" dirty="0">
                <a:latin typeface="HelveticaNeueLT Std" panose="020B0604020202020204" pitchFamily="34" charset="0"/>
              </a:rPr>
              <a:t>Entre 2005 et 2019 (N = 792) : </a:t>
            </a:r>
          </a:p>
          <a:p>
            <a:pPr marL="177800" indent="-177800">
              <a:buClr>
                <a:srgbClr val="31859C"/>
              </a:buClr>
              <a:buFont typeface="Wingdings" panose="05000000000000000000" pitchFamily="2" charset="2"/>
              <a:buChar char="§"/>
            </a:pPr>
            <a:r>
              <a:rPr lang="fr-CA" sz="1400" dirty="0">
                <a:latin typeface="HelveticaNeueLT Std" panose="020B0604020202020204" pitchFamily="34" charset="0"/>
              </a:rPr>
              <a:t>787 masculins</a:t>
            </a:r>
          </a:p>
          <a:p>
            <a:pPr marL="177800" indent="-177800">
              <a:buClr>
                <a:srgbClr val="31859C"/>
              </a:buClr>
              <a:buFont typeface="Wingdings" panose="05000000000000000000" pitchFamily="2" charset="2"/>
              <a:buChar char="§"/>
            </a:pPr>
            <a:r>
              <a:rPr lang="fr-CA" sz="1400" dirty="0">
                <a:latin typeface="HelveticaNeueLT Std" panose="020B0604020202020204" pitchFamily="34" charset="0"/>
              </a:rPr>
              <a:t>2 féminins </a:t>
            </a:r>
          </a:p>
          <a:p>
            <a:pPr marL="177800" indent="-177800">
              <a:buClr>
                <a:srgbClr val="31859C"/>
              </a:buClr>
              <a:buFont typeface="Wingdings" panose="05000000000000000000" pitchFamily="2" charset="2"/>
              <a:buChar char="§"/>
            </a:pPr>
            <a:r>
              <a:rPr lang="fr-CA" sz="1400" dirty="0">
                <a:latin typeface="HelveticaNeueLT Std" panose="020B0604020202020204" pitchFamily="34" charset="0"/>
              </a:rPr>
              <a:t>2 sexe inconnu</a:t>
            </a:r>
          </a:p>
          <a:p>
            <a:pPr marL="177800" indent="-177800">
              <a:spcAft>
                <a:spcPts val="1200"/>
              </a:spcAft>
              <a:buClr>
                <a:srgbClr val="31859C"/>
              </a:buClr>
              <a:buFont typeface="Wingdings" panose="05000000000000000000" pitchFamily="2" charset="2"/>
              <a:buChar char="§"/>
            </a:pPr>
            <a:r>
              <a:rPr lang="fr-CA" sz="1400" dirty="0">
                <a:latin typeface="HelveticaNeueLT Std" panose="020B0604020202020204" pitchFamily="34" charset="0"/>
              </a:rPr>
              <a:t>1 transsexuelle homme vers femme</a:t>
            </a:r>
          </a:p>
          <a:p>
            <a:r>
              <a:rPr lang="fr-CA" sz="1400" b="1" dirty="0">
                <a:latin typeface="HelveticaNeueLT Std" panose="020B0604020202020204" pitchFamily="34" charset="0"/>
              </a:rPr>
              <a:t>Entre 2013 et 2019 (N = 666) :</a:t>
            </a:r>
          </a:p>
          <a:p>
            <a:pPr marL="177800" indent="-177800">
              <a:buClr>
                <a:srgbClr val="31859C"/>
              </a:buClr>
              <a:buFont typeface="Wingdings" panose="05000000000000000000" pitchFamily="2" charset="2"/>
              <a:buChar char="§"/>
            </a:pPr>
            <a:r>
              <a:rPr lang="fr-CA" sz="1400" dirty="0">
                <a:latin typeface="HelveticaNeueLT Std" panose="020B0604020202020204" pitchFamily="34" charset="0"/>
              </a:rPr>
              <a:t>664 masculins</a:t>
            </a:r>
          </a:p>
          <a:p>
            <a:pPr marL="177800" indent="-177800">
              <a:buClr>
                <a:srgbClr val="31859C"/>
              </a:buClr>
              <a:buFont typeface="Wingdings" panose="05000000000000000000" pitchFamily="2" charset="2"/>
              <a:buChar char="§"/>
            </a:pPr>
            <a:r>
              <a:rPr lang="fr-CA" sz="1400" dirty="0">
                <a:latin typeface="HelveticaNeueLT Std" panose="020B0604020202020204" pitchFamily="34" charset="0"/>
              </a:rPr>
              <a:t>aucun féminin </a:t>
            </a:r>
          </a:p>
          <a:p>
            <a:pPr marL="177800" indent="-177800">
              <a:buClr>
                <a:srgbClr val="31859C"/>
              </a:buClr>
              <a:buFont typeface="Wingdings" panose="05000000000000000000" pitchFamily="2" charset="2"/>
              <a:buChar char="§"/>
            </a:pPr>
            <a:r>
              <a:rPr lang="fr-CA" sz="1400" dirty="0">
                <a:latin typeface="HelveticaNeueLT Std" panose="020B0604020202020204" pitchFamily="34" charset="0"/>
              </a:rPr>
              <a:t>1 sexe inconnu</a:t>
            </a:r>
          </a:p>
          <a:p>
            <a:pPr marL="177800" indent="-177800">
              <a:spcAft>
                <a:spcPts val="1200"/>
              </a:spcAft>
              <a:buClr>
                <a:srgbClr val="31859C"/>
              </a:buClr>
              <a:buFont typeface="Wingdings" panose="05000000000000000000" pitchFamily="2" charset="2"/>
              <a:buChar char="§"/>
            </a:pPr>
            <a:r>
              <a:rPr lang="fr-CA" sz="1400" dirty="0">
                <a:latin typeface="HelveticaNeueLT Std" panose="020B0604020202020204" pitchFamily="34" charset="0"/>
              </a:rPr>
              <a:t>1 transsexuelle homme vers femme</a:t>
            </a:r>
          </a:p>
          <a:p>
            <a:r>
              <a:rPr lang="fr-CA" sz="1400" b="1" dirty="0">
                <a:latin typeface="HelveticaNeueLT Std" panose="020B0604020202020204" pitchFamily="34" charset="0"/>
              </a:rPr>
              <a:t>En 2019 </a:t>
            </a:r>
            <a:r>
              <a:rPr lang="fr-CA" sz="1400" dirty="0">
                <a:latin typeface="HelveticaNeueLT Std" panose="020B0604020202020204" pitchFamily="34" charset="0"/>
              </a:rPr>
              <a:t>: </a:t>
            </a:r>
          </a:p>
          <a:p>
            <a:pPr marL="285750" indent="-285750">
              <a:buClr>
                <a:srgbClr val="31859C"/>
              </a:buClr>
              <a:buFont typeface="Wingdings" panose="05000000000000000000" pitchFamily="2" charset="2"/>
              <a:buChar char="§"/>
            </a:pPr>
            <a:r>
              <a:rPr lang="fr-CA" sz="1400" dirty="0">
                <a:latin typeface="HelveticaNeueLT Std" panose="020B0604020202020204" pitchFamily="34" charset="0"/>
              </a:rPr>
              <a:t>135 cas, tous masculins </a:t>
            </a:r>
          </a:p>
        </p:txBody>
      </p:sp>
      <p:sp>
        <p:nvSpPr>
          <p:cNvPr id="10" name="Titre 1"/>
          <p:cNvSpPr txBox="1">
            <a:spLocks/>
          </p:cNvSpPr>
          <p:nvPr>
            <p:custDataLst>
              <p:tags r:id="rId3"/>
            </p:custDataLst>
          </p:nvPr>
        </p:nvSpPr>
        <p:spPr>
          <a:xfrm>
            <a:off x="475375" y="476754"/>
            <a:ext cx="7412336" cy="3521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a:lstStyle>
          <a:p>
            <a:pPr marL="355600" indent="-355600">
              <a:lnSpc>
                <a:spcPct val="150000"/>
              </a:lnSpc>
              <a:spcBef>
                <a:spcPts val="0"/>
              </a:spcBef>
              <a:spcAft>
                <a:spcPts val="300"/>
              </a:spcAft>
            </a:pPr>
            <a:r>
              <a:rPr lang="fr-CA" sz="2800" dirty="0">
                <a:solidFill>
                  <a:srgbClr val="31859C"/>
                </a:solidFill>
              </a:rPr>
              <a:t>1.	 Nombre de cas déclarés au Québec</a:t>
            </a:r>
            <a:endParaRPr lang="fr-CA" sz="2000" dirty="0">
              <a:solidFill>
                <a:srgbClr val="31859C"/>
              </a:solidFill>
            </a:endParaRPr>
          </a:p>
        </p:txBody>
      </p:sp>
      <p:sp>
        <p:nvSpPr>
          <p:cNvPr id="11" name="Rectangle 10"/>
          <p:cNvSpPr/>
          <p:nvPr>
            <p:custDataLst>
              <p:tags r:id="rId4"/>
            </p:custDataLst>
          </p:nvPr>
        </p:nvSpPr>
        <p:spPr>
          <a:xfrm>
            <a:off x="502671" y="965450"/>
            <a:ext cx="5242974" cy="418448"/>
          </a:xfrm>
          <a:prstGeom prst="rect">
            <a:avLst/>
          </a:prstGeom>
        </p:spPr>
        <p:txBody>
          <a:bodyPr wrap="none">
            <a:spAutoFit/>
          </a:bodyPr>
          <a:lstStyle/>
          <a:p>
            <a:pPr marL="355600" lvl="0" indent="-355600">
              <a:lnSpc>
                <a:spcPct val="150000"/>
              </a:lnSpc>
              <a:spcAft>
                <a:spcPts val="300"/>
              </a:spcAft>
            </a:pPr>
            <a:r>
              <a:rPr lang="fr-CA" sz="1600" b="1" dirty="0">
                <a:solidFill>
                  <a:schemeClr val="tx1">
                    <a:lumMod val="65000"/>
                    <a:lumOff val="35000"/>
                  </a:schemeClr>
                </a:solidFill>
                <a:latin typeface="Raleway" panose="020B0003030101060003" pitchFamily="34" charset="0"/>
              </a:rPr>
              <a:t>1.1 	Courbe épidémique des cas validés dans MADO</a:t>
            </a:r>
          </a:p>
        </p:txBody>
      </p:sp>
      <p:sp>
        <p:nvSpPr>
          <p:cNvPr id="4" name="Espace réservé du numéro de diapositive 3"/>
          <p:cNvSpPr>
            <a:spLocks noGrp="1"/>
          </p:cNvSpPr>
          <p:nvPr>
            <p:ph type="sldNum" sz="quarter" idx="12"/>
            <p:custDataLst>
              <p:tags r:id="rId5"/>
            </p:custDataLst>
          </p:nvPr>
        </p:nvSpPr>
        <p:spPr/>
        <p:txBody>
          <a:bodyPr/>
          <a:lstStyle/>
          <a:p>
            <a:fld id="{397918C9-25E8-4AAB-AED4-A5266DEDEDFA}" type="slidenum">
              <a:rPr lang="fr-CA" smtClean="0"/>
              <a:t>15</a:t>
            </a:fld>
            <a:endParaRPr lang="fr-CA"/>
          </a:p>
        </p:txBody>
      </p:sp>
      <p:sp>
        <p:nvSpPr>
          <p:cNvPr id="7" name="Rectangle 6"/>
          <p:cNvSpPr/>
          <p:nvPr>
            <p:custDataLst>
              <p:tags r:id="rId6"/>
            </p:custDataLst>
          </p:nvPr>
        </p:nvSpPr>
        <p:spPr>
          <a:xfrm>
            <a:off x="863242" y="1454615"/>
            <a:ext cx="6516528" cy="307777"/>
          </a:xfrm>
          <a:prstGeom prst="rect">
            <a:avLst/>
          </a:prstGeom>
        </p:spPr>
        <p:txBody>
          <a:bodyPr wrap="none">
            <a:spAutoFit/>
          </a:bodyPr>
          <a:lstStyle/>
          <a:p>
            <a:r>
              <a:rPr lang="fr-CA" sz="1400" dirty="0">
                <a:solidFill>
                  <a:schemeClr val="tx1">
                    <a:lumMod val="75000"/>
                    <a:lumOff val="25000"/>
                  </a:schemeClr>
                </a:solidFill>
                <a:latin typeface="HelveticaNeueLT Std" panose="020B0604020202020204" pitchFamily="34" charset="0"/>
              </a:rPr>
              <a:t>Figure 1 : Cas masculins de LGV déclarés au Québec, de 2005 à 2019 (N = 787)</a:t>
            </a:r>
          </a:p>
        </p:txBody>
      </p:sp>
      <p:sp>
        <p:nvSpPr>
          <p:cNvPr id="15" name="ZoneTexte 14">
            <a:extLst>
              <a:ext uri="{FF2B5EF4-FFF2-40B4-BE49-F238E27FC236}">
                <a16:creationId xmlns:a16="http://schemas.microsoft.com/office/drawing/2014/main" id="{8A80BB43-D67C-47E3-891C-0C84CEEB6099}"/>
              </a:ext>
            </a:extLst>
          </p:cNvPr>
          <p:cNvSpPr txBox="1"/>
          <p:nvPr>
            <p:custDataLst>
              <p:tags r:id="rId7"/>
            </p:custDataLst>
          </p:nvPr>
        </p:nvSpPr>
        <p:spPr>
          <a:xfrm>
            <a:off x="8544525" y="5057531"/>
            <a:ext cx="3276000" cy="523220"/>
          </a:xfrm>
          <a:prstGeom prst="rect">
            <a:avLst/>
          </a:prstGeom>
          <a:solidFill>
            <a:srgbClr val="FFFFFF">
              <a:alpha val="50196"/>
            </a:srgbClr>
          </a:solidFill>
          <a:ln>
            <a:solidFill>
              <a:srgbClr val="31859C"/>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r-CA" sz="1400" b="1" dirty="0">
                <a:latin typeface="HelveticaNeueLT Std" panose="020B0604020202020204" pitchFamily="34" charset="0"/>
              </a:rPr>
              <a:t>En 2020 </a:t>
            </a:r>
            <a:r>
              <a:rPr lang="fr-CA" sz="1400" dirty="0">
                <a:latin typeface="HelveticaNeueLT Std" panose="020B0604020202020204" pitchFamily="34" charset="0"/>
              </a:rPr>
              <a:t>(Infocentre, 21-09-2021) :</a:t>
            </a:r>
          </a:p>
          <a:p>
            <a:pPr marL="177800" indent="-177800">
              <a:buClr>
                <a:srgbClr val="31859C"/>
              </a:buClr>
              <a:buFont typeface="Wingdings" panose="05000000000000000000" pitchFamily="2" charset="2"/>
              <a:buChar char="§"/>
            </a:pPr>
            <a:r>
              <a:rPr lang="fr-CA" sz="1400" dirty="0">
                <a:latin typeface="HelveticaNeueLT Std" panose="020B0604020202020204" pitchFamily="34" charset="0"/>
              </a:rPr>
              <a:t>128 cas, tous masculins</a:t>
            </a:r>
          </a:p>
        </p:txBody>
      </p:sp>
      <p:graphicFrame>
        <p:nvGraphicFramePr>
          <p:cNvPr id="16" name="Graphique 15">
            <a:extLst>
              <a:ext uri="{FF2B5EF4-FFF2-40B4-BE49-F238E27FC236}">
                <a16:creationId xmlns:a16="http://schemas.microsoft.com/office/drawing/2014/main" id="{7E033D0A-3566-4399-9D24-AE23356EE530}"/>
              </a:ext>
            </a:extLst>
          </p:cNvPr>
          <p:cNvGraphicFramePr>
            <a:graphicFrameLocks/>
          </p:cNvGraphicFramePr>
          <p:nvPr>
            <p:custDataLst>
              <p:tags r:id="rId8"/>
            </p:custDataLst>
            <p:extLst>
              <p:ext uri="{D42A27DB-BD31-4B8C-83A1-F6EECF244321}">
                <p14:modId xmlns:p14="http://schemas.microsoft.com/office/powerpoint/2010/main" val="424947556"/>
              </p:ext>
            </p:extLst>
          </p:nvPr>
        </p:nvGraphicFramePr>
        <p:xfrm>
          <a:off x="404544" y="2051633"/>
          <a:ext cx="7510463" cy="367652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60705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32178E7-8587-47E9-B04A-CC1E95C646D9}"/>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65000"/>
                    <a:lumOff val="35000"/>
                  </a:schemeClr>
                </a:solidFill>
              </a:rPr>
              <a:pPr/>
              <a:t>16</a:t>
            </a:fld>
            <a:endParaRPr lang="fr-FR" dirty="0">
              <a:solidFill>
                <a:schemeClr val="tx1">
                  <a:lumMod val="65000"/>
                  <a:lumOff val="35000"/>
                </a:schemeClr>
              </a:solidFill>
            </a:endParaRPr>
          </a:p>
        </p:txBody>
      </p:sp>
      <p:sp>
        <p:nvSpPr>
          <p:cNvPr id="4" name="Espace réservé du contenu 4">
            <a:extLst>
              <a:ext uri="{FF2B5EF4-FFF2-40B4-BE49-F238E27FC236}">
                <a16:creationId xmlns:a16="http://schemas.microsoft.com/office/drawing/2014/main" id="{20F85427-E478-42A9-A1E3-C69FE9F320D5}"/>
              </a:ext>
            </a:extLst>
          </p:cNvPr>
          <p:cNvSpPr txBox="1">
            <a:spLocks/>
          </p:cNvSpPr>
          <p:nvPr>
            <p:custDataLst>
              <p:tags r:id="rId2"/>
            </p:custDataLst>
          </p:nvPr>
        </p:nvSpPr>
        <p:spPr>
          <a:xfrm>
            <a:off x="473120" y="423639"/>
            <a:ext cx="11168418" cy="5199809"/>
          </a:xfrm>
          <a:prstGeom prst="rect">
            <a:avLst/>
          </a:prstGeom>
        </p:spPr>
        <p:txBody>
          <a:bodyPr>
            <a:noAutofit/>
          </a:bodyPr>
          <a:lstStyle>
            <a:lvl1pPr marL="0" indent="0" algn="l" defTabSz="1219170" rtl="0" eaLnBrk="1" latinLnBrk="0" hangingPunct="1">
              <a:spcBef>
                <a:spcPts val="0"/>
              </a:spcBef>
              <a:spcAft>
                <a:spcPts val="1600"/>
              </a:spcAft>
              <a:buClr>
                <a:schemeClr val="accent5">
                  <a:lumMod val="75000"/>
                </a:schemeClr>
              </a:buClr>
              <a:buFontTx/>
              <a:buNone/>
              <a:defRPr sz="3733" kern="1200">
                <a:solidFill>
                  <a:schemeClr val="accent5">
                    <a:lumMod val="75000"/>
                  </a:schemeClr>
                </a:solidFill>
                <a:latin typeface="HelveticaNeueLT Std" pitchFamily="34" charset="0"/>
                <a:ea typeface="+mn-ea"/>
                <a:cs typeface="+mn-cs"/>
              </a:defRPr>
            </a:lvl1pPr>
            <a:lvl2pPr marL="476239" indent="-476239"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2pPr>
            <a:lvl3pPr marL="952476" indent="-476239" algn="l" defTabSz="1219170" rtl="0" eaLnBrk="1" latinLnBrk="0" hangingPunct="1">
              <a:spcBef>
                <a:spcPts val="0"/>
              </a:spcBef>
              <a:spcAft>
                <a:spcPts val="1600"/>
              </a:spcAft>
              <a:buClr>
                <a:schemeClr val="accent5">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3pPr>
            <a:lvl4pPr marL="1439297" indent="-486821"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4pPr>
            <a:lvl5pPr marL="2391774" indent="-476239" algn="l" defTabSz="1219170" rtl="0" eaLnBrk="1" latinLnBrk="0" hangingPunct="1">
              <a:spcBef>
                <a:spcPct val="20000"/>
              </a:spcBef>
              <a:buClr>
                <a:schemeClr val="accent5">
                  <a:lumMod val="75000"/>
                </a:schemeClr>
              </a:buClr>
              <a:buFont typeface="Wingdings" pitchFamily="2" charset="2"/>
              <a:buChar char="§"/>
              <a:defRPr sz="3733"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20000"/>
              </a:lnSpc>
              <a:spcAft>
                <a:spcPts val="1800"/>
              </a:spcAft>
            </a:pPr>
            <a:r>
              <a:rPr lang="fr-CA" sz="2800" dirty="0">
                <a:solidFill>
                  <a:srgbClr val="31859C"/>
                </a:solidFill>
                <a:latin typeface="Raleway" panose="020B0003030101060003" pitchFamily="34" charset="0"/>
              </a:rPr>
              <a:t>Figure 1 (diapositive 15)</a:t>
            </a:r>
          </a:p>
          <a:p>
            <a:pPr marL="360000" indent="-360000">
              <a:spcAft>
                <a:spcPts val="1200"/>
              </a:spcAft>
              <a:buFont typeface="Wingdings" panose="05000000000000000000" pitchFamily="2" charset="2"/>
              <a:buChar char="§"/>
            </a:pPr>
            <a:r>
              <a:rPr lang="fr-CA" sz="1800" dirty="0">
                <a:solidFill>
                  <a:schemeClr val="tx1">
                    <a:lumMod val="75000"/>
                    <a:lumOff val="25000"/>
                  </a:schemeClr>
                </a:solidFill>
              </a:rPr>
              <a:t>La LGV était très rare au Québec jusqu’à la survenue d’une éclosion en 2005 et 2006. </a:t>
            </a:r>
          </a:p>
          <a:p>
            <a:pPr marL="360000" indent="-360000">
              <a:spcAft>
                <a:spcPts val="1200"/>
              </a:spcAft>
              <a:buFont typeface="Wingdings" panose="05000000000000000000" pitchFamily="2" charset="2"/>
              <a:buChar char="§"/>
            </a:pPr>
            <a:r>
              <a:rPr lang="fr-CA" sz="1800" dirty="0">
                <a:solidFill>
                  <a:schemeClr val="tx1">
                    <a:lumMod val="75000"/>
                    <a:lumOff val="25000"/>
                  </a:schemeClr>
                </a:solidFill>
              </a:rPr>
              <a:t>Entre 2 et 13 cas par année ont été déclarés de 2007 à 2012, suggérant une transmission locale limitée. </a:t>
            </a:r>
          </a:p>
          <a:p>
            <a:pPr marL="360000" indent="-360000">
              <a:spcAft>
                <a:spcPts val="1200"/>
              </a:spcAft>
              <a:buFont typeface="Wingdings" panose="05000000000000000000" pitchFamily="2" charset="2"/>
              <a:buChar char="§"/>
            </a:pPr>
            <a:r>
              <a:rPr lang="fr-CA" sz="1800" dirty="0">
                <a:solidFill>
                  <a:schemeClr val="tx1">
                    <a:lumMod val="75000"/>
                    <a:lumOff val="25000"/>
                  </a:schemeClr>
                </a:solidFill>
              </a:rPr>
              <a:t>Une résurgence a été observée lors de l’été 2013 ainsi que deux pics de cas (en 2016 et en 2019). </a:t>
            </a:r>
          </a:p>
          <a:p>
            <a:pPr marL="360000" indent="-360000">
              <a:spcAft>
                <a:spcPts val="1200"/>
              </a:spcAft>
              <a:buFont typeface="Wingdings" panose="05000000000000000000" pitchFamily="2" charset="2"/>
              <a:buChar char="§"/>
            </a:pPr>
            <a:r>
              <a:rPr lang="fr-CA" sz="1800" dirty="0">
                <a:solidFill>
                  <a:schemeClr val="tx1">
                    <a:lumMod val="75000"/>
                    <a:lumOff val="25000"/>
                  </a:schemeClr>
                </a:solidFill>
              </a:rPr>
              <a:t>Aucune saisonnalité n’est évidente.</a:t>
            </a:r>
          </a:p>
          <a:p>
            <a:pPr marL="360000" indent="-360000">
              <a:spcAft>
                <a:spcPts val="1200"/>
              </a:spcAft>
              <a:buFont typeface="Wingdings" panose="05000000000000000000" pitchFamily="2" charset="2"/>
              <a:buChar char="§"/>
            </a:pPr>
            <a:r>
              <a:rPr lang="fr-CA" sz="1800" dirty="0">
                <a:solidFill>
                  <a:schemeClr val="tx1">
                    <a:lumMod val="75000"/>
                    <a:lumOff val="25000"/>
                  </a:schemeClr>
                </a:solidFill>
              </a:rPr>
              <a:t>Après deux années de diminution en 2017 et en 2018, la hausse constatée en 2019 (135 cas) est frappante et préoccupante. Le nombre de cas demeure élevé en 2020 (128 cas).  </a:t>
            </a:r>
          </a:p>
          <a:p>
            <a:pPr marL="360000" indent="-360000">
              <a:spcAft>
                <a:spcPts val="1200"/>
              </a:spcAft>
              <a:buFont typeface="Wingdings" panose="05000000000000000000" pitchFamily="2" charset="2"/>
              <a:buChar char="§"/>
            </a:pPr>
            <a:r>
              <a:rPr lang="fr-CA" sz="1800" dirty="0">
                <a:solidFill>
                  <a:schemeClr val="tx1">
                    <a:lumMod val="75000"/>
                    <a:lumOff val="25000"/>
                  </a:schemeClr>
                </a:solidFill>
              </a:rPr>
              <a:t>Deux cas féminins ont été déclarés, en 2008 et en 2012. Seul le cas de 2012 est confirmé, de génotype L2b. Il s’agit de femmes de 20 à 29, résidentes de l’extérieur de Montréal. L’une aurait acquis l’infection lors d’un voyage à l’extérieur du Québec. Aucune information sur les facteurs de risque n’est disponible pour le second cas féminin.</a:t>
            </a:r>
          </a:p>
          <a:p>
            <a:pPr marL="360000" indent="-360000">
              <a:spcAft>
                <a:spcPts val="1200"/>
              </a:spcAft>
              <a:buFont typeface="Wingdings" panose="05000000000000000000" pitchFamily="2" charset="2"/>
              <a:buChar char="§"/>
            </a:pPr>
            <a:r>
              <a:rPr lang="fr-CA" sz="1800" dirty="0">
                <a:solidFill>
                  <a:schemeClr val="tx1">
                    <a:lumMod val="75000"/>
                    <a:lumOff val="25000"/>
                  </a:schemeClr>
                </a:solidFill>
              </a:rPr>
              <a:t>Un cas a été déclaré chez une femme transsexuelle en 2016 (homme vers femme). Il s’agit d’une femme transsexuelle de 30-39 ans, résidente de Montréal, rapportant dans les 12 derniers mois de multiples partenaires sexuels masculins dont aucun résidant hors du Québec.</a:t>
            </a:r>
          </a:p>
          <a:p>
            <a:pPr marL="360000" indent="-360000">
              <a:spcAft>
                <a:spcPts val="600"/>
              </a:spcAft>
              <a:buFont typeface="Wingdings" panose="05000000000000000000" pitchFamily="2" charset="2"/>
              <a:buChar char="§"/>
            </a:pPr>
            <a:r>
              <a:rPr lang="fr-CA" sz="1800" dirty="0">
                <a:solidFill>
                  <a:schemeClr val="tx1">
                    <a:lumMod val="75000"/>
                    <a:lumOff val="25000"/>
                  </a:schemeClr>
                </a:solidFill>
              </a:rPr>
              <a:t>Le nombre de cas déclarés au cours des dernières années suggère que la LGV est maintenant bien installée au Québec.</a:t>
            </a:r>
          </a:p>
        </p:txBody>
      </p:sp>
    </p:spTree>
    <p:extLst>
      <p:ext uri="{BB962C8B-B14F-4D97-AF65-F5344CB8AC3E}">
        <p14:creationId xmlns:p14="http://schemas.microsoft.com/office/powerpoint/2010/main" val="327887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17</a:t>
            </a:fld>
            <a:endParaRPr lang="fr-FR" dirty="0">
              <a:solidFill>
                <a:schemeClr val="tx1">
                  <a:lumMod val="50000"/>
                  <a:lumOff val="50000"/>
                </a:schemeClr>
              </a:solidFill>
            </a:endParaRPr>
          </a:p>
        </p:txBody>
      </p:sp>
      <p:graphicFrame>
        <p:nvGraphicFramePr>
          <p:cNvPr id="6" name="Tableau 5"/>
          <p:cNvGraphicFramePr>
            <a:graphicFrameLocks noGrp="1"/>
          </p:cNvGraphicFramePr>
          <p:nvPr>
            <p:custDataLst>
              <p:tags r:id="rId2"/>
            </p:custDataLst>
            <p:extLst>
              <p:ext uri="{D42A27DB-BD31-4B8C-83A1-F6EECF244321}">
                <p14:modId xmlns:p14="http://schemas.microsoft.com/office/powerpoint/2010/main" val="1548529651"/>
              </p:ext>
            </p:extLst>
          </p:nvPr>
        </p:nvGraphicFramePr>
        <p:xfrm>
          <a:off x="584559" y="978835"/>
          <a:ext cx="6785350" cy="4111779"/>
        </p:xfrm>
        <a:graphic>
          <a:graphicData uri="http://schemas.openxmlformats.org/drawingml/2006/table">
            <a:tbl>
              <a:tblPr/>
              <a:tblGrid>
                <a:gridCol w="806007">
                  <a:extLst>
                    <a:ext uri="{9D8B030D-6E8A-4147-A177-3AD203B41FA5}">
                      <a16:colId xmlns:a16="http://schemas.microsoft.com/office/drawing/2014/main" val="20000"/>
                    </a:ext>
                  </a:extLst>
                </a:gridCol>
                <a:gridCol w="1279097">
                  <a:extLst>
                    <a:ext uri="{9D8B030D-6E8A-4147-A177-3AD203B41FA5}">
                      <a16:colId xmlns:a16="http://schemas.microsoft.com/office/drawing/2014/main" val="20001"/>
                    </a:ext>
                  </a:extLst>
                </a:gridCol>
                <a:gridCol w="1143303">
                  <a:extLst>
                    <a:ext uri="{9D8B030D-6E8A-4147-A177-3AD203B41FA5}">
                      <a16:colId xmlns:a16="http://schemas.microsoft.com/office/drawing/2014/main" val="20002"/>
                    </a:ext>
                  </a:extLst>
                </a:gridCol>
                <a:gridCol w="1419273">
                  <a:extLst>
                    <a:ext uri="{9D8B030D-6E8A-4147-A177-3AD203B41FA5}">
                      <a16:colId xmlns:a16="http://schemas.microsoft.com/office/drawing/2014/main" val="20003"/>
                    </a:ext>
                  </a:extLst>
                </a:gridCol>
                <a:gridCol w="1086357">
                  <a:extLst>
                    <a:ext uri="{9D8B030D-6E8A-4147-A177-3AD203B41FA5}">
                      <a16:colId xmlns:a16="http://schemas.microsoft.com/office/drawing/2014/main" val="20004"/>
                    </a:ext>
                  </a:extLst>
                </a:gridCol>
                <a:gridCol w="1051313">
                  <a:extLst>
                    <a:ext uri="{9D8B030D-6E8A-4147-A177-3AD203B41FA5}">
                      <a16:colId xmlns:a16="http://schemas.microsoft.com/office/drawing/2014/main" val="20005"/>
                    </a:ext>
                  </a:extLst>
                </a:gridCol>
              </a:tblGrid>
              <a:tr h="582897">
                <a:tc gridSpan="6">
                  <a:txBody>
                    <a:bodyPr/>
                    <a:lstStyle/>
                    <a:p>
                      <a:pPr marL="811213" marR="0" lvl="0" indent="-811213" algn="l" defTabSz="914400" rtl="0" eaLnBrk="1" fontAlgn="ctr" latinLnBrk="0" hangingPunct="1">
                        <a:lnSpc>
                          <a:spcPct val="100000"/>
                        </a:lnSpc>
                        <a:spcBef>
                          <a:spcPts val="0"/>
                        </a:spcBef>
                        <a:spcAft>
                          <a:spcPts val="0"/>
                        </a:spcAft>
                        <a:buClrTx/>
                        <a:buSzTx/>
                        <a:buFontTx/>
                        <a:buNone/>
                        <a:tabLst/>
                        <a:defRPr/>
                      </a:pPr>
                      <a:r>
                        <a:rPr kumimoji="0" lang="fr-CA" altLang="fr-FR" sz="1400" b="1" i="0" u="none" strike="noStrike" cap="none" normalizeH="0" baseline="0" dirty="0">
                          <a:ln>
                            <a:noFill/>
                          </a:ln>
                          <a:solidFill>
                            <a:schemeClr val="tx1">
                              <a:lumMod val="75000"/>
                              <a:lumOff val="25000"/>
                            </a:schemeClr>
                          </a:solidFill>
                          <a:effectLst/>
                          <a:latin typeface="HelveticaNeueLT Std" panose="020B0604020202020204" pitchFamily="34" charset="0"/>
                          <a:ea typeface="Calibri" panose="020F0502020204030204" pitchFamily="34" charset="0"/>
                          <a:cs typeface="Times New Roman" panose="02020603050405020304" pitchFamily="18" charset="0"/>
                        </a:rPr>
                        <a:t>Tableau 1</a:t>
                      </a:r>
                      <a:r>
                        <a:rPr kumimoji="0" lang="fr-CA" altLang="fr-FR" sz="1400" b="0" i="0" u="none" strike="noStrike" cap="none" normalizeH="0" baseline="0" dirty="0">
                          <a:ln>
                            <a:noFill/>
                          </a:ln>
                          <a:solidFill>
                            <a:schemeClr val="tx1">
                              <a:lumMod val="75000"/>
                              <a:lumOff val="25000"/>
                            </a:schemeClr>
                          </a:solidFill>
                          <a:effectLst/>
                          <a:latin typeface="HelveticaNeueLT Std" panose="020B0604020202020204" pitchFamily="34" charset="0"/>
                          <a:ea typeface="Calibri" panose="020F0502020204030204" pitchFamily="34" charset="0"/>
                          <a:cs typeface="Times New Roman" panose="02020603050405020304" pitchFamily="18" charset="0"/>
                        </a:rPr>
                        <a:t> : Pourcentage de positivité de génotype LGV parmi les spécimens </a:t>
                      </a:r>
                      <a:r>
                        <a:rPr kumimoji="0" lang="fr-CA" altLang="fr-FR" sz="1400" b="0" i="0" u="none" strike="noStrike" cap="none" normalizeH="0" baseline="0" dirty="0" err="1">
                          <a:ln>
                            <a:noFill/>
                          </a:ln>
                          <a:solidFill>
                            <a:schemeClr val="tx1">
                              <a:lumMod val="75000"/>
                              <a:lumOff val="25000"/>
                            </a:schemeClr>
                          </a:solidFill>
                          <a:effectLst/>
                          <a:latin typeface="HelveticaNeueLT Std" panose="020B0604020202020204" pitchFamily="34" charset="0"/>
                          <a:ea typeface="Calibri" panose="020F0502020204030204" pitchFamily="34" charset="0"/>
                          <a:cs typeface="Times New Roman" panose="02020603050405020304" pitchFamily="18" charset="0"/>
                        </a:rPr>
                        <a:t>ano-rectaux</a:t>
                      </a:r>
                      <a:r>
                        <a:rPr kumimoji="0" lang="fr-CA" altLang="fr-FR" sz="1400" b="0" i="0" u="none" strike="noStrike" cap="none" normalizeH="0" baseline="0" dirty="0">
                          <a:ln>
                            <a:noFill/>
                          </a:ln>
                          <a:solidFill>
                            <a:schemeClr val="tx1">
                              <a:lumMod val="75000"/>
                              <a:lumOff val="25000"/>
                            </a:schemeClr>
                          </a:solidFill>
                          <a:effectLst/>
                          <a:latin typeface="HelveticaNeueLT Std" panose="020B0604020202020204" pitchFamily="34" charset="0"/>
                          <a:ea typeface="Calibri" panose="020F0502020204030204" pitchFamily="34" charset="0"/>
                          <a:cs typeface="Times New Roman" panose="02020603050405020304" pitchFamily="18" charset="0"/>
                        </a:rPr>
                        <a:t> positifs     par TAAN pour </a:t>
                      </a:r>
                      <a:r>
                        <a:rPr kumimoji="0" lang="fr-CA" altLang="fr-FR" sz="1400" b="0" i="1" u="none" strike="noStrike" cap="none" normalizeH="0" baseline="0" dirty="0">
                          <a:ln>
                            <a:noFill/>
                          </a:ln>
                          <a:solidFill>
                            <a:schemeClr val="tx1">
                              <a:lumMod val="75000"/>
                              <a:lumOff val="25000"/>
                            </a:schemeClr>
                          </a:solidFill>
                          <a:effectLst/>
                          <a:latin typeface="HelveticaNeueLT Std" panose="020B0604020202020204" pitchFamily="34" charset="0"/>
                          <a:ea typeface="Calibri" panose="020F0502020204030204" pitchFamily="34" charset="0"/>
                          <a:cs typeface="Times New Roman" panose="02020603050405020304" pitchFamily="18" charset="0"/>
                        </a:rPr>
                        <a:t>C. trachomatis</a:t>
                      </a:r>
                      <a:r>
                        <a:rPr kumimoji="0" lang="fr-CA" altLang="fr-FR" sz="1400" b="0" i="0" u="none" strike="noStrike" cap="none" normalizeH="0" baseline="0" dirty="0">
                          <a:ln>
                            <a:noFill/>
                          </a:ln>
                          <a:solidFill>
                            <a:schemeClr val="tx1">
                              <a:lumMod val="75000"/>
                              <a:lumOff val="25000"/>
                            </a:schemeClr>
                          </a:solidFill>
                          <a:effectLst/>
                          <a:latin typeface="HelveticaNeueLT Std" panose="020B0604020202020204" pitchFamily="34" charset="0"/>
                          <a:ea typeface="Calibri" panose="020F0502020204030204" pitchFamily="34" charset="0"/>
                          <a:cs typeface="Times New Roman" panose="02020603050405020304" pitchFamily="18" charset="0"/>
                        </a:rPr>
                        <a:t> analysés</a:t>
                      </a:r>
                      <a:endParaRPr kumimoji="0" lang="fr-CA" altLang="fr-FR" sz="1400" b="0" i="0" u="none" strike="noStrike" cap="none" normalizeH="0" baseline="0" dirty="0">
                        <a:ln>
                          <a:noFill/>
                        </a:ln>
                        <a:solidFill>
                          <a:schemeClr val="tx1">
                            <a:lumMod val="75000"/>
                            <a:lumOff val="25000"/>
                          </a:schemeClr>
                        </a:solidFill>
                        <a:effectLst/>
                        <a:latin typeface="HelveticaNeueLT Std" panose="020B0604020202020204" pitchFamily="34" charset="0"/>
                      </a:endParaRPr>
                    </a:p>
                  </a:txBody>
                  <a:tcPr marL="48000" marR="0" marT="48000" marB="48000" anchor="ctr">
                    <a:lnL>
                      <a:noFill/>
                    </a:lnL>
                    <a:lnR>
                      <a:noFill/>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hMerge="1">
                  <a:txBody>
                    <a:bodyPr/>
                    <a:lstStyle/>
                    <a:p>
                      <a:pPr algn="ctr" fontAlgn="ctr"/>
                      <a:endParaRPr lang="fr-CA" sz="1000" b="1" i="0" u="none" strike="noStrike" dirty="0">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pPr algn="ctr" fontAlgn="ctr"/>
                      <a:endParaRPr lang="fr-FR" sz="1000" b="1" i="0" u="none" strike="noStrike" dirty="0">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pPr algn="ctr" fontAlgn="ctr"/>
                      <a:endParaRPr lang="fr-FR" sz="1000" b="1" i="0" u="none" strike="noStrike" dirty="0">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pPr algn="ctr" fontAlgn="ctr"/>
                      <a:endParaRPr lang="fr-CA" sz="1000" b="1" i="0" u="none" strike="noStrike" dirty="0">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pPr algn="ctr" fontAlgn="ctr"/>
                      <a:endParaRPr lang="fr-CA" sz="1000" b="1" i="0" u="none" strike="noStrike" dirty="0">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06"/>
                  </a:ext>
                </a:extLst>
              </a:tr>
              <a:tr h="807734">
                <a:tc>
                  <a:txBody>
                    <a:bodyPr/>
                    <a:lstStyle/>
                    <a:p>
                      <a:pPr algn="ctr" fontAlgn="ctr"/>
                      <a:r>
                        <a:rPr lang="fr-CA" sz="1200" b="1" i="0" u="none" strike="noStrike" dirty="0">
                          <a:solidFill>
                            <a:schemeClr val="tx1">
                              <a:lumMod val="75000"/>
                              <a:lumOff val="25000"/>
                            </a:schemeClr>
                          </a:solidFill>
                          <a:effectLst/>
                          <a:latin typeface="HelveticaNeueLT Std" panose="020B0604020202020204" pitchFamily="34" charset="0"/>
                        </a:rPr>
                        <a:t>Année</a:t>
                      </a: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AD9C0"/>
                    </a:solidFill>
                  </a:tcPr>
                </a:tc>
                <a:tc>
                  <a:txBody>
                    <a:bodyPr/>
                    <a:lstStyle/>
                    <a:p>
                      <a:pPr algn="ctr" fontAlgn="ctr"/>
                      <a:r>
                        <a:rPr lang="fr-CA" sz="1200" b="1" i="0" u="none" strike="noStrike" dirty="0">
                          <a:solidFill>
                            <a:schemeClr val="tx1">
                              <a:lumMod val="75000"/>
                              <a:lumOff val="25000"/>
                            </a:schemeClr>
                          </a:solidFill>
                          <a:effectLst/>
                          <a:latin typeface="HelveticaNeueLT Std" panose="020B0604020202020204" pitchFamily="34" charset="0"/>
                        </a:rPr>
                        <a:t>Nombre d’échantillons reçus </a:t>
                      </a: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AD9C0"/>
                    </a:solidFill>
                  </a:tcPr>
                </a:tc>
                <a:tc>
                  <a:txBody>
                    <a:bodyPr/>
                    <a:lstStyle/>
                    <a:p>
                      <a:pPr algn="ctr" fontAlgn="ctr"/>
                      <a:r>
                        <a:rPr lang="fr-FR" sz="1200" b="1" i="0" u="none" strike="noStrike" dirty="0">
                          <a:solidFill>
                            <a:schemeClr val="tx1">
                              <a:lumMod val="75000"/>
                              <a:lumOff val="25000"/>
                            </a:schemeClr>
                          </a:solidFill>
                          <a:effectLst/>
                          <a:latin typeface="HelveticaNeueLT Std" panose="020B0604020202020204" pitchFamily="34" charset="0"/>
                        </a:rPr>
                        <a:t>Nombre CT positifs au LSPQ</a:t>
                      </a: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AD9C0"/>
                    </a:solidFill>
                  </a:tcPr>
                </a:tc>
                <a:tc>
                  <a:txBody>
                    <a:bodyPr/>
                    <a:lstStyle/>
                    <a:p>
                      <a:pPr algn="ctr" fontAlgn="ctr"/>
                      <a:r>
                        <a:rPr lang="fr-FR" sz="1200" b="1" i="0" u="none" strike="noStrike" dirty="0">
                          <a:solidFill>
                            <a:schemeClr val="tx1">
                              <a:lumMod val="75000"/>
                              <a:lumOff val="25000"/>
                            </a:schemeClr>
                          </a:solidFill>
                          <a:effectLst/>
                          <a:latin typeface="HelveticaNeueLT Std" panose="020B0604020202020204" pitchFamily="34" charset="0"/>
                        </a:rPr>
                        <a:t>Nombre d’échantillons génotypes identifiés (%)</a:t>
                      </a:r>
                      <a:r>
                        <a:rPr lang="fr-FR" sz="1200" b="1" i="0" u="none" strike="noStrike" baseline="30000" dirty="0">
                          <a:solidFill>
                            <a:schemeClr val="tx1">
                              <a:lumMod val="75000"/>
                              <a:lumOff val="25000"/>
                            </a:schemeClr>
                          </a:solidFill>
                          <a:effectLst/>
                          <a:latin typeface="HelveticaNeueLT Std" panose="020B0604020202020204" pitchFamily="34" charset="0"/>
                        </a:rPr>
                        <a:t>1</a:t>
                      </a:r>
                      <a:endParaRPr lang="fr-FR" sz="1200" b="1" i="0" u="none" strike="noStrike" dirty="0">
                        <a:solidFill>
                          <a:schemeClr val="tx1">
                            <a:lumMod val="75000"/>
                            <a:lumOff val="25000"/>
                          </a:schemeClr>
                        </a:solidFill>
                        <a:effectLst/>
                        <a:latin typeface="HelveticaNeueLT Std" panose="020B0604020202020204" pitchFamily="34" charset="0"/>
                      </a:endParaRP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AD9C0"/>
                    </a:solidFill>
                  </a:tcPr>
                </a:tc>
                <a:tc>
                  <a:txBody>
                    <a:bodyPr/>
                    <a:lstStyle/>
                    <a:p>
                      <a:pPr algn="ctr" fontAlgn="ctr"/>
                      <a:r>
                        <a:rPr lang="fr-CA" sz="1200" b="1" i="0" u="none" strike="noStrike" dirty="0">
                          <a:solidFill>
                            <a:schemeClr val="tx1">
                              <a:lumMod val="75000"/>
                              <a:lumOff val="25000"/>
                            </a:schemeClr>
                          </a:solidFill>
                          <a:effectLst/>
                          <a:latin typeface="HelveticaNeueLT Std" panose="020B0604020202020204" pitchFamily="34" charset="0"/>
                        </a:rPr>
                        <a:t>Génotypes non-LGV</a:t>
                      </a:r>
                      <a:r>
                        <a:rPr lang="fr-CA" sz="1200" b="1" i="0" u="none" strike="noStrike" baseline="30000" dirty="0">
                          <a:solidFill>
                            <a:schemeClr val="tx1">
                              <a:lumMod val="75000"/>
                              <a:lumOff val="25000"/>
                            </a:schemeClr>
                          </a:solidFill>
                          <a:effectLst/>
                          <a:latin typeface="HelveticaNeueLT Std" panose="020B0604020202020204" pitchFamily="34" charset="0"/>
                        </a:rPr>
                        <a:t>2</a:t>
                      </a: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AD9C0"/>
                    </a:solidFill>
                  </a:tcPr>
                </a:tc>
                <a:tc>
                  <a:txBody>
                    <a:bodyPr/>
                    <a:lstStyle/>
                    <a:p>
                      <a:pPr algn="ctr" fontAlgn="ctr"/>
                      <a:r>
                        <a:rPr lang="fr-CA" sz="1200" b="1" i="0" u="none" strike="noStrike" dirty="0">
                          <a:solidFill>
                            <a:schemeClr val="tx1">
                              <a:lumMod val="75000"/>
                              <a:lumOff val="25000"/>
                            </a:schemeClr>
                          </a:solidFill>
                          <a:effectLst/>
                          <a:latin typeface="HelveticaNeueLT Std" panose="020B0604020202020204" pitchFamily="34" charset="0"/>
                        </a:rPr>
                        <a:t>Génotypes LGV ( %)</a:t>
                      </a:r>
                      <a:r>
                        <a:rPr lang="fr-CA" sz="1200" b="1" i="0" u="none" strike="noStrike" baseline="30000" dirty="0">
                          <a:solidFill>
                            <a:schemeClr val="tx1">
                              <a:lumMod val="75000"/>
                              <a:lumOff val="25000"/>
                            </a:schemeClr>
                          </a:solidFill>
                          <a:effectLst/>
                          <a:latin typeface="HelveticaNeueLT Std" panose="020B0604020202020204" pitchFamily="34" charset="0"/>
                        </a:rPr>
                        <a:t>3</a:t>
                      </a:r>
                      <a:endParaRPr lang="fr-CA" sz="1200" b="1" i="0" u="none" strike="noStrike" dirty="0">
                        <a:solidFill>
                          <a:schemeClr val="tx1">
                            <a:lumMod val="75000"/>
                            <a:lumOff val="25000"/>
                          </a:schemeClr>
                        </a:solidFill>
                        <a:effectLst/>
                        <a:latin typeface="HelveticaNeueLT Std" panose="020B0604020202020204" pitchFamily="34" charset="0"/>
                      </a:endParaRP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AD9C0"/>
                    </a:solidFill>
                  </a:tcPr>
                </a:tc>
                <a:extLst>
                  <a:ext uri="{0D108BD9-81ED-4DB2-BD59-A6C34878D82A}">
                    <a16:rowId xmlns:a16="http://schemas.microsoft.com/office/drawing/2014/main" val="10000"/>
                  </a:ext>
                </a:extLst>
              </a:tr>
              <a:tr h="263193">
                <a:tc>
                  <a:txBody>
                    <a:bodyPr/>
                    <a:lstStyle/>
                    <a:p>
                      <a:pPr algn="l" fontAlgn="b"/>
                      <a:r>
                        <a:rPr lang="fr-CA" sz="1200" b="1" i="0" u="none" strike="noStrike" dirty="0">
                          <a:solidFill>
                            <a:schemeClr val="tx1">
                              <a:lumMod val="75000"/>
                              <a:lumOff val="25000"/>
                            </a:schemeClr>
                          </a:solidFill>
                          <a:effectLst/>
                          <a:latin typeface="HelveticaNeueLT Std" panose="020B0604020202020204" pitchFamily="34" charset="0"/>
                        </a:rPr>
                        <a:t>2013</a:t>
                      </a:r>
                    </a:p>
                  </a:txBody>
                  <a:tcPr marL="48000" marR="0" marT="48000" marB="0" anchor="b">
                    <a:lnL>
                      <a:noFill/>
                    </a:lnL>
                    <a:lnR>
                      <a:noFill/>
                    </a:lnR>
                    <a:lnT w="12700" cap="flat" cmpd="sng" algn="ctr">
                      <a:solidFill>
                        <a:schemeClr val="accent5">
                          <a:lumMod val="75000"/>
                        </a:schemeClr>
                      </a:solidFill>
                      <a:prstDash val="solid"/>
                      <a:round/>
                      <a:headEnd type="none" w="med" len="med"/>
                      <a:tailEnd type="none" w="med" len="med"/>
                    </a:lnT>
                    <a:lnB>
                      <a:noFill/>
                    </a:lnB>
                    <a:noFill/>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447</a:t>
                      </a: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424 (95 %)</a:t>
                      </a: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414 (93 %)</a:t>
                      </a: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a:noFill/>
                    </a:lnB>
                  </a:tcPr>
                </a:tc>
                <a:tc>
                  <a:txBody>
                    <a:bodyPr/>
                    <a:lstStyle/>
                    <a:p>
                      <a:pPr algn="ctr" fontAlgn="ctr"/>
                      <a:r>
                        <a:rPr lang="fr-CA" sz="1200" b="0" i="0" u="none" strike="noStrike" dirty="0">
                          <a:solidFill>
                            <a:schemeClr val="tx1">
                              <a:lumMod val="75000"/>
                              <a:lumOff val="25000"/>
                            </a:schemeClr>
                          </a:solidFill>
                          <a:effectLst/>
                          <a:latin typeface="HelveticaNeueLT Std" panose="020B0604020202020204" pitchFamily="34" charset="0"/>
                        </a:rPr>
                        <a:t>363</a:t>
                      </a: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51 (12,3 %)</a:t>
                      </a:r>
                    </a:p>
                  </a:txBody>
                  <a:tcPr marL="48000" marR="0" marT="48000" marB="0" anchor="ctr">
                    <a:lnL>
                      <a:noFill/>
                    </a:lnL>
                    <a:lnR>
                      <a:noFill/>
                    </a:lnR>
                    <a:lnT w="12700" cap="flat" cmpd="sng" algn="ctr">
                      <a:solidFill>
                        <a:schemeClr val="accent5">
                          <a:lumMod val="75000"/>
                        </a:schemeClr>
                      </a:solidFill>
                      <a:prstDash val="solid"/>
                      <a:round/>
                      <a:headEnd type="none" w="med" len="med"/>
                      <a:tailEnd type="none" w="med" len="med"/>
                    </a:lnT>
                    <a:lnB>
                      <a:noFill/>
                    </a:lnB>
                  </a:tcPr>
                </a:tc>
                <a:extLst>
                  <a:ext uri="{0D108BD9-81ED-4DB2-BD59-A6C34878D82A}">
                    <a16:rowId xmlns:a16="http://schemas.microsoft.com/office/drawing/2014/main" val="10001"/>
                  </a:ext>
                </a:extLst>
              </a:tr>
              <a:tr h="263193">
                <a:tc>
                  <a:txBody>
                    <a:bodyPr/>
                    <a:lstStyle/>
                    <a:p>
                      <a:pPr algn="l" fontAlgn="b"/>
                      <a:r>
                        <a:rPr lang="fr-CA" sz="1200" b="1" i="0" u="none" strike="noStrike" dirty="0">
                          <a:solidFill>
                            <a:schemeClr val="tx1">
                              <a:lumMod val="75000"/>
                              <a:lumOff val="25000"/>
                            </a:schemeClr>
                          </a:solidFill>
                          <a:effectLst/>
                          <a:latin typeface="HelveticaNeueLT Std" panose="020B0604020202020204" pitchFamily="34" charset="0"/>
                        </a:rPr>
                        <a:t>2014</a:t>
                      </a:r>
                    </a:p>
                  </a:txBody>
                  <a:tcPr marL="48000" marR="0" marT="48000" marB="0" anchor="b">
                    <a:lnL>
                      <a:noFill/>
                    </a:lnL>
                    <a:lnR>
                      <a:noFill/>
                    </a:lnR>
                    <a:lnT>
                      <a:noFill/>
                    </a:lnT>
                    <a:lnB>
                      <a:noFill/>
                    </a:lnB>
                    <a:noFill/>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556</a:t>
                      </a:r>
                    </a:p>
                  </a:txBody>
                  <a:tcPr marL="48000" marR="0" marT="48000" marB="0" anchor="ctr">
                    <a:lnL>
                      <a:noFill/>
                    </a:lnL>
                    <a:lnR>
                      <a:noFill/>
                    </a:lnR>
                    <a:lnT>
                      <a:noFill/>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540 (97 %)</a:t>
                      </a:r>
                    </a:p>
                  </a:txBody>
                  <a:tcPr marL="48000" marR="0" marT="48000" marB="0" anchor="ctr">
                    <a:lnL>
                      <a:noFill/>
                    </a:lnL>
                    <a:lnR>
                      <a:noFill/>
                    </a:lnR>
                    <a:lnT>
                      <a:noFill/>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534 (96 %)</a:t>
                      </a:r>
                    </a:p>
                  </a:txBody>
                  <a:tcPr marL="48000" marR="0" marT="48000" marB="0" anchor="ctr">
                    <a:lnL>
                      <a:noFill/>
                    </a:lnL>
                    <a:lnR>
                      <a:noFill/>
                    </a:lnR>
                    <a:lnT>
                      <a:noFill/>
                    </a:lnT>
                    <a:lnB>
                      <a:noFill/>
                    </a:lnB>
                  </a:tcPr>
                </a:tc>
                <a:tc>
                  <a:txBody>
                    <a:bodyPr/>
                    <a:lstStyle/>
                    <a:p>
                      <a:pPr algn="ctr" fontAlgn="ctr"/>
                      <a:r>
                        <a:rPr lang="fr-CA" sz="1200" b="0" i="0" u="none" strike="noStrike" dirty="0">
                          <a:solidFill>
                            <a:schemeClr val="tx1">
                              <a:lumMod val="75000"/>
                              <a:lumOff val="25000"/>
                            </a:schemeClr>
                          </a:solidFill>
                          <a:effectLst/>
                          <a:latin typeface="HelveticaNeueLT Std" panose="020B0604020202020204" pitchFamily="34" charset="0"/>
                        </a:rPr>
                        <a:t>475</a:t>
                      </a:r>
                    </a:p>
                  </a:txBody>
                  <a:tcPr marL="48000" marR="0" marT="48000" marB="0" anchor="ctr">
                    <a:lnL>
                      <a:noFill/>
                    </a:lnL>
                    <a:lnR>
                      <a:noFill/>
                    </a:lnR>
                    <a:lnT>
                      <a:noFill/>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59 (11,0 %)</a:t>
                      </a:r>
                    </a:p>
                  </a:txBody>
                  <a:tcPr marL="48000" marR="0" marT="48000" marB="0" anchor="ctr">
                    <a:lnL>
                      <a:noFill/>
                    </a:lnL>
                    <a:lnR>
                      <a:noFill/>
                    </a:lnR>
                    <a:lnT>
                      <a:noFill/>
                    </a:lnT>
                    <a:lnB>
                      <a:noFill/>
                    </a:lnB>
                  </a:tcPr>
                </a:tc>
                <a:extLst>
                  <a:ext uri="{0D108BD9-81ED-4DB2-BD59-A6C34878D82A}">
                    <a16:rowId xmlns:a16="http://schemas.microsoft.com/office/drawing/2014/main" val="10002"/>
                  </a:ext>
                </a:extLst>
              </a:tr>
              <a:tr h="263193">
                <a:tc>
                  <a:txBody>
                    <a:bodyPr/>
                    <a:lstStyle/>
                    <a:p>
                      <a:pPr algn="l" fontAlgn="b"/>
                      <a:r>
                        <a:rPr lang="fr-CA" sz="1200" b="1" i="0" u="none" strike="noStrike" dirty="0">
                          <a:solidFill>
                            <a:schemeClr val="tx1">
                              <a:lumMod val="75000"/>
                              <a:lumOff val="25000"/>
                            </a:schemeClr>
                          </a:solidFill>
                          <a:effectLst/>
                          <a:latin typeface="HelveticaNeueLT Std" panose="020B0604020202020204" pitchFamily="34" charset="0"/>
                        </a:rPr>
                        <a:t>2015</a:t>
                      </a:r>
                    </a:p>
                  </a:txBody>
                  <a:tcPr marL="48000" marR="0" marT="48000" marB="0" anchor="b">
                    <a:lnL>
                      <a:noFill/>
                    </a:lnL>
                    <a:lnR>
                      <a:noFill/>
                    </a:lnR>
                    <a:lnT>
                      <a:noFill/>
                    </a:lnT>
                    <a:lnB>
                      <a:noFill/>
                    </a:lnB>
                    <a:noFill/>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692</a:t>
                      </a:r>
                    </a:p>
                  </a:txBody>
                  <a:tcPr marL="48000" marR="0" marT="48000" marB="0" anchor="ctr">
                    <a:lnL>
                      <a:noFill/>
                    </a:lnL>
                    <a:lnR>
                      <a:noFill/>
                    </a:lnR>
                    <a:lnT>
                      <a:noFill/>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670 (97 %)</a:t>
                      </a:r>
                    </a:p>
                  </a:txBody>
                  <a:tcPr marL="48000" marR="0" marT="48000" marB="0" anchor="ctr">
                    <a:lnL>
                      <a:noFill/>
                    </a:lnL>
                    <a:lnR>
                      <a:noFill/>
                    </a:lnR>
                    <a:lnT>
                      <a:noFill/>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656 (95 %)</a:t>
                      </a:r>
                    </a:p>
                  </a:txBody>
                  <a:tcPr marL="48000" marR="0" marT="48000" marB="0" anchor="ctr">
                    <a:lnL>
                      <a:noFill/>
                    </a:lnL>
                    <a:lnR>
                      <a:noFill/>
                    </a:lnR>
                    <a:lnT>
                      <a:noFill/>
                    </a:lnT>
                    <a:lnB>
                      <a:noFill/>
                    </a:lnB>
                  </a:tcPr>
                </a:tc>
                <a:tc>
                  <a:txBody>
                    <a:bodyPr/>
                    <a:lstStyle/>
                    <a:p>
                      <a:pPr algn="ctr" fontAlgn="ctr"/>
                      <a:r>
                        <a:rPr lang="fr-CA" sz="1200" b="0" i="0" u="none" strike="noStrike" dirty="0">
                          <a:solidFill>
                            <a:schemeClr val="tx1">
                              <a:lumMod val="75000"/>
                              <a:lumOff val="25000"/>
                            </a:schemeClr>
                          </a:solidFill>
                          <a:effectLst/>
                          <a:latin typeface="HelveticaNeueLT Std" panose="020B0604020202020204" pitchFamily="34" charset="0"/>
                        </a:rPr>
                        <a:t>536</a:t>
                      </a:r>
                    </a:p>
                  </a:txBody>
                  <a:tcPr marL="48000" marR="0" marT="48000" marB="0" anchor="ctr">
                    <a:lnL>
                      <a:noFill/>
                    </a:lnL>
                    <a:lnR>
                      <a:noFill/>
                    </a:lnR>
                    <a:lnT>
                      <a:noFill/>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120 (18,3 %)</a:t>
                      </a:r>
                    </a:p>
                  </a:txBody>
                  <a:tcPr marL="48000" marR="0" marT="48000" marB="0" anchor="ctr">
                    <a:lnL>
                      <a:noFill/>
                    </a:lnL>
                    <a:lnR>
                      <a:noFill/>
                    </a:lnR>
                    <a:lnT>
                      <a:noFill/>
                    </a:lnT>
                    <a:lnB>
                      <a:noFill/>
                    </a:lnB>
                  </a:tcPr>
                </a:tc>
                <a:extLst>
                  <a:ext uri="{0D108BD9-81ED-4DB2-BD59-A6C34878D82A}">
                    <a16:rowId xmlns:a16="http://schemas.microsoft.com/office/drawing/2014/main" val="10003"/>
                  </a:ext>
                </a:extLst>
              </a:tr>
              <a:tr h="263193">
                <a:tc>
                  <a:txBody>
                    <a:bodyPr/>
                    <a:lstStyle/>
                    <a:p>
                      <a:pPr algn="l" fontAlgn="b"/>
                      <a:r>
                        <a:rPr lang="fr-CA" sz="1200" b="1" i="0" u="none" strike="noStrike" dirty="0">
                          <a:solidFill>
                            <a:schemeClr val="tx1">
                              <a:lumMod val="75000"/>
                              <a:lumOff val="25000"/>
                            </a:schemeClr>
                          </a:solidFill>
                          <a:effectLst/>
                          <a:latin typeface="HelveticaNeueLT Std" panose="020B0604020202020204" pitchFamily="34" charset="0"/>
                        </a:rPr>
                        <a:t>2016</a:t>
                      </a:r>
                    </a:p>
                  </a:txBody>
                  <a:tcPr marL="48000" marR="0" marT="48000" marB="0" anchor="b">
                    <a:lnL>
                      <a:noFill/>
                    </a:lnL>
                    <a:lnR>
                      <a:noFill/>
                    </a:lnR>
                    <a:lnT>
                      <a:noFill/>
                    </a:lnT>
                    <a:lnB>
                      <a:noFill/>
                    </a:lnB>
                    <a:noFill/>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1 283</a:t>
                      </a:r>
                    </a:p>
                  </a:txBody>
                  <a:tcPr marL="48000" marR="0" marT="48000" marB="0" anchor="ctr">
                    <a:lnL>
                      <a:noFill/>
                    </a:lnL>
                    <a:lnR>
                      <a:noFill/>
                    </a:lnR>
                    <a:lnT>
                      <a:noFill/>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1 249 (97 %)</a:t>
                      </a:r>
                    </a:p>
                  </a:txBody>
                  <a:tcPr marL="48000" marR="0" marT="48000" marB="0" anchor="ctr">
                    <a:lnL>
                      <a:noFill/>
                    </a:lnL>
                    <a:lnR>
                      <a:noFill/>
                    </a:lnR>
                    <a:lnT>
                      <a:noFill/>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1 199 (93 %)</a:t>
                      </a:r>
                    </a:p>
                  </a:txBody>
                  <a:tcPr marL="48000" marR="0" marT="48000" marB="0" anchor="ctr">
                    <a:lnL>
                      <a:noFill/>
                    </a:lnL>
                    <a:lnR>
                      <a:noFill/>
                    </a:lnR>
                    <a:lnT>
                      <a:noFill/>
                    </a:lnT>
                    <a:lnB>
                      <a:noFill/>
                    </a:lnB>
                  </a:tcPr>
                </a:tc>
                <a:tc>
                  <a:txBody>
                    <a:bodyPr/>
                    <a:lstStyle/>
                    <a:p>
                      <a:pPr algn="ctr" fontAlgn="ctr"/>
                      <a:r>
                        <a:rPr lang="fr-CA" sz="1200" b="0" i="0" u="none" strike="noStrike" dirty="0">
                          <a:solidFill>
                            <a:schemeClr val="tx1">
                              <a:lumMod val="75000"/>
                              <a:lumOff val="25000"/>
                            </a:schemeClr>
                          </a:solidFill>
                          <a:effectLst/>
                          <a:latin typeface="HelveticaNeueLT Std" panose="020B0604020202020204" pitchFamily="34" charset="0"/>
                        </a:rPr>
                        <a:t>1 070</a:t>
                      </a:r>
                    </a:p>
                  </a:txBody>
                  <a:tcPr marL="48000" marR="0" marT="48000" marB="0" anchor="ctr">
                    <a:lnL>
                      <a:noFill/>
                    </a:lnL>
                    <a:lnR>
                      <a:noFill/>
                    </a:lnR>
                    <a:lnT>
                      <a:noFill/>
                    </a:lnT>
                    <a:lnB>
                      <a:noFill/>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129 (10,8 %)</a:t>
                      </a:r>
                    </a:p>
                  </a:txBody>
                  <a:tcPr marL="48000" marR="0" marT="48000" marB="0" anchor="ctr">
                    <a:lnL>
                      <a:noFill/>
                    </a:lnL>
                    <a:lnR>
                      <a:noFill/>
                    </a:lnR>
                    <a:lnT>
                      <a:noFill/>
                    </a:lnT>
                    <a:lnB>
                      <a:noFill/>
                    </a:lnB>
                  </a:tcPr>
                </a:tc>
                <a:extLst>
                  <a:ext uri="{0D108BD9-81ED-4DB2-BD59-A6C34878D82A}">
                    <a16:rowId xmlns:a16="http://schemas.microsoft.com/office/drawing/2014/main" val="10004"/>
                  </a:ext>
                </a:extLst>
              </a:tr>
              <a:tr h="276353">
                <a:tc>
                  <a:txBody>
                    <a:bodyPr/>
                    <a:lstStyle/>
                    <a:p>
                      <a:pPr algn="l" fontAlgn="b"/>
                      <a:r>
                        <a:rPr lang="fr-CA" sz="1200" b="1" i="0" u="none" strike="noStrike" dirty="0">
                          <a:solidFill>
                            <a:schemeClr val="tx1">
                              <a:lumMod val="75000"/>
                              <a:lumOff val="25000"/>
                            </a:schemeClr>
                          </a:solidFill>
                          <a:effectLst/>
                          <a:latin typeface="HelveticaNeueLT Std" panose="020B0604020202020204" pitchFamily="34" charset="0"/>
                        </a:rPr>
                        <a:t>2017</a:t>
                      </a:r>
                    </a:p>
                  </a:txBody>
                  <a:tcPr marL="48000" marR="0" marT="48000" marB="0" anchor="b">
                    <a:lnL>
                      <a:noFill/>
                    </a:lnL>
                    <a:lnR>
                      <a:noFill/>
                    </a:lnR>
                    <a:lnT>
                      <a:noFill/>
                    </a:lnT>
                    <a:lnB w="12700" cap="flat" cmpd="sng" algn="ctr">
                      <a:noFill/>
                      <a:prstDash val="solid"/>
                      <a:round/>
                      <a:headEnd type="none" w="med" len="med"/>
                      <a:tailEnd type="none" w="med" len="med"/>
                    </a:lnB>
                    <a:noFill/>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1 698</a:t>
                      </a:r>
                    </a:p>
                  </a:txBody>
                  <a:tcPr marL="48000" marR="0" marT="4800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1 640 (97 %)</a:t>
                      </a:r>
                    </a:p>
                  </a:txBody>
                  <a:tcPr marL="48000" marR="0" marT="4800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1 591 (94 %)</a:t>
                      </a:r>
                    </a:p>
                  </a:txBody>
                  <a:tcPr marL="48000" marR="0" marT="4800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fr-CA" sz="1200" b="0" i="0" u="none" strike="noStrike" dirty="0">
                          <a:solidFill>
                            <a:schemeClr val="tx1">
                              <a:lumMod val="75000"/>
                              <a:lumOff val="25000"/>
                            </a:schemeClr>
                          </a:solidFill>
                          <a:effectLst/>
                          <a:latin typeface="HelveticaNeueLT Std" panose="020B0604020202020204" pitchFamily="34" charset="0"/>
                        </a:rPr>
                        <a:t>1 491</a:t>
                      </a:r>
                    </a:p>
                  </a:txBody>
                  <a:tcPr marL="48000" marR="0" marT="4800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100 (6,3 %)</a:t>
                      </a:r>
                    </a:p>
                  </a:txBody>
                  <a:tcPr marL="48000" marR="0" marT="48000"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276353">
                <a:tc>
                  <a:txBody>
                    <a:bodyPr/>
                    <a:lstStyle/>
                    <a:p>
                      <a:pPr algn="l" fontAlgn="b"/>
                      <a:r>
                        <a:rPr lang="fr-CA" sz="1200" b="1" i="0" u="none" strike="noStrike" dirty="0">
                          <a:solidFill>
                            <a:schemeClr val="tx1">
                              <a:lumMod val="75000"/>
                              <a:lumOff val="25000"/>
                            </a:schemeClr>
                          </a:solidFill>
                          <a:effectLst/>
                          <a:latin typeface="HelveticaNeueLT Std" panose="020B0604020202020204" pitchFamily="34" charset="0"/>
                        </a:rPr>
                        <a:t>2018</a:t>
                      </a:r>
                    </a:p>
                  </a:txBody>
                  <a:tcPr marL="48000" marR="0" marT="4800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2 075</a:t>
                      </a:r>
                    </a:p>
                  </a:txBody>
                  <a:tcPr marL="48000" marR="0" marT="480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2 008 (97 %)</a:t>
                      </a:r>
                    </a:p>
                  </a:txBody>
                  <a:tcPr marL="48000" marR="0" marT="480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1 930 (93 %)</a:t>
                      </a:r>
                    </a:p>
                  </a:txBody>
                  <a:tcPr marL="48000" marR="0" marT="480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0" i="0" u="none" strike="noStrike" dirty="0">
                          <a:solidFill>
                            <a:schemeClr val="tx1">
                              <a:lumMod val="75000"/>
                              <a:lumOff val="25000"/>
                            </a:schemeClr>
                          </a:solidFill>
                          <a:effectLst/>
                          <a:latin typeface="HelveticaNeueLT Std" panose="020B0604020202020204" pitchFamily="34" charset="0"/>
                        </a:rPr>
                        <a:t>1 837</a:t>
                      </a:r>
                    </a:p>
                  </a:txBody>
                  <a:tcPr marL="48000" marR="0" marT="480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93 (4,8 %)</a:t>
                      </a:r>
                    </a:p>
                  </a:txBody>
                  <a:tcPr marL="48000" marR="0" marT="480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925998"/>
                  </a:ext>
                </a:extLst>
              </a:tr>
              <a:tr h="276353">
                <a:tc>
                  <a:txBody>
                    <a:bodyPr/>
                    <a:lstStyle/>
                    <a:p>
                      <a:pPr algn="l" fontAlgn="b"/>
                      <a:r>
                        <a:rPr lang="fr-CA" sz="1200" b="1" i="0" u="none" strike="noStrike" dirty="0">
                          <a:solidFill>
                            <a:schemeClr val="tx1">
                              <a:lumMod val="75000"/>
                              <a:lumOff val="25000"/>
                            </a:schemeClr>
                          </a:solidFill>
                          <a:effectLst/>
                          <a:latin typeface="HelveticaNeueLT Std" panose="020B0604020202020204" pitchFamily="34" charset="0"/>
                        </a:rPr>
                        <a:t>2019</a:t>
                      </a:r>
                    </a:p>
                  </a:txBody>
                  <a:tcPr marL="48000" marR="0" marT="48000" marB="0" anchor="b">
                    <a:lnL>
                      <a:noFill/>
                    </a:lnL>
                    <a:lnR>
                      <a:noFill/>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2 657</a:t>
                      </a:r>
                    </a:p>
                  </a:txBody>
                  <a:tcPr marL="48000" marR="0" marT="48000" marB="0" anchor="ctr">
                    <a:lnL>
                      <a:noFill/>
                    </a:lnL>
                    <a:lnR>
                      <a:noFill/>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2 517 (95 %)</a:t>
                      </a:r>
                    </a:p>
                  </a:txBody>
                  <a:tcPr marL="48000" marR="0" marT="48000" marB="0" anchor="ctr">
                    <a:lnL>
                      <a:noFill/>
                    </a:lnL>
                    <a:lnR>
                      <a:noFill/>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2 404 (91 %)</a:t>
                      </a:r>
                    </a:p>
                  </a:txBody>
                  <a:tcPr marL="48000" marR="0" marT="48000" marB="0" anchor="ctr">
                    <a:lnL>
                      <a:noFill/>
                    </a:lnL>
                    <a:lnR>
                      <a:noFill/>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fr-CA" sz="1200" b="0" i="0" u="none" strike="noStrike" dirty="0">
                          <a:solidFill>
                            <a:schemeClr val="tx1">
                              <a:lumMod val="75000"/>
                              <a:lumOff val="25000"/>
                            </a:schemeClr>
                          </a:solidFill>
                          <a:effectLst/>
                          <a:latin typeface="HelveticaNeueLT Std" panose="020B0604020202020204" pitchFamily="34" charset="0"/>
                        </a:rPr>
                        <a:t>2 259</a:t>
                      </a:r>
                    </a:p>
                  </a:txBody>
                  <a:tcPr marL="48000" marR="0" marT="48000" marB="0" anchor="ctr">
                    <a:lnL>
                      <a:noFill/>
                    </a:lnL>
                    <a:lnR>
                      <a:noFill/>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fr-CA" sz="1300" b="0" i="0" u="none" strike="noStrike" dirty="0">
                          <a:solidFill>
                            <a:schemeClr val="tx1">
                              <a:lumMod val="75000"/>
                              <a:lumOff val="25000"/>
                            </a:schemeClr>
                          </a:solidFill>
                          <a:effectLst/>
                          <a:latin typeface="HelveticaNeueLT Std" panose="020B0604020202020204" pitchFamily="34" charset="0"/>
                        </a:rPr>
                        <a:t>145 (6,0 %)</a:t>
                      </a:r>
                    </a:p>
                  </a:txBody>
                  <a:tcPr marL="48000" marR="0" marT="48000" marB="0" anchor="ctr">
                    <a:lnL>
                      <a:noFill/>
                    </a:lnL>
                    <a:lnR>
                      <a:noFill/>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77476045"/>
                  </a:ext>
                </a:extLst>
              </a:tr>
              <a:tr h="839317">
                <a:tc gridSpan="6">
                  <a:txBody>
                    <a:bodyPr/>
                    <a:lstStyle/>
                    <a:p>
                      <a:r>
                        <a:rPr lang="fr-FR" sz="1000" dirty="0">
                          <a:solidFill>
                            <a:schemeClr val="tx1">
                              <a:lumMod val="75000"/>
                              <a:lumOff val="25000"/>
                            </a:schemeClr>
                          </a:solidFill>
                          <a:latin typeface="HelveticaNeueLT Std" panose="020B0604020202020204" pitchFamily="34" charset="0"/>
                        </a:rPr>
                        <a:t>Source: LSPQ - Donald Murphy 14 septembre 2018 (2013-2017); Brigitte Lefebvre 16 février 2021 (2018-2019).</a:t>
                      </a:r>
                    </a:p>
                    <a:p>
                      <a:pPr marL="92075" indent="-92075"/>
                      <a:r>
                        <a:rPr lang="fr-FR" sz="1000" baseline="30000" dirty="0">
                          <a:solidFill>
                            <a:schemeClr val="tx1">
                              <a:lumMod val="75000"/>
                              <a:lumOff val="25000"/>
                            </a:schemeClr>
                          </a:solidFill>
                          <a:latin typeface="HelveticaNeueLT Std" panose="020B0604020202020204" pitchFamily="34" charset="0"/>
                        </a:rPr>
                        <a:t>1 </a:t>
                      </a:r>
                      <a:r>
                        <a:rPr lang="fr-FR" sz="1000" dirty="0">
                          <a:solidFill>
                            <a:schemeClr val="tx1">
                              <a:lumMod val="75000"/>
                              <a:lumOff val="25000"/>
                            </a:schemeClr>
                          </a:solidFill>
                          <a:latin typeface="HelveticaNeueLT Std" panose="020B0604020202020204" pitchFamily="34" charset="0"/>
                        </a:rPr>
                        <a:t>Par rapport au nombre d’échantillons reçus.	</a:t>
                      </a:r>
                    </a:p>
                    <a:p>
                      <a:pPr marL="92075" indent="-92075"/>
                      <a:r>
                        <a:rPr lang="fr-FR" sz="1000" baseline="30000" dirty="0">
                          <a:solidFill>
                            <a:schemeClr val="tx1">
                              <a:lumMod val="75000"/>
                              <a:lumOff val="25000"/>
                            </a:schemeClr>
                          </a:solidFill>
                          <a:latin typeface="HelveticaNeueLT Std" panose="020B0604020202020204" pitchFamily="34" charset="0"/>
                        </a:rPr>
                        <a:t>2 </a:t>
                      </a:r>
                      <a:r>
                        <a:rPr lang="fr-FR" sz="1000" dirty="0">
                          <a:solidFill>
                            <a:schemeClr val="tx1">
                              <a:lumMod val="75000"/>
                              <a:lumOff val="25000"/>
                            </a:schemeClr>
                          </a:solidFill>
                          <a:latin typeface="HelveticaNeueLT Std" panose="020B0604020202020204" pitchFamily="34" charset="0"/>
                        </a:rPr>
                        <a:t>inclut les résultats indéterminés</a:t>
                      </a:r>
                    </a:p>
                    <a:p>
                      <a:r>
                        <a:rPr lang="fr-FR" sz="1000" baseline="30000" dirty="0">
                          <a:solidFill>
                            <a:schemeClr val="tx1">
                              <a:lumMod val="75000"/>
                              <a:lumOff val="25000"/>
                            </a:schemeClr>
                          </a:solidFill>
                          <a:latin typeface="HelveticaNeueLT Std" panose="020B0604020202020204" pitchFamily="34" charset="0"/>
                        </a:rPr>
                        <a:t>3</a:t>
                      </a:r>
                      <a:r>
                        <a:rPr lang="fr-FR" sz="1000" dirty="0">
                          <a:solidFill>
                            <a:schemeClr val="tx1">
                              <a:lumMod val="75000"/>
                              <a:lumOff val="25000"/>
                            </a:schemeClr>
                          </a:solidFill>
                          <a:latin typeface="HelveticaNeueLT Std" panose="020B0604020202020204" pitchFamily="34" charset="0"/>
                        </a:rPr>
                        <a:t> Proportion calculée par rapport au nombre d’échantillons génotype identifiés. Le dénominateur inclut des femmes</a:t>
                      </a:r>
                    </a:p>
                    <a:p>
                      <a:r>
                        <a:rPr lang="fr-CA" sz="1000" dirty="0">
                          <a:solidFill>
                            <a:schemeClr val="tx1">
                              <a:lumMod val="75000"/>
                              <a:lumOff val="25000"/>
                            </a:schemeClr>
                          </a:solidFill>
                          <a:latin typeface="HelveticaNeueLT Std" panose="020B0604020202020204" pitchFamily="34" charset="0"/>
                        </a:rPr>
                        <a:t>Tous les épisodes d'un même patient ont été conservés. Patients hors-Québec exclus</a:t>
                      </a:r>
                      <a:endParaRPr lang="fr-FR" sz="1000" dirty="0">
                        <a:solidFill>
                          <a:schemeClr val="tx1">
                            <a:lumMod val="75000"/>
                            <a:lumOff val="25000"/>
                          </a:schemeClr>
                        </a:solidFill>
                        <a:latin typeface="HelveticaNeueLT Std" panose="020B0604020202020204" pitchFamily="34" charset="0"/>
                      </a:endParaRPr>
                    </a:p>
                  </a:txBody>
                  <a:tcPr marL="48000" marR="0" marT="48000" marB="0" anchor="b">
                    <a:lnL>
                      <a:noFill/>
                    </a:lnL>
                    <a:lnR>
                      <a:noFill/>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fontAlgn="ctr"/>
                      <a:endParaRPr lang="fr-CA" sz="10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r" fontAlgn="ctr"/>
                      <a:endParaRPr lang="fr-CA" sz="10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r" fontAlgn="ctr"/>
                      <a:endParaRPr lang="fr-CA" sz="10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fontAlgn="ctr"/>
                      <a:endParaRPr lang="fr-CA" sz="10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r" fontAlgn="ctr"/>
                      <a:endParaRPr lang="fr-CA" sz="10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3" name="Titre 1"/>
          <p:cNvSpPr>
            <a:spLocks noGrp="1"/>
          </p:cNvSpPr>
          <p:nvPr>
            <p:ph type="title"/>
            <p:custDataLst>
              <p:tags r:id="rId3"/>
            </p:custDataLst>
          </p:nvPr>
        </p:nvSpPr>
        <p:spPr>
          <a:xfrm>
            <a:off x="499718" y="466277"/>
            <a:ext cx="10181322" cy="393370"/>
          </a:xfrm>
        </p:spPr>
        <p:txBody>
          <a:bodyPr>
            <a:noAutofit/>
          </a:bodyPr>
          <a:lstStyle/>
          <a:p>
            <a:pPr marL="531813" indent="-531813" defTabSz="831830"/>
            <a:r>
              <a:rPr lang="fr-CA" sz="1600" b="1" dirty="0">
                <a:solidFill>
                  <a:schemeClr val="tx1">
                    <a:lumMod val="75000"/>
                    <a:lumOff val="25000"/>
                  </a:schemeClr>
                </a:solidFill>
                <a:ea typeface="+mn-ea"/>
                <a:cs typeface="+mn-cs"/>
              </a:rPr>
              <a:t>1.1.2 	Pourcentage de positivité de génotype LGV parmi les échantillons analysés au LSPQ</a:t>
            </a:r>
          </a:p>
        </p:txBody>
      </p:sp>
      <p:sp>
        <p:nvSpPr>
          <p:cNvPr id="2" name="ZoneTexte 1">
            <a:extLst>
              <a:ext uri="{FF2B5EF4-FFF2-40B4-BE49-F238E27FC236}">
                <a16:creationId xmlns:a16="http://schemas.microsoft.com/office/drawing/2014/main" id="{4503A5AD-4EDE-4CA1-A001-CBB51C485200}"/>
              </a:ext>
            </a:extLst>
          </p:cNvPr>
          <p:cNvSpPr txBox="1"/>
          <p:nvPr>
            <p:custDataLst>
              <p:tags r:id="rId4"/>
            </p:custDataLst>
          </p:nvPr>
        </p:nvSpPr>
        <p:spPr>
          <a:xfrm>
            <a:off x="499718" y="5193433"/>
            <a:ext cx="11057544" cy="830997"/>
          </a:xfrm>
          <a:prstGeom prst="rect">
            <a:avLst/>
          </a:prstGeom>
          <a:noFill/>
        </p:spPr>
        <p:txBody>
          <a:bodyPr wrap="square" rtlCol="0">
            <a:spAutoFit/>
          </a:bodyPr>
          <a:lstStyle/>
          <a:p>
            <a:r>
              <a:rPr lang="fr-CA" sz="1200" dirty="0">
                <a:solidFill>
                  <a:schemeClr val="tx1">
                    <a:lumMod val="65000"/>
                    <a:lumOff val="35000"/>
                  </a:schemeClr>
                </a:solidFill>
                <a:latin typeface="HelveticaNeueforSAS"/>
              </a:rPr>
              <a:t>Le nombre de génotypes LGV observés au tableau 1 ne correspond pas parfaitement au nombre de cas déclarés (figure 1, diapositive 15). Par exemple, en 2019, 145 génotypes LGV sont enregistrés pour 135 cas déclarés. Cette différence pourrait être expliquée notamment par l’inclusion au tableau 1 de tests positifs rapprochés dans le temps et non inclus dans la base de données MADO pour cette raison (60 jours doivent séparer des cas déclarés d’infection à </a:t>
            </a:r>
            <a:r>
              <a:rPr lang="fr-CA" sz="1200" i="1" dirty="0">
                <a:solidFill>
                  <a:schemeClr val="tx1">
                    <a:lumMod val="65000"/>
                    <a:lumOff val="35000"/>
                  </a:schemeClr>
                </a:solidFill>
                <a:latin typeface="HelveticaNeueforSAS"/>
              </a:rPr>
              <a:t>C. trachomatis</a:t>
            </a:r>
            <a:r>
              <a:rPr lang="fr-CA" sz="1200" dirty="0">
                <a:solidFill>
                  <a:schemeClr val="tx1">
                    <a:lumMod val="65000"/>
                    <a:lumOff val="35000"/>
                  </a:schemeClr>
                </a:solidFill>
                <a:latin typeface="HelveticaNeueforSAS"/>
              </a:rPr>
              <a:t>). Plusieurs prélèvements peuvent avoir été effectués pour la même personne au cours d’une courte période.</a:t>
            </a:r>
          </a:p>
        </p:txBody>
      </p:sp>
      <p:graphicFrame>
        <p:nvGraphicFramePr>
          <p:cNvPr id="7" name="Graphique 6">
            <a:extLst>
              <a:ext uri="{FF2B5EF4-FFF2-40B4-BE49-F238E27FC236}">
                <a16:creationId xmlns:a16="http://schemas.microsoft.com/office/drawing/2014/main" id="{0244EFF3-67EB-4CA6-BF9D-0D6968F8F110}"/>
              </a:ext>
            </a:extLst>
          </p:cNvPr>
          <p:cNvGraphicFramePr>
            <a:graphicFrameLocks/>
          </p:cNvGraphicFramePr>
          <p:nvPr>
            <p:custDataLst>
              <p:tags r:id="rId5"/>
            </p:custDataLst>
            <p:extLst>
              <p:ext uri="{D42A27DB-BD31-4B8C-83A1-F6EECF244321}">
                <p14:modId xmlns:p14="http://schemas.microsoft.com/office/powerpoint/2010/main" val="2997376281"/>
              </p:ext>
            </p:extLst>
          </p:nvPr>
        </p:nvGraphicFramePr>
        <p:xfrm>
          <a:off x="7388352" y="1636286"/>
          <a:ext cx="4649870" cy="2788920"/>
        </p:xfrm>
        <a:graphic>
          <a:graphicData uri="http://schemas.openxmlformats.org/drawingml/2006/chart">
            <c:chart xmlns:c="http://schemas.openxmlformats.org/drawingml/2006/chart" xmlns:r="http://schemas.openxmlformats.org/officeDocument/2006/relationships" r:id="rId10"/>
          </a:graphicData>
        </a:graphic>
      </p:graphicFrame>
      <p:sp>
        <p:nvSpPr>
          <p:cNvPr id="8" name="Rectangle 7">
            <a:extLst>
              <a:ext uri="{FF2B5EF4-FFF2-40B4-BE49-F238E27FC236}">
                <a16:creationId xmlns:a16="http://schemas.microsoft.com/office/drawing/2014/main" id="{182E41F4-70A9-42BD-8058-8BD5D1EF5E61}"/>
              </a:ext>
            </a:extLst>
          </p:cNvPr>
          <p:cNvSpPr/>
          <p:nvPr>
            <p:custDataLst>
              <p:tags r:id="rId6"/>
            </p:custDataLst>
          </p:nvPr>
        </p:nvSpPr>
        <p:spPr>
          <a:xfrm>
            <a:off x="7781543" y="989955"/>
            <a:ext cx="4023361" cy="646331"/>
          </a:xfrm>
          <a:prstGeom prst="rect">
            <a:avLst/>
          </a:prstGeom>
        </p:spPr>
        <p:txBody>
          <a:bodyPr wrap="square">
            <a:spAutoFit/>
          </a:bodyPr>
          <a:lstStyle/>
          <a:p>
            <a:r>
              <a:rPr lang="fr-CA" sz="1200" dirty="0">
                <a:solidFill>
                  <a:schemeClr val="tx1">
                    <a:lumMod val="75000"/>
                    <a:lumOff val="25000"/>
                  </a:schemeClr>
                </a:solidFill>
                <a:latin typeface="HelveticaNeueLTStd-Bd" panose="020B0804020202020204" pitchFamily="34" charset="0"/>
              </a:rPr>
              <a:t>Figure 2</a:t>
            </a:r>
            <a:r>
              <a:rPr lang="fr-CA" sz="1200" dirty="0">
                <a:solidFill>
                  <a:schemeClr val="tx1">
                    <a:lumMod val="75000"/>
                    <a:lumOff val="25000"/>
                  </a:schemeClr>
                </a:solidFill>
                <a:latin typeface="HelveticaNeueLTStd-Roman" panose="020B0604020202020204" pitchFamily="34" charset="0"/>
              </a:rPr>
              <a:t>: Nombre de génotypes LGV et non-LGV parmi les spécimens </a:t>
            </a:r>
            <a:r>
              <a:rPr lang="fr-CA" sz="1200" dirty="0" err="1">
                <a:solidFill>
                  <a:schemeClr val="tx1">
                    <a:lumMod val="75000"/>
                    <a:lumOff val="25000"/>
                  </a:schemeClr>
                </a:solidFill>
                <a:latin typeface="HelveticaNeueLTStd-Roman" panose="020B0604020202020204" pitchFamily="34" charset="0"/>
              </a:rPr>
              <a:t>ano-rectaux</a:t>
            </a:r>
            <a:r>
              <a:rPr lang="fr-CA" sz="1200" dirty="0">
                <a:solidFill>
                  <a:schemeClr val="tx1">
                    <a:lumMod val="75000"/>
                    <a:lumOff val="25000"/>
                  </a:schemeClr>
                </a:solidFill>
                <a:latin typeface="HelveticaNeueLTStd-Roman" panose="020B0604020202020204" pitchFamily="34" charset="0"/>
              </a:rPr>
              <a:t> positifs par TAAN pour </a:t>
            </a:r>
            <a:br>
              <a:rPr lang="fr-CA" sz="1200" dirty="0">
                <a:solidFill>
                  <a:schemeClr val="tx1">
                    <a:lumMod val="75000"/>
                    <a:lumOff val="25000"/>
                  </a:schemeClr>
                </a:solidFill>
                <a:latin typeface="HelveticaNeueLTStd-Roman" panose="020B0604020202020204" pitchFamily="34" charset="0"/>
              </a:rPr>
            </a:br>
            <a:r>
              <a:rPr lang="fr-CA" sz="1200" i="1" dirty="0">
                <a:solidFill>
                  <a:schemeClr val="tx1">
                    <a:lumMod val="75000"/>
                    <a:lumOff val="25000"/>
                  </a:schemeClr>
                </a:solidFill>
                <a:latin typeface="HelveticaNeueLTStd-Roman" panose="020B0604020202020204" pitchFamily="34" charset="0"/>
              </a:rPr>
              <a:t>C. trachomatis </a:t>
            </a:r>
            <a:r>
              <a:rPr lang="fr-CA" sz="1200" dirty="0">
                <a:solidFill>
                  <a:schemeClr val="tx1">
                    <a:lumMod val="75000"/>
                    <a:lumOff val="25000"/>
                  </a:schemeClr>
                </a:solidFill>
                <a:latin typeface="HelveticaNeueLTStd-Roman" panose="020B0604020202020204" pitchFamily="34" charset="0"/>
              </a:rPr>
              <a:t>analysés</a:t>
            </a:r>
            <a:r>
              <a:rPr lang="fr-CA" sz="1200" baseline="30000" dirty="0">
                <a:solidFill>
                  <a:schemeClr val="tx1">
                    <a:lumMod val="75000"/>
                    <a:lumOff val="25000"/>
                  </a:schemeClr>
                </a:solidFill>
                <a:latin typeface="HelveticaNeueLTStd-Roman" panose="020B0604020202020204" pitchFamily="34" charset="0"/>
              </a:rPr>
              <a:t>3</a:t>
            </a:r>
          </a:p>
        </p:txBody>
      </p:sp>
      <p:cxnSp>
        <p:nvCxnSpPr>
          <p:cNvPr id="5" name="Connecteur droit avec flèche 4">
            <a:extLst>
              <a:ext uri="{FF2B5EF4-FFF2-40B4-BE49-F238E27FC236}">
                <a16:creationId xmlns:a16="http://schemas.microsoft.com/office/drawing/2014/main" id="{DCD7EBF2-C487-417D-8CE7-71EC64EA0C74}"/>
              </a:ext>
            </a:extLst>
          </p:cNvPr>
          <p:cNvCxnSpPr>
            <a:cxnSpLocks/>
          </p:cNvCxnSpPr>
          <p:nvPr>
            <p:custDataLst>
              <p:tags r:id="rId7"/>
            </p:custDataLst>
          </p:nvPr>
        </p:nvCxnSpPr>
        <p:spPr>
          <a:xfrm>
            <a:off x="10030968" y="2587752"/>
            <a:ext cx="0" cy="512064"/>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7647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32178E7-8587-47E9-B04A-CC1E95C646D9}"/>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65000"/>
                    <a:lumOff val="35000"/>
                  </a:schemeClr>
                </a:solidFill>
              </a:rPr>
              <a:pPr/>
              <a:t>18</a:t>
            </a:fld>
            <a:endParaRPr lang="fr-FR" dirty="0">
              <a:solidFill>
                <a:schemeClr val="tx1">
                  <a:lumMod val="65000"/>
                  <a:lumOff val="35000"/>
                </a:schemeClr>
              </a:solidFill>
            </a:endParaRPr>
          </a:p>
        </p:txBody>
      </p:sp>
      <p:sp>
        <p:nvSpPr>
          <p:cNvPr id="4" name="Espace réservé du contenu 4">
            <a:extLst>
              <a:ext uri="{FF2B5EF4-FFF2-40B4-BE49-F238E27FC236}">
                <a16:creationId xmlns:a16="http://schemas.microsoft.com/office/drawing/2014/main" id="{20F85427-E478-42A9-A1E3-C69FE9F320D5}"/>
              </a:ext>
            </a:extLst>
          </p:cNvPr>
          <p:cNvSpPr txBox="1">
            <a:spLocks/>
          </p:cNvSpPr>
          <p:nvPr>
            <p:custDataLst>
              <p:tags r:id="rId2"/>
            </p:custDataLst>
          </p:nvPr>
        </p:nvSpPr>
        <p:spPr>
          <a:xfrm>
            <a:off x="475375" y="458900"/>
            <a:ext cx="10972800" cy="5286807"/>
          </a:xfrm>
          <a:prstGeom prst="rect">
            <a:avLst/>
          </a:prstGeom>
        </p:spPr>
        <p:txBody>
          <a:bodyPr>
            <a:normAutofit/>
          </a:bodyPr>
          <a:lstStyle>
            <a:lvl1pPr marL="0" indent="0" algn="l" defTabSz="1219170" rtl="0" eaLnBrk="1" latinLnBrk="0" hangingPunct="1">
              <a:spcBef>
                <a:spcPts val="0"/>
              </a:spcBef>
              <a:spcAft>
                <a:spcPts val="1600"/>
              </a:spcAft>
              <a:buClr>
                <a:schemeClr val="accent5">
                  <a:lumMod val="75000"/>
                </a:schemeClr>
              </a:buClr>
              <a:buFontTx/>
              <a:buNone/>
              <a:defRPr sz="3733" kern="1200">
                <a:solidFill>
                  <a:schemeClr val="accent5">
                    <a:lumMod val="75000"/>
                  </a:schemeClr>
                </a:solidFill>
                <a:latin typeface="HelveticaNeueLT Std" pitchFamily="34" charset="0"/>
                <a:ea typeface="+mn-ea"/>
                <a:cs typeface="+mn-cs"/>
              </a:defRPr>
            </a:lvl1pPr>
            <a:lvl2pPr marL="476239" indent="-476239"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2pPr>
            <a:lvl3pPr marL="952476" indent="-476239" algn="l" defTabSz="1219170" rtl="0" eaLnBrk="1" latinLnBrk="0" hangingPunct="1">
              <a:spcBef>
                <a:spcPts val="0"/>
              </a:spcBef>
              <a:spcAft>
                <a:spcPts val="1600"/>
              </a:spcAft>
              <a:buClr>
                <a:schemeClr val="accent5">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3pPr>
            <a:lvl4pPr marL="1439297" indent="-486821"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4pPr>
            <a:lvl5pPr marL="2391774" indent="-476239" algn="l" defTabSz="1219170" rtl="0" eaLnBrk="1" latinLnBrk="0" hangingPunct="1">
              <a:spcBef>
                <a:spcPct val="20000"/>
              </a:spcBef>
              <a:buClr>
                <a:schemeClr val="accent5">
                  <a:lumMod val="75000"/>
                </a:schemeClr>
              </a:buClr>
              <a:buFont typeface="Wingdings" pitchFamily="2" charset="2"/>
              <a:buChar char="§"/>
              <a:defRPr sz="3733"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20000"/>
              </a:lnSpc>
              <a:spcAft>
                <a:spcPts val="1800"/>
              </a:spcAft>
            </a:pPr>
            <a:r>
              <a:rPr lang="fr-CA" sz="2800" dirty="0">
                <a:solidFill>
                  <a:srgbClr val="31859C"/>
                </a:solidFill>
                <a:latin typeface="Raleway" panose="020B0003030101060003" pitchFamily="34" charset="0"/>
              </a:rPr>
              <a:t>Tableau 1 (diapositive 17)</a:t>
            </a:r>
          </a:p>
          <a:p>
            <a:pPr marL="357188" indent="-358775">
              <a:lnSpc>
                <a:spcPct val="110000"/>
              </a:lnSpc>
              <a:spcAft>
                <a:spcPts val="1200"/>
              </a:spcAft>
              <a:buFont typeface="Wingdings" panose="05000000000000000000" pitchFamily="2" charset="2"/>
              <a:buChar char="§"/>
            </a:pPr>
            <a:r>
              <a:rPr lang="fr-CA" sz="1800" dirty="0">
                <a:solidFill>
                  <a:schemeClr val="tx1">
                    <a:lumMod val="75000"/>
                    <a:lumOff val="25000"/>
                  </a:schemeClr>
                </a:solidFill>
              </a:rPr>
              <a:t>Le nombre d’échantillons </a:t>
            </a:r>
            <a:r>
              <a:rPr lang="fr-CA" sz="1800" dirty="0" err="1">
                <a:solidFill>
                  <a:schemeClr val="tx1">
                    <a:lumMod val="75000"/>
                    <a:lumOff val="25000"/>
                  </a:schemeClr>
                </a:solidFill>
              </a:rPr>
              <a:t>ano-rectaux</a:t>
            </a:r>
            <a:r>
              <a:rPr lang="fr-CA" sz="1800" dirty="0">
                <a:solidFill>
                  <a:schemeClr val="tx1">
                    <a:lumMod val="75000"/>
                    <a:lumOff val="25000"/>
                  </a:schemeClr>
                </a:solidFill>
              </a:rPr>
              <a:t> positifs par TAAN pour </a:t>
            </a:r>
            <a:r>
              <a:rPr lang="fr-CA" sz="1800" i="1" dirty="0">
                <a:solidFill>
                  <a:schemeClr val="tx1">
                    <a:lumMod val="75000"/>
                    <a:lumOff val="25000"/>
                  </a:schemeClr>
                </a:solidFill>
              </a:rPr>
              <a:t>C. trachomatis</a:t>
            </a:r>
            <a:r>
              <a:rPr lang="fr-CA" sz="1800" dirty="0">
                <a:solidFill>
                  <a:schemeClr val="tx1">
                    <a:lumMod val="75000"/>
                    <a:lumOff val="25000"/>
                  </a:schemeClr>
                </a:solidFill>
              </a:rPr>
              <a:t> envoyés au LSPQ pour la détection de LGV a augmenté de façon importante depuis le début du génotypage systématique en juin 2016. </a:t>
            </a:r>
          </a:p>
          <a:p>
            <a:pPr marL="357188" indent="-358775">
              <a:lnSpc>
                <a:spcPct val="110000"/>
              </a:lnSpc>
              <a:spcAft>
                <a:spcPts val="1200"/>
              </a:spcAft>
              <a:buFont typeface="Wingdings" panose="05000000000000000000" pitchFamily="2" charset="2"/>
              <a:buChar char="§"/>
            </a:pPr>
            <a:r>
              <a:rPr lang="fr-CA" sz="1800" dirty="0">
                <a:solidFill>
                  <a:schemeClr val="tx1">
                    <a:lumMod val="75000"/>
                    <a:lumOff val="25000"/>
                  </a:schemeClr>
                </a:solidFill>
              </a:rPr>
              <a:t>La proportion de génotypes LGV, sexes réunis : </a:t>
            </a:r>
          </a:p>
          <a:p>
            <a:pPr marL="723900" lvl="2" indent="-368300">
              <a:lnSpc>
                <a:spcPct val="110000"/>
              </a:lnSpc>
              <a:spcAft>
                <a:spcPts val="1200"/>
              </a:spcAft>
              <a:buClr>
                <a:srgbClr val="EF7516"/>
              </a:buClr>
            </a:pPr>
            <a:r>
              <a:rPr lang="fr-CA" sz="1800" dirty="0">
                <a:solidFill>
                  <a:schemeClr val="tx1">
                    <a:lumMod val="75000"/>
                    <a:lumOff val="25000"/>
                  </a:schemeClr>
                </a:solidFill>
              </a:rPr>
              <a:t>a diminué avec la recherche systématique de LGV sur les prélèvement </a:t>
            </a:r>
            <a:r>
              <a:rPr lang="fr-CA" sz="1800" dirty="0" err="1">
                <a:solidFill>
                  <a:schemeClr val="tx1">
                    <a:lumMod val="75000"/>
                    <a:lumOff val="25000"/>
                  </a:schemeClr>
                </a:solidFill>
              </a:rPr>
              <a:t>ano-rectaux</a:t>
            </a:r>
            <a:r>
              <a:rPr lang="fr-CA" sz="1800" dirty="0">
                <a:solidFill>
                  <a:schemeClr val="tx1">
                    <a:lumMod val="75000"/>
                    <a:lumOff val="25000"/>
                  </a:schemeClr>
                </a:solidFill>
              </a:rPr>
              <a:t> positifs</a:t>
            </a:r>
            <a:br>
              <a:rPr lang="fr-CA" sz="1800" dirty="0">
                <a:solidFill>
                  <a:schemeClr val="tx1">
                    <a:lumMod val="75000"/>
                    <a:lumOff val="25000"/>
                  </a:schemeClr>
                </a:solidFill>
              </a:rPr>
            </a:br>
            <a:r>
              <a:rPr lang="fr-CA" sz="1800" dirty="0">
                <a:solidFill>
                  <a:schemeClr val="tx1">
                    <a:lumMod val="75000"/>
                    <a:lumOff val="25000"/>
                  </a:schemeClr>
                </a:solidFill>
              </a:rPr>
              <a:t>(p &lt; 0,001</a:t>
            </a:r>
            <a:r>
              <a:rPr lang="fr-CA" sz="1800" baseline="30000" dirty="0">
                <a:solidFill>
                  <a:schemeClr val="tx1">
                    <a:lumMod val="75000"/>
                    <a:lumOff val="25000"/>
                  </a:schemeClr>
                </a:solidFill>
              </a:rPr>
              <a:t>1</a:t>
            </a:r>
            <a:r>
              <a:rPr lang="fr-CA" sz="1800" dirty="0">
                <a:solidFill>
                  <a:schemeClr val="tx1">
                    <a:lumMod val="75000"/>
                    <a:lumOff val="25000"/>
                  </a:schemeClr>
                </a:solidFill>
              </a:rPr>
              <a:t>);</a:t>
            </a:r>
          </a:p>
          <a:p>
            <a:pPr marL="723900" lvl="2" indent="-368300">
              <a:lnSpc>
                <a:spcPct val="110000"/>
              </a:lnSpc>
              <a:spcAft>
                <a:spcPts val="1200"/>
              </a:spcAft>
              <a:buClr>
                <a:srgbClr val="EF7516"/>
              </a:buClr>
            </a:pPr>
            <a:r>
              <a:rPr lang="fr-CA" sz="1800" dirty="0">
                <a:solidFill>
                  <a:schemeClr val="tx1">
                    <a:lumMod val="75000"/>
                    <a:lumOff val="25000"/>
                  </a:schemeClr>
                </a:solidFill>
              </a:rPr>
              <a:t>se maintient entre 4,8 % et 6,3 % au cours des 3 dernières années;</a:t>
            </a:r>
          </a:p>
          <a:p>
            <a:pPr marL="355600" indent="-355600">
              <a:lnSpc>
                <a:spcPct val="110000"/>
              </a:lnSpc>
              <a:spcAft>
                <a:spcPts val="1200"/>
              </a:spcAft>
              <a:buFont typeface="Wingdings" panose="05000000000000000000" pitchFamily="2" charset="2"/>
              <a:buChar char="§"/>
            </a:pPr>
            <a:r>
              <a:rPr lang="fr-CA" sz="1800" dirty="0">
                <a:solidFill>
                  <a:schemeClr val="tx1">
                    <a:lumMod val="75000"/>
                    <a:lumOff val="25000"/>
                  </a:schemeClr>
                </a:solidFill>
              </a:rPr>
              <a:t>La stratification par sexe est disponible seulement pour 2018 et 2019. La proportion de génotype LGV est plus élevée chez les hommes. Elle est : </a:t>
            </a:r>
          </a:p>
          <a:p>
            <a:pPr marL="723900" lvl="2" indent="-368300">
              <a:lnSpc>
                <a:spcPct val="110000"/>
              </a:lnSpc>
              <a:spcAft>
                <a:spcPts val="1200"/>
              </a:spcAft>
              <a:buClr>
                <a:srgbClr val="EF7516"/>
              </a:buClr>
            </a:pPr>
            <a:r>
              <a:rPr lang="fr-CA" sz="1800" dirty="0">
                <a:solidFill>
                  <a:schemeClr val="tx1">
                    <a:lumMod val="75000"/>
                    <a:lumOff val="25000"/>
                  </a:schemeClr>
                </a:solidFill>
              </a:rPr>
              <a:t>chez les hommes, de 5,6 % (93/1668) en 2018 et de 7,1 % (145/2040) en 2019; </a:t>
            </a:r>
          </a:p>
          <a:p>
            <a:pPr marL="723900" lvl="2" indent="-368300">
              <a:lnSpc>
                <a:spcPct val="110000"/>
              </a:lnSpc>
              <a:spcAft>
                <a:spcPts val="1200"/>
              </a:spcAft>
              <a:buClr>
                <a:srgbClr val="EF7516"/>
              </a:buClr>
            </a:pPr>
            <a:r>
              <a:rPr lang="fr-CA" sz="1800" dirty="0">
                <a:solidFill>
                  <a:schemeClr val="tx1">
                    <a:lumMod val="75000"/>
                    <a:lumOff val="25000"/>
                  </a:schemeClr>
                </a:solidFill>
              </a:rPr>
              <a:t>chez les femmes, de 0 % (0/241) en 2018 et de 0 % en 2019 (0/347).</a:t>
            </a:r>
          </a:p>
          <a:p>
            <a:pPr marL="933439" lvl="1" indent="-457200">
              <a:lnSpc>
                <a:spcPct val="120000"/>
              </a:lnSpc>
              <a:spcAft>
                <a:spcPts val="600"/>
              </a:spcAft>
              <a:buFont typeface="Arial" panose="020B0604020202020204" pitchFamily="34" charset="0"/>
              <a:buChar char="•"/>
            </a:pPr>
            <a:endParaRPr lang="fr-CA" sz="1450" dirty="0"/>
          </a:p>
        </p:txBody>
      </p:sp>
      <p:sp>
        <p:nvSpPr>
          <p:cNvPr id="2" name="ZoneTexte 1">
            <a:extLst>
              <a:ext uri="{FF2B5EF4-FFF2-40B4-BE49-F238E27FC236}">
                <a16:creationId xmlns:a16="http://schemas.microsoft.com/office/drawing/2014/main" id="{C3B5057C-0382-453B-AC27-C0B02992A0E5}"/>
              </a:ext>
            </a:extLst>
          </p:cNvPr>
          <p:cNvSpPr txBox="1"/>
          <p:nvPr>
            <p:custDataLst>
              <p:tags r:id="rId3"/>
            </p:custDataLst>
          </p:nvPr>
        </p:nvSpPr>
        <p:spPr>
          <a:xfrm>
            <a:off x="502671" y="5866842"/>
            <a:ext cx="3004349" cy="307777"/>
          </a:xfrm>
          <a:prstGeom prst="rect">
            <a:avLst/>
          </a:prstGeom>
          <a:noFill/>
        </p:spPr>
        <p:txBody>
          <a:bodyPr wrap="none" rtlCol="0">
            <a:spAutoFit/>
          </a:bodyPr>
          <a:lstStyle/>
          <a:p>
            <a:r>
              <a:rPr lang="fr-CA" sz="1400" baseline="30000" dirty="0">
                <a:solidFill>
                  <a:schemeClr val="tx1">
                    <a:lumMod val="75000"/>
                    <a:lumOff val="25000"/>
                  </a:schemeClr>
                </a:solidFill>
                <a:latin typeface="HelveticaNeueLT Std" panose="020B0604020202020204" pitchFamily="34" charset="0"/>
              </a:rPr>
              <a:t>1</a:t>
            </a:r>
            <a:r>
              <a:rPr lang="fr-CA" sz="1400" dirty="0">
                <a:solidFill>
                  <a:schemeClr val="tx1">
                    <a:lumMod val="75000"/>
                    <a:lumOff val="25000"/>
                  </a:schemeClr>
                </a:solidFill>
                <a:latin typeface="HelveticaNeueLT Std" panose="020B0604020202020204" pitchFamily="34" charset="0"/>
              </a:rPr>
              <a:t> test de Cochran-</a:t>
            </a:r>
            <a:r>
              <a:rPr lang="fr-CA" sz="1400" dirty="0" err="1">
                <a:solidFill>
                  <a:schemeClr val="tx1">
                    <a:lumMod val="75000"/>
                    <a:lumOff val="25000"/>
                  </a:schemeClr>
                </a:solidFill>
                <a:latin typeface="HelveticaNeueLT Std" panose="020B0604020202020204" pitchFamily="34" charset="0"/>
              </a:rPr>
              <a:t>Mantel</a:t>
            </a:r>
            <a:r>
              <a:rPr lang="fr-CA" sz="1400" dirty="0">
                <a:solidFill>
                  <a:schemeClr val="tx1">
                    <a:lumMod val="75000"/>
                    <a:lumOff val="25000"/>
                  </a:schemeClr>
                </a:solidFill>
                <a:latin typeface="HelveticaNeueLT Std" panose="020B0604020202020204" pitchFamily="34" charset="0"/>
              </a:rPr>
              <a:t>-</a:t>
            </a:r>
            <a:r>
              <a:rPr lang="fr-CA" sz="1400" dirty="0" err="1">
                <a:solidFill>
                  <a:schemeClr val="tx1">
                    <a:lumMod val="75000"/>
                    <a:lumOff val="25000"/>
                  </a:schemeClr>
                </a:solidFill>
                <a:latin typeface="HelveticaNeueLT Std" panose="020B0604020202020204" pitchFamily="34" charset="0"/>
              </a:rPr>
              <a:t>Haenszel</a:t>
            </a:r>
            <a:endParaRPr lang="fr-CA" sz="1400" dirty="0">
              <a:solidFill>
                <a:schemeClr val="tx1">
                  <a:lumMod val="75000"/>
                  <a:lumOff val="25000"/>
                </a:schemeClr>
              </a:solidFill>
              <a:latin typeface="HelveticaNeueLT Std" panose="020B0604020202020204" pitchFamily="34" charset="0"/>
            </a:endParaRPr>
          </a:p>
        </p:txBody>
      </p:sp>
    </p:spTree>
    <p:extLst>
      <p:ext uri="{BB962C8B-B14F-4D97-AF65-F5344CB8AC3E}">
        <p14:creationId xmlns:p14="http://schemas.microsoft.com/office/powerpoint/2010/main" val="275957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custDataLst>
              <p:tags r:id="rId2"/>
            </p:custDataLst>
          </p:nvPr>
        </p:nvSpPr>
        <p:spPr>
          <a:xfrm>
            <a:off x="505487" y="490521"/>
            <a:ext cx="5589607" cy="338554"/>
          </a:xfrm>
          <a:prstGeom prst="rect">
            <a:avLst/>
          </a:prstGeom>
        </p:spPr>
        <p:txBody>
          <a:bodyPr wrap="none">
            <a:spAutoFit/>
          </a:bodyPr>
          <a:lstStyle/>
          <a:p>
            <a:pPr marL="627063" indent="-627063">
              <a:tabLst>
                <a:tab pos="536575" algn="l"/>
              </a:tabLst>
            </a:pPr>
            <a:r>
              <a:rPr lang="fr-CA" sz="1600" b="1" dirty="0">
                <a:solidFill>
                  <a:schemeClr val="tx1">
                    <a:lumMod val="65000"/>
                    <a:lumOff val="35000"/>
                  </a:schemeClr>
                </a:solidFill>
                <a:latin typeface="Raleway" pitchFamily="34" charset="0"/>
              </a:rPr>
              <a:t>1.1.3 	Génotypes spécifiques identifiés par séquençage</a:t>
            </a:r>
          </a:p>
        </p:txBody>
      </p:sp>
      <p:sp>
        <p:nvSpPr>
          <p:cNvPr id="6" name="Rectangle 5"/>
          <p:cNvSpPr/>
          <p:nvPr>
            <p:custDataLst>
              <p:tags r:id="rId3"/>
            </p:custDataLst>
          </p:nvPr>
        </p:nvSpPr>
        <p:spPr>
          <a:xfrm>
            <a:off x="468779" y="876915"/>
            <a:ext cx="11351746" cy="338554"/>
          </a:xfrm>
          <a:prstGeom prst="rect">
            <a:avLst/>
          </a:prstGeom>
        </p:spPr>
        <p:txBody>
          <a:bodyPr wrap="square">
            <a:spAutoFit/>
          </a:bodyPr>
          <a:lstStyle/>
          <a:p>
            <a:pPr lvl="0" defTabSz="1219170">
              <a:spcAft>
                <a:spcPts val="1600"/>
              </a:spcAft>
              <a:buClr>
                <a:srgbClr val="4BACC6">
                  <a:lumMod val="75000"/>
                </a:srgbClr>
              </a:buClr>
            </a:pPr>
            <a:r>
              <a:rPr lang="fr-CA" sz="1600" b="1" dirty="0">
                <a:solidFill>
                  <a:schemeClr val="tx1">
                    <a:lumMod val="65000"/>
                    <a:lumOff val="35000"/>
                  </a:schemeClr>
                </a:solidFill>
                <a:latin typeface="HelveticaNeueLT Std" panose="020B0604020202020204" pitchFamily="34" charset="0"/>
              </a:rPr>
              <a:t>Tableau 2</a:t>
            </a:r>
            <a:r>
              <a:rPr lang="fr-CA" sz="1600" dirty="0">
                <a:solidFill>
                  <a:schemeClr val="tx1">
                    <a:lumMod val="65000"/>
                    <a:lumOff val="35000"/>
                  </a:schemeClr>
                </a:solidFill>
                <a:latin typeface="HelveticaNeueLT Std" panose="020B0604020202020204" pitchFamily="34" charset="0"/>
              </a:rPr>
              <a:t> : Génotypes identifiés par le LNM des cas de LGV confirmés (N = 594) chez les hommes, Québec, 2013 à 2019</a:t>
            </a:r>
          </a:p>
        </p:txBody>
      </p:sp>
      <p:sp>
        <p:nvSpPr>
          <p:cNvPr id="8" name="Rectangle 7"/>
          <p:cNvSpPr/>
          <p:nvPr>
            <p:custDataLst>
              <p:tags r:id="rId4"/>
            </p:custDataLst>
          </p:nvPr>
        </p:nvSpPr>
        <p:spPr>
          <a:xfrm>
            <a:off x="509719" y="4381147"/>
            <a:ext cx="10176473" cy="1554272"/>
          </a:xfrm>
          <a:prstGeom prst="rect">
            <a:avLst/>
          </a:prstGeom>
        </p:spPr>
        <p:txBody>
          <a:bodyPr wrap="square">
            <a:spAutoFit/>
          </a:bodyPr>
          <a:lstStyle/>
          <a:p>
            <a:r>
              <a:rPr lang="fr-CA" sz="1000" dirty="0">
                <a:solidFill>
                  <a:schemeClr val="tx1">
                    <a:lumMod val="65000"/>
                    <a:lumOff val="35000"/>
                  </a:schemeClr>
                </a:solidFill>
                <a:latin typeface="HelveticaNeueLT Std" panose="020B0604020202020204" pitchFamily="34" charset="0"/>
              </a:rPr>
              <a:t>Sources :  Fichier MADO, extraction du 15 juillet 2020.</a:t>
            </a:r>
          </a:p>
          <a:p>
            <a:pPr>
              <a:spcAft>
                <a:spcPts val="300"/>
              </a:spcAft>
            </a:pPr>
            <a:r>
              <a:rPr lang="fr-CA" sz="1000" dirty="0">
                <a:solidFill>
                  <a:schemeClr val="tx1">
                    <a:lumMod val="65000"/>
                    <a:lumOff val="35000"/>
                  </a:schemeClr>
                </a:solidFill>
                <a:latin typeface="HelveticaNeueLT Std" panose="020B0604020202020204" pitchFamily="34" charset="0"/>
              </a:rPr>
              <a:t>LNM: laboratoire national de microbiologie, Winnipeg</a:t>
            </a:r>
          </a:p>
          <a:p>
            <a:pPr>
              <a:spcAft>
                <a:spcPts val="300"/>
              </a:spcAft>
            </a:pPr>
            <a:r>
              <a:rPr lang="fr-CA" sz="1000" dirty="0">
                <a:solidFill>
                  <a:schemeClr val="tx1">
                    <a:lumMod val="65000"/>
                    <a:lumOff val="35000"/>
                  </a:schemeClr>
                </a:solidFill>
                <a:latin typeface="HelveticaNeueLT Std" panose="020B0604020202020204" pitchFamily="34" charset="0"/>
              </a:rPr>
              <a:t>Selon les données du LSPQ, pour les années 2018-2019, 96,6 % (230/238) sont des génotypes LGV (L2, L2b ou d) et 3,4 % (8/238) sont des génotypes indéterminés. En 2018-2019, dans le fichier MADO, 84 % (189/224) sont des génotypes LGV et 16 % (35/224) sont des génotypes manquants.</a:t>
            </a:r>
          </a:p>
          <a:p>
            <a:r>
              <a:rPr lang="fr-CA" sz="1000" dirty="0">
                <a:solidFill>
                  <a:schemeClr val="tx1">
                    <a:lumMod val="65000"/>
                    <a:lumOff val="35000"/>
                  </a:schemeClr>
                </a:solidFill>
                <a:latin typeface="HelveticaNeueLT Std" panose="020B0604020202020204" pitchFamily="34" charset="0"/>
              </a:rPr>
              <a:t>Le nombre de génotypes LGV observés au LSPQ ne correspond pas parfaitement au nombre de cas déclarés. Cette différence pourrait être expliquée notamment par l’inclusion dans les données du LSPQ de tests positifs rapprochés dans le temps et non inclus dans la base de données MADO pour cette raison (60 jours doivent séparer des cas déclarés d’infection à </a:t>
            </a:r>
            <a:r>
              <a:rPr lang="fr-CA" sz="1000" i="1" dirty="0">
                <a:solidFill>
                  <a:schemeClr val="tx1">
                    <a:lumMod val="65000"/>
                    <a:lumOff val="35000"/>
                  </a:schemeClr>
                </a:solidFill>
                <a:latin typeface="HelveticaNeueLT Std" panose="020B0604020202020204" pitchFamily="34" charset="0"/>
              </a:rPr>
              <a:t>C. trachomatis</a:t>
            </a:r>
            <a:r>
              <a:rPr lang="fr-CA" sz="1000" dirty="0">
                <a:solidFill>
                  <a:schemeClr val="tx1">
                    <a:lumMod val="65000"/>
                    <a:lumOff val="35000"/>
                  </a:schemeClr>
                </a:solidFill>
                <a:latin typeface="HelveticaNeueLT Std" panose="020B0604020202020204" pitchFamily="34" charset="0"/>
              </a:rPr>
              <a:t>). Plusieurs prélèvements peuvent avoir été effectués pour la même personne au cours d’une courte période. Les génotypes peuvent aussi ne pas avoir été saisies au fichier des MADO.</a:t>
            </a:r>
          </a:p>
          <a:p>
            <a:endParaRPr lang="fr-CA" sz="1000" dirty="0">
              <a:solidFill>
                <a:schemeClr val="tx1">
                  <a:lumMod val="65000"/>
                  <a:lumOff val="35000"/>
                </a:schemeClr>
              </a:solidFill>
              <a:latin typeface="HelveticaNeueLT Std" panose="020B0604020202020204" pitchFamily="34" charset="0"/>
            </a:endParaRPr>
          </a:p>
        </p:txBody>
      </p:sp>
      <p:sp>
        <p:nvSpPr>
          <p:cNvPr id="2" name="Espace réservé du numéro de diapositive 1"/>
          <p:cNvSpPr>
            <a:spLocks noGrp="1"/>
          </p:cNvSpPr>
          <p:nvPr>
            <p:ph type="sldNum" sz="quarter" idx="12"/>
            <p:custDataLst>
              <p:tags r:id="rId5"/>
            </p:custDataLst>
          </p:nvPr>
        </p:nvSpPr>
        <p:spPr/>
        <p:txBody>
          <a:bodyPr/>
          <a:lstStyle/>
          <a:p>
            <a:fld id="{00BA8EDE-6DC9-4F99-B0F4-25DFD083338C}" type="slidenum">
              <a:rPr lang="fr-FR" smtClean="0">
                <a:solidFill>
                  <a:prstClr val="white">
                    <a:lumMod val="50000"/>
                  </a:prstClr>
                </a:solidFill>
              </a:rPr>
              <a:pPr/>
              <a:t>19</a:t>
            </a:fld>
            <a:endParaRPr lang="fr-FR" dirty="0">
              <a:solidFill>
                <a:prstClr val="white">
                  <a:lumMod val="50000"/>
                </a:prstClr>
              </a:solidFill>
            </a:endParaRPr>
          </a:p>
        </p:txBody>
      </p:sp>
      <p:sp>
        <p:nvSpPr>
          <p:cNvPr id="3" name="Rectangle 2">
            <a:extLst>
              <a:ext uri="{FF2B5EF4-FFF2-40B4-BE49-F238E27FC236}">
                <a16:creationId xmlns:a16="http://schemas.microsoft.com/office/drawing/2014/main" id="{8C89624A-441C-444C-8592-1829CD29516B}"/>
              </a:ext>
            </a:extLst>
          </p:cNvPr>
          <p:cNvSpPr/>
          <p:nvPr>
            <p:custDataLst>
              <p:tags r:id="rId6"/>
            </p:custDataLst>
          </p:nvPr>
        </p:nvSpPr>
        <p:spPr>
          <a:xfrm>
            <a:off x="34652" y="5760534"/>
            <a:ext cx="9653430" cy="723275"/>
          </a:xfrm>
          <a:prstGeom prst="rect">
            <a:avLst/>
          </a:prstGeom>
        </p:spPr>
        <p:txBody>
          <a:bodyPr wrap="square">
            <a:spAutoFit/>
          </a:bodyPr>
          <a:lstStyle/>
          <a:p>
            <a:pPr marL="647689" lvl="1" indent="-171450">
              <a:spcAft>
                <a:spcPts val="600"/>
              </a:spcAft>
              <a:buClr>
                <a:srgbClr val="31859C"/>
              </a:buClr>
              <a:buFont typeface="Wingdings" panose="05000000000000000000" pitchFamily="2" charset="2"/>
              <a:buChar char="§"/>
            </a:pPr>
            <a:r>
              <a:rPr lang="fr-CA" sz="1200" dirty="0">
                <a:solidFill>
                  <a:schemeClr val="tx1">
                    <a:lumMod val="65000"/>
                    <a:lumOff val="35000"/>
                  </a:schemeClr>
                </a:solidFill>
                <a:latin typeface="HelveticaNeueLT Std" panose="020B0604020202020204" pitchFamily="34" charset="0"/>
              </a:rPr>
              <a:t>Le génotype majoritaire au Québec est le génotype L2b. La totalité des cas pour lesquels l’information est disponible depuis 2017 sont de génotype L2b. </a:t>
            </a:r>
          </a:p>
          <a:p>
            <a:pPr marL="647689" lvl="1" indent="-171450">
              <a:spcAft>
                <a:spcPts val="600"/>
              </a:spcAft>
              <a:buClr>
                <a:srgbClr val="31859C"/>
              </a:buClr>
              <a:buFont typeface="Wingdings" panose="05000000000000000000" pitchFamily="2" charset="2"/>
              <a:buChar char="§"/>
            </a:pPr>
            <a:r>
              <a:rPr lang="fr-CA" sz="1200" dirty="0">
                <a:solidFill>
                  <a:schemeClr val="tx1">
                    <a:lumMod val="65000"/>
                    <a:lumOff val="35000"/>
                  </a:schemeClr>
                </a:solidFill>
                <a:latin typeface="HelveticaNeueLT Std" panose="020B0604020202020204" pitchFamily="34" charset="0"/>
              </a:rPr>
              <a:t>La proportion de valeurs manquantes a augmenté de 7,1 % à 13 % entre 2013-2016 et 2017-2019.</a:t>
            </a:r>
          </a:p>
        </p:txBody>
      </p:sp>
      <p:pic>
        <p:nvPicPr>
          <p:cNvPr id="4" name="Image 3">
            <a:extLst>
              <a:ext uri="{FF2B5EF4-FFF2-40B4-BE49-F238E27FC236}">
                <a16:creationId xmlns:a16="http://schemas.microsoft.com/office/drawing/2014/main" id="{FD6EF5FE-DA9E-482A-9500-364A0B32F710}"/>
              </a:ext>
            </a:extLst>
          </p:cNvPr>
          <p:cNvPicPr>
            <a:picLocks noChangeAspect="1"/>
          </p:cNvPicPr>
          <p:nvPr>
            <p:custDataLst>
              <p:tags r:id="rId7"/>
            </p:custDataLst>
          </p:nvPr>
        </p:nvPicPr>
        <p:blipFill>
          <a:blip r:embed="rId10"/>
          <a:stretch>
            <a:fillRect/>
          </a:stretch>
        </p:blipFill>
        <p:spPr>
          <a:xfrm>
            <a:off x="587375" y="1476863"/>
            <a:ext cx="9947479" cy="2935322"/>
          </a:xfrm>
          <a:prstGeom prst="rect">
            <a:avLst/>
          </a:prstGeom>
        </p:spPr>
      </p:pic>
    </p:spTree>
    <p:extLst>
      <p:ext uri="{BB962C8B-B14F-4D97-AF65-F5344CB8AC3E}">
        <p14:creationId xmlns:p14="http://schemas.microsoft.com/office/powerpoint/2010/main" val="218537306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27057" y="610979"/>
            <a:ext cx="11280000" cy="240027"/>
          </a:xfrm>
          <a:solidFill>
            <a:schemeClr val="accent5">
              <a:lumMod val="75000"/>
            </a:schemeClr>
          </a:solidFill>
        </p:spPr>
        <p:txBody>
          <a:bodyPr>
            <a:noAutofit/>
          </a:bodyPr>
          <a:lstStyle/>
          <a:p>
            <a:r>
              <a:rPr lang="fr-CA" sz="1600" b="1" dirty="0">
                <a:solidFill>
                  <a:schemeClr val="bg1"/>
                </a:solidFill>
              </a:rPr>
              <a:t>AUTEURS</a:t>
            </a:r>
            <a:endParaRPr lang="fr-CA" sz="2667" b="1" dirty="0">
              <a:solidFill>
                <a:schemeClr val="bg1"/>
              </a:solidFill>
            </a:endParaRPr>
          </a:p>
        </p:txBody>
      </p:sp>
      <p:sp>
        <p:nvSpPr>
          <p:cNvPr id="3" name="Espace réservé du numéro de diapositive 2"/>
          <p:cNvSpPr>
            <a:spLocks noGrp="1"/>
          </p:cNvSpPr>
          <p:nvPr>
            <p:ph type="sldNum" sz="quarter" idx="12"/>
            <p:custDataLst>
              <p:tags r:id="rId2"/>
            </p:custDataLst>
          </p:nvPr>
        </p:nvSpPr>
        <p:spPr/>
        <p:txBody>
          <a:bodyPr/>
          <a:lstStyle/>
          <a:p>
            <a:fld id="{00BA8EDE-6DC9-4F99-B0F4-25DFD083338C}" type="slidenum">
              <a:rPr lang="fr-FR" smtClean="0">
                <a:solidFill>
                  <a:schemeClr val="tx1">
                    <a:lumMod val="50000"/>
                    <a:lumOff val="50000"/>
                  </a:schemeClr>
                </a:solidFill>
              </a:rPr>
              <a:pPr/>
              <a:t>2</a:t>
            </a:fld>
            <a:endParaRPr lang="fr-FR" dirty="0">
              <a:solidFill>
                <a:schemeClr val="tx1">
                  <a:lumMod val="50000"/>
                  <a:lumOff val="50000"/>
                </a:schemeClr>
              </a:solidFill>
            </a:endParaRPr>
          </a:p>
        </p:txBody>
      </p:sp>
      <p:sp>
        <p:nvSpPr>
          <p:cNvPr id="4" name="ZoneTexte 3"/>
          <p:cNvSpPr txBox="1"/>
          <p:nvPr>
            <p:custDataLst>
              <p:tags r:id="rId3"/>
            </p:custDataLst>
          </p:nvPr>
        </p:nvSpPr>
        <p:spPr>
          <a:xfrm>
            <a:off x="527057" y="851006"/>
            <a:ext cx="11280000" cy="1834477"/>
          </a:xfrm>
          <a:prstGeom prst="rect">
            <a:avLst/>
          </a:prstGeom>
          <a:noFill/>
          <a:ln>
            <a:solidFill>
              <a:schemeClr val="accent5">
                <a:lumMod val="75000"/>
              </a:schemeClr>
            </a:solidFill>
          </a:ln>
        </p:spPr>
        <p:txBody>
          <a:bodyPr wrap="square" rtlCol="0">
            <a:spAutoFit/>
          </a:bodyPr>
          <a:lstStyle/>
          <a:p>
            <a:pPr>
              <a:lnSpc>
                <a:spcPct val="110000"/>
              </a:lnSpc>
              <a:spcAft>
                <a:spcPts val="600"/>
              </a:spcAft>
            </a:pPr>
            <a:r>
              <a:rPr lang="fr-CA" sz="1300" b="1" dirty="0">
                <a:solidFill>
                  <a:schemeClr val="tx1">
                    <a:lumMod val="75000"/>
                    <a:lumOff val="25000"/>
                  </a:schemeClr>
                </a:solidFill>
                <a:latin typeface="HelveticaNeueLT Std" panose="020B0604020202020204" pitchFamily="34" charset="0"/>
              </a:rPr>
              <a:t>Karine Blouin</a:t>
            </a:r>
            <a:r>
              <a:rPr lang="fr-CA" sz="1300" dirty="0">
                <a:solidFill>
                  <a:schemeClr val="tx1">
                    <a:lumMod val="75000"/>
                    <a:lumOff val="25000"/>
                  </a:schemeClr>
                </a:solidFill>
                <a:latin typeface="HelveticaNeueLT Std" panose="020B0604020202020204" pitchFamily="34" charset="0"/>
              </a:rPr>
              <a:t>, Conseillère scientifique spécialisée, Direction des risques biologiques et de la santé au travail (DRBST), Institut National de Santé Publique du Québec (INSPQ)</a:t>
            </a:r>
            <a:br>
              <a:rPr lang="fr-CA" sz="1300" dirty="0">
                <a:solidFill>
                  <a:schemeClr val="tx1">
                    <a:lumMod val="75000"/>
                    <a:lumOff val="25000"/>
                  </a:schemeClr>
                </a:solidFill>
                <a:latin typeface="HelveticaNeueLT Std" panose="020B0604020202020204" pitchFamily="34" charset="0"/>
              </a:rPr>
            </a:br>
            <a:r>
              <a:rPr lang="fr-CA" sz="1300" b="1" dirty="0">
                <a:solidFill>
                  <a:schemeClr val="tx1">
                    <a:lumMod val="75000"/>
                    <a:lumOff val="25000"/>
                  </a:schemeClr>
                </a:solidFill>
                <a:latin typeface="HelveticaNeueLT Std" panose="020B0604020202020204" pitchFamily="34" charset="0"/>
              </a:rPr>
              <a:t>Dieynaba Diallo</a:t>
            </a:r>
            <a:r>
              <a:rPr lang="fr-CA" sz="1300" dirty="0">
                <a:solidFill>
                  <a:schemeClr val="tx1">
                    <a:lumMod val="75000"/>
                    <a:lumOff val="25000"/>
                  </a:schemeClr>
                </a:solidFill>
                <a:latin typeface="HelveticaNeueLT Std" panose="020B0604020202020204" pitchFamily="34" charset="0"/>
              </a:rPr>
              <a:t>, Conseillère scientifique, DRBST, INSPQ</a:t>
            </a:r>
            <a:br>
              <a:rPr lang="fr-CA" sz="1300" dirty="0">
                <a:solidFill>
                  <a:schemeClr val="tx1">
                    <a:lumMod val="75000"/>
                    <a:lumOff val="25000"/>
                  </a:schemeClr>
                </a:solidFill>
                <a:latin typeface="HelveticaNeueLT Std" panose="020B0604020202020204" pitchFamily="34" charset="0"/>
              </a:rPr>
            </a:br>
            <a:r>
              <a:rPr lang="fr-CA" sz="1300" b="1" dirty="0">
                <a:solidFill>
                  <a:schemeClr val="tx1">
                    <a:lumMod val="75000"/>
                    <a:lumOff val="25000"/>
                  </a:schemeClr>
                </a:solidFill>
                <a:latin typeface="HelveticaNeueLT Std" panose="020B0604020202020204" pitchFamily="34" charset="0"/>
              </a:rPr>
              <a:t>Marc Dionne</a:t>
            </a:r>
            <a:r>
              <a:rPr lang="fr-CA" sz="1300" dirty="0">
                <a:solidFill>
                  <a:schemeClr val="tx1">
                    <a:lumMod val="75000"/>
                    <a:lumOff val="25000"/>
                  </a:schemeClr>
                </a:solidFill>
                <a:latin typeface="HelveticaNeueLT Std" panose="020B0604020202020204" pitchFamily="34" charset="0"/>
              </a:rPr>
              <a:t>, Médecin-conseil, DRBST, INSPQ</a:t>
            </a:r>
            <a:br>
              <a:rPr lang="fr-CA" sz="1300" dirty="0">
                <a:solidFill>
                  <a:schemeClr val="tx1">
                    <a:lumMod val="75000"/>
                    <a:lumOff val="25000"/>
                  </a:schemeClr>
                </a:solidFill>
                <a:latin typeface="HelveticaNeueLT Std" panose="020B0604020202020204" pitchFamily="34" charset="0"/>
              </a:rPr>
            </a:br>
            <a:r>
              <a:rPr lang="fr-CA" sz="1300" b="1" dirty="0">
                <a:solidFill>
                  <a:schemeClr val="tx1">
                    <a:lumMod val="75000"/>
                    <a:lumOff val="25000"/>
                  </a:schemeClr>
                </a:solidFill>
                <a:latin typeface="HelveticaNeueLT Std" panose="020B0604020202020204" pitchFamily="34" charset="0"/>
              </a:rPr>
              <a:t>Annie-Claude Labbé, </a:t>
            </a:r>
            <a:r>
              <a:rPr lang="fr-CA" sz="1300" dirty="0">
                <a:solidFill>
                  <a:schemeClr val="tx1">
                    <a:lumMod val="75000"/>
                    <a:lumOff val="25000"/>
                  </a:schemeClr>
                </a:solidFill>
                <a:latin typeface="HelveticaNeueLT Std" panose="020B0604020202020204" pitchFamily="34" charset="0"/>
              </a:rPr>
              <a:t>microbiologiste-infectiologue, CIUSSS de l’</a:t>
            </a:r>
            <a:r>
              <a:rPr lang="fr-CA" sz="1300" dirty="0" err="1">
                <a:solidFill>
                  <a:schemeClr val="tx1">
                    <a:lumMod val="75000"/>
                    <a:lumOff val="25000"/>
                  </a:schemeClr>
                </a:solidFill>
                <a:latin typeface="HelveticaNeueLT Std" panose="020B0604020202020204" pitchFamily="34" charset="0"/>
              </a:rPr>
              <a:t>Est-de-l’île-de</a:t>
            </a:r>
            <a:r>
              <a:rPr lang="fr-CA" sz="1300" dirty="0">
                <a:solidFill>
                  <a:schemeClr val="tx1">
                    <a:lumMod val="75000"/>
                    <a:lumOff val="25000"/>
                  </a:schemeClr>
                </a:solidFill>
                <a:latin typeface="HelveticaNeueLT Std" panose="020B0604020202020204" pitchFamily="34" charset="0"/>
              </a:rPr>
              <a:t> Montréal</a:t>
            </a:r>
            <a:br>
              <a:rPr lang="fr-CA" sz="1300" dirty="0">
                <a:solidFill>
                  <a:schemeClr val="tx1">
                    <a:lumMod val="75000"/>
                    <a:lumOff val="25000"/>
                  </a:schemeClr>
                </a:solidFill>
                <a:latin typeface="HelveticaNeueLT Std" panose="020B0604020202020204" pitchFamily="34" charset="0"/>
              </a:rPr>
            </a:br>
            <a:r>
              <a:rPr lang="fr-CA" sz="1300" b="1" dirty="0">
                <a:solidFill>
                  <a:schemeClr val="tx1">
                    <a:lumMod val="75000"/>
                    <a:lumOff val="25000"/>
                  </a:schemeClr>
                </a:solidFill>
                <a:latin typeface="HelveticaNeueLT Std" panose="020B0604020202020204" pitchFamily="34" charset="0"/>
              </a:rPr>
              <a:t>Brigitte Lefebvre</a:t>
            </a:r>
            <a:r>
              <a:rPr lang="fr-CA" sz="1300" dirty="0">
                <a:solidFill>
                  <a:schemeClr val="tx1">
                    <a:lumMod val="75000"/>
                    <a:lumOff val="25000"/>
                  </a:schemeClr>
                </a:solidFill>
                <a:latin typeface="HelveticaNeueLT Std" panose="020B0604020202020204" pitchFamily="34" charset="0"/>
              </a:rPr>
              <a:t>, spécialiste clinique en biologie médicale, Laboratoire de santé publique du Québec, INSPQ</a:t>
            </a:r>
            <a:br>
              <a:rPr lang="fr-CA" sz="1300" dirty="0">
                <a:solidFill>
                  <a:schemeClr val="tx1">
                    <a:lumMod val="75000"/>
                    <a:lumOff val="25000"/>
                  </a:schemeClr>
                </a:solidFill>
                <a:latin typeface="HelveticaNeueLT Std" panose="020B0604020202020204" pitchFamily="34" charset="0"/>
              </a:rPr>
            </a:br>
            <a:r>
              <a:rPr lang="fr-CA" sz="1300" b="1" dirty="0">
                <a:solidFill>
                  <a:schemeClr val="tx1">
                    <a:lumMod val="75000"/>
                    <a:lumOff val="25000"/>
                  </a:schemeClr>
                </a:solidFill>
                <a:latin typeface="HelveticaNeueLT Std" panose="020B0604020202020204" pitchFamily="34" charset="0"/>
              </a:rPr>
              <a:t>Ludivine Veillette-Bourbeau</a:t>
            </a:r>
            <a:r>
              <a:rPr lang="fr-CA" sz="1300" dirty="0">
                <a:solidFill>
                  <a:schemeClr val="tx1">
                    <a:lumMod val="75000"/>
                    <a:lumOff val="25000"/>
                  </a:schemeClr>
                </a:solidFill>
                <a:latin typeface="HelveticaNeueLT Std" panose="020B0604020202020204" pitchFamily="34" charset="0"/>
              </a:rPr>
              <a:t>, Conseillère en prévention des ITSS, Direction de la prévention des ITSS, Ministère de la Santé et des Services sociaux</a:t>
            </a:r>
            <a:br>
              <a:rPr lang="fr-CA" sz="1300" dirty="0">
                <a:solidFill>
                  <a:schemeClr val="tx1">
                    <a:lumMod val="75000"/>
                    <a:lumOff val="25000"/>
                  </a:schemeClr>
                </a:solidFill>
                <a:latin typeface="HelveticaNeueLT Std" panose="020B0604020202020204" pitchFamily="34" charset="0"/>
              </a:rPr>
            </a:br>
            <a:r>
              <a:rPr lang="fr-CA" sz="1300" b="1" dirty="0">
                <a:solidFill>
                  <a:schemeClr val="tx1">
                    <a:lumMod val="75000"/>
                    <a:lumOff val="25000"/>
                  </a:schemeClr>
                </a:solidFill>
                <a:latin typeface="HelveticaNeueLT Std" panose="020B0604020202020204" pitchFamily="34" charset="0"/>
              </a:rPr>
              <a:t>Sylvie Venne</a:t>
            </a:r>
            <a:r>
              <a:rPr lang="fr-CA" sz="1300" dirty="0">
                <a:solidFill>
                  <a:schemeClr val="tx1">
                    <a:lumMod val="75000"/>
                    <a:lumOff val="25000"/>
                  </a:schemeClr>
                </a:solidFill>
                <a:latin typeface="HelveticaNeueLT Std" panose="020B0604020202020204" pitchFamily="34" charset="0"/>
              </a:rPr>
              <a:t>, Médecin-conseil, Direction de la prévention des ITSS, Ministère de la Santé et des Services sociaux</a:t>
            </a:r>
          </a:p>
        </p:txBody>
      </p:sp>
      <p:sp>
        <p:nvSpPr>
          <p:cNvPr id="12" name="Titre 1"/>
          <p:cNvSpPr txBox="1">
            <a:spLocks/>
          </p:cNvSpPr>
          <p:nvPr>
            <p:custDataLst>
              <p:tags r:id="rId4"/>
            </p:custDataLst>
          </p:nvPr>
        </p:nvSpPr>
        <p:spPr>
          <a:xfrm>
            <a:off x="527057" y="2879549"/>
            <a:ext cx="11280000" cy="240027"/>
          </a:xfrm>
          <a:prstGeom prst="rect">
            <a:avLst/>
          </a:prstGeom>
          <a:solidFill>
            <a:schemeClr val="accent5">
              <a:lumMod val="75000"/>
            </a:schemeClr>
          </a:solidFill>
        </p:spPr>
        <p:txBody>
          <a:bodyPr vert="horz" lIns="121920" tIns="60960" rIns="121920" bIns="60960" rtlCol="0" anchor="ctr">
            <a:noAutofit/>
          </a:bodyPr>
          <a:lst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a:lstStyle>
          <a:p>
            <a:r>
              <a:rPr lang="fr-CA" sz="1600" b="1" dirty="0">
                <a:solidFill>
                  <a:prstClr val="white"/>
                </a:solidFill>
              </a:rPr>
              <a:t>COLLABORATEURS</a:t>
            </a:r>
            <a:endParaRPr lang="fr-CA" sz="2667" b="1" dirty="0">
              <a:solidFill>
                <a:prstClr val="white"/>
              </a:solidFill>
            </a:endParaRPr>
          </a:p>
        </p:txBody>
      </p:sp>
      <p:sp>
        <p:nvSpPr>
          <p:cNvPr id="13" name="ZoneTexte 12"/>
          <p:cNvSpPr txBox="1"/>
          <p:nvPr>
            <p:custDataLst>
              <p:tags r:id="rId5"/>
            </p:custDataLst>
          </p:nvPr>
        </p:nvSpPr>
        <p:spPr>
          <a:xfrm>
            <a:off x="527057" y="3134740"/>
            <a:ext cx="11280000" cy="692497"/>
          </a:xfrm>
          <a:prstGeom prst="rect">
            <a:avLst/>
          </a:prstGeom>
          <a:noFill/>
          <a:ln>
            <a:solidFill>
              <a:schemeClr val="accent5">
                <a:lumMod val="75000"/>
              </a:schemeClr>
            </a:solidFill>
          </a:ln>
        </p:spPr>
        <p:txBody>
          <a:bodyPr wrap="square" rtlCol="0">
            <a:spAutoFit/>
          </a:bodyPr>
          <a:lstStyle/>
          <a:p>
            <a:r>
              <a:rPr lang="fr-CA" sz="1300" b="1" dirty="0">
                <a:solidFill>
                  <a:schemeClr val="tx1">
                    <a:lumMod val="75000"/>
                    <a:lumOff val="25000"/>
                  </a:schemeClr>
                </a:solidFill>
                <a:latin typeface="HelveticaNeueLT Std" panose="020B0604020202020204" pitchFamily="34" charset="0"/>
              </a:rPr>
              <a:t>Réjean Dion</a:t>
            </a:r>
            <a:r>
              <a:rPr lang="fr-CA" sz="1300" dirty="0">
                <a:solidFill>
                  <a:schemeClr val="tx1">
                    <a:lumMod val="75000"/>
                    <a:lumOff val="25000"/>
                  </a:schemeClr>
                </a:solidFill>
                <a:latin typeface="HelveticaNeueLT Std" panose="020B0604020202020204" pitchFamily="34" charset="0"/>
              </a:rPr>
              <a:t>, Médecin-conseil, VPAS - Laboratoire de santé publique du Québec</a:t>
            </a:r>
            <a:r>
              <a:rPr lang="fr-FR" sz="1300" dirty="0">
                <a:solidFill>
                  <a:schemeClr val="tx1">
                    <a:lumMod val="75000"/>
                    <a:lumOff val="25000"/>
                  </a:schemeClr>
                </a:solidFill>
                <a:latin typeface="HelveticaNeueLT Std" panose="020B0604020202020204" pitchFamily="34" charset="0"/>
              </a:rPr>
              <a:t>, Institut national de santé publique du Québec</a:t>
            </a:r>
          </a:p>
          <a:p>
            <a:r>
              <a:rPr lang="fr-CA" sz="1300" b="1" dirty="0">
                <a:solidFill>
                  <a:schemeClr val="tx1">
                    <a:lumMod val="75000"/>
                    <a:lumOff val="25000"/>
                  </a:schemeClr>
                </a:solidFill>
                <a:latin typeface="HelveticaNeueLT Std" panose="020B0604020202020204" pitchFamily="34" charset="0"/>
              </a:rPr>
              <a:t>France Markowski</a:t>
            </a:r>
            <a:r>
              <a:rPr lang="fr-CA" sz="1300" dirty="0">
                <a:solidFill>
                  <a:schemeClr val="tx1">
                    <a:lumMod val="75000"/>
                    <a:lumOff val="25000"/>
                  </a:schemeClr>
                </a:solidFill>
                <a:latin typeface="HelveticaNeueLT Std" panose="020B0604020202020204" pitchFamily="34" charset="0"/>
              </a:rPr>
              <a:t>, Agente de recherche et de planification </a:t>
            </a:r>
            <a:r>
              <a:rPr lang="fr-CA" sz="1300" dirty="0" err="1">
                <a:solidFill>
                  <a:schemeClr val="tx1">
                    <a:lumMod val="75000"/>
                    <a:lumOff val="25000"/>
                  </a:schemeClr>
                </a:solidFill>
                <a:latin typeface="HelveticaNeueLT Std" panose="020B0604020202020204" pitchFamily="34" charset="0"/>
              </a:rPr>
              <a:t>sociosanitaire</a:t>
            </a:r>
            <a:r>
              <a:rPr lang="fr-FR" sz="1300" dirty="0">
                <a:solidFill>
                  <a:schemeClr val="tx1">
                    <a:lumMod val="75000"/>
                    <a:lumOff val="25000"/>
                  </a:schemeClr>
                </a:solidFill>
                <a:latin typeface="HelveticaNeueLT Std" panose="020B0604020202020204" pitchFamily="34" charset="0"/>
              </a:rPr>
              <a:t>, Direction de la vigie sanitaire, </a:t>
            </a:r>
            <a:r>
              <a:rPr lang="fr-CA" sz="1300" dirty="0">
                <a:solidFill>
                  <a:schemeClr val="tx1">
                    <a:lumMod val="75000"/>
                    <a:lumOff val="25000"/>
                  </a:schemeClr>
                </a:solidFill>
                <a:latin typeface="HelveticaNeueLT Std" panose="020B0604020202020204" pitchFamily="34" charset="0"/>
              </a:rPr>
              <a:t>MSSS</a:t>
            </a:r>
          </a:p>
          <a:p>
            <a:r>
              <a:rPr lang="fr-CA" sz="1300" b="1" dirty="0">
                <a:solidFill>
                  <a:schemeClr val="tx1">
                    <a:lumMod val="75000"/>
                    <a:lumOff val="25000"/>
                  </a:schemeClr>
                </a:solidFill>
                <a:latin typeface="HelveticaNeueLT Std" panose="020B0604020202020204" pitchFamily="34" charset="0"/>
              </a:rPr>
              <a:t>Josiane Rivard, Technicienne de recherche, </a:t>
            </a:r>
            <a:r>
              <a:rPr lang="fr-CA" sz="1300" dirty="0">
                <a:solidFill>
                  <a:schemeClr val="tx1">
                    <a:lumMod val="75000"/>
                    <a:lumOff val="25000"/>
                  </a:schemeClr>
                </a:solidFill>
                <a:latin typeface="HelveticaNeueLT Std" panose="020B0604020202020204" pitchFamily="34" charset="0"/>
              </a:rPr>
              <a:t>Axe Maladies infectieuses et immunitaires, Centre de recherche du CHU de Québec – Université Laval</a:t>
            </a:r>
            <a:endParaRPr lang="fr-FR" sz="1300" dirty="0">
              <a:solidFill>
                <a:schemeClr val="tx1">
                  <a:lumMod val="75000"/>
                  <a:lumOff val="25000"/>
                </a:schemeClr>
              </a:solidFill>
              <a:latin typeface="HelveticaNeueLT Std" panose="020B0604020202020204" pitchFamily="34" charset="0"/>
            </a:endParaRPr>
          </a:p>
        </p:txBody>
      </p:sp>
      <p:sp>
        <p:nvSpPr>
          <p:cNvPr id="8" name="Rectangle 7"/>
          <p:cNvSpPr/>
          <p:nvPr>
            <p:custDataLst>
              <p:tags r:id="rId6"/>
            </p:custDataLst>
          </p:nvPr>
        </p:nvSpPr>
        <p:spPr>
          <a:xfrm>
            <a:off x="527057" y="4209085"/>
            <a:ext cx="11280000" cy="1903085"/>
          </a:xfrm>
          <a:prstGeom prst="rect">
            <a:avLst/>
          </a:prstGeom>
          <a:ln>
            <a:solidFill>
              <a:schemeClr val="accent5">
                <a:lumMod val="75000"/>
              </a:schemeClr>
            </a:solidFill>
          </a:ln>
        </p:spPr>
        <p:txBody>
          <a:bodyPr wrap="square">
            <a:spAutoFit/>
          </a:bodyPr>
          <a:lstStyle/>
          <a:p>
            <a:pPr>
              <a:spcAft>
                <a:spcPts val="800"/>
              </a:spcAft>
              <a:buClr>
                <a:srgbClr val="4BACC6">
                  <a:lumMod val="75000"/>
                </a:srgbClr>
              </a:buClr>
            </a:pPr>
            <a:r>
              <a:rPr lang="fr-FR" sz="1300" dirty="0">
                <a:solidFill>
                  <a:schemeClr val="tx1">
                    <a:lumMod val="75000"/>
                    <a:lumOff val="25000"/>
                  </a:schemeClr>
                </a:solidFill>
                <a:latin typeface="HelveticaNeueLT Std" pitchFamily="34" charset="0"/>
              </a:rPr>
              <a:t>Nous remercions : </a:t>
            </a:r>
          </a:p>
          <a:p>
            <a:pPr marL="228594" indent="-228594">
              <a:spcAft>
                <a:spcPts val="800"/>
              </a:spcAft>
              <a:buClr>
                <a:srgbClr val="4BACC6">
                  <a:lumMod val="75000"/>
                </a:srgbClr>
              </a:buClr>
              <a:buFont typeface="Wingdings" panose="05000000000000000000" pitchFamily="2" charset="2"/>
              <a:buChar char="§"/>
            </a:pPr>
            <a:r>
              <a:rPr lang="fr-CA" sz="1300" dirty="0">
                <a:solidFill>
                  <a:schemeClr val="tx1">
                    <a:lumMod val="75000"/>
                    <a:lumOff val="25000"/>
                  </a:schemeClr>
                </a:solidFill>
                <a:latin typeface="HelveticaNeueLT Std" pitchFamily="34" charset="0"/>
              </a:rPr>
              <a:t>Les professionnels des directions régionales de santé publique ainsi que les cliniciens pour leur collaboration aux enquêtes épidémiologiques.</a:t>
            </a:r>
          </a:p>
          <a:p>
            <a:pPr marL="228594" indent="-228594">
              <a:spcAft>
                <a:spcPts val="800"/>
              </a:spcAft>
              <a:buClr>
                <a:srgbClr val="4BACC6">
                  <a:lumMod val="75000"/>
                </a:srgbClr>
              </a:buClr>
              <a:buFont typeface="Wingdings" panose="05000000000000000000" pitchFamily="2" charset="2"/>
              <a:buChar char="§"/>
            </a:pPr>
            <a:r>
              <a:rPr lang="fr-CA" sz="1300" dirty="0">
                <a:solidFill>
                  <a:schemeClr val="tx1">
                    <a:lumMod val="75000"/>
                    <a:lumOff val="25000"/>
                  </a:schemeClr>
                </a:solidFill>
                <a:latin typeface="HelveticaNeueLT Std" pitchFamily="34" charset="0"/>
              </a:rPr>
              <a:t>Les collègues du ministère de la Santé et des Services sociaux et de l’INSPQ, Marc Fiset qui a effectué les analyses 2005-2016, Élaine Corbin et </a:t>
            </a:r>
            <a:r>
              <a:rPr lang="fr-FR" sz="1300" dirty="0">
                <a:solidFill>
                  <a:schemeClr val="tx1">
                    <a:lumMod val="75000"/>
                    <a:lumOff val="25000"/>
                  </a:schemeClr>
                </a:solidFill>
                <a:latin typeface="HelveticaNeueLT Std" pitchFamily="34" charset="0"/>
              </a:rPr>
              <a:t>Audrée-Anne Pelletier pour la réception des questionnaires d'enquêtes et Gentiane Perrault-Sullivan pour la révision. </a:t>
            </a:r>
          </a:p>
          <a:p>
            <a:pPr marL="228594" indent="-228594">
              <a:spcAft>
                <a:spcPts val="800"/>
              </a:spcAft>
              <a:buClr>
                <a:srgbClr val="4BACC6">
                  <a:lumMod val="75000"/>
                </a:srgbClr>
              </a:buClr>
              <a:buFont typeface="Wingdings" panose="05000000000000000000" pitchFamily="2" charset="2"/>
              <a:buChar char="§"/>
            </a:pPr>
            <a:r>
              <a:rPr lang="fr-CA" sz="1300" dirty="0">
                <a:solidFill>
                  <a:schemeClr val="tx1">
                    <a:lumMod val="75000"/>
                    <a:lumOff val="25000"/>
                  </a:schemeClr>
                </a:solidFill>
                <a:latin typeface="HelveticaNeueLT Std" pitchFamily="34" charset="0"/>
              </a:rPr>
              <a:t>Hugues Charest et Donald Murphy du </a:t>
            </a:r>
            <a:r>
              <a:rPr lang="fr-FR" sz="1300" dirty="0">
                <a:solidFill>
                  <a:schemeClr val="tx1">
                    <a:lumMod val="75000"/>
                    <a:lumOff val="25000"/>
                  </a:schemeClr>
                </a:solidFill>
                <a:latin typeface="HelveticaNeueLT Std" pitchFamily="34" charset="0"/>
              </a:rPr>
              <a:t>Laboratoire de santé publique du Québec </a:t>
            </a:r>
            <a:r>
              <a:rPr lang="fr-CA" sz="1300" dirty="0">
                <a:solidFill>
                  <a:schemeClr val="tx1">
                    <a:lumMod val="75000"/>
                    <a:lumOff val="25000"/>
                  </a:schemeClr>
                </a:solidFill>
                <a:latin typeface="HelveticaNeueLT Std" pitchFamily="34" charset="0"/>
              </a:rPr>
              <a:t>pour les informations transmises sur les analyses en laboratoire.</a:t>
            </a:r>
          </a:p>
          <a:p>
            <a:pPr marL="228594" indent="-228594">
              <a:spcAft>
                <a:spcPts val="800"/>
              </a:spcAft>
              <a:buClr>
                <a:srgbClr val="4BACC6">
                  <a:lumMod val="75000"/>
                </a:srgbClr>
              </a:buClr>
              <a:buFont typeface="Wingdings" panose="05000000000000000000" pitchFamily="2" charset="2"/>
              <a:buChar char="§"/>
            </a:pPr>
            <a:r>
              <a:rPr lang="en-US" sz="1300" dirty="0" err="1">
                <a:solidFill>
                  <a:schemeClr val="tx1">
                    <a:lumMod val="75000"/>
                    <a:lumOff val="25000"/>
                  </a:schemeClr>
                </a:solidFill>
                <a:latin typeface="HelveticaNeueLT Std" pitchFamily="34" charset="0"/>
              </a:rPr>
              <a:t>L’équipe</a:t>
            </a:r>
            <a:r>
              <a:rPr lang="en-US" sz="1300" dirty="0">
                <a:solidFill>
                  <a:schemeClr val="tx1">
                    <a:lumMod val="75000"/>
                    <a:lumOff val="25000"/>
                  </a:schemeClr>
                </a:solidFill>
                <a:latin typeface="HelveticaNeueLT Std" pitchFamily="34" charset="0"/>
              </a:rPr>
              <a:t> </a:t>
            </a:r>
            <a:r>
              <a:rPr lang="en-US" sz="1300" dirty="0" err="1">
                <a:solidFill>
                  <a:schemeClr val="tx1">
                    <a:lumMod val="75000"/>
                    <a:lumOff val="25000"/>
                  </a:schemeClr>
                </a:solidFill>
                <a:latin typeface="HelveticaNeueLT Std" pitchFamily="34" charset="0"/>
              </a:rPr>
              <a:t>d’Alberto</a:t>
            </a:r>
            <a:r>
              <a:rPr lang="en-US" sz="1300" dirty="0">
                <a:solidFill>
                  <a:schemeClr val="tx1">
                    <a:lumMod val="75000"/>
                    <a:lumOff val="25000"/>
                  </a:schemeClr>
                </a:solidFill>
                <a:latin typeface="HelveticaNeueLT Std" pitchFamily="34" charset="0"/>
              </a:rPr>
              <a:t> </a:t>
            </a:r>
            <a:r>
              <a:rPr lang="en-US" sz="1300" dirty="0" err="1">
                <a:solidFill>
                  <a:schemeClr val="tx1">
                    <a:lumMod val="75000"/>
                    <a:lumOff val="25000"/>
                  </a:schemeClr>
                </a:solidFill>
                <a:latin typeface="HelveticaNeueLT Std" pitchFamily="34" charset="0"/>
              </a:rPr>
              <a:t>Severini</a:t>
            </a:r>
            <a:r>
              <a:rPr lang="en-US" sz="1300" dirty="0">
                <a:solidFill>
                  <a:schemeClr val="tx1">
                    <a:lumMod val="75000"/>
                    <a:lumOff val="25000"/>
                  </a:schemeClr>
                </a:solidFill>
                <a:latin typeface="HelveticaNeueLT Std" pitchFamily="34" charset="0"/>
              </a:rPr>
              <a:t>, du </a:t>
            </a:r>
            <a:r>
              <a:rPr lang="en-US" sz="1300" dirty="0" err="1">
                <a:solidFill>
                  <a:schemeClr val="tx1">
                    <a:lumMod val="75000"/>
                    <a:lumOff val="25000"/>
                  </a:schemeClr>
                </a:solidFill>
                <a:latin typeface="HelveticaNeueLT Std" pitchFamily="34" charset="0"/>
              </a:rPr>
              <a:t>Laboratoire</a:t>
            </a:r>
            <a:r>
              <a:rPr lang="en-US" sz="1300" dirty="0">
                <a:solidFill>
                  <a:schemeClr val="tx1">
                    <a:lumMod val="75000"/>
                    <a:lumOff val="25000"/>
                  </a:schemeClr>
                </a:solidFill>
                <a:latin typeface="HelveticaNeueLT Std" pitchFamily="34" charset="0"/>
              </a:rPr>
              <a:t> National de </a:t>
            </a:r>
            <a:r>
              <a:rPr lang="en-US" sz="1300" dirty="0" err="1">
                <a:solidFill>
                  <a:schemeClr val="tx1">
                    <a:lumMod val="75000"/>
                    <a:lumOff val="25000"/>
                  </a:schemeClr>
                </a:solidFill>
                <a:latin typeface="HelveticaNeueLT Std" pitchFamily="34" charset="0"/>
              </a:rPr>
              <a:t>Microbiologie</a:t>
            </a:r>
            <a:r>
              <a:rPr lang="en-US" sz="1300" dirty="0">
                <a:solidFill>
                  <a:schemeClr val="tx1">
                    <a:lumMod val="75000"/>
                    <a:lumOff val="25000"/>
                  </a:schemeClr>
                </a:solidFill>
                <a:latin typeface="HelveticaNeueLT Std" pitchFamily="34" charset="0"/>
              </a:rPr>
              <a:t> de </a:t>
            </a:r>
            <a:r>
              <a:rPr lang="en-US" sz="1300" dirty="0" err="1">
                <a:solidFill>
                  <a:schemeClr val="tx1">
                    <a:lumMod val="75000"/>
                    <a:lumOff val="25000"/>
                  </a:schemeClr>
                </a:solidFill>
                <a:latin typeface="HelveticaNeueLT Std" pitchFamily="34" charset="0"/>
              </a:rPr>
              <a:t>l’Agence</a:t>
            </a:r>
            <a:r>
              <a:rPr lang="en-US" sz="1300" dirty="0">
                <a:solidFill>
                  <a:schemeClr val="tx1">
                    <a:lumMod val="75000"/>
                    <a:lumOff val="25000"/>
                  </a:schemeClr>
                </a:solidFill>
                <a:latin typeface="HelveticaNeueLT Std" pitchFamily="34" charset="0"/>
              </a:rPr>
              <a:t> de santé </a:t>
            </a:r>
            <a:r>
              <a:rPr lang="en-US" sz="1300" dirty="0" err="1">
                <a:solidFill>
                  <a:schemeClr val="tx1">
                    <a:lumMod val="75000"/>
                    <a:lumOff val="25000"/>
                  </a:schemeClr>
                </a:solidFill>
                <a:latin typeface="HelveticaNeueLT Std" pitchFamily="34" charset="0"/>
              </a:rPr>
              <a:t>publique</a:t>
            </a:r>
            <a:r>
              <a:rPr lang="en-US" sz="1300" dirty="0">
                <a:solidFill>
                  <a:schemeClr val="tx1">
                    <a:lumMod val="75000"/>
                    <a:lumOff val="25000"/>
                  </a:schemeClr>
                </a:solidFill>
                <a:latin typeface="HelveticaNeueLT Std" pitchFamily="34" charset="0"/>
              </a:rPr>
              <a:t> du Canada pour </a:t>
            </a:r>
            <a:r>
              <a:rPr lang="fr-FR" sz="1300" dirty="0">
                <a:solidFill>
                  <a:schemeClr val="tx1">
                    <a:lumMod val="75000"/>
                    <a:lumOff val="25000"/>
                  </a:schemeClr>
                </a:solidFill>
                <a:latin typeface="HelveticaNeueLT Std" pitchFamily="34" charset="0"/>
              </a:rPr>
              <a:t>le génotypage LGV par séquençage.</a:t>
            </a:r>
          </a:p>
        </p:txBody>
      </p:sp>
      <p:sp>
        <p:nvSpPr>
          <p:cNvPr id="15" name="Titre 1"/>
          <p:cNvSpPr txBox="1">
            <a:spLocks/>
          </p:cNvSpPr>
          <p:nvPr>
            <p:custDataLst>
              <p:tags r:id="rId7"/>
            </p:custDataLst>
          </p:nvPr>
        </p:nvSpPr>
        <p:spPr>
          <a:xfrm>
            <a:off x="527057" y="3969058"/>
            <a:ext cx="11280000" cy="240027"/>
          </a:xfrm>
          <a:prstGeom prst="rect">
            <a:avLst/>
          </a:prstGeom>
          <a:solidFill>
            <a:schemeClr val="accent5">
              <a:lumMod val="75000"/>
            </a:schemeClr>
          </a:solidFill>
        </p:spPr>
        <p:txBody>
          <a:bodyPr vert="horz" lIns="121920" tIns="60960" rIns="121920" bIns="60960" rtlCol="0" anchor="ctr">
            <a:noAutofit/>
          </a:bodyPr>
          <a:lst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a:lstStyle>
          <a:p>
            <a:r>
              <a:rPr lang="fr-CA" sz="1600" b="1" dirty="0">
                <a:solidFill>
                  <a:prstClr val="white"/>
                </a:solidFill>
              </a:rPr>
              <a:t>REMIERCIEMENTS</a:t>
            </a:r>
          </a:p>
        </p:txBody>
      </p:sp>
    </p:spTree>
    <p:extLst>
      <p:ext uri="{BB962C8B-B14F-4D97-AF65-F5344CB8AC3E}">
        <p14:creationId xmlns:p14="http://schemas.microsoft.com/office/powerpoint/2010/main" val="227247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506891" y="3670161"/>
            <a:ext cx="6096000" cy="276999"/>
          </a:xfrm>
          <a:prstGeom prst="rect">
            <a:avLst/>
          </a:prstGeom>
        </p:spPr>
        <p:txBody>
          <a:bodyPr>
            <a:spAutoFit/>
          </a:bodyPr>
          <a:lstStyle/>
          <a:p>
            <a:r>
              <a:rPr lang="fr-CA" sz="1200" dirty="0">
                <a:solidFill>
                  <a:schemeClr val="tx1">
                    <a:lumMod val="65000"/>
                    <a:lumOff val="35000"/>
                  </a:schemeClr>
                </a:solidFill>
                <a:latin typeface="HelveticaNeueLT Std" panose="020B0604020202020204" pitchFamily="34" charset="0"/>
              </a:rPr>
              <a:t>Source :  Fichier MADO, extraction du 15 juillet 2020</a:t>
            </a:r>
          </a:p>
        </p:txBody>
      </p:sp>
      <p:sp>
        <p:nvSpPr>
          <p:cNvPr id="3" name="Rectangle 2"/>
          <p:cNvSpPr/>
          <p:nvPr>
            <p:custDataLst>
              <p:tags r:id="rId3"/>
            </p:custDataLst>
          </p:nvPr>
        </p:nvSpPr>
        <p:spPr>
          <a:xfrm>
            <a:off x="506891" y="865832"/>
            <a:ext cx="10852813" cy="338554"/>
          </a:xfrm>
          <a:prstGeom prst="rect">
            <a:avLst/>
          </a:prstGeom>
        </p:spPr>
        <p:txBody>
          <a:bodyPr wrap="square">
            <a:spAutoFit/>
          </a:bodyPr>
          <a:lstStyle/>
          <a:p>
            <a:r>
              <a:rPr lang="fr-CA" sz="1600" b="1" dirty="0">
                <a:solidFill>
                  <a:schemeClr val="tx1">
                    <a:lumMod val="65000"/>
                    <a:lumOff val="35000"/>
                  </a:schemeClr>
                </a:solidFill>
                <a:latin typeface="HelveticaNeueLT Std" panose="020B0604020202020204" pitchFamily="34" charset="0"/>
              </a:rPr>
              <a:t>Tableau 3 : </a:t>
            </a:r>
            <a:r>
              <a:rPr lang="fr-CA" sz="1600" dirty="0">
                <a:solidFill>
                  <a:schemeClr val="tx1">
                    <a:lumMod val="65000"/>
                    <a:lumOff val="35000"/>
                  </a:schemeClr>
                </a:solidFill>
                <a:latin typeface="HelveticaNeueLT Std" panose="020B0604020202020204" pitchFamily="34" charset="0"/>
              </a:rPr>
              <a:t>Répartition des cas masculins de LGV selon le groupe d'âge et l’année, Québec, 2013 à 2019 (N = 664)</a:t>
            </a:r>
          </a:p>
        </p:txBody>
      </p:sp>
      <p:sp>
        <p:nvSpPr>
          <p:cNvPr id="9" name="Rectangle 8"/>
          <p:cNvSpPr/>
          <p:nvPr>
            <p:custDataLst>
              <p:tags r:id="rId4"/>
            </p:custDataLst>
          </p:nvPr>
        </p:nvSpPr>
        <p:spPr>
          <a:xfrm>
            <a:off x="587375" y="491422"/>
            <a:ext cx="3164136" cy="338554"/>
          </a:xfrm>
          <a:prstGeom prst="rect">
            <a:avLst/>
          </a:prstGeom>
        </p:spPr>
        <p:txBody>
          <a:bodyPr wrap="none">
            <a:spAutoFit/>
          </a:bodyPr>
          <a:lstStyle/>
          <a:p>
            <a:pPr marL="355600" indent="-355600"/>
            <a:r>
              <a:rPr lang="fr-CA" sz="1600" b="1" dirty="0">
                <a:solidFill>
                  <a:schemeClr val="tx1">
                    <a:lumMod val="65000"/>
                    <a:lumOff val="35000"/>
                  </a:schemeClr>
                </a:solidFill>
                <a:latin typeface="Raleway" panose="020B0003030101060003" pitchFamily="34" charset="0"/>
              </a:rPr>
              <a:t>1.2 	Nombre de cas selon l’âge</a:t>
            </a:r>
            <a:endParaRPr lang="fr-CA" sz="1600" dirty="0">
              <a:solidFill>
                <a:schemeClr val="tx1">
                  <a:lumMod val="65000"/>
                  <a:lumOff val="35000"/>
                </a:schemeClr>
              </a:solidFill>
              <a:latin typeface="Raleway" panose="020B0003030101060003" pitchFamily="34" charset="0"/>
            </a:endParaRPr>
          </a:p>
        </p:txBody>
      </p:sp>
      <p:sp>
        <p:nvSpPr>
          <p:cNvPr id="2" name="Espace réservé du numéro de diapositive 1"/>
          <p:cNvSpPr>
            <a:spLocks noGrp="1"/>
          </p:cNvSpPr>
          <p:nvPr>
            <p:ph type="sldNum" sz="quarter" idx="12"/>
            <p:custDataLst>
              <p:tags r:id="rId5"/>
            </p:custDataLst>
          </p:nvPr>
        </p:nvSpPr>
        <p:spPr/>
        <p:txBody>
          <a:bodyPr/>
          <a:lstStyle/>
          <a:p>
            <a:fld id="{00BA8EDE-6DC9-4F99-B0F4-25DFD083338C}" type="slidenum">
              <a:rPr lang="fr-FR" smtClean="0">
                <a:solidFill>
                  <a:prstClr val="white">
                    <a:lumMod val="50000"/>
                  </a:prstClr>
                </a:solidFill>
              </a:rPr>
              <a:pPr/>
              <a:t>20</a:t>
            </a:fld>
            <a:endParaRPr lang="fr-FR" dirty="0">
              <a:solidFill>
                <a:prstClr val="white">
                  <a:lumMod val="50000"/>
                </a:prstClr>
              </a:solidFill>
            </a:endParaRPr>
          </a:p>
        </p:txBody>
      </p:sp>
      <p:sp>
        <p:nvSpPr>
          <p:cNvPr id="4" name="ZoneTexte 3"/>
          <p:cNvSpPr txBox="1"/>
          <p:nvPr>
            <p:custDataLst>
              <p:tags r:id="rId6"/>
            </p:custDataLst>
          </p:nvPr>
        </p:nvSpPr>
        <p:spPr>
          <a:xfrm>
            <a:off x="507533" y="4141343"/>
            <a:ext cx="11176933" cy="1477328"/>
          </a:xfrm>
          <a:prstGeom prst="rect">
            <a:avLst/>
          </a:prstGeom>
          <a:noFill/>
        </p:spPr>
        <p:txBody>
          <a:bodyPr wrap="square" rtlCol="0">
            <a:spAutoFit/>
          </a:bodyPr>
          <a:lstStyle/>
          <a:p>
            <a:pPr marL="285750" indent="-28575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Parmi les 664 cas masculins, l'âge s'étend de 19 à 75 ans. La médiane est de 39 ans (écart interquartile 31,0-49,0; écart-type 11,1).</a:t>
            </a:r>
          </a:p>
          <a:p>
            <a:pPr marL="285750" indent="-28575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L’âge moyen des cas demeure relativement stable depuis 2013. Une diminution est observée en 2019.</a:t>
            </a:r>
          </a:p>
          <a:p>
            <a:pPr marL="285750" indent="-28575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La proportion des cas de LGV chez les jeunes hommes de moins de 30 ans demeure inférieure à 25 %. </a:t>
            </a:r>
          </a:p>
          <a:p>
            <a:pPr marL="285750" indent="-28575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Depuis le début (sauf en 2018), la plus forte proportion se trouve chez ceux âgés de 30 à 39 ans. </a:t>
            </a:r>
          </a:p>
          <a:p>
            <a:pPr marL="285750" indent="-28575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La hausse du nombre et des taux d’incidence </a:t>
            </a:r>
            <a:r>
              <a:rPr lang="fr-CA" sz="1200" dirty="0">
                <a:solidFill>
                  <a:schemeClr val="tx1">
                    <a:lumMod val="65000"/>
                    <a:lumOff val="35000"/>
                  </a:schemeClr>
                </a:solidFill>
                <a:latin typeface="HelveticaNeueLT Std" panose="020B0604020202020204" pitchFamily="34" charset="0"/>
              </a:rPr>
              <a:t>de cas déclarés observée en 2019 touche surtout les 30-39 ans (analyse non présentée</a:t>
            </a:r>
            <a:r>
              <a:rPr lang="fr-CA" sz="1200" dirty="0">
                <a:solidFill>
                  <a:schemeClr val="tx1">
                    <a:lumMod val="65000"/>
                    <a:lumOff val="35000"/>
                  </a:schemeClr>
                </a:solidFill>
              </a:rPr>
              <a:t>).</a:t>
            </a:r>
            <a:endParaRPr lang="fr-CA" sz="1400" dirty="0">
              <a:solidFill>
                <a:schemeClr val="tx1">
                  <a:lumMod val="65000"/>
                  <a:lumOff val="35000"/>
                </a:schemeClr>
              </a:solidFill>
              <a:highlight>
                <a:srgbClr val="FFFF00"/>
              </a:highlight>
            </a:endParaRPr>
          </a:p>
        </p:txBody>
      </p:sp>
      <p:pic>
        <p:nvPicPr>
          <p:cNvPr id="8" name="Espace réservé du contenu 7">
            <a:extLst>
              <a:ext uri="{FF2B5EF4-FFF2-40B4-BE49-F238E27FC236}">
                <a16:creationId xmlns:a16="http://schemas.microsoft.com/office/drawing/2014/main" id="{8B18C932-E4E1-431D-A451-8F59654351FB}"/>
              </a:ext>
            </a:extLst>
          </p:cNvPr>
          <p:cNvPicPr>
            <a:picLocks noGrp="1" noChangeAspect="1"/>
          </p:cNvPicPr>
          <p:nvPr>
            <p:ph idx="1"/>
            <p:custDataLst>
              <p:tags r:id="rId7"/>
            </p:custDataLst>
          </p:nvPr>
        </p:nvPicPr>
        <p:blipFill>
          <a:blip r:embed="rId11"/>
          <a:stretch>
            <a:fillRect/>
          </a:stretch>
        </p:blipFill>
        <p:spPr>
          <a:xfrm>
            <a:off x="609599" y="1520825"/>
            <a:ext cx="11210926" cy="2149336"/>
          </a:xfrm>
          <a:prstGeom prst="rect">
            <a:avLst/>
          </a:prstGeom>
          <a:solidFill>
            <a:schemeClr val="bg1"/>
          </a:solidFill>
        </p:spPr>
      </p:pic>
    </p:spTree>
    <p:extLst>
      <p:ext uri="{BB962C8B-B14F-4D97-AF65-F5344CB8AC3E}">
        <p14:creationId xmlns:p14="http://schemas.microsoft.com/office/powerpoint/2010/main" val="293691233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custDataLst>
              <p:tags r:id="rId2"/>
            </p:custDataLst>
          </p:nvPr>
        </p:nvSpPr>
        <p:spPr>
          <a:xfrm>
            <a:off x="506891" y="2847014"/>
            <a:ext cx="11233150" cy="830997"/>
          </a:xfrm>
          <a:prstGeom prst="rect">
            <a:avLst/>
          </a:prstGeom>
        </p:spPr>
        <p:txBody>
          <a:bodyPr wrap="square">
            <a:spAutoFit/>
          </a:bodyPr>
          <a:lstStyle/>
          <a:p>
            <a:r>
              <a:rPr lang="fr-CA" sz="1200" dirty="0">
                <a:solidFill>
                  <a:schemeClr val="tx1">
                    <a:lumMod val="75000"/>
                    <a:lumOff val="25000"/>
                  </a:schemeClr>
                </a:solidFill>
                <a:latin typeface="HelveticaNeueLT Std" panose="020B0604020202020204" pitchFamily="34" charset="0"/>
              </a:rPr>
              <a:t>Source :  Fichier MADO, extraction 15 juillet 2020; INSPQ, compilation à partir des questionnaires d’enquête épidémiologique complétés par les</a:t>
            </a:r>
            <a:br>
              <a:rPr lang="fr-CA" sz="1200" dirty="0">
                <a:solidFill>
                  <a:schemeClr val="tx1">
                    <a:lumMod val="75000"/>
                    <a:lumOff val="25000"/>
                  </a:schemeClr>
                </a:solidFill>
                <a:latin typeface="HelveticaNeueLT Std" panose="020B0604020202020204" pitchFamily="34" charset="0"/>
              </a:rPr>
            </a:br>
            <a:r>
              <a:rPr lang="fr-CA" sz="1200" dirty="0">
                <a:solidFill>
                  <a:schemeClr val="tx1">
                    <a:lumMod val="75000"/>
                    <a:lumOff val="25000"/>
                  </a:schemeClr>
                </a:solidFill>
                <a:latin typeface="HelveticaNeueLT Std" panose="020B0604020202020204" pitchFamily="34" charset="0"/>
              </a:rPr>
              <a:t>DSPub régionales.</a:t>
            </a:r>
          </a:p>
          <a:p>
            <a:r>
              <a:rPr lang="fr-CA" sz="1200" dirty="0">
                <a:solidFill>
                  <a:schemeClr val="tx1">
                    <a:lumMod val="75000"/>
                    <a:lumOff val="25000"/>
                  </a:schemeClr>
                </a:solidFill>
                <a:latin typeface="HelveticaNeueLT Std" panose="020B0604020202020204" pitchFamily="34" charset="0"/>
              </a:rPr>
              <a:t>*Les régions de la Montérégie et de la Capitale-Nationale rapportent respectivement six et cinq cas en 2019. Les régions de la Mauricie et Centre-du-Québec, de l’Estrie, de l’Outaouais, de Chaudière-Appalaches, de Laval, de Lanaudière et des Laurentides ont observé entre un et trois cas en 2019. </a:t>
            </a:r>
          </a:p>
        </p:txBody>
      </p:sp>
      <p:sp>
        <p:nvSpPr>
          <p:cNvPr id="7" name="Rectangle 6"/>
          <p:cNvSpPr/>
          <p:nvPr>
            <p:custDataLst>
              <p:tags r:id="rId3"/>
            </p:custDataLst>
          </p:nvPr>
        </p:nvSpPr>
        <p:spPr>
          <a:xfrm>
            <a:off x="506891" y="513951"/>
            <a:ext cx="3546933" cy="338554"/>
          </a:xfrm>
          <a:prstGeom prst="rect">
            <a:avLst/>
          </a:prstGeom>
        </p:spPr>
        <p:txBody>
          <a:bodyPr wrap="none">
            <a:spAutoFit/>
          </a:bodyPr>
          <a:lstStyle/>
          <a:p>
            <a:pPr marL="355600" indent="-355600"/>
            <a:r>
              <a:rPr lang="fr-CA" sz="1600" b="1" dirty="0">
                <a:solidFill>
                  <a:schemeClr val="tx1">
                    <a:lumMod val="65000"/>
                    <a:lumOff val="35000"/>
                  </a:schemeClr>
                </a:solidFill>
                <a:latin typeface="Raleway" panose="020B0003030101060003" pitchFamily="34" charset="0"/>
              </a:rPr>
              <a:t>1.3 	Nombre de cas selon la région</a:t>
            </a:r>
            <a:endParaRPr lang="fr-CA" sz="1600" dirty="0">
              <a:solidFill>
                <a:schemeClr val="tx1">
                  <a:lumMod val="65000"/>
                  <a:lumOff val="35000"/>
                </a:schemeClr>
              </a:solidFill>
              <a:latin typeface="Raleway" panose="020B0003030101060003" pitchFamily="34" charset="0"/>
            </a:endParaRPr>
          </a:p>
        </p:txBody>
      </p:sp>
      <p:sp>
        <p:nvSpPr>
          <p:cNvPr id="8" name="Rectangle 7"/>
          <p:cNvSpPr/>
          <p:nvPr>
            <p:custDataLst>
              <p:tags r:id="rId4"/>
            </p:custDataLst>
          </p:nvPr>
        </p:nvSpPr>
        <p:spPr>
          <a:xfrm>
            <a:off x="493244" y="851895"/>
            <a:ext cx="10547796" cy="611514"/>
          </a:xfrm>
          <a:prstGeom prst="rect">
            <a:avLst/>
          </a:prstGeom>
        </p:spPr>
        <p:txBody>
          <a:bodyPr wrap="square">
            <a:spAutoFit/>
          </a:bodyPr>
          <a:lstStyle/>
          <a:p>
            <a:pPr marL="1171575" indent="-1171575">
              <a:lnSpc>
                <a:spcPct val="110000"/>
              </a:lnSpc>
            </a:pPr>
            <a:r>
              <a:rPr lang="fr-CA" sz="1600" b="1" dirty="0">
                <a:solidFill>
                  <a:schemeClr val="tx1">
                    <a:lumMod val="65000"/>
                    <a:lumOff val="35000"/>
                  </a:schemeClr>
                </a:solidFill>
                <a:latin typeface="HelveticaNeueLT Std" panose="020B0604020202020204" pitchFamily="34" charset="0"/>
              </a:rPr>
              <a:t>Tableau 4 : 	</a:t>
            </a:r>
            <a:r>
              <a:rPr lang="fr-CA" sz="1600" dirty="0">
                <a:solidFill>
                  <a:schemeClr val="tx1">
                    <a:lumMod val="65000"/>
                    <a:lumOff val="35000"/>
                  </a:schemeClr>
                </a:solidFill>
                <a:latin typeface="HelveticaNeueLT Std" panose="020B0604020202020204" pitchFamily="34" charset="0"/>
              </a:rPr>
              <a:t>Répartition des cas masculins de LGV selon la région et l'année, Montréal, hors-Montréal, 2013 à 2019 (N = 664)</a:t>
            </a:r>
          </a:p>
        </p:txBody>
      </p:sp>
      <p:sp>
        <p:nvSpPr>
          <p:cNvPr id="2" name="Espace réservé du numéro de diapositive 1"/>
          <p:cNvSpPr>
            <a:spLocks noGrp="1"/>
          </p:cNvSpPr>
          <p:nvPr>
            <p:ph type="sldNum" sz="quarter" idx="12"/>
            <p:custDataLst>
              <p:tags r:id="rId5"/>
            </p:custDataLst>
          </p:nvPr>
        </p:nvSpPr>
        <p:spPr/>
        <p:txBody>
          <a:bodyPr/>
          <a:lstStyle/>
          <a:p>
            <a:fld id="{00BA8EDE-6DC9-4F99-B0F4-25DFD083338C}" type="slidenum">
              <a:rPr lang="fr-FR" smtClean="0">
                <a:solidFill>
                  <a:prstClr val="white">
                    <a:lumMod val="50000"/>
                  </a:prstClr>
                </a:solidFill>
              </a:rPr>
              <a:pPr/>
              <a:t>21</a:t>
            </a:fld>
            <a:endParaRPr lang="fr-FR" dirty="0">
              <a:solidFill>
                <a:prstClr val="white">
                  <a:lumMod val="50000"/>
                </a:prstClr>
              </a:solidFill>
            </a:endParaRPr>
          </a:p>
        </p:txBody>
      </p:sp>
      <p:sp>
        <p:nvSpPr>
          <p:cNvPr id="3" name="Rectangle 2">
            <a:extLst>
              <a:ext uri="{FF2B5EF4-FFF2-40B4-BE49-F238E27FC236}">
                <a16:creationId xmlns:a16="http://schemas.microsoft.com/office/drawing/2014/main" id="{89B52BB5-46CB-411C-A488-0D21C14BBAC8}"/>
              </a:ext>
            </a:extLst>
          </p:cNvPr>
          <p:cNvSpPr/>
          <p:nvPr>
            <p:custDataLst>
              <p:tags r:id="rId6"/>
            </p:custDataLst>
          </p:nvPr>
        </p:nvSpPr>
        <p:spPr>
          <a:xfrm>
            <a:off x="506891" y="3953665"/>
            <a:ext cx="10758597" cy="1677382"/>
          </a:xfrm>
          <a:prstGeom prst="rect">
            <a:avLst/>
          </a:prstGeom>
        </p:spPr>
        <p:txBody>
          <a:bodyPr wrap="square">
            <a:spAutoFit/>
          </a:bodyPr>
          <a:lstStyle/>
          <a:p>
            <a:pPr marL="177800" indent="-177800">
              <a:buClr>
                <a:srgbClr val="31859C"/>
              </a:buClr>
              <a:buFont typeface="Wingdings" panose="05000000000000000000" pitchFamily="2" charset="2"/>
              <a:buChar char="§"/>
            </a:pPr>
            <a:r>
              <a:rPr lang="fr-CA" sz="1400" dirty="0">
                <a:solidFill>
                  <a:schemeClr val="tx1">
                    <a:lumMod val="65000"/>
                    <a:lumOff val="35000"/>
                  </a:schemeClr>
                </a:solidFill>
                <a:latin typeface="HelveticaNeueforSAS"/>
              </a:rPr>
              <a:t>La proportion des cas provenant de la région de Montréal a légèrement diminué, passant de 88 % en 2013 à 81 % en 2019 </a:t>
            </a:r>
            <a:br>
              <a:rPr lang="fr-CA" sz="1400" dirty="0">
                <a:solidFill>
                  <a:schemeClr val="tx1">
                    <a:lumMod val="65000"/>
                    <a:lumOff val="35000"/>
                  </a:schemeClr>
                </a:solidFill>
                <a:latin typeface="HelveticaNeueforSAS"/>
              </a:rPr>
            </a:br>
            <a:r>
              <a:rPr lang="fr-CA" sz="1400" dirty="0">
                <a:solidFill>
                  <a:schemeClr val="tx1">
                    <a:lumMod val="65000"/>
                    <a:lumOff val="35000"/>
                  </a:schemeClr>
                </a:solidFill>
                <a:latin typeface="HelveticaNeueforSAS"/>
              </a:rPr>
              <a:t>(p = 0,11, test de Wald)</a:t>
            </a:r>
          </a:p>
          <a:p>
            <a:pPr marL="177800" indent="-177800">
              <a:buClr>
                <a:srgbClr val="31859C"/>
              </a:buClr>
              <a:buFont typeface="Wingdings" panose="05000000000000000000" pitchFamily="2" charset="2"/>
              <a:buChar char="§"/>
            </a:pPr>
            <a:endParaRPr lang="fr-CA" sz="1400" dirty="0">
              <a:solidFill>
                <a:schemeClr val="tx1">
                  <a:lumMod val="65000"/>
                  <a:lumOff val="35000"/>
                </a:schemeClr>
              </a:solidFill>
              <a:latin typeface="HelveticaNeueforSAS"/>
            </a:endParaRP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forSAS"/>
              </a:rPr>
              <a:t>En 2013 et 2014, les cas hors Montréal comptent pour moins de dix cas chaque année. Par la suite, le nombre de cas fluctue entre 15 (2018) et 35 (2016). </a:t>
            </a:r>
          </a:p>
          <a:p>
            <a:pPr marL="450850" lvl="1" indent="-273050">
              <a:buClr>
                <a:srgbClr val="EF7516"/>
              </a:buClr>
              <a:buFont typeface="Wingdings" panose="05000000000000000000" pitchFamily="2" charset="2"/>
              <a:buChar char="§"/>
            </a:pPr>
            <a:r>
              <a:rPr lang="fr-CA" sz="1400" dirty="0">
                <a:solidFill>
                  <a:schemeClr val="tx1">
                    <a:lumMod val="65000"/>
                    <a:lumOff val="35000"/>
                  </a:schemeClr>
                </a:solidFill>
                <a:latin typeface="HelveticaNeueforSAS"/>
              </a:rPr>
              <a:t>Les régions de Montérégie (1 à 15 cas par année) et de la Capitale-Nationale (1 à 5 cas par année) sont les plus touchées en dehors de Montréal. </a:t>
            </a:r>
          </a:p>
        </p:txBody>
      </p:sp>
      <p:pic>
        <p:nvPicPr>
          <p:cNvPr id="4" name="Image 3">
            <a:extLst>
              <a:ext uri="{FF2B5EF4-FFF2-40B4-BE49-F238E27FC236}">
                <a16:creationId xmlns:a16="http://schemas.microsoft.com/office/drawing/2014/main" id="{EB1A0EFA-2282-45FD-85C0-C16BBDFBC76C}"/>
              </a:ext>
            </a:extLst>
          </p:cNvPr>
          <p:cNvPicPr>
            <a:picLocks noChangeAspect="1"/>
          </p:cNvPicPr>
          <p:nvPr>
            <p:custDataLst>
              <p:tags r:id="rId7"/>
            </p:custDataLst>
          </p:nvPr>
        </p:nvPicPr>
        <p:blipFill>
          <a:blip r:embed="rId11"/>
          <a:stretch>
            <a:fillRect/>
          </a:stretch>
        </p:blipFill>
        <p:spPr>
          <a:xfrm>
            <a:off x="587375" y="1521610"/>
            <a:ext cx="11233150" cy="1290190"/>
          </a:xfrm>
          <a:prstGeom prst="rect">
            <a:avLst/>
          </a:prstGeom>
        </p:spPr>
      </p:pic>
    </p:spTree>
    <p:extLst>
      <p:ext uri="{BB962C8B-B14F-4D97-AF65-F5344CB8AC3E}">
        <p14:creationId xmlns:p14="http://schemas.microsoft.com/office/powerpoint/2010/main" val="189504104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480535" y="3643080"/>
            <a:ext cx="11339990" cy="461665"/>
          </a:xfrm>
          <a:prstGeom prst="rect">
            <a:avLst/>
          </a:prstGeom>
        </p:spPr>
        <p:txBody>
          <a:bodyPr wrap="square">
            <a:spAutoFit/>
          </a:bodyPr>
          <a:lstStyle/>
          <a:p>
            <a:r>
              <a:rPr lang="fr-CA" sz="1200" dirty="0">
                <a:solidFill>
                  <a:schemeClr val="tx1">
                    <a:lumMod val="65000"/>
                    <a:lumOff val="35000"/>
                  </a:schemeClr>
                </a:solidFill>
                <a:latin typeface="HelveticaNeueLT Std" panose="020B0604020202020204" pitchFamily="34" charset="0"/>
              </a:rPr>
              <a:t>Source :  Fichier MADO, extraction 15 juillet 2020; INSPQ, compilation à partir des questionnaires d’enquête épidémiologique complétés par les</a:t>
            </a:r>
            <a:br>
              <a:rPr lang="fr-CA" sz="1200" dirty="0">
                <a:solidFill>
                  <a:schemeClr val="tx1">
                    <a:lumMod val="65000"/>
                    <a:lumOff val="35000"/>
                  </a:schemeClr>
                </a:solidFill>
                <a:latin typeface="HelveticaNeueLT Std" panose="020B0604020202020204" pitchFamily="34" charset="0"/>
              </a:rPr>
            </a:br>
            <a:r>
              <a:rPr lang="fr-CA" sz="1200" dirty="0">
                <a:solidFill>
                  <a:schemeClr val="tx1">
                    <a:lumMod val="65000"/>
                    <a:lumOff val="35000"/>
                  </a:schemeClr>
                </a:solidFill>
                <a:latin typeface="HelveticaNeueLT Std" panose="020B0604020202020204" pitchFamily="34" charset="0"/>
              </a:rPr>
              <a:t>DSPub régionales.</a:t>
            </a:r>
          </a:p>
        </p:txBody>
      </p:sp>
      <p:sp>
        <p:nvSpPr>
          <p:cNvPr id="7" name="Rectangle 6"/>
          <p:cNvSpPr/>
          <p:nvPr>
            <p:custDataLst>
              <p:tags r:id="rId2"/>
            </p:custDataLst>
          </p:nvPr>
        </p:nvSpPr>
        <p:spPr>
          <a:xfrm>
            <a:off x="503891" y="498092"/>
            <a:ext cx="5422638" cy="338554"/>
          </a:xfrm>
          <a:prstGeom prst="rect">
            <a:avLst/>
          </a:prstGeom>
        </p:spPr>
        <p:txBody>
          <a:bodyPr wrap="none">
            <a:spAutoFit/>
          </a:bodyPr>
          <a:lstStyle/>
          <a:p>
            <a:pPr marL="355600" indent="-355600"/>
            <a:r>
              <a:rPr lang="fr-CA" sz="1600" b="1" dirty="0">
                <a:solidFill>
                  <a:schemeClr val="tx1">
                    <a:lumMod val="65000"/>
                    <a:lumOff val="35000"/>
                  </a:schemeClr>
                </a:solidFill>
                <a:latin typeface="Raleway" panose="020B0003030101060003" pitchFamily="34" charset="0"/>
              </a:rPr>
              <a:t>1.4 	Nombre de questionnaires d’enquête disponibles </a:t>
            </a:r>
            <a:endParaRPr lang="fr-CA" sz="1600" dirty="0">
              <a:solidFill>
                <a:schemeClr val="tx1">
                  <a:lumMod val="65000"/>
                  <a:lumOff val="35000"/>
                </a:schemeClr>
              </a:solidFill>
              <a:latin typeface="Raleway" panose="020B0003030101060003" pitchFamily="34" charset="0"/>
            </a:endParaRPr>
          </a:p>
        </p:txBody>
      </p:sp>
      <p:sp>
        <p:nvSpPr>
          <p:cNvPr id="8" name="Rectangle 7"/>
          <p:cNvSpPr/>
          <p:nvPr>
            <p:custDataLst>
              <p:tags r:id="rId3"/>
            </p:custDataLst>
          </p:nvPr>
        </p:nvSpPr>
        <p:spPr>
          <a:xfrm>
            <a:off x="491066" y="854723"/>
            <a:ext cx="11209868" cy="611514"/>
          </a:xfrm>
          <a:prstGeom prst="rect">
            <a:avLst/>
          </a:prstGeom>
        </p:spPr>
        <p:txBody>
          <a:bodyPr wrap="square">
            <a:spAutoFit/>
          </a:bodyPr>
          <a:lstStyle/>
          <a:p>
            <a:pPr marL="1160463" indent="-1160463">
              <a:lnSpc>
                <a:spcPct val="110000"/>
              </a:lnSpc>
            </a:pPr>
            <a:r>
              <a:rPr lang="fr-CA" sz="1600" b="1" dirty="0">
                <a:solidFill>
                  <a:schemeClr val="tx1">
                    <a:lumMod val="65000"/>
                    <a:lumOff val="35000"/>
                  </a:schemeClr>
                </a:solidFill>
                <a:latin typeface="HelveticaNeueLT Std" panose="020B0604020202020204" pitchFamily="34" charset="0"/>
              </a:rPr>
              <a:t>Tableau 5 : 	</a:t>
            </a:r>
            <a:r>
              <a:rPr lang="fr-CA" sz="1600" dirty="0">
                <a:solidFill>
                  <a:schemeClr val="tx1">
                    <a:lumMod val="65000"/>
                    <a:lumOff val="35000"/>
                  </a:schemeClr>
                </a:solidFill>
                <a:latin typeface="HelveticaNeueLT Std" panose="020B0604020202020204" pitchFamily="34" charset="0"/>
              </a:rPr>
              <a:t>Répartition des cas masculins de LGV selon la disponibilité d’un questionnaire d’enquête, Montréal, hors Montréal, 2013 à 2019 (N = 664)</a:t>
            </a:r>
          </a:p>
        </p:txBody>
      </p:sp>
      <p:sp>
        <p:nvSpPr>
          <p:cNvPr id="2" name="Espace réservé du numéro de diapositive 1"/>
          <p:cNvSpPr>
            <a:spLocks noGrp="1"/>
          </p:cNvSpPr>
          <p:nvPr>
            <p:ph type="sldNum" sz="quarter" idx="12"/>
            <p:custDataLst>
              <p:tags r:id="rId4"/>
            </p:custDataLst>
          </p:nvPr>
        </p:nvSpPr>
        <p:spPr/>
        <p:txBody>
          <a:bodyPr/>
          <a:lstStyle/>
          <a:p>
            <a:fld id="{00BA8EDE-6DC9-4F99-B0F4-25DFD083338C}" type="slidenum">
              <a:rPr lang="fr-FR" smtClean="0">
                <a:solidFill>
                  <a:prstClr val="white">
                    <a:lumMod val="50000"/>
                  </a:prstClr>
                </a:solidFill>
              </a:rPr>
              <a:pPr/>
              <a:t>22</a:t>
            </a:fld>
            <a:endParaRPr lang="fr-FR" dirty="0">
              <a:solidFill>
                <a:prstClr val="white">
                  <a:lumMod val="50000"/>
                </a:prstClr>
              </a:solidFill>
            </a:endParaRPr>
          </a:p>
        </p:txBody>
      </p:sp>
      <p:sp>
        <p:nvSpPr>
          <p:cNvPr id="3" name="Rectangle 2">
            <a:extLst>
              <a:ext uri="{FF2B5EF4-FFF2-40B4-BE49-F238E27FC236}">
                <a16:creationId xmlns:a16="http://schemas.microsoft.com/office/drawing/2014/main" id="{EB6F4F7B-B629-4BF2-AAC1-EA4A086E22AF}"/>
              </a:ext>
            </a:extLst>
          </p:cNvPr>
          <p:cNvSpPr/>
          <p:nvPr>
            <p:custDataLst>
              <p:tags r:id="rId5"/>
            </p:custDataLst>
          </p:nvPr>
        </p:nvSpPr>
        <p:spPr>
          <a:xfrm>
            <a:off x="502671" y="4292690"/>
            <a:ext cx="10077450" cy="894027"/>
          </a:xfrm>
          <a:prstGeom prst="rect">
            <a:avLst/>
          </a:prstGeom>
        </p:spPr>
        <p:txBody>
          <a:bodyPr wrap="square">
            <a:spAutoFit/>
          </a:bodyPr>
          <a:lstStyle/>
          <a:p>
            <a:pPr marL="177800" indent="-177800">
              <a:lnSpc>
                <a:spcPct val="110000"/>
              </a:lnSpc>
              <a:spcAft>
                <a:spcPts val="8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forSAS"/>
              </a:rPr>
              <a:t>Sur l’ensemble des 664 cas masculins validés dans le registre des MADO (confirmés ou probables) entre 2013 et 2019, 589 (89 %) questionnaires d’enquête ont été reçus.  </a:t>
            </a:r>
          </a:p>
          <a:p>
            <a:pPr marL="177800" indent="-177800">
              <a:lnSpc>
                <a:spcPct val="110000"/>
              </a:lnSpc>
              <a:spcAft>
                <a:spcPts val="8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forSAS"/>
              </a:rPr>
              <a:t>La proportion du nombre de questionnaires reçus par rapport au nombre de cas déclarés est plus faible en 2019.</a:t>
            </a:r>
          </a:p>
        </p:txBody>
      </p:sp>
      <p:pic>
        <p:nvPicPr>
          <p:cNvPr id="4" name="Image 3">
            <a:extLst>
              <a:ext uri="{FF2B5EF4-FFF2-40B4-BE49-F238E27FC236}">
                <a16:creationId xmlns:a16="http://schemas.microsoft.com/office/drawing/2014/main" id="{F34EAC0F-50B2-4018-94FB-DC4C8DD9D6AF}"/>
              </a:ext>
            </a:extLst>
          </p:cNvPr>
          <p:cNvPicPr>
            <a:picLocks noChangeAspect="1"/>
          </p:cNvPicPr>
          <p:nvPr>
            <p:custDataLst>
              <p:tags r:id="rId6"/>
            </p:custDataLst>
          </p:nvPr>
        </p:nvPicPr>
        <p:blipFill>
          <a:blip r:embed="rId9"/>
          <a:stretch>
            <a:fillRect/>
          </a:stretch>
        </p:blipFill>
        <p:spPr>
          <a:xfrm>
            <a:off x="610657" y="1540794"/>
            <a:ext cx="11209868" cy="2008404"/>
          </a:xfrm>
          <a:prstGeom prst="rect">
            <a:avLst/>
          </a:prstGeom>
        </p:spPr>
      </p:pic>
    </p:spTree>
    <p:extLst>
      <p:ext uri="{BB962C8B-B14F-4D97-AF65-F5344CB8AC3E}">
        <p14:creationId xmlns:p14="http://schemas.microsoft.com/office/powerpoint/2010/main" val="84085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397918C9-25E8-4AAB-AED4-A5266DEDEDFA}" type="slidenum">
              <a:rPr lang="fr-CA" smtClean="0">
                <a:solidFill>
                  <a:schemeClr val="tx1">
                    <a:lumMod val="50000"/>
                    <a:lumOff val="50000"/>
                  </a:schemeClr>
                </a:solidFill>
              </a:rPr>
              <a:t>23</a:t>
            </a:fld>
            <a:endParaRPr lang="fr-CA" dirty="0">
              <a:solidFill>
                <a:schemeClr val="tx1">
                  <a:lumMod val="50000"/>
                  <a:lumOff val="50000"/>
                </a:schemeClr>
              </a:solidFill>
            </a:endParaRPr>
          </a:p>
        </p:txBody>
      </p:sp>
      <p:graphicFrame>
        <p:nvGraphicFramePr>
          <p:cNvPr id="4" name="Espace réservé du contenu 3"/>
          <p:cNvGraphicFramePr>
            <a:graphicFrameLocks noGrp="1"/>
          </p:cNvGraphicFramePr>
          <p:nvPr>
            <p:ph idx="4294967295"/>
            <p:custDataLst>
              <p:tags r:id="rId2"/>
            </p:custDataLst>
            <p:extLst>
              <p:ext uri="{D42A27DB-BD31-4B8C-83A1-F6EECF244321}">
                <p14:modId xmlns:p14="http://schemas.microsoft.com/office/powerpoint/2010/main" val="453183027"/>
              </p:ext>
            </p:extLst>
          </p:nvPr>
        </p:nvGraphicFramePr>
        <p:xfrm>
          <a:off x="587375" y="1513101"/>
          <a:ext cx="10335591" cy="2221484"/>
        </p:xfrm>
        <a:graphic>
          <a:graphicData uri="http://schemas.openxmlformats.org/drawingml/2006/table">
            <a:tbl>
              <a:tblPr/>
              <a:tblGrid>
                <a:gridCol w="3445197">
                  <a:extLst>
                    <a:ext uri="{9D8B030D-6E8A-4147-A177-3AD203B41FA5}">
                      <a16:colId xmlns:a16="http://schemas.microsoft.com/office/drawing/2014/main" val="20000"/>
                    </a:ext>
                  </a:extLst>
                </a:gridCol>
                <a:gridCol w="3445197">
                  <a:extLst>
                    <a:ext uri="{9D8B030D-6E8A-4147-A177-3AD203B41FA5}">
                      <a16:colId xmlns:a16="http://schemas.microsoft.com/office/drawing/2014/main" val="20001"/>
                    </a:ext>
                  </a:extLst>
                </a:gridCol>
                <a:gridCol w="3445197">
                  <a:extLst>
                    <a:ext uri="{9D8B030D-6E8A-4147-A177-3AD203B41FA5}">
                      <a16:colId xmlns:a16="http://schemas.microsoft.com/office/drawing/2014/main" val="20002"/>
                    </a:ext>
                  </a:extLst>
                </a:gridCol>
              </a:tblGrid>
              <a:tr h="317376">
                <a:tc rowSpan="2">
                  <a:txBody>
                    <a:bodyPr/>
                    <a:lstStyle/>
                    <a:p>
                      <a:pPr algn="l" rtl="0" fontAlgn="ctr"/>
                      <a:r>
                        <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Réinfections</a:t>
                      </a:r>
                    </a:p>
                    <a:p>
                      <a:pPr algn="l" rtl="0" fontAlgn="ctr"/>
                      <a:r>
                        <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potentielles</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Épisodes</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fr-CA"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Personnes</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00"/>
                  </a:ext>
                </a:extLst>
              </a:tr>
              <a:tr h="302264">
                <a:tc vMerge="1">
                  <a:txBody>
                    <a:bodyPr/>
                    <a:lstStyle/>
                    <a:p>
                      <a:pPr algn="l" rtl="0" fontAlgn="b"/>
                      <a:endParaRPr lang="fr-CA"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01"/>
                  </a:ext>
                </a:extLst>
              </a:tr>
              <a:tr h="317376">
                <a:tc>
                  <a:txBody>
                    <a:bodyPr/>
                    <a:lstStyle/>
                    <a:p>
                      <a:pPr algn="l" fontAlgn="b"/>
                      <a:r>
                        <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épisode</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fr-CA" sz="1000" b="0" i="0" u="none" strike="noStrike">
                          <a:solidFill>
                            <a:srgbClr val="000000"/>
                          </a:solidFill>
                          <a:effectLst/>
                          <a:latin typeface="Tahoma" panose="020B0604030504040204" pitchFamily="34" charset="0"/>
                        </a:rPr>
                        <a:t>551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fr-CA" sz="1000" b="0" i="0" u="none" strike="noStrike" dirty="0">
                          <a:solidFill>
                            <a:srgbClr val="000000"/>
                          </a:solidFill>
                          <a:effectLst/>
                          <a:latin typeface="Tahoma" panose="020B0604030504040204" pitchFamily="34" charset="0"/>
                        </a:rPr>
                        <a:t>551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309743">
                <a:tc>
                  <a:txBody>
                    <a:bodyPr/>
                    <a:lstStyle/>
                    <a:p>
                      <a:pPr algn="l" fontAlgn="b"/>
                      <a:r>
                        <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 épisodes</a:t>
                      </a:r>
                    </a:p>
                  </a:txBody>
                  <a:tcPr marL="9525" marR="9525" marT="9525" marB="0" anchor="ctr">
                    <a:lnL>
                      <a:noFill/>
                    </a:lnL>
                    <a:lnR>
                      <a:noFill/>
                    </a:lnR>
                    <a:lnT>
                      <a:noFill/>
                    </a:lnT>
                    <a:lnB>
                      <a:noFill/>
                    </a:lnB>
                  </a:tcPr>
                </a:tc>
                <a:tc>
                  <a:txBody>
                    <a:bodyPr/>
                    <a:lstStyle/>
                    <a:p>
                      <a:pPr algn="ctr" rtl="0" fontAlgn="ctr"/>
                      <a:r>
                        <a:rPr lang="fr-CA" sz="1000" b="0" i="0" u="none" strike="noStrike" dirty="0">
                          <a:solidFill>
                            <a:srgbClr val="000000"/>
                          </a:solidFill>
                          <a:effectLst/>
                          <a:latin typeface="Tahoma" panose="020B0604030504040204" pitchFamily="34" charset="0"/>
                        </a:rPr>
                        <a:t>94</a:t>
                      </a:r>
                    </a:p>
                  </a:txBody>
                  <a:tcPr marL="7620" marR="7620" marT="7620" marB="0" anchor="ctr">
                    <a:lnL>
                      <a:noFill/>
                    </a:lnL>
                    <a:lnR>
                      <a:noFill/>
                    </a:lnR>
                    <a:lnT>
                      <a:noFill/>
                    </a:lnT>
                    <a:lnB>
                      <a:noFill/>
                    </a:lnB>
                  </a:tcPr>
                </a:tc>
                <a:tc>
                  <a:txBody>
                    <a:bodyPr/>
                    <a:lstStyle/>
                    <a:p>
                      <a:pPr algn="ctr" rtl="0" fontAlgn="ctr"/>
                      <a:r>
                        <a:rPr lang="fr-CA" sz="1000" b="0" i="0" u="none" strike="noStrike" dirty="0">
                          <a:solidFill>
                            <a:srgbClr val="000000"/>
                          </a:solidFill>
                          <a:effectLst/>
                          <a:latin typeface="Tahoma" panose="020B0604030504040204" pitchFamily="34" charset="0"/>
                        </a:rPr>
                        <a:t>47</a:t>
                      </a:r>
                    </a:p>
                  </a:txBody>
                  <a:tcPr marL="7620" marR="7620" marT="7620" marB="0" anchor="ctr">
                    <a:lnL>
                      <a:noFill/>
                    </a:lnL>
                    <a:lnR>
                      <a:noFill/>
                    </a:lnR>
                    <a:lnT>
                      <a:noFill/>
                    </a:lnT>
                    <a:lnB>
                      <a:noFill/>
                    </a:lnB>
                  </a:tcPr>
                </a:tc>
                <a:extLst>
                  <a:ext uri="{0D108BD9-81ED-4DB2-BD59-A6C34878D82A}">
                    <a16:rowId xmlns:a16="http://schemas.microsoft.com/office/drawing/2014/main" val="10005"/>
                  </a:ext>
                </a:extLst>
              </a:tr>
              <a:tr h="309743">
                <a:tc>
                  <a:txBody>
                    <a:bodyPr/>
                    <a:lstStyle/>
                    <a:p>
                      <a:pPr algn="l" fontAlgn="b"/>
                      <a:r>
                        <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 épisodes</a:t>
                      </a:r>
                    </a:p>
                  </a:txBody>
                  <a:tcPr marL="9525" marR="9525" marT="9525" marB="0" anchor="ctr">
                    <a:lnL>
                      <a:noFill/>
                    </a:lnL>
                    <a:lnR>
                      <a:noFill/>
                    </a:lnR>
                    <a:lnT>
                      <a:noFill/>
                    </a:lnT>
                    <a:lnB>
                      <a:noFill/>
                    </a:lnB>
                  </a:tcPr>
                </a:tc>
                <a:tc>
                  <a:txBody>
                    <a:bodyPr/>
                    <a:lstStyle/>
                    <a:p>
                      <a:pPr algn="ctr" rtl="0" fontAlgn="ctr"/>
                      <a:r>
                        <a:rPr lang="fr-CA" sz="1000" b="0" i="0" u="none" strike="noStrike">
                          <a:solidFill>
                            <a:srgbClr val="000000"/>
                          </a:solidFill>
                          <a:effectLst/>
                          <a:latin typeface="Tahoma" panose="020B0604030504040204" pitchFamily="34" charset="0"/>
                        </a:rPr>
                        <a:t>15</a:t>
                      </a:r>
                    </a:p>
                  </a:txBody>
                  <a:tcPr marL="7620" marR="7620" marT="7620" marB="0" anchor="ctr">
                    <a:lnL>
                      <a:noFill/>
                    </a:lnL>
                    <a:lnR>
                      <a:noFill/>
                    </a:lnR>
                    <a:lnT>
                      <a:noFill/>
                    </a:lnT>
                    <a:lnB>
                      <a:noFill/>
                    </a:lnB>
                  </a:tcPr>
                </a:tc>
                <a:tc>
                  <a:txBody>
                    <a:bodyPr/>
                    <a:lstStyle/>
                    <a:p>
                      <a:pPr algn="ctr" rtl="0" fontAlgn="ctr"/>
                      <a:r>
                        <a:rPr lang="fr-CA" sz="1000" b="0" i="0" u="none" strike="noStrike" dirty="0">
                          <a:solidFill>
                            <a:srgbClr val="00000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4238719334"/>
                  </a:ext>
                </a:extLst>
              </a:tr>
              <a:tr h="332491">
                <a:tc>
                  <a:txBody>
                    <a:bodyPr/>
                    <a:lstStyle/>
                    <a:p>
                      <a:pPr algn="l" fontAlgn="b"/>
                      <a:r>
                        <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4 épisodes</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ctr"/>
                      <a:r>
                        <a:rPr lang="fr-CA" sz="1000" b="0" i="0" u="none" strike="noStrike" dirty="0">
                          <a:solidFill>
                            <a:srgbClr val="000000"/>
                          </a:solidFill>
                          <a:effectLst/>
                          <a:latin typeface="Tahoma" panose="020B0604030504040204" pitchFamily="34" charset="0"/>
                        </a:rPr>
                        <a:t>4</a:t>
                      </a:r>
                    </a:p>
                  </a:txBody>
                  <a:tcPr marL="7620" marR="7620" marT="762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ctr"/>
                      <a:r>
                        <a:rPr lang="fr-CA" sz="1000" b="0" i="0" u="none" strike="noStrike">
                          <a:solidFill>
                            <a:srgbClr val="000000"/>
                          </a:solidFill>
                          <a:effectLst/>
                          <a:latin typeface="Tahoma" panose="020B0604030504040204" pitchFamily="34" charset="0"/>
                        </a:rPr>
                        <a:t>1</a:t>
                      </a:r>
                    </a:p>
                  </a:txBody>
                  <a:tcPr marL="7620" marR="7620" marT="7620" marB="0" anchor="ctr">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2491">
                <a:tc>
                  <a:txBody>
                    <a:bodyPr/>
                    <a:lstStyle/>
                    <a:p>
                      <a:pPr algn="l" fontAlgn="b"/>
                      <a:r>
                        <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fr-CA" sz="1000" b="0" i="0" u="none" strike="noStrike">
                          <a:solidFill>
                            <a:srgbClr val="000000"/>
                          </a:solidFill>
                          <a:effectLst/>
                          <a:latin typeface="Tahoma" panose="020B0604030504040204" pitchFamily="34" charset="0"/>
                        </a:rPr>
                        <a:t>664</a:t>
                      </a:r>
                    </a:p>
                  </a:txBody>
                  <a:tcPr marL="7620" marR="7620" marT="762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fr-CA" sz="1000" b="0" i="0" u="none" strike="noStrike" dirty="0">
                          <a:solidFill>
                            <a:srgbClr val="000000"/>
                          </a:solidFill>
                          <a:effectLst/>
                          <a:latin typeface="Tahoma" panose="020B0604030504040204" pitchFamily="34" charset="0"/>
                        </a:rPr>
                        <a:t>604</a:t>
                      </a:r>
                    </a:p>
                  </a:txBody>
                  <a:tcPr marL="7620" marR="7620" marT="7620"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bl>
          </a:graphicData>
        </a:graphic>
      </p:graphicFrame>
      <p:sp>
        <p:nvSpPr>
          <p:cNvPr id="5" name="Rectangle 4"/>
          <p:cNvSpPr/>
          <p:nvPr>
            <p:custDataLst>
              <p:tags r:id="rId3"/>
            </p:custDataLst>
          </p:nvPr>
        </p:nvSpPr>
        <p:spPr>
          <a:xfrm>
            <a:off x="502671" y="3734585"/>
            <a:ext cx="9857918" cy="461665"/>
          </a:xfrm>
          <a:prstGeom prst="rect">
            <a:avLst/>
          </a:prstGeom>
        </p:spPr>
        <p:txBody>
          <a:bodyPr wrap="square">
            <a:spAutoFit/>
          </a:bodyPr>
          <a:lstStyle/>
          <a:p>
            <a:r>
              <a:rPr lang="fr-CA" sz="1200" dirty="0">
                <a:solidFill>
                  <a:schemeClr val="tx1">
                    <a:lumMod val="65000"/>
                    <a:lumOff val="35000"/>
                  </a:schemeClr>
                </a:solidFill>
                <a:latin typeface="HelveticaNeueLT Std" panose="020B0604020202020204" pitchFamily="34" charset="0"/>
              </a:rPr>
              <a:t>Source : INSPQ, compilation à partir des questionnaires d’enquête épidémiologique complétés par les DSP régionales.</a:t>
            </a:r>
          </a:p>
          <a:p>
            <a:r>
              <a:rPr lang="fr-CA" sz="1200" dirty="0">
                <a:solidFill>
                  <a:schemeClr val="tx1">
                    <a:lumMod val="65000"/>
                    <a:lumOff val="35000"/>
                  </a:schemeClr>
                </a:solidFill>
                <a:latin typeface="HelveticaNeueLT Std" panose="020B0604020202020204" pitchFamily="34" charset="0"/>
              </a:rPr>
              <a:t>Réinfection potentielle : 2 épisodes dont l’intervalle entre les dates de prélèvement sont séparés de 90 jours ou plus, chez le même individu.</a:t>
            </a:r>
          </a:p>
        </p:txBody>
      </p:sp>
      <p:sp>
        <p:nvSpPr>
          <p:cNvPr id="6" name="Rectangle 5">
            <a:extLst>
              <a:ext uri="{FF2B5EF4-FFF2-40B4-BE49-F238E27FC236}">
                <a16:creationId xmlns:a16="http://schemas.microsoft.com/office/drawing/2014/main" id="{D3B104E0-2B90-40F3-BA9A-656150C30C80}"/>
              </a:ext>
            </a:extLst>
          </p:cNvPr>
          <p:cNvSpPr/>
          <p:nvPr>
            <p:custDataLst>
              <p:tags r:id="rId4"/>
            </p:custDataLst>
          </p:nvPr>
        </p:nvSpPr>
        <p:spPr>
          <a:xfrm>
            <a:off x="487078" y="859260"/>
            <a:ext cx="10335590" cy="338554"/>
          </a:xfrm>
          <a:prstGeom prst="rect">
            <a:avLst/>
          </a:prstGeom>
        </p:spPr>
        <p:txBody>
          <a:bodyPr wrap="square">
            <a:spAutoFit/>
          </a:bodyPr>
          <a:lstStyle/>
          <a:p>
            <a:pPr lvl="0"/>
            <a:r>
              <a:rPr lang="fr-CA" sz="1600" b="1" dirty="0">
                <a:solidFill>
                  <a:schemeClr val="tx1">
                    <a:lumMod val="65000"/>
                    <a:lumOff val="35000"/>
                  </a:schemeClr>
                </a:solidFill>
                <a:latin typeface="HelveticaNeueLT Std" panose="020B0604020202020204" pitchFamily="34" charset="0"/>
              </a:rPr>
              <a:t>Tableau 6 : </a:t>
            </a:r>
            <a:r>
              <a:rPr lang="fr-CA" sz="1600" dirty="0">
                <a:solidFill>
                  <a:schemeClr val="tx1">
                    <a:lumMod val="65000"/>
                    <a:lumOff val="35000"/>
                  </a:schemeClr>
                </a:solidFill>
                <a:latin typeface="HelveticaNeueLT Std" panose="020B0604020202020204" pitchFamily="34" charset="0"/>
              </a:rPr>
              <a:t>Réinfections potentielles, nombre d’épisodes et de personnes différentes, Québec, 2013 à 2019</a:t>
            </a:r>
          </a:p>
        </p:txBody>
      </p:sp>
      <p:sp>
        <p:nvSpPr>
          <p:cNvPr id="8" name="Rectangle 7">
            <a:extLst>
              <a:ext uri="{FF2B5EF4-FFF2-40B4-BE49-F238E27FC236}">
                <a16:creationId xmlns:a16="http://schemas.microsoft.com/office/drawing/2014/main" id="{43C8DE28-7811-4589-A64F-3337DEEC0E0E}"/>
              </a:ext>
            </a:extLst>
          </p:cNvPr>
          <p:cNvSpPr/>
          <p:nvPr>
            <p:custDataLst>
              <p:tags r:id="rId5"/>
            </p:custDataLst>
          </p:nvPr>
        </p:nvSpPr>
        <p:spPr>
          <a:xfrm>
            <a:off x="502671" y="540212"/>
            <a:ext cx="5166873" cy="338554"/>
          </a:xfrm>
          <a:prstGeom prst="rect">
            <a:avLst/>
          </a:prstGeom>
        </p:spPr>
        <p:txBody>
          <a:bodyPr wrap="square">
            <a:spAutoFit/>
          </a:bodyPr>
          <a:lstStyle/>
          <a:p>
            <a:pPr marL="355600" indent="-355600"/>
            <a:r>
              <a:rPr lang="fr-CA" sz="1600" b="1" dirty="0">
                <a:solidFill>
                  <a:schemeClr val="tx1">
                    <a:lumMod val="65000"/>
                    <a:lumOff val="35000"/>
                  </a:schemeClr>
                </a:solidFill>
                <a:latin typeface="Raleway" panose="020B0003030101060003" pitchFamily="34" charset="0"/>
              </a:rPr>
              <a:t>1.5 	Réinfections potentielles</a:t>
            </a:r>
          </a:p>
        </p:txBody>
      </p:sp>
      <p:sp>
        <p:nvSpPr>
          <p:cNvPr id="9" name="ZoneTexte 8">
            <a:extLst>
              <a:ext uri="{FF2B5EF4-FFF2-40B4-BE49-F238E27FC236}">
                <a16:creationId xmlns:a16="http://schemas.microsoft.com/office/drawing/2014/main" id="{71F25F8E-E619-472B-B1D3-FAA572E8CE12}"/>
              </a:ext>
            </a:extLst>
          </p:cNvPr>
          <p:cNvSpPr txBox="1"/>
          <p:nvPr>
            <p:custDataLst>
              <p:tags r:id="rId6"/>
            </p:custDataLst>
          </p:nvPr>
        </p:nvSpPr>
        <p:spPr>
          <a:xfrm>
            <a:off x="502671" y="4322197"/>
            <a:ext cx="10716685" cy="1908215"/>
          </a:xfrm>
          <a:prstGeom prst="rect">
            <a:avLst/>
          </a:prstGeom>
          <a:noFill/>
        </p:spPr>
        <p:txBody>
          <a:bodyPr wrap="square" rtlCol="0">
            <a:spAutoFit/>
          </a:bodyPr>
          <a:lstStyle/>
          <a:p>
            <a:pPr marL="285750" indent="-28575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Entre 2013 et 2019, 664 épisodes ont été rapportés chez 604 personnes différentes. </a:t>
            </a:r>
          </a:p>
          <a:p>
            <a:pPr marL="285750" indent="-285750">
              <a:spcAft>
                <a:spcPts val="12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Au moins une réinfection potentielle a été observée chez 8,8 % des personnes (53 des 604 personnes, pour 113 épisodes).</a:t>
            </a:r>
          </a:p>
          <a:p>
            <a:pPr>
              <a:spcAft>
                <a:spcPts val="600"/>
              </a:spcAft>
            </a:pPr>
            <a:r>
              <a:rPr lang="fr-CA" sz="1400" dirty="0">
                <a:solidFill>
                  <a:schemeClr val="tx1">
                    <a:lumMod val="65000"/>
                    <a:lumOff val="35000"/>
                  </a:schemeClr>
                </a:solidFill>
                <a:latin typeface="HelveticaNeueLT Std" panose="020B0604020202020204" pitchFamily="34" charset="0"/>
              </a:rPr>
              <a:t>La réinfection est fréquente pour les ITSS, notamment pour les infections à </a:t>
            </a:r>
            <a:r>
              <a:rPr lang="fr-CA" sz="1400" i="1" dirty="0">
                <a:solidFill>
                  <a:schemeClr val="tx1">
                    <a:lumMod val="65000"/>
                    <a:lumOff val="35000"/>
                  </a:schemeClr>
                </a:solidFill>
                <a:latin typeface="HelveticaNeueLT Std" panose="020B0604020202020204" pitchFamily="34" charset="0"/>
              </a:rPr>
              <a:t>C. trachomatis </a:t>
            </a:r>
            <a:r>
              <a:rPr lang="fr-CA" sz="1400" dirty="0">
                <a:solidFill>
                  <a:schemeClr val="tx1">
                    <a:lumMod val="65000"/>
                    <a:lumOff val="35000"/>
                  </a:schemeClr>
                </a:solidFill>
                <a:latin typeface="HelveticaNeueLT Std" panose="020B0604020202020204" pitchFamily="34" charset="0"/>
              </a:rPr>
              <a:t>et à </a:t>
            </a:r>
            <a:r>
              <a:rPr lang="fr-CA" sz="1400" i="1" dirty="0">
                <a:solidFill>
                  <a:schemeClr val="tx1">
                    <a:lumMod val="65000"/>
                    <a:lumOff val="35000"/>
                  </a:schemeClr>
                </a:solidFill>
                <a:latin typeface="HelveticaNeueLT Std" panose="020B0604020202020204" pitchFamily="34" charset="0"/>
              </a:rPr>
              <a:t>N. gonorrhoeae</a:t>
            </a:r>
            <a:r>
              <a:rPr lang="fr-CA" sz="1400" dirty="0">
                <a:solidFill>
                  <a:schemeClr val="tx1">
                    <a:lumMod val="65000"/>
                    <a:lumOff val="35000"/>
                  </a:schemeClr>
                </a:solidFill>
                <a:latin typeface="HelveticaNeueLT Std" panose="020B0604020202020204" pitchFamily="34" charset="0"/>
              </a:rPr>
              <a:t>, ce qui est prévisible puisque ces infections ont une prévalence relativement élevée dans la population, particulièrement chez les jeunes.</a:t>
            </a:r>
          </a:p>
          <a:p>
            <a:r>
              <a:rPr lang="fr-CA" sz="1400" dirty="0">
                <a:solidFill>
                  <a:schemeClr val="tx1">
                    <a:lumMod val="65000"/>
                    <a:lumOff val="35000"/>
                  </a:schemeClr>
                </a:solidFill>
                <a:latin typeface="HelveticaNeueLT Std" panose="020B0604020202020204" pitchFamily="34" charset="0"/>
              </a:rPr>
              <a:t>Pour la LGV, un taux de réinfection de 8,8 % est très élevé puisque cette infection est relativement rare dans la population parmi l’ensemble des hommes et même parmi les HARSAH. Un taux de réinfection de 8,8 % pour une infection rare</a:t>
            </a:r>
            <a:br>
              <a:rPr lang="fr-CA" sz="1400" dirty="0">
                <a:solidFill>
                  <a:schemeClr val="tx1">
                    <a:lumMod val="65000"/>
                    <a:lumOff val="35000"/>
                  </a:schemeClr>
                </a:solidFill>
                <a:latin typeface="HelveticaNeueLT Std" panose="020B0604020202020204" pitchFamily="34" charset="0"/>
              </a:rPr>
            </a:br>
            <a:r>
              <a:rPr lang="fr-CA" sz="1400" dirty="0">
                <a:solidFill>
                  <a:schemeClr val="tx1">
                    <a:lumMod val="65000"/>
                    <a:lumOff val="35000"/>
                  </a:schemeClr>
                </a:solidFill>
                <a:latin typeface="HelveticaNeueLT Std" panose="020B0604020202020204" pitchFamily="34" charset="0"/>
              </a:rPr>
              <a:t>suggère un réseau sexuel plus dense au sein duquel la prévalence et les expositions sont élevées.</a:t>
            </a:r>
          </a:p>
        </p:txBody>
      </p:sp>
    </p:spTree>
    <p:extLst>
      <p:ext uri="{BB962C8B-B14F-4D97-AF65-F5344CB8AC3E}">
        <p14:creationId xmlns:p14="http://schemas.microsoft.com/office/powerpoint/2010/main" val="1546602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custDataLst>
              <p:tags r:id="rId2"/>
            </p:custDataLst>
          </p:nvPr>
        </p:nvSpPr>
        <p:spPr>
          <a:xfrm>
            <a:off x="514060" y="4790557"/>
            <a:ext cx="10846314" cy="830997"/>
          </a:xfrm>
          <a:prstGeom prst="rect">
            <a:avLst/>
          </a:prstGeom>
        </p:spPr>
        <p:txBody>
          <a:bodyPr wrap="square">
            <a:spAutoFit/>
          </a:bodyPr>
          <a:lstStyle/>
          <a:p>
            <a:r>
              <a:rPr lang="fr-CA" sz="1200" dirty="0">
                <a:solidFill>
                  <a:schemeClr val="tx1">
                    <a:lumMod val="65000"/>
                    <a:lumOff val="35000"/>
                  </a:schemeClr>
                </a:solidFill>
                <a:latin typeface="HelveticaNeueLT Std" panose="020B0604020202020204" pitchFamily="34" charset="0"/>
              </a:rPr>
              <a:t>Source : INSPQ, compilation à partir des questionnaires d’enquête épidémiologique complétés par les DSPub régionales. </a:t>
            </a:r>
          </a:p>
          <a:p>
            <a:pPr marL="177800" indent="-177800"/>
            <a:r>
              <a:rPr lang="fr-CA" sz="1200" dirty="0">
                <a:solidFill>
                  <a:schemeClr val="tx1">
                    <a:lumMod val="65000"/>
                    <a:lumOff val="35000"/>
                  </a:schemeClr>
                </a:solidFill>
                <a:latin typeface="HelveticaNeueLT Std" panose="020B0604020202020204" pitchFamily="34" charset="0"/>
              </a:rPr>
              <a:t>* 	Le questionnaire a été modifié et de nouveaux choix de réponses ont été ajoutés en 2018. Le tableau ici haut présente les choix correspondant entre les deux versions de questionnaires. </a:t>
            </a:r>
          </a:p>
          <a:p>
            <a:pPr marL="177800" indent="-177800"/>
            <a:r>
              <a:rPr lang="fr-CA" sz="1200" dirty="0">
                <a:solidFill>
                  <a:schemeClr val="tx1">
                    <a:lumMod val="65000"/>
                    <a:lumOff val="35000"/>
                  </a:schemeClr>
                </a:solidFill>
                <a:latin typeface="HelveticaNeueLT Std" panose="020B0604020202020204" pitchFamily="34" charset="0"/>
              </a:rPr>
              <a:t>** 	Par exemple: plus d’une raison mais sans précision, contrôle post-traitement </a:t>
            </a:r>
          </a:p>
        </p:txBody>
      </p:sp>
      <p:sp>
        <p:nvSpPr>
          <p:cNvPr id="3" name="Rectangle 2"/>
          <p:cNvSpPr/>
          <p:nvPr>
            <p:custDataLst>
              <p:tags r:id="rId3"/>
            </p:custDataLst>
          </p:nvPr>
        </p:nvSpPr>
        <p:spPr>
          <a:xfrm>
            <a:off x="514060" y="866875"/>
            <a:ext cx="3601242" cy="338554"/>
          </a:xfrm>
          <a:prstGeom prst="rect">
            <a:avLst/>
          </a:prstGeom>
        </p:spPr>
        <p:txBody>
          <a:bodyPr wrap="none">
            <a:spAutoFit/>
          </a:bodyPr>
          <a:lstStyle/>
          <a:p>
            <a:pPr marL="531813" lvl="0" indent="-531813"/>
            <a:r>
              <a:rPr lang="fr-CA" sz="1600" b="1" dirty="0">
                <a:solidFill>
                  <a:schemeClr val="tx1">
                    <a:lumMod val="65000"/>
                    <a:lumOff val="35000"/>
                  </a:schemeClr>
                </a:solidFill>
                <a:latin typeface="Raleway" panose="020B0003030101060003" pitchFamily="34" charset="0"/>
              </a:rPr>
              <a:t>2.1 	Raisons du test de détection*</a:t>
            </a:r>
            <a:endParaRPr lang="fr-CA" sz="1600" dirty="0">
              <a:solidFill>
                <a:schemeClr val="tx1">
                  <a:lumMod val="65000"/>
                  <a:lumOff val="35000"/>
                </a:schemeClr>
              </a:solidFill>
              <a:latin typeface="Raleway" panose="020B0003030101060003" pitchFamily="34" charset="0"/>
            </a:endParaRPr>
          </a:p>
        </p:txBody>
      </p:sp>
      <p:sp>
        <p:nvSpPr>
          <p:cNvPr id="6" name="Titre 1"/>
          <p:cNvSpPr txBox="1">
            <a:spLocks/>
          </p:cNvSpPr>
          <p:nvPr>
            <p:custDataLst>
              <p:tags r:id="rId4"/>
            </p:custDataLst>
          </p:nvPr>
        </p:nvSpPr>
        <p:spPr>
          <a:xfrm>
            <a:off x="500413" y="463518"/>
            <a:ext cx="4114800" cy="30721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a:lstStyle>
          <a:p>
            <a:pPr marL="531813" indent="-531813">
              <a:lnSpc>
                <a:spcPct val="150000"/>
              </a:lnSpc>
              <a:spcBef>
                <a:spcPts val="0"/>
              </a:spcBef>
              <a:spcAft>
                <a:spcPts val="300"/>
              </a:spcAft>
            </a:pPr>
            <a:r>
              <a:rPr lang="fr-CA" sz="2800" dirty="0">
                <a:solidFill>
                  <a:schemeClr val="accent5">
                    <a:lumMod val="75000"/>
                  </a:schemeClr>
                </a:solidFill>
              </a:rPr>
              <a:t>2. 	Données cliniques</a:t>
            </a:r>
          </a:p>
        </p:txBody>
      </p:sp>
      <p:sp>
        <p:nvSpPr>
          <p:cNvPr id="7" name="Rectangle 6"/>
          <p:cNvSpPr/>
          <p:nvPr>
            <p:custDataLst>
              <p:tags r:id="rId5"/>
            </p:custDataLst>
          </p:nvPr>
        </p:nvSpPr>
        <p:spPr>
          <a:xfrm>
            <a:off x="500413" y="1451650"/>
            <a:ext cx="9107610" cy="338554"/>
          </a:xfrm>
          <a:prstGeom prst="rect">
            <a:avLst/>
          </a:prstGeom>
        </p:spPr>
        <p:txBody>
          <a:bodyPr wrap="square">
            <a:spAutoFit/>
          </a:bodyPr>
          <a:lstStyle/>
          <a:p>
            <a:pPr lvl="0"/>
            <a:r>
              <a:rPr lang="fr-CA" sz="1600" b="1" dirty="0">
                <a:solidFill>
                  <a:schemeClr val="tx1">
                    <a:lumMod val="65000"/>
                    <a:lumOff val="35000"/>
                  </a:schemeClr>
                </a:solidFill>
                <a:latin typeface="HelveticaNeueLT Std" panose="020B0604020202020204" pitchFamily="34" charset="0"/>
              </a:rPr>
              <a:t>Tableau 7 : </a:t>
            </a:r>
            <a:r>
              <a:rPr lang="fr-CA" sz="1600" dirty="0">
                <a:solidFill>
                  <a:schemeClr val="tx1">
                    <a:lumMod val="65000"/>
                    <a:lumOff val="35000"/>
                  </a:schemeClr>
                </a:solidFill>
                <a:latin typeface="HelveticaNeueLT Std" panose="020B0604020202020204" pitchFamily="34" charset="0"/>
              </a:rPr>
              <a:t>Raisons du test de détection parmi les cas masculins de LGV, 2013-2019 (N = 554).</a:t>
            </a:r>
          </a:p>
        </p:txBody>
      </p:sp>
      <p:sp>
        <p:nvSpPr>
          <p:cNvPr id="8" name="Espace réservé du numéro de diapositive 7"/>
          <p:cNvSpPr>
            <a:spLocks noGrp="1"/>
          </p:cNvSpPr>
          <p:nvPr>
            <p:ph type="sldNum" sz="quarter" idx="12"/>
            <p:custDataLst>
              <p:tags r:id="rId6"/>
            </p:custDataLst>
          </p:nvPr>
        </p:nvSpPr>
        <p:spPr/>
        <p:txBody>
          <a:bodyPr/>
          <a:lstStyle/>
          <a:p>
            <a:fld id="{00BA8EDE-6DC9-4F99-B0F4-25DFD083338C}" type="slidenum">
              <a:rPr lang="fr-FR" smtClean="0">
                <a:solidFill>
                  <a:prstClr val="white">
                    <a:lumMod val="50000"/>
                  </a:prstClr>
                </a:solidFill>
              </a:rPr>
              <a:pPr/>
              <a:t>24</a:t>
            </a:fld>
            <a:endParaRPr lang="fr-FR" dirty="0">
              <a:solidFill>
                <a:prstClr val="white">
                  <a:lumMod val="50000"/>
                </a:prstClr>
              </a:solidFill>
            </a:endParaRPr>
          </a:p>
        </p:txBody>
      </p:sp>
      <p:pic>
        <p:nvPicPr>
          <p:cNvPr id="9" name="Image 8">
            <a:extLst>
              <a:ext uri="{FF2B5EF4-FFF2-40B4-BE49-F238E27FC236}">
                <a16:creationId xmlns:a16="http://schemas.microsoft.com/office/drawing/2014/main" id="{BA570464-0CC4-4659-ABDB-C792CA4F1A1D}"/>
              </a:ext>
            </a:extLst>
          </p:cNvPr>
          <p:cNvPicPr>
            <a:picLocks noChangeAspect="1"/>
          </p:cNvPicPr>
          <p:nvPr>
            <p:custDataLst>
              <p:tags r:id="rId7"/>
            </p:custDataLst>
          </p:nvPr>
        </p:nvPicPr>
        <p:blipFill>
          <a:blip r:embed="rId11"/>
          <a:stretch>
            <a:fillRect/>
          </a:stretch>
        </p:blipFill>
        <p:spPr>
          <a:xfrm>
            <a:off x="609595" y="1984607"/>
            <a:ext cx="11210929" cy="2805950"/>
          </a:xfrm>
          <a:prstGeom prst="rect">
            <a:avLst/>
          </a:prstGeom>
        </p:spPr>
      </p:pic>
    </p:spTree>
    <p:extLst>
      <p:ext uri="{BB962C8B-B14F-4D97-AF65-F5344CB8AC3E}">
        <p14:creationId xmlns:p14="http://schemas.microsoft.com/office/powerpoint/2010/main" val="405608085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909182C-8E5C-4A3B-BAAC-4DF115D02322}"/>
              </a:ext>
            </a:extLst>
          </p:cNvPr>
          <p:cNvSpPr>
            <a:spLocks noGrp="1"/>
          </p:cNvSpPr>
          <p:nvPr>
            <p:ph type="sldNum" sz="quarter" idx="12"/>
            <p:custDataLst>
              <p:tags r:id="rId1"/>
            </p:custDataLst>
          </p:nvPr>
        </p:nvSpPr>
        <p:spPr/>
        <p:txBody>
          <a:bodyPr/>
          <a:lstStyle/>
          <a:p>
            <a:fld id="{00BA8EDE-6DC9-4F99-B0F4-25DFD083338C}" type="slidenum">
              <a:rPr lang="fr-FR" smtClean="0">
                <a:solidFill>
                  <a:prstClr val="white">
                    <a:lumMod val="50000"/>
                  </a:prstClr>
                </a:solidFill>
              </a:rPr>
              <a:pPr/>
              <a:t>25</a:t>
            </a:fld>
            <a:endParaRPr lang="fr-FR" dirty="0">
              <a:solidFill>
                <a:prstClr val="white">
                  <a:lumMod val="50000"/>
                </a:prstClr>
              </a:solidFill>
            </a:endParaRPr>
          </a:p>
        </p:txBody>
      </p:sp>
      <p:sp>
        <p:nvSpPr>
          <p:cNvPr id="7" name="Rectangle 6">
            <a:extLst>
              <a:ext uri="{FF2B5EF4-FFF2-40B4-BE49-F238E27FC236}">
                <a16:creationId xmlns:a16="http://schemas.microsoft.com/office/drawing/2014/main" id="{3E1DC7D7-FD0F-4DCD-8B6C-B8D1A27AC2B5}"/>
              </a:ext>
            </a:extLst>
          </p:cNvPr>
          <p:cNvSpPr/>
          <p:nvPr>
            <p:custDataLst>
              <p:tags r:id="rId2"/>
            </p:custDataLst>
          </p:nvPr>
        </p:nvSpPr>
        <p:spPr>
          <a:xfrm>
            <a:off x="475375" y="1197955"/>
            <a:ext cx="10829085" cy="584775"/>
          </a:xfrm>
          <a:prstGeom prst="rect">
            <a:avLst/>
          </a:prstGeom>
        </p:spPr>
        <p:txBody>
          <a:bodyPr wrap="square">
            <a:spAutoFit/>
          </a:bodyPr>
          <a:lstStyle/>
          <a:p>
            <a:pPr marL="1171575" lvl="0" indent="-1171575"/>
            <a:r>
              <a:rPr lang="fr-CA" sz="1600" b="1" dirty="0">
                <a:solidFill>
                  <a:schemeClr val="tx1">
                    <a:lumMod val="75000"/>
                    <a:lumOff val="25000"/>
                  </a:schemeClr>
                </a:solidFill>
                <a:latin typeface="HelveticaNeueLT Std" panose="020B0604020202020204" pitchFamily="34" charset="0"/>
              </a:rPr>
              <a:t>Tableau 8 : 	</a:t>
            </a:r>
            <a:r>
              <a:rPr lang="fr-CA" sz="1600" dirty="0">
                <a:solidFill>
                  <a:schemeClr val="tx1">
                    <a:lumMod val="75000"/>
                    <a:lumOff val="25000"/>
                  </a:schemeClr>
                </a:solidFill>
                <a:latin typeface="HelveticaNeueLT Std" panose="020B0604020202020204" pitchFamily="34" charset="0"/>
              </a:rPr>
              <a:t>Raisons du test de détection parmi les cas masculins de LGV, 2018-2019 (inclut les choix de réponses ajoutés en 2018) (N = 180) .</a:t>
            </a:r>
          </a:p>
        </p:txBody>
      </p:sp>
      <p:sp>
        <p:nvSpPr>
          <p:cNvPr id="8" name="Rectangle 7">
            <a:extLst>
              <a:ext uri="{FF2B5EF4-FFF2-40B4-BE49-F238E27FC236}">
                <a16:creationId xmlns:a16="http://schemas.microsoft.com/office/drawing/2014/main" id="{75E11E8C-F259-4690-B77F-177E3EF6E0FC}"/>
              </a:ext>
            </a:extLst>
          </p:cNvPr>
          <p:cNvSpPr/>
          <p:nvPr>
            <p:custDataLst>
              <p:tags r:id="rId3"/>
            </p:custDataLst>
          </p:nvPr>
        </p:nvSpPr>
        <p:spPr>
          <a:xfrm>
            <a:off x="502671" y="859401"/>
            <a:ext cx="3958584" cy="338554"/>
          </a:xfrm>
          <a:prstGeom prst="rect">
            <a:avLst/>
          </a:prstGeom>
        </p:spPr>
        <p:txBody>
          <a:bodyPr wrap="none">
            <a:spAutoFit/>
          </a:bodyPr>
          <a:lstStyle/>
          <a:p>
            <a:pPr marL="355600" lvl="0" indent="-355600"/>
            <a:r>
              <a:rPr lang="fr-CA" sz="1600" b="1" dirty="0">
                <a:solidFill>
                  <a:schemeClr val="tx1">
                    <a:lumMod val="75000"/>
                    <a:lumOff val="25000"/>
                  </a:schemeClr>
                </a:solidFill>
                <a:latin typeface="Raleway" panose="020B0003030101060003" pitchFamily="34" charset="0"/>
              </a:rPr>
              <a:t>2.1	 Raison du test de détection (suite)</a:t>
            </a:r>
            <a:endParaRPr lang="fr-CA" sz="1600" dirty="0">
              <a:solidFill>
                <a:schemeClr val="tx1">
                  <a:lumMod val="75000"/>
                  <a:lumOff val="25000"/>
                </a:schemeClr>
              </a:solidFill>
              <a:latin typeface="Raleway" panose="020B0003030101060003" pitchFamily="34" charset="0"/>
            </a:endParaRPr>
          </a:p>
        </p:txBody>
      </p:sp>
      <p:sp>
        <p:nvSpPr>
          <p:cNvPr id="9" name="Rectangle 8">
            <a:extLst>
              <a:ext uri="{FF2B5EF4-FFF2-40B4-BE49-F238E27FC236}">
                <a16:creationId xmlns:a16="http://schemas.microsoft.com/office/drawing/2014/main" id="{D7CC9A54-06A2-4895-A2E9-BE79F84F563C}"/>
              </a:ext>
            </a:extLst>
          </p:cNvPr>
          <p:cNvSpPr/>
          <p:nvPr>
            <p:custDataLst>
              <p:tags r:id="rId4"/>
            </p:custDataLst>
          </p:nvPr>
        </p:nvSpPr>
        <p:spPr>
          <a:xfrm>
            <a:off x="728267" y="5305734"/>
            <a:ext cx="8934348" cy="1384995"/>
          </a:xfrm>
          <a:prstGeom prst="rect">
            <a:avLst/>
          </a:prstGeom>
        </p:spPr>
        <p:txBody>
          <a:bodyPr wrap="square">
            <a:spAutoFit/>
          </a:bodyPr>
          <a:lstStyle/>
          <a:p>
            <a:pPr marL="177800" indent="-177800"/>
            <a:r>
              <a:rPr lang="fr-CA" sz="1050" dirty="0">
                <a:solidFill>
                  <a:schemeClr val="tx1">
                    <a:lumMod val="75000"/>
                    <a:lumOff val="25000"/>
                  </a:schemeClr>
                </a:solidFill>
                <a:latin typeface="HelveticaNeueLT Std" panose="020B0604020202020204" pitchFamily="34" charset="0"/>
              </a:rPr>
              <a:t>*	Les raisons de détection ne sont pas mutuellement exclusives. Le dépistage prénatal n’est pas présenté car les cas sont tous masculins pour 2018 et 2019.</a:t>
            </a:r>
          </a:p>
          <a:p>
            <a:pPr marL="177800" indent="-177800"/>
            <a:r>
              <a:rPr lang="fr-CA" sz="1050" dirty="0">
                <a:solidFill>
                  <a:schemeClr val="tx1">
                    <a:lumMod val="75000"/>
                    <a:lumOff val="25000"/>
                  </a:schemeClr>
                </a:solidFill>
                <a:latin typeface="HelveticaNeueLT Std" panose="020B0604020202020204" pitchFamily="34" charset="0"/>
              </a:rPr>
              <a:t>** 	La question était posée différemment entre les deux versions de questionnaire. Il s’agissait d’une question séparée dans la section sur les facteurs de risques en 2013-2017 (Contact récent d’un cas connu d’ITS, si oui spécifier), alors que l’information était colligée sous forme d’un choix de réponse possible à la raison du prélèvement en 2018-2019. IPPAP (Intervention Préventive auprès des Personnes Atteintes d’une infection transmissible sexuellement et auprès de leurs Partenaires sexuels)</a:t>
            </a:r>
          </a:p>
          <a:p>
            <a:pPr marL="177800" indent="-177800"/>
            <a:r>
              <a:rPr lang="fr-CA" sz="1050" dirty="0">
                <a:solidFill>
                  <a:schemeClr val="tx1">
                    <a:lumMod val="75000"/>
                    <a:lumOff val="25000"/>
                  </a:schemeClr>
                </a:solidFill>
                <a:latin typeface="HelveticaNeueLT Std" panose="020B0604020202020204" pitchFamily="34" charset="0"/>
              </a:rPr>
              <a:t>***	Par exemple: dépistage dans le cadre d’un projet de recherche, symptômes compatibles avec une syphilis secondaire, symptômes non résolus d’une LGV antérieure, dépistage lors du suivi d’une l’infection par le VHC </a:t>
            </a:r>
          </a:p>
        </p:txBody>
      </p:sp>
      <p:pic>
        <p:nvPicPr>
          <p:cNvPr id="2" name="Image 1">
            <a:extLst>
              <a:ext uri="{FF2B5EF4-FFF2-40B4-BE49-F238E27FC236}">
                <a16:creationId xmlns:a16="http://schemas.microsoft.com/office/drawing/2014/main" id="{4E5B693B-FCCA-43E8-8E8F-AED266A332E9}"/>
              </a:ext>
            </a:extLst>
          </p:cNvPr>
          <p:cNvPicPr>
            <a:picLocks noChangeAspect="1"/>
          </p:cNvPicPr>
          <p:nvPr>
            <p:custDataLst>
              <p:tags r:id="rId5"/>
            </p:custDataLst>
          </p:nvPr>
        </p:nvPicPr>
        <p:blipFill>
          <a:blip r:embed="rId8"/>
          <a:stretch>
            <a:fillRect/>
          </a:stretch>
        </p:blipFill>
        <p:spPr>
          <a:xfrm>
            <a:off x="728266" y="1829360"/>
            <a:ext cx="8456677" cy="3493239"/>
          </a:xfrm>
          <a:prstGeom prst="rect">
            <a:avLst/>
          </a:prstGeom>
        </p:spPr>
      </p:pic>
    </p:spTree>
    <p:extLst>
      <p:ext uri="{BB962C8B-B14F-4D97-AF65-F5344CB8AC3E}">
        <p14:creationId xmlns:p14="http://schemas.microsoft.com/office/powerpoint/2010/main" val="332496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4B781C7-F8EA-4C38-8F45-CE9B7CB7DB53}"/>
              </a:ext>
            </a:extLst>
          </p:cNvPr>
          <p:cNvSpPr>
            <a:spLocks noGrp="1"/>
          </p:cNvSpPr>
          <p:nvPr>
            <p:ph type="sldNum" sz="quarter" idx="12"/>
            <p:custDataLst>
              <p:tags r:id="rId1"/>
            </p:custDataLst>
          </p:nvPr>
        </p:nvSpPr>
        <p:spPr/>
        <p:txBody>
          <a:bodyPr/>
          <a:lstStyle/>
          <a:p>
            <a:fld id="{00BA8EDE-6DC9-4F99-B0F4-25DFD083338C}" type="slidenum">
              <a:rPr lang="fr-FR" smtClean="0">
                <a:solidFill>
                  <a:prstClr val="white">
                    <a:lumMod val="50000"/>
                  </a:prstClr>
                </a:solidFill>
              </a:rPr>
              <a:pPr/>
              <a:t>26</a:t>
            </a:fld>
            <a:endParaRPr lang="fr-FR" dirty="0">
              <a:solidFill>
                <a:prstClr val="white">
                  <a:lumMod val="50000"/>
                </a:prstClr>
              </a:solidFill>
            </a:endParaRPr>
          </a:p>
        </p:txBody>
      </p:sp>
      <p:sp>
        <p:nvSpPr>
          <p:cNvPr id="6" name="Espace réservé du contenu 4">
            <a:extLst>
              <a:ext uri="{FF2B5EF4-FFF2-40B4-BE49-F238E27FC236}">
                <a16:creationId xmlns:a16="http://schemas.microsoft.com/office/drawing/2014/main" id="{66C5110D-286B-4E5C-BD9A-1786FD2E61A7}"/>
              </a:ext>
            </a:extLst>
          </p:cNvPr>
          <p:cNvSpPr txBox="1">
            <a:spLocks/>
          </p:cNvSpPr>
          <p:nvPr>
            <p:custDataLst>
              <p:tags r:id="rId2"/>
            </p:custDataLst>
          </p:nvPr>
        </p:nvSpPr>
        <p:spPr>
          <a:xfrm>
            <a:off x="500416" y="414952"/>
            <a:ext cx="11263952" cy="5517221"/>
          </a:xfrm>
          <a:prstGeom prst="rect">
            <a:avLst/>
          </a:prstGeom>
        </p:spPr>
        <p:txBody>
          <a:bodyPr>
            <a:normAutofit/>
          </a:bodyPr>
          <a:lstStyle>
            <a:lvl1pPr marL="0" indent="0" algn="l" defTabSz="1219170" rtl="0" eaLnBrk="1" latinLnBrk="0" hangingPunct="1">
              <a:spcBef>
                <a:spcPts val="0"/>
              </a:spcBef>
              <a:spcAft>
                <a:spcPts val="1600"/>
              </a:spcAft>
              <a:buClr>
                <a:schemeClr val="accent5">
                  <a:lumMod val="75000"/>
                </a:schemeClr>
              </a:buClr>
              <a:buFontTx/>
              <a:buNone/>
              <a:defRPr sz="3733" kern="1200">
                <a:solidFill>
                  <a:schemeClr val="accent5">
                    <a:lumMod val="75000"/>
                  </a:schemeClr>
                </a:solidFill>
                <a:latin typeface="HelveticaNeueLT Std" pitchFamily="34" charset="0"/>
                <a:ea typeface="+mn-ea"/>
                <a:cs typeface="+mn-cs"/>
              </a:defRPr>
            </a:lvl1pPr>
            <a:lvl2pPr marL="476239" indent="-476239"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2pPr>
            <a:lvl3pPr marL="952476" indent="-476239" algn="l" defTabSz="1219170" rtl="0" eaLnBrk="1" latinLnBrk="0" hangingPunct="1">
              <a:spcBef>
                <a:spcPts val="0"/>
              </a:spcBef>
              <a:spcAft>
                <a:spcPts val="1600"/>
              </a:spcAft>
              <a:buClr>
                <a:schemeClr val="accent5">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3pPr>
            <a:lvl4pPr marL="1439297" indent="-486821"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4pPr>
            <a:lvl5pPr marL="2391774" indent="-476239" algn="l" defTabSz="1219170" rtl="0" eaLnBrk="1" latinLnBrk="0" hangingPunct="1">
              <a:spcBef>
                <a:spcPct val="20000"/>
              </a:spcBef>
              <a:buClr>
                <a:schemeClr val="accent5">
                  <a:lumMod val="75000"/>
                </a:schemeClr>
              </a:buClr>
              <a:buFont typeface="Wingdings" pitchFamily="2" charset="2"/>
              <a:buChar char="§"/>
              <a:defRPr sz="3733"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20000"/>
              </a:lnSpc>
              <a:spcAft>
                <a:spcPts val="1200"/>
              </a:spcAft>
            </a:pPr>
            <a:r>
              <a:rPr lang="fr-CA" sz="2800" dirty="0">
                <a:latin typeface="Raleway" panose="020B0003030101060003" pitchFamily="34" charset="0"/>
              </a:rPr>
              <a:t>Tableaux 7 et 8 (diapositives 24 et 25)</a:t>
            </a:r>
          </a:p>
          <a:p>
            <a:pPr marL="273050" indent="-273050">
              <a:spcAft>
                <a:spcPts val="1200"/>
              </a:spcAft>
              <a:buFont typeface="Wingdings" panose="05000000000000000000" pitchFamily="2" charset="2"/>
              <a:buChar char="§"/>
            </a:pPr>
            <a:r>
              <a:rPr lang="fr-CA" sz="1500" dirty="0">
                <a:solidFill>
                  <a:schemeClr val="tx1">
                    <a:lumMod val="75000"/>
                    <a:lumOff val="25000"/>
                  </a:schemeClr>
                </a:solidFill>
              </a:rPr>
              <a:t>Avec l’instauration de la détection systématique de la LGV sur les TAAN </a:t>
            </a:r>
            <a:r>
              <a:rPr lang="fr-CA" sz="1500" dirty="0" err="1">
                <a:solidFill>
                  <a:schemeClr val="tx1">
                    <a:lumMod val="75000"/>
                    <a:lumOff val="25000"/>
                  </a:schemeClr>
                </a:solidFill>
              </a:rPr>
              <a:t>ano-rectaux</a:t>
            </a:r>
            <a:r>
              <a:rPr lang="fr-CA" sz="1500" dirty="0">
                <a:solidFill>
                  <a:schemeClr val="tx1">
                    <a:lumMod val="75000"/>
                    <a:lumOff val="25000"/>
                  </a:schemeClr>
                </a:solidFill>
              </a:rPr>
              <a:t> positifs pour </a:t>
            </a:r>
            <a:r>
              <a:rPr lang="fr-CA" sz="1500" i="1" dirty="0">
                <a:solidFill>
                  <a:schemeClr val="tx1">
                    <a:lumMod val="75000"/>
                    <a:lumOff val="25000"/>
                  </a:schemeClr>
                </a:solidFill>
              </a:rPr>
              <a:t>C. trachomatis</a:t>
            </a:r>
            <a:r>
              <a:rPr lang="fr-CA" sz="1500" dirty="0">
                <a:solidFill>
                  <a:schemeClr val="tx1">
                    <a:lumMod val="75000"/>
                    <a:lumOff val="25000"/>
                  </a:schemeClr>
                </a:solidFill>
              </a:rPr>
              <a:t>, une hausse à peu près constante de la proportion de cas détectés dans un contexte de dépistage est observée entre 2015 et 2018. Le pourcentage de positivité LGV au LSPQ est plutôt constant (diapositive 17).</a:t>
            </a:r>
          </a:p>
          <a:p>
            <a:pPr marL="273050" indent="-273050">
              <a:spcAft>
                <a:spcPts val="1200"/>
              </a:spcAft>
              <a:buFont typeface="Wingdings" panose="05000000000000000000" pitchFamily="2" charset="2"/>
              <a:buChar char="§"/>
            </a:pPr>
            <a:r>
              <a:rPr lang="fr-CA" sz="1500" dirty="0">
                <a:solidFill>
                  <a:schemeClr val="tx1">
                    <a:lumMod val="75000"/>
                    <a:lumOff val="25000"/>
                  </a:schemeClr>
                </a:solidFill>
              </a:rPr>
              <a:t>Avec la systématisation de la recherche de LGV sur tous les spécimens </a:t>
            </a:r>
            <a:r>
              <a:rPr lang="fr-CA" sz="1500" dirty="0" err="1">
                <a:solidFill>
                  <a:schemeClr val="tx1">
                    <a:lumMod val="75000"/>
                    <a:lumOff val="25000"/>
                  </a:schemeClr>
                </a:solidFill>
              </a:rPr>
              <a:t>ano-rectaux</a:t>
            </a:r>
            <a:r>
              <a:rPr lang="fr-CA" sz="1500" dirty="0">
                <a:solidFill>
                  <a:schemeClr val="tx1">
                    <a:lumMod val="75000"/>
                    <a:lumOff val="25000"/>
                  </a:schemeClr>
                </a:solidFill>
              </a:rPr>
              <a:t> positifs par TAAN pour </a:t>
            </a:r>
            <a:br>
              <a:rPr lang="fr-CA" sz="1500" dirty="0">
                <a:solidFill>
                  <a:schemeClr val="tx1">
                    <a:lumMod val="75000"/>
                    <a:lumOff val="25000"/>
                  </a:schemeClr>
                </a:solidFill>
              </a:rPr>
            </a:br>
            <a:r>
              <a:rPr lang="fr-CA" sz="1500" i="1" dirty="0">
                <a:solidFill>
                  <a:schemeClr val="tx1">
                    <a:lumMod val="75000"/>
                    <a:lumOff val="25000"/>
                  </a:schemeClr>
                </a:solidFill>
              </a:rPr>
              <a:t>C. trachomatis</a:t>
            </a:r>
            <a:r>
              <a:rPr lang="fr-CA" sz="1500" dirty="0">
                <a:solidFill>
                  <a:schemeClr val="tx1">
                    <a:lumMod val="75000"/>
                    <a:lumOff val="25000"/>
                  </a:schemeClr>
                </a:solidFill>
              </a:rPr>
              <a:t>, l’augmentation de la proportion de cas asymptomatiques était attendue puisque les cas de LGV étaient détectés plus fréquemment dans un contexte de dépistage. </a:t>
            </a:r>
          </a:p>
          <a:p>
            <a:pPr marL="273050" indent="-273050">
              <a:spcAft>
                <a:spcPts val="1200"/>
              </a:spcAft>
              <a:buFont typeface="Wingdings" panose="05000000000000000000" pitchFamily="2" charset="2"/>
              <a:buChar char="§"/>
            </a:pPr>
            <a:r>
              <a:rPr lang="fr-CA" sz="1500" dirty="0">
                <a:solidFill>
                  <a:schemeClr val="tx1">
                    <a:lumMod val="75000"/>
                    <a:lumOff val="25000"/>
                  </a:schemeClr>
                </a:solidFill>
              </a:rPr>
              <a:t>Une diminution importante de la proportion de cas détectés dans un contexte de dépistage ainsi qu’une hausse de la proportion de personnes avec symptômes sont observés en 2019. Ces changements sont surprenants. Parmi les hypothèses pouvant expliquer ce changement en 2019, soulignons les possibilités suivantes : </a:t>
            </a:r>
          </a:p>
          <a:p>
            <a:pPr marL="723900" lvl="1" indent="-368300">
              <a:spcAft>
                <a:spcPts val="1200"/>
              </a:spcAft>
              <a:buClr>
                <a:srgbClr val="EF7516"/>
              </a:buClr>
            </a:pPr>
            <a:r>
              <a:rPr lang="fr-CA" sz="1500" dirty="0">
                <a:solidFill>
                  <a:schemeClr val="tx1">
                    <a:lumMod val="75000"/>
                    <a:lumOff val="25000"/>
                  </a:schemeClr>
                </a:solidFill>
              </a:rPr>
              <a:t>une détection plus tardive causée par une diminution possible de la fréquence des dépistages chez des populations particulières (personnes vivant avec le VIH ou utilisateurs de prophylaxie </a:t>
            </a:r>
            <a:r>
              <a:rPr lang="fr-CA" sz="1500" dirty="0" err="1">
                <a:solidFill>
                  <a:schemeClr val="tx1">
                    <a:lumMod val="75000"/>
                    <a:lumOff val="25000"/>
                  </a:schemeClr>
                </a:solidFill>
              </a:rPr>
              <a:t>pré-exposition</a:t>
            </a:r>
            <a:r>
              <a:rPr lang="fr-CA" sz="1500" dirty="0">
                <a:solidFill>
                  <a:schemeClr val="tx1">
                    <a:lumMod val="75000"/>
                    <a:lumOff val="25000"/>
                  </a:schemeClr>
                </a:solidFill>
              </a:rPr>
              <a:t>);</a:t>
            </a:r>
          </a:p>
          <a:p>
            <a:pPr marL="723900" lvl="1" indent="-368300">
              <a:spcAft>
                <a:spcPts val="1200"/>
              </a:spcAft>
              <a:buClr>
                <a:srgbClr val="EF7516"/>
              </a:buClr>
            </a:pPr>
            <a:r>
              <a:rPr lang="fr-CA" sz="1500" dirty="0">
                <a:solidFill>
                  <a:schemeClr val="tx1">
                    <a:lumMod val="75000"/>
                    <a:lumOff val="25000"/>
                  </a:schemeClr>
                </a:solidFill>
              </a:rPr>
              <a:t>un changement des caractéristiques des personnes jointes par les services de dépistage (par exemple, augmentation de personnes qui sont habituellement peu en lien avec les services cliniques, dont les infections ont pu être détectées plus tardivement);</a:t>
            </a:r>
          </a:p>
          <a:p>
            <a:pPr marL="723900" lvl="1" indent="-368300">
              <a:spcAft>
                <a:spcPts val="1200"/>
              </a:spcAft>
              <a:buClr>
                <a:srgbClr val="EF7516"/>
              </a:buClr>
            </a:pPr>
            <a:r>
              <a:rPr lang="fr-CA" sz="1500" dirty="0">
                <a:solidFill>
                  <a:schemeClr val="tx1">
                    <a:lumMod val="75000"/>
                    <a:lumOff val="25000"/>
                  </a:schemeClr>
                </a:solidFill>
              </a:rPr>
              <a:t>une meilleure recherche des symptômes par les cliniciens;</a:t>
            </a:r>
          </a:p>
          <a:p>
            <a:pPr marL="723900" lvl="1" indent="-368300">
              <a:spcAft>
                <a:spcPts val="1200"/>
              </a:spcAft>
              <a:buClr>
                <a:srgbClr val="EF7516"/>
              </a:buClr>
            </a:pPr>
            <a:r>
              <a:rPr lang="fr-CA" sz="1500" dirty="0">
                <a:solidFill>
                  <a:schemeClr val="tx1">
                    <a:lumMod val="75000"/>
                    <a:lumOff val="25000"/>
                  </a:schemeClr>
                </a:solidFill>
              </a:rPr>
              <a:t>les personnes pourraient être de mieux en mieux informées des symptômes à surveiller. </a:t>
            </a:r>
          </a:p>
        </p:txBody>
      </p:sp>
    </p:spTree>
    <p:extLst>
      <p:ext uri="{BB962C8B-B14F-4D97-AF65-F5344CB8AC3E}">
        <p14:creationId xmlns:p14="http://schemas.microsoft.com/office/powerpoint/2010/main" val="267303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2EA56B7-7B61-42CC-963F-4418CDA9B8F4}"/>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27</a:t>
            </a:fld>
            <a:endParaRPr lang="fr-FR" dirty="0">
              <a:solidFill>
                <a:schemeClr val="tx1">
                  <a:lumMod val="50000"/>
                  <a:lumOff val="50000"/>
                </a:schemeClr>
              </a:solidFill>
            </a:endParaRPr>
          </a:p>
        </p:txBody>
      </p:sp>
      <p:sp>
        <p:nvSpPr>
          <p:cNvPr id="5" name="Rectangle 4">
            <a:extLst>
              <a:ext uri="{FF2B5EF4-FFF2-40B4-BE49-F238E27FC236}">
                <a16:creationId xmlns:a16="http://schemas.microsoft.com/office/drawing/2014/main" id="{E906FF82-C38E-4D43-8CC8-252BD9E0785D}"/>
              </a:ext>
            </a:extLst>
          </p:cNvPr>
          <p:cNvSpPr/>
          <p:nvPr>
            <p:custDataLst>
              <p:tags r:id="rId2"/>
            </p:custDataLst>
          </p:nvPr>
        </p:nvSpPr>
        <p:spPr>
          <a:xfrm>
            <a:off x="490102" y="825949"/>
            <a:ext cx="10359868" cy="611514"/>
          </a:xfrm>
          <a:prstGeom prst="rect">
            <a:avLst/>
          </a:prstGeom>
        </p:spPr>
        <p:txBody>
          <a:bodyPr wrap="square">
            <a:spAutoFit/>
          </a:bodyPr>
          <a:lstStyle/>
          <a:p>
            <a:pPr marL="1077913" lvl="0" indent="-1077913">
              <a:lnSpc>
                <a:spcPct val="110000"/>
              </a:lnSpc>
            </a:pPr>
            <a:r>
              <a:rPr lang="fr-CA" sz="1600" b="1" dirty="0">
                <a:solidFill>
                  <a:schemeClr val="tx1">
                    <a:lumMod val="75000"/>
                    <a:lumOff val="25000"/>
                  </a:schemeClr>
                </a:solidFill>
                <a:latin typeface="HelveticaNeueLT Std" panose="020B0604020202020204" pitchFamily="34" charset="0"/>
              </a:rPr>
              <a:t>Tableau 9 </a:t>
            </a:r>
            <a:r>
              <a:rPr lang="fr-CA" sz="1600" dirty="0">
                <a:solidFill>
                  <a:schemeClr val="tx1">
                    <a:lumMod val="75000"/>
                    <a:lumOff val="25000"/>
                  </a:schemeClr>
                </a:solidFill>
                <a:latin typeface="HelveticaNeueLT Std" panose="020B0604020202020204" pitchFamily="34" charset="0"/>
              </a:rPr>
              <a:t>: Dépistage dans le cadre de la prophylaxie </a:t>
            </a:r>
            <a:r>
              <a:rPr lang="fr-CA" sz="1600" dirty="0" err="1">
                <a:solidFill>
                  <a:schemeClr val="tx1">
                    <a:lumMod val="75000"/>
                    <a:lumOff val="25000"/>
                  </a:schemeClr>
                </a:solidFill>
                <a:latin typeface="HelveticaNeueLT Std" panose="020B0604020202020204" pitchFamily="34" charset="0"/>
              </a:rPr>
              <a:t>pré-exposition</a:t>
            </a:r>
            <a:r>
              <a:rPr lang="fr-CA" sz="1600" dirty="0">
                <a:solidFill>
                  <a:schemeClr val="tx1">
                    <a:lumMod val="75000"/>
                    <a:lumOff val="25000"/>
                  </a:schemeClr>
                </a:solidFill>
                <a:latin typeface="HelveticaNeueLT Std" panose="020B0604020202020204" pitchFamily="34" charset="0"/>
              </a:rPr>
              <a:t> (</a:t>
            </a:r>
            <a:r>
              <a:rPr lang="fr-CA" sz="1600" dirty="0" err="1">
                <a:solidFill>
                  <a:schemeClr val="tx1">
                    <a:lumMod val="75000"/>
                    <a:lumOff val="25000"/>
                  </a:schemeClr>
                </a:solidFill>
                <a:latin typeface="HelveticaNeueLT Std" panose="020B0604020202020204" pitchFamily="34" charset="0"/>
              </a:rPr>
              <a:t>PPrE</a:t>
            </a:r>
            <a:r>
              <a:rPr lang="fr-CA" sz="1600" dirty="0">
                <a:solidFill>
                  <a:schemeClr val="tx1">
                    <a:lumMod val="75000"/>
                    <a:lumOff val="25000"/>
                  </a:schemeClr>
                </a:solidFill>
                <a:latin typeface="HelveticaNeueLT Std" panose="020B0604020202020204" pitchFamily="34" charset="0"/>
              </a:rPr>
              <a:t>) parmi les cas masculins de LGV sans antécédents de VIH*, 2018-2019 (N = 108)</a:t>
            </a:r>
          </a:p>
        </p:txBody>
      </p:sp>
      <p:sp>
        <p:nvSpPr>
          <p:cNvPr id="6" name="Rectangle 5">
            <a:extLst>
              <a:ext uri="{FF2B5EF4-FFF2-40B4-BE49-F238E27FC236}">
                <a16:creationId xmlns:a16="http://schemas.microsoft.com/office/drawing/2014/main" id="{2ECA1370-C12E-4BF7-96B5-2D79183B4D8D}"/>
              </a:ext>
            </a:extLst>
          </p:cNvPr>
          <p:cNvSpPr/>
          <p:nvPr>
            <p:custDataLst>
              <p:tags r:id="rId3"/>
            </p:custDataLst>
          </p:nvPr>
        </p:nvSpPr>
        <p:spPr>
          <a:xfrm>
            <a:off x="503745" y="506663"/>
            <a:ext cx="3908891" cy="338554"/>
          </a:xfrm>
          <a:prstGeom prst="rect">
            <a:avLst/>
          </a:prstGeom>
        </p:spPr>
        <p:txBody>
          <a:bodyPr wrap="none">
            <a:spAutoFit/>
          </a:bodyPr>
          <a:lstStyle/>
          <a:p>
            <a:pPr marL="355600" lvl="0" indent="-355600"/>
            <a:r>
              <a:rPr lang="fr-CA" sz="1600" b="1" dirty="0">
                <a:solidFill>
                  <a:schemeClr val="tx1">
                    <a:lumMod val="75000"/>
                    <a:lumOff val="25000"/>
                  </a:schemeClr>
                </a:solidFill>
                <a:latin typeface="Raleway" panose="020B0003030101060003" pitchFamily="34" charset="0"/>
              </a:rPr>
              <a:t>2.1 	Raison du test de détection (suite)</a:t>
            </a:r>
            <a:endParaRPr lang="fr-CA" sz="1600" dirty="0">
              <a:solidFill>
                <a:schemeClr val="tx1">
                  <a:lumMod val="75000"/>
                  <a:lumOff val="25000"/>
                </a:schemeClr>
              </a:solidFill>
              <a:latin typeface="Raleway" panose="020B0003030101060003" pitchFamily="34" charset="0"/>
            </a:endParaRPr>
          </a:p>
        </p:txBody>
      </p:sp>
      <p:sp>
        <p:nvSpPr>
          <p:cNvPr id="7" name="Rectangle 6">
            <a:extLst>
              <a:ext uri="{FF2B5EF4-FFF2-40B4-BE49-F238E27FC236}">
                <a16:creationId xmlns:a16="http://schemas.microsoft.com/office/drawing/2014/main" id="{3EB8C4D0-B0E0-4AB0-A4D7-3731E9FA221C}"/>
              </a:ext>
            </a:extLst>
          </p:cNvPr>
          <p:cNvSpPr/>
          <p:nvPr>
            <p:custDataLst>
              <p:tags r:id="rId4"/>
            </p:custDataLst>
          </p:nvPr>
        </p:nvSpPr>
        <p:spPr>
          <a:xfrm>
            <a:off x="502671" y="3708296"/>
            <a:ext cx="10878482" cy="2185214"/>
          </a:xfrm>
          <a:prstGeom prst="rect">
            <a:avLst/>
          </a:prstGeom>
        </p:spPr>
        <p:txBody>
          <a:bodyPr wrap="square">
            <a:spAutoFit/>
          </a:bodyPr>
          <a:lstStyle/>
          <a:p>
            <a:pPr marL="171450" indent="-171450">
              <a:spcAft>
                <a:spcPts val="600"/>
              </a:spcAft>
              <a:buClr>
                <a:srgbClr val="31859C"/>
              </a:buClr>
              <a:buFont typeface="Wingdings" panose="05000000000000000000" pitchFamily="2" charset="2"/>
              <a:buChar char="§"/>
            </a:pPr>
            <a:r>
              <a:rPr lang="fr-CA" sz="1400" dirty="0">
                <a:solidFill>
                  <a:schemeClr val="tx1">
                    <a:lumMod val="75000"/>
                    <a:lumOff val="25000"/>
                  </a:schemeClr>
                </a:solidFill>
                <a:latin typeface="HelveticaNeueLT Std" panose="020B0604020202020204" pitchFamily="34" charset="0"/>
              </a:rPr>
              <a:t>Parmi les cas ne rapportant pas d’antécédents de VIH, la détection de la LGV dans un contexte de suivi pour </a:t>
            </a:r>
            <a:r>
              <a:rPr lang="fr-CA" sz="1400" dirty="0" err="1">
                <a:solidFill>
                  <a:schemeClr val="tx1">
                    <a:lumMod val="75000"/>
                    <a:lumOff val="25000"/>
                  </a:schemeClr>
                </a:solidFill>
                <a:latin typeface="HelveticaNeueLT Std" panose="020B0604020202020204" pitchFamily="34" charset="0"/>
              </a:rPr>
              <a:t>PPrE</a:t>
            </a:r>
            <a:r>
              <a:rPr lang="fr-CA" sz="1400" dirty="0">
                <a:solidFill>
                  <a:schemeClr val="tx1">
                    <a:lumMod val="75000"/>
                    <a:lumOff val="25000"/>
                  </a:schemeClr>
                </a:solidFill>
                <a:latin typeface="HelveticaNeueLT Std" panose="020B0604020202020204" pitchFamily="34" charset="0"/>
              </a:rPr>
              <a:t> est rapportée pour très peu de cas.</a:t>
            </a:r>
          </a:p>
          <a:p>
            <a:pPr marL="171450" indent="-171450">
              <a:spcAft>
                <a:spcPts val="600"/>
              </a:spcAft>
              <a:buClr>
                <a:srgbClr val="31859C"/>
              </a:buClr>
              <a:buFont typeface="Wingdings" panose="05000000000000000000" pitchFamily="2" charset="2"/>
              <a:buChar char="§"/>
            </a:pPr>
            <a:r>
              <a:rPr lang="fr-CA" sz="1400" dirty="0">
                <a:solidFill>
                  <a:schemeClr val="tx1">
                    <a:lumMod val="75000"/>
                    <a:lumOff val="25000"/>
                  </a:schemeClr>
                </a:solidFill>
                <a:latin typeface="HelveticaNeueLT Std" panose="020B0604020202020204" pitchFamily="34" charset="0"/>
              </a:rPr>
              <a:t>Il est probable que l’outil de collecte sous-estime le nombre de personnes sous </a:t>
            </a:r>
            <a:r>
              <a:rPr lang="fr-CA" sz="1400" dirty="0" err="1">
                <a:solidFill>
                  <a:schemeClr val="tx1">
                    <a:lumMod val="75000"/>
                    <a:lumOff val="25000"/>
                  </a:schemeClr>
                </a:solidFill>
                <a:latin typeface="HelveticaNeueLT Std" panose="020B0604020202020204" pitchFamily="34" charset="0"/>
              </a:rPr>
              <a:t>PPrE</a:t>
            </a:r>
            <a:r>
              <a:rPr lang="fr-CA" sz="1400" dirty="0">
                <a:solidFill>
                  <a:schemeClr val="tx1">
                    <a:lumMod val="75000"/>
                    <a:lumOff val="25000"/>
                  </a:schemeClr>
                </a:solidFill>
                <a:latin typeface="HelveticaNeueLT Std" panose="020B0604020202020204" pitchFamily="34" charset="0"/>
              </a:rPr>
              <a:t> car la question n’est pas posée de façon explicite, mais en tant que choix de réponse pour la raison du test de détection. Par exemple, une personne sous </a:t>
            </a:r>
            <a:r>
              <a:rPr lang="fr-CA" sz="1400" dirty="0" err="1">
                <a:solidFill>
                  <a:schemeClr val="tx1">
                    <a:lumMod val="75000"/>
                    <a:lumOff val="25000"/>
                  </a:schemeClr>
                </a:solidFill>
                <a:latin typeface="HelveticaNeueLT Std" panose="020B0604020202020204" pitchFamily="34" charset="0"/>
              </a:rPr>
              <a:t>PPrE</a:t>
            </a:r>
            <a:r>
              <a:rPr lang="fr-CA" sz="1400" dirty="0">
                <a:solidFill>
                  <a:schemeClr val="tx1">
                    <a:lumMod val="75000"/>
                    <a:lumOff val="25000"/>
                  </a:schemeClr>
                </a:solidFill>
                <a:latin typeface="HelveticaNeueLT Std" panose="020B0604020202020204" pitchFamily="34" charset="0"/>
              </a:rPr>
              <a:t> pourrait avoir consulté pour des symptômes, de sorte que le contexte de </a:t>
            </a:r>
            <a:r>
              <a:rPr lang="fr-CA" sz="1400" dirty="0" err="1">
                <a:solidFill>
                  <a:schemeClr val="tx1">
                    <a:lumMod val="75000"/>
                    <a:lumOff val="25000"/>
                  </a:schemeClr>
                </a:solidFill>
                <a:latin typeface="HelveticaNeueLT Std" panose="020B0604020202020204" pitchFamily="34" charset="0"/>
              </a:rPr>
              <a:t>PPrE</a:t>
            </a:r>
            <a:r>
              <a:rPr lang="fr-CA" sz="1400" dirty="0">
                <a:solidFill>
                  <a:schemeClr val="tx1">
                    <a:lumMod val="75000"/>
                    <a:lumOff val="25000"/>
                  </a:schemeClr>
                </a:solidFill>
                <a:latin typeface="HelveticaNeueLT Std" panose="020B0604020202020204" pitchFamily="34" charset="0"/>
              </a:rPr>
              <a:t> comme raison de prélèvement pourrait ne pas avoir été capté. </a:t>
            </a:r>
          </a:p>
          <a:p>
            <a:pPr marL="171450" indent="-171450">
              <a:spcAft>
                <a:spcPts val="600"/>
              </a:spcAft>
              <a:buClr>
                <a:srgbClr val="31859C"/>
              </a:buClr>
              <a:buFont typeface="Wingdings" panose="05000000000000000000" pitchFamily="2" charset="2"/>
              <a:buChar char="§"/>
            </a:pPr>
            <a:r>
              <a:rPr lang="fr-CA" sz="1400" dirty="0">
                <a:solidFill>
                  <a:schemeClr val="tx1">
                    <a:lumMod val="75000"/>
                    <a:lumOff val="25000"/>
                  </a:schemeClr>
                </a:solidFill>
                <a:latin typeface="HelveticaNeueLT Std" panose="020B0604020202020204" pitchFamily="34" charset="0"/>
              </a:rPr>
              <a:t>Les cas de LGV de statut VIH séronégatif présentaient des indications claires pour l’utilisation de </a:t>
            </a:r>
            <a:r>
              <a:rPr lang="fr-CA" sz="1400" dirty="0" err="1">
                <a:solidFill>
                  <a:schemeClr val="tx1">
                    <a:lumMod val="75000"/>
                    <a:lumOff val="25000"/>
                  </a:schemeClr>
                </a:solidFill>
                <a:latin typeface="HelveticaNeueLT Std" panose="020B0604020202020204" pitchFamily="34" charset="0"/>
              </a:rPr>
              <a:t>PPrE</a:t>
            </a:r>
            <a:r>
              <a:rPr lang="fr-CA" sz="1400" dirty="0">
                <a:solidFill>
                  <a:schemeClr val="tx1">
                    <a:lumMod val="75000"/>
                    <a:lumOff val="25000"/>
                  </a:schemeClr>
                </a:solidFill>
                <a:latin typeface="HelveticaNeueLT Std" panose="020B0604020202020204" pitchFamily="34" charset="0"/>
              </a:rPr>
              <a:t>. Tous ont une ITS bactérienne rectale et une proportion importante rapporte un nombre élevé de partenaires sexuels (voir diapositives 40-41). Dans le contexte actuel où approximativement la moitié des cas déclarés de LGV pour qui l’information est connue sont de statut VIH séronégatif (75/152, diapositive 33), il importe de sensibiliser ces personnes à l’importance de la </a:t>
            </a:r>
            <a:r>
              <a:rPr lang="fr-CA" sz="1400" dirty="0" err="1">
                <a:solidFill>
                  <a:schemeClr val="tx1">
                    <a:lumMod val="75000"/>
                    <a:lumOff val="25000"/>
                  </a:schemeClr>
                </a:solidFill>
                <a:latin typeface="HelveticaNeueLT Std" panose="020B0604020202020204" pitchFamily="34" charset="0"/>
              </a:rPr>
              <a:t>PPrE</a:t>
            </a:r>
            <a:r>
              <a:rPr lang="fr-CA" sz="1400" dirty="0">
                <a:solidFill>
                  <a:schemeClr val="tx1">
                    <a:lumMod val="75000"/>
                    <a:lumOff val="25000"/>
                  </a:schemeClr>
                </a:solidFill>
                <a:latin typeface="HelveticaNeueLT Std" panose="020B0604020202020204" pitchFamily="34" charset="0"/>
              </a:rPr>
              <a:t>. </a:t>
            </a:r>
          </a:p>
        </p:txBody>
      </p:sp>
      <p:sp>
        <p:nvSpPr>
          <p:cNvPr id="8" name="Rectangle 7">
            <a:extLst>
              <a:ext uri="{FF2B5EF4-FFF2-40B4-BE49-F238E27FC236}">
                <a16:creationId xmlns:a16="http://schemas.microsoft.com/office/drawing/2014/main" id="{71EE19E6-B56E-4ECB-AD40-F550B1AC16A0}"/>
              </a:ext>
            </a:extLst>
          </p:cNvPr>
          <p:cNvSpPr/>
          <p:nvPr>
            <p:custDataLst>
              <p:tags r:id="rId5"/>
            </p:custDataLst>
          </p:nvPr>
        </p:nvSpPr>
        <p:spPr>
          <a:xfrm>
            <a:off x="490102" y="2976790"/>
            <a:ext cx="9613173" cy="646331"/>
          </a:xfrm>
          <a:prstGeom prst="rect">
            <a:avLst/>
          </a:prstGeom>
        </p:spPr>
        <p:txBody>
          <a:bodyPr wrap="square">
            <a:spAutoFit/>
          </a:bodyPr>
          <a:lstStyle/>
          <a:p>
            <a:r>
              <a:rPr lang="fr-CA" sz="120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DSPub régionales.</a:t>
            </a:r>
          </a:p>
          <a:p>
            <a:r>
              <a:rPr lang="fr-CA" sz="1200" dirty="0">
                <a:solidFill>
                  <a:schemeClr val="tx1">
                    <a:lumMod val="75000"/>
                    <a:lumOff val="25000"/>
                  </a:schemeClr>
                </a:solidFill>
                <a:latin typeface="HelveticaNeueLT Std" panose="020B0604020202020204" pitchFamily="34" charset="0"/>
              </a:rPr>
              <a:t>Les raisons de détection ne sont pas mutuellement exclusives.  </a:t>
            </a:r>
          </a:p>
          <a:p>
            <a:r>
              <a:rPr lang="fr-CA" sz="1200" dirty="0">
                <a:solidFill>
                  <a:schemeClr val="tx1">
                    <a:lumMod val="75000"/>
                    <a:lumOff val="25000"/>
                  </a:schemeClr>
                </a:solidFill>
                <a:latin typeface="HelveticaNeueLT Std" panose="020B0604020202020204" pitchFamily="34" charset="0"/>
              </a:rPr>
              <a:t>* Inclut les cas dont l’information sur les antécédents de VIH est inconnue (dont 4 avec un dépistage pour </a:t>
            </a:r>
            <a:r>
              <a:rPr lang="fr-CA" sz="1200" dirty="0" err="1">
                <a:solidFill>
                  <a:schemeClr val="tx1">
                    <a:lumMod val="75000"/>
                    <a:lumOff val="25000"/>
                  </a:schemeClr>
                </a:solidFill>
                <a:latin typeface="HelveticaNeueLT Std" panose="020B0604020202020204" pitchFamily="34" charset="0"/>
              </a:rPr>
              <a:t>PPrE</a:t>
            </a:r>
            <a:r>
              <a:rPr lang="fr-CA" sz="1200" dirty="0">
                <a:solidFill>
                  <a:schemeClr val="tx1">
                    <a:lumMod val="75000"/>
                    <a:lumOff val="25000"/>
                  </a:schemeClr>
                </a:solidFill>
                <a:latin typeface="HelveticaNeueLT Std" panose="020B0604020202020204" pitchFamily="34" charset="0"/>
              </a:rPr>
              <a:t>)</a:t>
            </a:r>
          </a:p>
        </p:txBody>
      </p:sp>
      <p:sp>
        <p:nvSpPr>
          <p:cNvPr id="9" name="Rectangle 8">
            <a:extLst>
              <a:ext uri="{FF2B5EF4-FFF2-40B4-BE49-F238E27FC236}">
                <a16:creationId xmlns:a16="http://schemas.microsoft.com/office/drawing/2014/main" id="{FB8B03A2-0B58-4F37-BE25-5AA055FBF91E}"/>
              </a:ext>
            </a:extLst>
          </p:cNvPr>
          <p:cNvSpPr/>
          <p:nvPr>
            <p:custDataLst>
              <p:tags r:id="rId6"/>
            </p:custDataLst>
          </p:nvPr>
        </p:nvSpPr>
        <p:spPr>
          <a:xfrm>
            <a:off x="490102" y="6032051"/>
            <a:ext cx="6814164" cy="430887"/>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ea typeface="Calibri" panose="020F0502020204030204" pitchFamily="34" charset="0"/>
                <a:cs typeface="Times New Roman" panose="02020603050405020304" pitchFamily="18" charset="0"/>
              </a:rPr>
              <a:t>La prophylaxie préexposition au virus de l’immunodéficience humaine : Guide pour les professionnels de la santé du Québec. Janvier 2019. </a:t>
            </a:r>
            <a:r>
              <a:rPr lang="fr-CA" sz="1050" u="sng" dirty="0">
                <a:solidFill>
                  <a:srgbClr val="1C819A"/>
                </a:solidFill>
                <a:latin typeface="HelveticaNeueLT Std" panose="020B0604020202020204" pitchFamily="34" charset="0"/>
                <a:ea typeface="Calibri" panose="020F0502020204030204" pitchFamily="34" charset="0"/>
                <a:cs typeface="Times New Roman" panose="02020603050405020304" pitchFamily="18" charset="0"/>
                <a:hlinkClick r:id="rId10"/>
              </a:rPr>
              <a:t>https://publications.msss.gouv.qc.ca/msss/fichiers/2018/18-334-02W.pdf</a:t>
            </a:r>
            <a:endParaRPr lang="fr-CA" sz="1050" dirty="0"/>
          </a:p>
        </p:txBody>
      </p:sp>
      <p:pic>
        <p:nvPicPr>
          <p:cNvPr id="4" name="Image 3">
            <a:extLst>
              <a:ext uri="{FF2B5EF4-FFF2-40B4-BE49-F238E27FC236}">
                <a16:creationId xmlns:a16="http://schemas.microsoft.com/office/drawing/2014/main" id="{A6532ABD-23D1-4CCB-B21C-88DF7BD3E6EC}"/>
              </a:ext>
            </a:extLst>
          </p:cNvPr>
          <p:cNvPicPr>
            <a:picLocks noChangeAspect="1"/>
          </p:cNvPicPr>
          <p:nvPr>
            <p:custDataLst>
              <p:tags r:id="rId7"/>
            </p:custDataLst>
          </p:nvPr>
        </p:nvPicPr>
        <p:blipFill>
          <a:blip r:embed="rId11"/>
          <a:stretch>
            <a:fillRect/>
          </a:stretch>
        </p:blipFill>
        <p:spPr>
          <a:xfrm>
            <a:off x="502671" y="1498063"/>
            <a:ext cx="7877054" cy="1465498"/>
          </a:xfrm>
          <a:prstGeom prst="rect">
            <a:avLst/>
          </a:prstGeom>
        </p:spPr>
      </p:pic>
    </p:spTree>
    <p:extLst>
      <p:ext uri="{BB962C8B-B14F-4D97-AF65-F5344CB8AC3E}">
        <p14:creationId xmlns:p14="http://schemas.microsoft.com/office/powerpoint/2010/main" val="3793047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2"/>
            </p:custDataLst>
          </p:nvPr>
        </p:nvSpPr>
        <p:spPr/>
        <p:txBody>
          <a:bodyPr/>
          <a:lstStyle/>
          <a:p>
            <a:fld id="{397918C9-25E8-4AAB-AED4-A5266DEDEDFA}" type="slidenum">
              <a:rPr lang="fr-CA" smtClean="0"/>
              <a:t>28</a:t>
            </a:fld>
            <a:endParaRPr lang="fr-CA"/>
          </a:p>
        </p:txBody>
      </p:sp>
      <p:sp>
        <p:nvSpPr>
          <p:cNvPr id="5" name="Rectangle 4"/>
          <p:cNvSpPr/>
          <p:nvPr>
            <p:custDataLst>
              <p:tags r:id="rId3"/>
            </p:custDataLst>
          </p:nvPr>
        </p:nvSpPr>
        <p:spPr>
          <a:xfrm>
            <a:off x="506891" y="4536561"/>
            <a:ext cx="9412452" cy="830997"/>
          </a:xfrm>
          <a:prstGeom prst="rect">
            <a:avLst/>
          </a:prstGeom>
        </p:spPr>
        <p:txBody>
          <a:bodyPr wrap="square">
            <a:spAutoFit/>
          </a:bodyPr>
          <a:lstStyle/>
          <a:p>
            <a:r>
              <a:rPr lang="fr-CA" sz="120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DSPub régionale</a:t>
            </a:r>
          </a:p>
          <a:p>
            <a:r>
              <a:rPr lang="fr-CA" sz="1200" dirty="0">
                <a:solidFill>
                  <a:schemeClr val="tx1">
                    <a:lumMod val="75000"/>
                    <a:lumOff val="25000"/>
                  </a:schemeClr>
                </a:solidFill>
                <a:latin typeface="HelveticaNeueLT Std" panose="020B0604020202020204" pitchFamily="34" charset="0"/>
              </a:rPr>
              <a:t>Notes : Plusieurs sites peuvent avoir été prélevés chez un même cas. </a:t>
            </a:r>
          </a:p>
          <a:p>
            <a:r>
              <a:rPr lang="fr-CA" sz="1200" dirty="0">
                <a:solidFill>
                  <a:schemeClr val="tx1">
                    <a:lumMod val="75000"/>
                    <a:lumOff val="25000"/>
                  </a:schemeClr>
                </a:solidFill>
                <a:latin typeface="HelveticaNeueLT Std" panose="020B0604020202020204" pitchFamily="34" charset="0"/>
              </a:rPr>
              <a:t>TAAN :  tests d'amplification des acides nucléiques.</a:t>
            </a:r>
          </a:p>
          <a:p>
            <a:r>
              <a:rPr lang="fr-CA" sz="1200" dirty="0">
                <a:solidFill>
                  <a:schemeClr val="tx1">
                    <a:lumMod val="75000"/>
                    <a:lumOff val="25000"/>
                  </a:schemeClr>
                </a:solidFill>
                <a:latin typeface="HelveticaNeueLT Std" panose="020B0604020202020204" pitchFamily="34" charset="0"/>
              </a:rPr>
              <a:t>L’information sur le site anatomique du prélèvement est manquante pour 7,4% des cas (14/190).</a:t>
            </a:r>
          </a:p>
        </p:txBody>
      </p:sp>
      <p:sp>
        <p:nvSpPr>
          <p:cNvPr id="6" name="Rectangle 5"/>
          <p:cNvSpPr/>
          <p:nvPr>
            <p:custDataLst>
              <p:tags r:id="rId4"/>
            </p:custDataLst>
          </p:nvPr>
        </p:nvSpPr>
        <p:spPr>
          <a:xfrm>
            <a:off x="493738" y="486558"/>
            <a:ext cx="5456687" cy="338554"/>
          </a:xfrm>
          <a:prstGeom prst="rect">
            <a:avLst/>
          </a:prstGeom>
        </p:spPr>
        <p:txBody>
          <a:bodyPr wrap="none">
            <a:spAutoFit/>
          </a:bodyPr>
          <a:lstStyle/>
          <a:p>
            <a:pPr marL="531813" indent="-531813"/>
            <a:r>
              <a:rPr lang="fr-CA" sz="1600" b="1" dirty="0">
                <a:solidFill>
                  <a:schemeClr val="tx1">
                    <a:lumMod val="75000"/>
                    <a:lumOff val="25000"/>
                  </a:schemeClr>
                </a:solidFill>
                <a:latin typeface="Raleway" pitchFamily="34" charset="0"/>
              </a:rPr>
              <a:t>2.1.1 	Sites de prélèvement et résultats de laboratoire</a:t>
            </a:r>
          </a:p>
        </p:txBody>
      </p:sp>
      <p:sp>
        <p:nvSpPr>
          <p:cNvPr id="7" name="Rectangle 6"/>
          <p:cNvSpPr/>
          <p:nvPr>
            <p:custDataLst>
              <p:tags r:id="rId5"/>
            </p:custDataLst>
          </p:nvPr>
        </p:nvSpPr>
        <p:spPr>
          <a:xfrm>
            <a:off x="495818" y="836940"/>
            <a:ext cx="10927358" cy="340606"/>
          </a:xfrm>
          <a:prstGeom prst="rect">
            <a:avLst/>
          </a:prstGeom>
        </p:spPr>
        <p:txBody>
          <a:bodyPr wrap="square">
            <a:spAutoFit/>
          </a:bodyPr>
          <a:lstStyle/>
          <a:p>
            <a:pPr marL="1160463" lvl="0" indent="-1160463">
              <a:lnSpc>
                <a:spcPct val="110000"/>
              </a:lnSpc>
            </a:pPr>
            <a:r>
              <a:rPr lang="fr-CA" sz="1600" b="1" dirty="0">
                <a:solidFill>
                  <a:schemeClr val="tx1">
                    <a:lumMod val="75000"/>
                    <a:lumOff val="25000"/>
                  </a:schemeClr>
                </a:solidFill>
                <a:latin typeface="HelveticaNeueLT Std" panose="020B0604020202020204" pitchFamily="34" charset="0"/>
              </a:rPr>
              <a:t>Tableau 10 : </a:t>
            </a:r>
            <a:r>
              <a:rPr lang="fr-CA" sz="1600" dirty="0">
                <a:solidFill>
                  <a:schemeClr val="tx1">
                    <a:lumMod val="75000"/>
                    <a:lumOff val="25000"/>
                  </a:schemeClr>
                </a:solidFill>
                <a:latin typeface="HelveticaNeueLT Std" panose="020B0604020202020204" pitchFamily="34" charset="0"/>
              </a:rPr>
              <a:t>Sites anatomiques positifs par TAAN pour les cas masculins de LGV, Québec 2018-2019 (N = 177)</a:t>
            </a:r>
          </a:p>
        </p:txBody>
      </p:sp>
      <p:sp>
        <p:nvSpPr>
          <p:cNvPr id="8" name="Rectangle 7">
            <a:extLst>
              <a:ext uri="{FF2B5EF4-FFF2-40B4-BE49-F238E27FC236}">
                <a16:creationId xmlns:a16="http://schemas.microsoft.com/office/drawing/2014/main" id="{6A2CAF7F-1AB6-45CB-BA3C-63EB605D3E61}"/>
              </a:ext>
            </a:extLst>
          </p:cNvPr>
          <p:cNvSpPr/>
          <p:nvPr>
            <p:custDataLst>
              <p:tags r:id="rId6"/>
            </p:custDataLst>
          </p:nvPr>
        </p:nvSpPr>
        <p:spPr>
          <a:xfrm>
            <a:off x="506891" y="5520912"/>
            <a:ext cx="9833333" cy="310919"/>
          </a:xfrm>
          <a:prstGeom prst="rect">
            <a:avLst/>
          </a:prstGeom>
        </p:spPr>
        <p:txBody>
          <a:bodyPr wrap="square">
            <a:spAutoFit/>
          </a:bodyPr>
          <a:lstStyle/>
          <a:p>
            <a:pPr marL="177800" indent="-177800">
              <a:lnSpc>
                <a:spcPct val="110000"/>
              </a:lnSpc>
              <a:spcAft>
                <a:spcPts val="800"/>
              </a:spcAft>
              <a:buClr>
                <a:srgbClr val="31859C"/>
              </a:buClr>
              <a:buFont typeface="Wingdings" panose="05000000000000000000" pitchFamily="2" charset="2"/>
              <a:buChar char="§"/>
            </a:pPr>
            <a:r>
              <a:rPr lang="fr-CA" sz="1400" dirty="0">
                <a:solidFill>
                  <a:schemeClr val="tx1">
                    <a:lumMod val="75000"/>
                    <a:lumOff val="25000"/>
                  </a:schemeClr>
                </a:solidFill>
                <a:latin typeface="HelveticaNeueforSAS" panose="020B0604020202020204"/>
              </a:rPr>
              <a:t>Pour les 177 sites de prélèvements positifs en 2018-2019, 174 (98 %) étaient au site anus/rectum.</a:t>
            </a:r>
          </a:p>
        </p:txBody>
      </p:sp>
      <p:pic>
        <p:nvPicPr>
          <p:cNvPr id="4" name="Image 3">
            <a:extLst>
              <a:ext uri="{FF2B5EF4-FFF2-40B4-BE49-F238E27FC236}">
                <a16:creationId xmlns:a16="http://schemas.microsoft.com/office/drawing/2014/main" id="{E85B79FB-3C40-42FC-B1FF-F96DF69EEEBD}"/>
              </a:ext>
            </a:extLst>
          </p:cNvPr>
          <p:cNvPicPr>
            <a:picLocks noChangeAspect="1"/>
          </p:cNvPicPr>
          <p:nvPr>
            <p:custDataLst>
              <p:tags r:id="rId7"/>
            </p:custDataLst>
          </p:nvPr>
        </p:nvPicPr>
        <p:blipFill>
          <a:blip r:embed="rId11"/>
          <a:stretch>
            <a:fillRect/>
          </a:stretch>
        </p:blipFill>
        <p:spPr>
          <a:xfrm>
            <a:off x="587375" y="1517738"/>
            <a:ext cx="4789843" cy="3012801"/>
          </a:xfrm>
          <a:prstGeom prst="rect">
            <a:avLst/>
          </a:prstGeom>
        </p:spPr>
      </p:pic>
    </p:spTree>
    <p:extLst>
      <p:ext uri="{BB962C8B-B14F-4D97-AF65-F5344CB8AC3E}">
        <p14:creationId xmlns:p14="http://schemas.microsoft.com/office/powerpoint/2010/main" val="167925452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77DB845-4048-476A-9251-4E99BC6CF6DB}"/>
              </a:ext>
            </a:extLst>
          </p:cNvPr>
          <p:cNvSpPr>
            <a:spLocks noGrp="1"/>
          </p:cNvSpPr>
          <p:nvPr>
            <p:ph type="sldNum" sz="quarter" idx="12"/>
            <p:custDataLst>
              <p:tags r:id="rId1"/>
            </p:custDataLst>
          </p:nvPr>
        </p:nvSpPr>
        <p:spPr/>
        <p:txBody>
          <a:bodyPr/>
          <a:lstStyle/>
          <a:p>
            <a:fld id="{00BA8EDE-6DC9-4F99-B0F4-25DFD083338C}" type="slidenum">
              <a:rPr lang="fr-FR" smtClean="0">
                <a:solidFill>
                  <a:prstClr val="white">
                    <a:lumMod val="50000"/>
                  </a:prstClr>
                </a:solidFill>
              </a:rPr>
              <a:pPr/>
              <a:t>29</a:t>
            </a:fld>
            <a:endParaRPr lang="fr-FR" dirty="0">
              <a:solidFill>
                <a:prstClr val="white">
                  <a:lumMod val="50000"/>
                </a:prstClr>
              </a:solidFill>
            </a:endParaRPr>
          </a:p>
        </p:txBody>
      </p:sp>
      <p:sp>
        <p:nvSpPr>
          <p:cNvPr id="7" name="Rectangle 6">
            <a:extLst>
              <a:ext uri="{FF2B5EF4-FFF2-40B4-BE49-F238E27FC236}">
                <a16:creationId xmlns:a16="http://schemas.microsoft.com/office/drawing/2014/main" id="{630E2D65-0D6B-4BB5-BFFB-8777C3390B34}"/>
              </a:ext>
            </a:extLst>
          </p:cNvPr>
          <p:cNvSpPr/>
          <p:nvPr>
            <p:custDataLst>
              <p:tags r:id="rId2"/>
            </p:custDataLst>
          </p:nvPr>
        </p:nvSpPr>
        <p:spPr>
          <a:xfrm>
            <a:off x="502671" y="3739487"/>
            <a:ext cx="10713719" cy="1384995"/>
          </a:xfrm>
          <a:prstGeom prst="rect">
            <a:avLst/>
          </a:prstGeom>
        </p:spPr>
        <p:txBody>
          <a:bodyPr wrap="square">
            <a:spAutoFit/>
          </a:bodyPr>
          <a:lstStyle/>
          <a:p>
            <a:r>
              <a:rPr lang="fr-CA" sz="120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200" dirty="0">
                <a:solidFill>
                  <a:schemeClr val="tx1">
                    <a:lumMod val="75000"/>
                    <a:lumOff val="25000"/>
                  </a:schemeClr>
                </a:solidFill>
                <a:latin typeface="HelveticaNeueLT Std" panose="020B0604020202020204" pitchFamily="34" charset="0"/>
              </a:rPr>
              <a:t>Notes : Plus d'un symptôme peut avoir été rapporté par épisode.	</a:t>
            </a:r>
          </a:p>
          <a:p>
            <a:pPr marL="228600" indent="-228600">
              <a:buFontTx/>
              <a:buAutoNum type="arabicParenR"/>
            </a:pPr>
            <a:r>
              <a:rPr lang="fr-CA" sz="1200" dirty="0">
                <a:solidFill>
                  <a:schemeClr val="tx1">
                    <a:lumMod val="75000"/>
                    <a:lumOff val="25000"/>
                  </a:schemeClr>
                </a:solidFill>
                <a:latin typeface="HelveticaNeueLT Std" panose="020B0604020202020204" pitchFamily="34" charset="0"/>
              </a:rPr>
              <a:t>Regroupant les symptômes suivants : rectite/proctite, </a:t>
            </a:r>
            <a:r>
              <a:rPr lang="fr-CA" sz="1200" dirty="0" err="1">
                <a:solidFill>
                  <a:schemeClr val="tx1">
                    <a:lumMod val="75000"/>
                    <a:lumOff val="25000"/>
                  </a:schemeClr>
                </a:solidFill>
                <a:latin typeface="HelveticaNeueLT Std" panose="020B0604020202020204" pitchFamily="34" charset="0"/>
              </a:rPr>
              <a:t>lymphadénopathie</a:t>
            </a:r>
            <a:r>
              <a:rPr lang="fr-CA" sz="1200" dirty="0">
                <a:solidFill>
                  <a:schemeClr val="tx1">
                    <a:lumMod val="75000"/>
                    <a:lumOff val="25000"/>
                  </a:schemeClr>
                </a:solidFill>
                <a:latin typeface="HelveticaNeueLT Std" panose="020B0604020202020204" pitchFamily="34" charset="0"/>
              </a:rPr>
              <a:t> (inclut douleur abdominale, crampes abdominales, douleur inguinale) et lésion génitale (ulcération/papule). Peut être accompagné de symptômes non spécifiques.</a:t>
            </a:r>
          </a:p>
          <a:p>
            <a:pPr marL="228600" indent="-228600">
              <a:buAutoNum type="arabicParenR"/>
            </a:pPr>
            <a:r>
              <a:rPr lang="fr-CA" sz="1200" dirty="0">
                <a:solidFill>
                  <a:schemeClr val="tx1">
                    <a:lumMod val="75000"/>
                    <a:lumOff val="25000"/>
                  </a:schemeClr>
                </a:solidFill>
                <a:latin typeface="HelveticaNeueLT Std" panose="020B0604020202020204" pitchFamily="34" charset="0"/>
              </a:rPr>
              <a:t>Regroupant les symptômes suivants : rectite/proctite, selles sanguinolentes, pertes rectales, ténesme ou douleur anorectale, constipation, diarrhée. </a:t>
            </a:r>
          </a:p>
          <a:p>
            <a:pPr marL="228600" indent="-228600">
              <a:buAutoNum type="arabicParenR"/>
            </a:pPr>
            <a:r>
              <a:rPr lang="fr-CA" sz="1200" dirty="0">
                <a:solidFill>
                  <a:schemeClr val="tx1">
                    <a:lumMod val="75000"/>
                    <a:lumOff val="25000"/>
                  </a:schemeClr>
                </a:solidFill>
                <a:latin typeface="HelveticaNeueLT Std" panose="020B0604020202020204" pitchFamily="34" charset="0"/>
              </a:rPr>
              <a:t>Manifestations cliniques excluant les symptômes de rectite/proctite, </a:t>
            </a:r>
            <a:r>
              <a:rPr lang="fr-CA" sz="1200" dirty="0" err="1">
                <a:solidFill>
                  <a:schemeClr val="tx1">
                    <a:lumMod val="75000"/>
                    <a:lumOff val="25000"/>
                  </a:schemeClr>
                </a:solidFill>
                <a:latin typeface="HelveticaNeueLT Std" panose="020B0604020202020204" pitchFamily="34" charset="0"/>
              </a:rPr>
              <a:t>lymphadénopathie</a:t>
            </a:r>
            <a:r>
              <a:rPr lang="fr-CA" sz="1200" dirty="0">
                <a:solidFill>
                  <a:schemeClr val="tx1">
                    <a:lumMod val="75000"/>
                    <a:lumOff val="25000"/>
                  </a:schemeClr>
                </a:solidFill>
                <a:latin typeface="HelveticaNeueLT Std" panose="020B0604020202020204" pitchFamily="34" charset="0"/>
              </a:rPr>
              <a:t> (inclut douleur abdominale, crampes abdominales, douleur inguinale) et lésion génitale (ulcération/papule).</a:t>
            </a:r>
          </a:p>
        </p:txBody>
      </p:sp>
      <p:sp>
        <p:nvSpPr>
          <p:cNvPr id="8" name="Rectangle 7">
            <a:extLst>
              <a:ext uri="{FF2B5EF4-FFF2-40B4-BE49-F238E27FC236}">
                <a16:creationId xmlns:a16="http://schemas.microsoft.com/office/drawing/2014/main" id="{6D3C2E0E-E33D-4E9F-93D0-523EF0597720}"/>
              </a:ext>
            </a:extLst>
          </p:cNvPr>
          <p:cNvSpPr/>
          <p:nvPr>
            <p:custDataLst>
              <p:tags r:id="rId3"/>
            </p:custDataLst>
          </p:nvPr>
        </p:nvSpPr>
        <p:spPr>
          <a:xfrm>
            <a:off x="475375" y="847109"/>
            <a:ext cx="10179069" cy="338554"/>
          </a:xfrm>
          <a:prstGeom prst="rect">
            <a:avLst/>
          </a:prstGeom>
        </p:spPr>
        <p:txBody>
          <a:bodyPr wrap="square">
            <a:spAutoFit/>
          </a:bodyPr>
          <a:lstStyle/>
          <a:p>
            <a:pPr lvl="0"/>
            <a:r>
              <a:rPr lang="fr-CA" sz="1600" b="1" dirty="0">
                <a:solidFill>
                  <a:schemeClr val="tx1">
                    <a:lumMod val="75000"/>
                    <a:lumOff val="25000"/>
                  </a:schemeClr>
                </a:solidFill>
                <a:latin typeface="HelveticaNeueLT Std" panose="020B0604020202020204" pitchFamily="34" charset="0"/>
              </a:rPr>
              <a:t>Tableau 11 : </a:t>
            </a:r>
            <a:r>
              <a:rPr lang="fr-CA" sz="1600" dirty="0">
                <a:solidFill>
                  <a:schemeClr val="tx1">
                    <a:lumMod val="75000"/>
                    <a:lumOff val="25000"/>
                  </a:schemeClr>
                </a:solidFill>
                <a:latin typeface="HelveticaNeueLT Std" panose="020B0604020202020204" pitchFamily="34" charset="0"/>
              </a:rPr>
              <a:t>Manifestations cliniques parmi les cas masculins de LGV au Québec, 2013-2019 (N = 573)</a:t>
            </a:r>
          </a:p>
        </p:txBody>
      </p:sp>
      <p:sp>
        <p:nvSpPr>
          <p:cNvPr id="6" name="Rectangle 5">
            <a:extLst>
              <a:ext uri="{FF2B5EF4-FFF2-40B4-BE49-F238E27FC236}">
                <a16:creationId xmlns:a16="http://schemas.microsoft.com/office/drawing/2014/main" id="{80DEF2E5-35CF-47CD-ADEE-FD63F7C94288}"/>
              </a:ext>
            </a:extLst>
          </p:cNvPr>
          <p:cNvSpPr/>
          <p:nvPr>
            <p:custDataLst>
              <p:tags r:id="rId4"/>
            </p:custDataLst>
          </p:nvPr>
        </p:nvSpPr>
        <p:spPr>
          <a:xfrm>
            <a:off x="502671" y="514591"/>
            <a:ext cx="2960169" cy="338554"/>
          </a:xfrm>
          <a:prstGeom prst="rect">
            <a:avLst/>
          </a:prstGeom>
        </p:spPr>
        <p:txBody>
          <a:bodyPr wrap="none">
            <a:spAutoFit/>
          </a:bodyPr>
          <a:lstStyle/>
          <a:p>
            <a:pPr marL="355600" lvl="0" indent="-355600"/>
            <a:r>
              <a:rPr lang="fr-CA" sz="1600" b="1" dirty="0">
                <a:solidFill>
                  <a:schemeClr val="tx1">
                    <a:lumMod val="75000"/>
                    <a:lumOff val="25000"/>
                  </a:schemeClr>
                </a:solidFill>
                <a:latin typeface="Raleway" panose="020B0003030101060003" pitchFamily="34" charset="0"/>
              </a:rPr>
              <a:t>2.2  Manifestations cliniques</a:t>
            </a:r>
            <a:endParaRPr lang="fr-CA" sz="1600" dirty="0">
              <a:solidFill>
                <a:schemeClr val="tx1">
                  <a:lumMod val="75000"/>
                  <a:lumOff val="25000"/>
                </a:schemeClr>
              </a:solidFill>
              <a:latin typeface="Raleway" panose="020B0003030101060003" pitchFamily="34" charset="0"/>
            </a:endParaRPr>
          </a:p>
        </p:txBody>
      </p:sp>
      <p:pic>
        <p:nvPicPr>
          <p:cNvPr id="5" name="Image 4">
            <a:extLst>
              <a:ext uri="{FF2B5EF4-FFF2-40B4-BE49-F238E27FC236}">
                <a16:creationId xmlns:a16="http://schemas.microsoft.com/office/drawing/2014/main" id="{D5BA8BDD-1E80-41D6-B24F-AADAC5293E72}"/>
              </a:ext>
            </a:extLst>
          </p:cNvPr>
          <p:cNvPicPr>
            <a:picLocks noChangeAspect="1"/>
          </p:cNvPicPr>
          <p:nvPr>
            <p:custDataLst>
              <p:tags r:id="rId5"/>
            </p:custDataLst>
          </p:nvPr>
        </p:nvPicPr>
        <p:blipFill>
          <a:blip r:embed="rId7"/>
          <a:stretch>
            <a:fillRect/>
          </a:stretch>
        </p:blipFill>
        <p:spPr>
          <a:xfrm>
            <a:off x="587374" y="1520825"/>
            <a:ext cx="11140853" cy="2218662"/>
          </a:xfrm>
          <a:prstGeom prst="rect">
            <a:avLst/>
          </a:prstGeom>
        </p:spPr>
      </p:pic>
    </p:spTree>
    <p:extLst>
      <p:ext uri="{BB962C8B-B14F-4D97-AF65-F5344CB8AC3E}">
        <p14:creationId xmlns:p14="http://schemas.microsoft.com/office/powerpoint/2010/main" val="19727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490849" y="168295"/>
            <a:ext cx="10972800" cy="1143000"/>
          </a:xfrm>
        </p:spPr>
        <p:txBody>
          <a:bodyPr>
            <a:normAutofit/>
          </a:bodyPr>
          <a:lstStyle/>
          <a:p>
            <a:r>
              <a:rPr lang="fr-CA" sz="3600" dirty="0">
                <a:solidFill>
                  <a:schemeClr val="tx1">
                    <a:lumMod val="75000"/>
                    <a:lumOff val="25000"/>
                  </a:schemeClr>
                </a:solidFill>
              </a:rPr>
              <a:t>Table des matières</a:t>
            </a:r>
          </a:p>
        </p:txBody>
      </p:sp>
      <p:sp>
        <p:nvSpPr>
          <p:cNvPr id="3" name="Espace réservé du numéro de diapositive 2"/>
          <p:cNvSpPr>
            <a:spLocks noGrp="1"/>
          </p:cNvSpPr>
          <p:nvPr>
            <p:ph type="sldNum" sz="quarter" idx="12"/>
            <p:custDataLst>
              <p:tags r:id="rId2"/>
            </p:custDataLst>
          </p:nvPr>
        </p:nvSpPr>
        <p:spPr/>
        <p:txBody>
          <a:bodyPr/>
          <a:lstStyle/>
          <a:p>
            <a:fld id="{00BA8EDE-6DC9-4F99-B0F4-25DFD083338C}" type="slidenum">
              <a:rPr lang="fr-FR" smtClean="0">
                <a:solidFill>
                  <a:prstClr val="white">
                    <a:lumMod val="50000"/>
                  </a:prstClr>
                </a:solidFill>
              </a:rPr>
              <a:pPr/>
              <a:t>3</a:t>
            </a:fld>
            <a:endParaRPr lang="fr-FR" dirty="0">
              <a:solidFill>
                <a:prstClr val="white">
                  <a:lumMod val="50000"/>
                </a:prstClr>
              </a:solidFill>
            </a:endParaRPr>
          </a:p>
        </p:txBody>
      </p:sp>
      <p:sp>
        <p:nvSpPr>
          <p:cNvPr id="7" name="ZoneTexte 6"/>
          <p:cNvSpPr txBox="1"/>
          <p:nvPr>
            <p:custDataLst>
              <p:tags r:id="rId3"/>
            </p:custDataLst>
          </p:nvPr>
        </p:nvSpPr>
        <p:spPr>
          <a:xfrm>
            <a:off x="506891" y="1714843"/>
            <a:ext cx="10544021" cy="4410951"/>
          </a:xfrm>
          <a:prstGeom prst="rect">
            <a:avLst/>
          </a:prstGeom>
          <a:noFill/>
          <a:ln>
            <a:noFill/>
          </a:ln>
        </p:spPr>
        <p:txBody>
          <a:bodyPr wrap="square" rtlCol="0">
            <a:spAutoFit/>
          </a:bodyPr>
          <a:lstStyle/>
          <a:p>
            <a:pPr algn="ctr" defTabSz="937661">
              <a:lnSpc>
                <a:spcPct val="120000"/>
              </a:lnSpc>
              <a:spcAft>
                <a:spcPts val="800"/>
              </a:spcAft>
              <a:buClr>
                <a:srgbClr val="4BACC6">
                  <a:lumMod val="75000"/>
                </a:srgbClr>
              </a:buClr>
              <a:tabLst>
                <a:tab pos="6902450" algn="l"/>
              </a:tabLst>
            </a:pPr>
            <a:r>
              <a:rPr lang="fr-CA" sz="1400" b="1" dirty="0">
                <a:solidFill>
                  <a:srgbClr val="4BACC6">
                    <a:lumMod val="75000"/>
                  </a:srgbClr>
                </a:solidFill>
                <a:latin typeface="HelveticaNeueLT Std" pitchFamily="34" charset="0"/>
                <a:ea typeface="Calibri" panose="020F0502020204030204" pitchFamily="34" charset="0"/>
                <a:cs typeface="Times New Roman" panose="02020603050405020304" pitchFamily="18" charset="0"/>
              </a:rPr>
              <a:t>	</a:t>
            </a:r>
            <a:r>
              <a:rPr lang="fr-CA"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Numéro des diapositives</a:t>
            </a:r>
            <a:endParaRPr lang="fr-FR"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endParaRPr>
          </a:p>
          <a:p>
            <a:pPr marR="588419" defTabSz="952500">
              <a:spcAft>
                <a:spcPts val="600"/>
              </a:spcAft>
              <a:buClr>
                <a:srgbClr val="4BACC6">
                  <a:lumMod val="75000"/>
                </a:srgbClr>
              </a:buClr>
              <a:tabLst>
                <a:tab pos="4657725" algn="l"/>
                <a:tab pos="7889875" algn="l"/>
                <a:tab pos="8524875" algn="l"/>
              </a:tabLst>
            </a:pPr>
            <a:r>
              <a:rPr lang="fr-FR"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Introduction, objectif et méthode			4-13	</a:t>
            </a:r>
          </a:p>
          <a:p>
            <a:pPr marR="588419">
              <a:spcAft>
                <a:spcPts val="600"/>
              </a:spcAft>
              <a:buClr>
                <a:srgbClr val="4BACC6">
                  <a:lumMod val="75000"/>
                </a:srgbClr>
              </a:buClr>
              <a:tabLst>
                <a:tab pos="4657725" algn="l"/>
                <a:tab pos="7889875" algn="l"/>
                <a:tab pos="8524875" algn="l"/>
              </a:tabLst>
            </a:pPr>
            <a:r>
              <a:rPr lang="fr-CA"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Résultats</a:t>
            </a:r>
            <a:r>
              <a:rPr lang="fr-CA"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14</a:t>
            </a:r>
            <a:r>
              <a:rPr lang="fr-FR"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a:t>
            </a:r>
          </a:p>
          <a:p>
            <a:pPr marL="237061" marR="588419">
              <a:spcAft>
                <a:spcPts val="600"/>
              </a:spcAft>
              <a:buClr>
                <a:srgbClr val="4BACC6">
                  <a:lumMod val="75000"/>
                </a:srgbClr>
              </a:buClr>
              <a:tabLst>
                <a:tab pos="4657725" algn="l"/>
                <a:tab pos="7889875" algn="l"/>
                <a:tab pos="8524875" algn="l"/>
              </a:tabLst>
            </a:pPr>
            <a:r>
              <a:rPr lang="fr-CA"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Nombre de cas déclarés au Québec et caractéristiques sociodémographique</a:t>
            </a:r>
            <a:r>
              <a:rPr lang="fr-FR"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15-22</a:t>
            </a:r>
          </a:p>
          <a:p>
            <a:pPr marL="237061" marR="588419">
              <a:spcAft>
                <a:spcPts val="600"/>
              </a:spcAft>
              <a:buClr>
                <a:srgbClr val="4BACC6">
                  <a:lumMod val="75000"/>
                </a:srgbClr>
              </a:buClr>
              <a:tabLst>
                <a:tab pos="4657725" algn="l"/>
                <a:tab pos="7889875" algn="l"/>
                <a:tab pos="8524875" algn="l"/>
              </a:tabLst>
            </a:pPr>
            <a:r>
              <a:rPr lang="fr-FR"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Réinfections potentielles			23</a:t>
            </a:r>
          </a:p>
          <a:p>
            <a:pPr marL="237061" marR="588419">
              <a:spcAft>
                <a:spcPts val="600"/>
              </a:spcAft>
              <a:buClr>
                <a:srgbClr val="4BACC6">
                  <a:lumMod val="75000"/>
                </a:srgbClr>
              </a:buClr>
              <a:tabLst>
                <a:tab pos="4657725" algn="l"/>
                <a:tab pos="7889875" algn="l"/>
                <a:tab pos="8524875" algn="l"/>
              </a:tabLst>
            </a:pPr>
            <a:r>
              <a:rPr lang="fr-FR"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Données cliniques</a:t>
            </a:r>
            <a:r>
              <a:rPr lang="fr-FR"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24</a:t>
            </a:r>
          </a:p>
          <a:p>
            <a:pPr marL="237061" marR="588419">
              <a:spcAft>
                <a:spcPts val="600"/>
              </a:spcAft>
              <a:buClr>
                <a:srgbClr val="4BACC6">
                  <a:lumMod val="75000"/>
                </a:srgbClr>
              </a:buClr>
              <a:tabLst>
                <a:tab pos="4657725" algn="l"/>
                <a:tab pos="7889875" algn="l"/>
                <a:tab pos="8524875" algn="l"/>
              </a:tabLst>
            </a:pPr>
            <a:r>
              <a:rPr lang="fr-FR"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Raisons de test de détection et manifestations cliniques		24-29</a:t>
            </a:r>
          </a:p>
          <a:p>
            <a:pPr marL="237061" marR="588419">
              <a:spcAft>
                <a:spcPts val="600"/>
              </a:spcAft>
              <a:buClr>
                <a:srgbClr val="4BACC6">
                  <a:lumMod val="75000"/>
                </a:srgbClr>
              </a:buClr>
              <a:tabLst>
                <a:tab pos="4657725" algn="l"/>
                <a:tab pos="7889875" algn="l"/>
                <a:tab pos="8524875" algn="l"/>
              </a:tabLst>
            </a:pPr>
            <a:r>
              <a:rPr lang="fr-FR"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Traitements conformes			30</a:t>
            </a:r>
          </a:p>
          <a:p>
            <a:pPr marL="237061" marR="588419">
              <a:spcAft>
                <a:spcPts val="600"/>
              </a:spcAft>
              <a:buClr>
                <a:srgbClr val="4BACC6">
                  <a:lumMod val="75000"/>
                </a:srgbClr>
              </a:buClr>
              <a:tabLst>
                <a:tab pos="4657725" algn="l"/>
                <a:tab pos="7889875" algn="l"/>
                <a:tab pos="8524875" algn="l"/>
              </a:tabLst>
            </a:pPr>
            <a:r>
              <a:rPr lang="fr-FR"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ITSS concomitantes et antécédents d’ITSS 			32-33</a:t>
            </a:r>
          </a:p>
          <a:p>
            <a:pPr marL="237061" marR="588419">
              <a:spcAft>
                <a:spcPts val="600"/>
              </a:spcAft>
              <a:buClr>
                <a:srgbClr val="4BACC6">
                  <a:lumMod val="75000"/>
                </a:srgbClr>
              </a:buClr>
              <a:tabLst>
                <a:tab pos="4657725" algn="l"/>
                <a:tab pos="7889875" algn="l"/>
                <a:tab pos="8524875" algn="l"/>
              </a:tabLst>
            </a:pPr>
            <a:r>
              <a:rPr lang="fr-FR"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Comportements sexuels et de consommation de drogue, origine ethnoculturelle		34-37</a:t>
            </a:r>
          </a:p>
          <a:p>
            <a:pPr marL="237061" marR="588419">
              <a:spcAft>
                <a:spcPts val="600"/>
              </a:spcAft>
              <a:buClr>
                <a:srgbClr val="4BACC6">
                  <a:lumMod val="75000"/>
                </a:srgbClr>
              </a:buClr>
              <a:tabLst>
                <a:tab pos="4657725" algn="l"/>
                <a:tab pos="7889875" algn="l"/>
                <a:tab pos="8524875" algn="l"/>
              </a:tabLst>
            </a:pPr>
            <a:r>
              <a:rPr lang="fr-FR"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Analyses comparatives selon les antécédents de VIH		38-56</a:t>
            </a:r>
            <a:br>
              <a:rPr lang="fr-FR"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br>
            <a:r>
              <a:rPr lang="fr-FR"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la région </a:t>
            </a:r>
            <a:r>
              <a:rPr lang="fr-FR" sz="1400" b="1" dirty="0" err="1">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sociosanitaire</a:t>
            </a:r>
            <a:r>
              <a:rPr lang="fr-FR"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et les réinfections potentielles	</a:t>
            </a:r>
          </a:p>
          <a:p>
            <a:pPr marR="588419">
              <a:spcAft>
                <a:spcPts val="600"/>
              </a:spcAft>
              <a:buClr>
                <a:srgbClr val="4BACC6">
                  <a:lumMod val="75000"/>
                </a:srgbClr>
              </a:buClr>
              <a:tabLst>
                <a:tab pos="4657725" algn="l"/>
                <a:tab pos="7889875" algn="l"/>
                <a:tab pos="8524875" algn="l"/>
              </a:tabLst>
            </a:pPr>
            <a:r>
              <a:rPr lang="fr-CA"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Discussion, forces et limites			57-70</a:t>
            </a:r>
          </a:p>
          <a:p>
            <a:pPr marR="588419">
              <a:spcAft>
                <a:spcPts val="600"/>
              </a:spcAft>
              <a:buClr>
                <a:srgbClr val="4BACC6">
                  <a:lumMod val="75000"/>
                </a:srgbClr>
              </a:buClr>
              <a:tabLst>
                <a:tab pos="4657725" algn="l"/>
                <a:tab pos="7889875" algn="l"/>
                <a:tab pos="8524875" algn="l"/>
              </a:tabLst>
            </a:pPr>
            <a:r>
              <a:rPr lang="fr-CA"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Conclusion</a:t>
            </a:r>
            <a:r>
              <a:rPr lang="fr-CA"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a:t>
            </a:r>
            <a:r>
              <a:rPr lang="fr-CA"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71-75</a:t>
            </a:r>
            <a:r>
              <a:rPr lang="fr-CA"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a:t>
            </a:r>
            <a:endParaRPr lang="fr-FR"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endParaRPr>
          </a:p>
          <a:p>
            <a:pPr marR="588419">
              <a:lnSpc>
                <a:spcPct val="120000"/>
              </a:lnSpc>
              <a:spcAft>
                <a:spcPts val="800"/>
              </a:spcAft>
              <a:buClr>
                <a:srgbClr val="4BACC6">
                  <a:lumMod val="75000"/>
                </a:srgbClr>
              </a:buClr>
              <a:tabLst>
                <a:tab pos="4657725" algn="l"/>
                <a:tab pos="7889875" algn="l"/>
                <a:tab pos="8524875" algn="l"/>
              </a:tabLst>
            </a:pPr>
            <a:r>
              <a:rPr lang="fr-CA"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Annexe 1 – Tableaux supplémentaires</a:t>
            </a:r>
            <a:r>
              <a:rPr lang="fr-CA" sz="1400"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			</a:t>
            </a:r>
            <a:r>
              <a:rPr lang="fr-CA" sz="1400" b="1" dirty="0">
                <a:solidFill>
                  <a:schemeClr val="tx1">
                    <a:lumMod val="75000"/>
                    <a:lumOff val="25000"/>
                  </a:schemeClr>
                </a:solidFill>
                <a:latin typeface="HelveticaNeueLT Std" pitchFamily="34" charset="0"/>
                <a:ea typeface="Calibri" panose="020F0502020204030204" pitchFamily="34" charset="0"/>
                <a:cs typeface="Times New Roman" panose="02020603050405020304" pitchFamily="18" charset="0"/>
              </a:rPr>
              <a:t>76-81	</a:t>
            </a:r>
            <a:endParaRPr lang="fr-FR" sz="1400" b="1" dirty="0">
              <a:solidFill>
                <a:schemeClr val="tx1">
                  <a:lumMod val="75000"/>
                  <a:lumOff val="25000"/>
                </a:schemeClr>
              </a:solidFill>
              <a:latin typeface="HelveticaNeueLT Std" pitchFamily="34" charset="0"/>
            </a:endParaRPr>
          </a:p>
        </p:txBody>
      </p:sp>
    </p:spTree>
    <p:extLst>
      <p:ext uri="{BB962C8B-B14F-4D97-AF65-F5344CB8AC3E}">
        <p14:creationId xmlns:p14="http://schemas.microsoft.com/office/powerpoint/2010/main" val="3122415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2"/>
            </p:custDataLst>
          </p:nvPr>
        </p:nvSpPr>
        <p:spPr/>
        <p:txBody>
          <a:bodyPr/>
          <a:lstStyle/>
          <a:p>
            <a:fld id="{397918C9-25E8-4AAB-AED4-A5266DEDEDFA}" type="slidenum">
              <a:rPr lang="fr-CA" smtClean="0"/>
              <a:t>30</a:t>
            </a:fld>
            <a:endParaRPr lang="fr-CA"/>
          </a:p>
        </p:txBody>
      </p:sp>
      <p:sp>
        <p:nvSpPr>
          <p:cNvPr id="6" name="Rectangle 5"/>
          <p:cNvSpPr/>
          <p:nvPr>
            <p:custDataLst>
              <p:tags r:id="rId3"/>
            </p:custDataLst>
          </p:nvPr>
        </p:nvSpPr>
        <p:spPr>
          <a:xfrm>
            <a:off x="496770" y="2832359"/>
            <a:ext cx="10796124" cy="1015663"/>
          </a:xfrm>
          <a:prstGeom prst="rect">
            <a:avLst/>
          </a:prstGeom>
        </p:spPr>
        <p:txBody>
          <a:bodyPr wrap="square">
            <a:spAutoFit/>
          </a:bodyPr>
          <a:lstStyle/>
          <a:p>
            <a:r>
              <a:rPr lang="fr-CA" sz="1200" dirty="0">
                <a:latin typeface="HelveticaNeueLT Std" panose="020B0604020202020204" pitchFamily="34" charset="0"/>
              </a:rPr>
              <a:t>Source : INSPQ, compilation à partir des questionnaires d’enquête épidémiologique complétés par les DSP régionales</a:t>
            </a:r>
          </a:p>
          <a:p>
            <a:r>
              <a:rPr lang="fr-CA" sz="1200" dirty="0">
                <a:latin typeface="HelveticaNeueLT Std" panose="020B0604020202020204" pitchFamily="34" charset="0"/>
              </a:rPr>
              <a:t>Notes : La durée du traitement a été considérée seule pour examiner la conformité car la dose était saisie de façon non uniforme; </a:t>
            </a:r>
          </a:p>
          <a:p>
            <a:r>
              <a:rPr lang="fr-CA" sz="1200" dirty="0">
                <a:latin typeface="HelveticaNeueLT Std" panose="020B0604020202020204" pitchFamily="34" charset="0"/>
              </a:rPr>
              <a:t>Traitements considérés conformes: Doxycycline pour 21 jours ou azithromycine pour 3 semaines</a:t>
            </a:r>
          </a:p>
          <a:p>
            <a:r>
              <a:rPr lang="fr-CA" sz="1200" dirty="0">
                <a:latin typeface="HelveticaNeueLT Std" panose="020B0604020202020204" pitchFamily="34" charset="0"/>
              </a:rPr>
              <a:t>Exemples de traitements considérés non conformes: doxycycline prescrite pour moins de 21 jours au total (7 ou 14 jours) ou azithromycine unidose</a:t>
            </a:r>
          </a:p>
          <a:p>
            <a:r>
              <a:rPr lang="fr-CA" sz="1200" dirty="0">
                <a:latin typeface="HelveticaNeueLT Std" panose="020B0604020202020204" pitchFamily="34" charset="0"/>
              </a:rPr>
              <a:t>Consulter les diapositives 72 et 73 pour une description détaillée des traitements et des informations manquantes. 	</a:t>
            </a:r>
          </a:p>
        </p:txBody>
      </p:sp>
      <p:sp>
        <p:nvSpPr>
          <p:cNvPr id="9" name="Rectangle 8"/>
          <p:cNvSpPr/>
          <p:nvPr>
            <p:custDataLst>
              <p:tags r:id="rId4"/>
            </p:custDataLst>
          </p:nvPr>
        </p:nvSpPr>
        <p:spPr>
          <a:xfrm>
            <a:off x="496770" y="488515"/>
            <a:ext cx="2671116" cy="338554"/>
          </a:xfrm>
          <a:prstGeom prst="rect">
            <a:avLst/>
          </a:prstGeom>
        </p:spPr>
        <p:txBody>
          <a:bodyPr wrap="none">
            <a:spAutoFit/>
          </a:bodyPr>
          <a:lstStyle/>
          <a:p>
            <a:pPr marL="355600" indent="-355600"/>
            <a:r>
              <a:rPr lang="fr-CA" sz="1600" b="1" dirty="0">
                <a:solidFill>
                  <a:schemeClr val="tx1">
                    <a:lumMod val="75000"/>
                    <a:lumOff val="25000"/>
                  </a:schemeClr>
                </a:solidFill>
                <a:latin typeface="Raleway" panose="020B0003030101060003" pitchFamily="34" charset="0"/>
              </a:rPr>
              <a:t>2.3  Traitements prescrits</a:t>
            </a:r>
            <a:endParaRPr lang="fr-CA" sz="1600" dirty="0">
              <a:solidFill>
                <a:schemeClr val="tx1">
                  <a:lumMod val="75000"/>
                  <a:lumOff val="25000"/>
                </a:schemeClr>
              </a:solidFill>
              <a:latin typeface="Raleway" panose="020B0003030101060003" pitchFamily="34" charset="0"/>
            </a:endParaRPr>
          </a:p>
        </p:txBody>
      </p:sp>
      <p:sp>
        <p:nvSpPr>
          <p:cNvPr id="11" name="Rectangle 10"/>
          <p:cNvSpPr/>
          <p:nvPr>
            <p:custDataLst>
              <p:tags r:id="rId5"/>
            </p:custDataLst>
          </p:nvPr>
        </p:nvSpPr>
        <p:spPr>
          <a:xfrm>
            <a:off x="510418" y="810266"/>
            <a:ext cx="11039928" cy="584775"/>
          </a:xfrm>
          <a:prstGeom prst="rect">
            <a:avLst/>
          </a:prstGeom>
        </p:spPr>
        <p:txBody>
          <a:bodyPr wrap="square">
            <a:spAutoFit/>
          </a:bodyPr>
          <a:lstStyle/>
          <a:p>
            <a:pPr marL="1255713" lvl="0" indent="-1255713"/>
            <a:r>
              <a:rPr lang="fr-CA" sz="1600" b="1" dirty="0">
                <a:solidFill>
                  <a:schemeClr val="tx1">
                    <a:lumMod val="75000"/>
                    <a:lumOff val="25000"/>
                  </a:schemeClr>
                </a:solidFill>
                <a:latin typeface="HelveticaNeueLT Std" panose="020B0604020202020204" pitchFamily="34" charset="0"/>
              </a:rPr>
              <a:t>Tableau 12 : 	</a:t>
            </a:r>
            <a:r>
              <a:rPr lang="fr-CA" sz="1600" dirty="0">
                <a:solidFill>
                  <a:schemeClr val="tx1">
                    <a:lumMod val="75000"/>
                    <a:lumOff val="25000"/>
                  </a:schemeClr>
                </a:solidFill>
                <a:latin typeface="HelveticaNeueLT Std" panose="020B0604020202020204" pitchFamily="34" charset="0"/>
              </a:rPr>
              <a:t>Traitements rapportés selon la correspondance aux recommandations, cas de LGV masculins déclarés au Québec, 2013 à 2019 (N = 559)</a:t>
            </a:r>
          </a:p>
        </p:txBody>
      </p:sp>
      <p:sp>
        <p:nvSpPr>
          <p:cNvPr id="12" name="Rectangle 11">
            <a:extLst>
              <a:ext uri="{FF2B5EF4-FFF2-40B4-BE49-F238E27FC236}">
                <a16:creationId xmlns:a16="http://schemas.microsoft.com/office/drawing/2014/main" id="{3A3BE042-B127-4163-993E-94C6E35CD730}"/>
              </a:ext>
            </a:extLst>
          </p:cNvPr>
          <p:cNvSpPr/>
          <p:nvPr>
            <p:custDataLst>
              <p:tags r:id="rId6"/>
            </p:custDataLst>
          </p:nvPr>
        </p:nvSpPr>
        <p:spPr>
          <a:xfrm>
            <a:off x="587375" y="4059179"/>
            <a:ext cx="7985832" cy="1529087"/>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CA" sz="1400" u="sng" dirty="0">
                <a:solidFill>
                  <a:schemeClr val="bg1"/>
                </a:solidFill>
                <a:latin typeface="HelveticaNeueLT Std" panose="020B0604020202020204" pitchFamily="34" charset="0"/>
              </a:rPr>
              <a:t>Traitements recommandés, en vigueur au Québec en 2018 :</a:t>
            </a:r>
          </a:p>
          <a:p>
            <a:r>
              <a:rPr lang="fr-CA" sz="1400" b="1" dirty="0">
                <a:solidFill>
                  <a:schemeClr val="bg1"/>
                </a:solidFill>
                <a:latin typeface="HelveticaNeueLT Std" panose="020B0604020202020204" pitchFamily="34" charset="0"/>
              </a:rPr>
              <a:t>Premier choix</a:t>
            </a:r>
          </a:p>
          <a:p>
            <a:pPr marL="177800" indent="-177800">
              <a:buFont typeface="Wingdings" panose="05000000000000000000" pitchFamily="2" charset="2"/>
              <a:buChar char="§"/>
            </a:pPr>
            <a:r>
              <a:rPr lang="fr-CA" sz="1400" dirty="0">
                <a:solidFill>
                  <a:schemeClr val="bg1"/>
                </a:solidFill>
                <a:latin typeface="HelveticaNeueLT Std" panose="020B0604020202020204" pitchFamily="34" charset="0"/>
              </a:rPr>
              <a:t>Doxycycline 100 mg par voie orale, 2 fois par jour pendant 21 jours consécutifs</a:t>
            </a:r>
          </a:p>
          <a:p>
            <a:endParaRPr lang="fr-CA" sz="1400" dirty="0">
              <a:solidFill>
                <a:schemeClr val="bg1"/>
              </a:solidFill>
              <a:latin typeface="HelveticaNeueLT Std" panose="020B0604020202020204" pitchFamily="34" charset="0"/>
            </a:endParaRPr>
          </a:p>
          <a:p>
            <a:r>
              <a:rPr lang="fr-CA" sz="1400" b="1" dirty="0">
                <a:solidFill>
                  <a:schemeClr val="bg1"/>
                </a:solidFill>
                <a:latin typeface="HelveticaNeueLT Std" panose="020B0604020202020204" pitchFamily="34" charset="0"/>
              </a:rPr>
              <a:t>Deuxième choix</a:t>
            </a:r>
          </a:p>
          <a:p>
            <a:pPr marL="177800" indent="-177800">
              <a:buFont typeface="Wingdings" panose="05000000000000000000" pitchFamily="2" charset="2"/>
              <a:buChar char="§"/>
            </a:pPr>
            <a:r>
              <a:rPr lang="fr-CA" sz="1400" dirty="0">
                <a:solidFill>
                  <a:schemeClr val="bg1"/>
                </a:solidFill>
                <a:latin typeface="HelveticaNeueLT Std" panose="020B0604020202020204" pitchFamily="34" charset="0"/>
              </a:rPr>
              <a:t>Azithromycine 1 g par voie orale, une fois par semaine pendant 3 semaines consécutives</a:t>
            </a:r>
          </a:p>
        </p:txBody>
      </p:sp>
      <p:pic>
        <p:nvPicPr>
          <p:cNvPr id="5" name="Image 4">
            <a:extLst>
              <a:ext uri="{FF2B5EF4-FFF2-40B4-BE49-F238E27FC236}">
                <a16:creationId xmlns:a16="http://schemas.microsoft.com/office/drawing/2014/main" id="{B6B57343-3FA1-4D61-B6CD-D7A1E1A67A68}"/>
              </a:ext>
            </a:extLst>
          </p:cNvPr>
          <p:cNvPicPr>
            <a:picLocks noChangeAspect="1"/>
          </p:cNvPicPr>
          <p:nvPr>
            <p:custDataLst>
              <p:tags r:id="rId7"/>
            </p:custDataLst>
          </p:nvPr>
        </p:nvPicPr>
        <p:blipFill>
          <a:blip r:embed="rId11"/>
          <a:stretch>
            <a:fillRect/>
          </a:stretch>
        </p:blipFill>
        <p:spPr>
          <a:xfrm>
            <a:off x="587374" y="1537947"/>
            <a:ext cx="11233151" cy="1294412"/>
          </a:xfrm>
          <a:prstGeom prst="rect">
            <a:avLst/>
          </a:prstGeom>
        </p:spPr>
      </p:pic>
      <p:sp>
        <p:nvSpPr>
          <p:cNvPr id="7" name="Rectangle 6">
            <a:extLst>
              <a:ext uri="{FF2B5EF4-FFF2-40B4-BE49-F238E27FC236}">
                <a16:creationId xmlns:a16="http://schemas.microsoft.com/office/drawing/2014/main" id="{13B2BF21-A2B7-4313-9A51-6ECE113F08B4}"/>
              </a:ext>
            </a:extLst>
          </p:cNvPr>
          <p:cNvSpPr/>
          <p:nvPr>
            <p:custDataLst>
              <p:tags r:id="rId8"/>
            </p:custDataLst>
          </p:nvPr>
        </p:nvSpPr>
        <p:spPr>
          <a:xfrm>
            <a:off x="510418" y="5799423"/>
            <a:ext cx="9186593" cy="430887"/>
          </a:xfrm>
          <a:prstGeom prst="rect">
            <a:avLst/>
          </a:prstGeom>
        </p:spPr>
        <p:txBody>
          <a:bodyPr wrap="square">
            <a:spAutoFit/>
          </a:bodyPr>
          <a:lstStyle/>
          <a:p>
            <a:r>
              <a:rPr lang="fr-CA" sz="1100" dirty="0">
                <a:latin typeface="HelveticaNeueforSAS"/>
              </a:rPr>
              <a:t>Ministère de la santé et des services sociaux du Québec. Recrudescence de la lymphogranulomatose vénérienne au Québec : Détection et traitement. Québec (QC): no : 17-328-01W- MSSS; 2017-. </a:t>
            </a:r>
            <a:r>
              <a:rPr lang="fr-CA" sz="1100" dirty="0">
                <a:latin typeface="HelveticaNeueforSAS"/>
                <a:hlinkClick r:id="rId12"/>
              </a:rPr>
              <a:t>http://publications.msss.gouv.qc.ca/msss/document-001956/</a:t>
            </a:r>
            <a:r>
              <a:rPr lang="fr-CA" sz="1100" dirty="0">
                <a:latin typeface="HelveticaNeueforSAS"/>
              </a:rPr>
              <a:t>   </a:t>
            </a:r>
          </a:p>
        </p:txBody>
      </p:sp>
    </p:spTree>
    <p:extLst>
      <p:ext uri="{BB962C8B-B14F-4D97-AF65-F5344CB8AC3E}">
        <p14:creationId xmlns:p14="http://schemas.microsoft.com/office/powerpoint/2010/main" val="317912783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5F40E72-B08C-4DF1-9275-44BF02B632CE}"/>
              </a:ext>
            </a:extLst>
          </p:cNvPr>
          <p:cNvSpPr>
            <a:spLocks noGrp="1"/>
          </p:cNvSpPr>
          <p:nvPr>
            <p:ph type="sldNum" sz="quarter" idx="12"/>
            <p:custDataLst>
              <p:tags r:id="rId1"/>
            </p:custDataLst>
          </p:nvPr>
        </p:nvSpPr>
        <p:spPr/>
        <p:txBody>
          <a:bodyPr/>
          <a:lstStyle/>
          <a:p>
            <a:fld id="{00BA8EDE-6DC9-4F99-B0F4-25DFD083338C}" type="slidenum">
              <a:rPr lang="fr-FR" smtClean="0">
                <a:solidFill>
                  <a:prstClr val="white">
                    <a:lumMod val="50000"/>
                  </a:prstClr>
                </a:solidFill>
              </a:rPr>
              <a:pPr/>
              <a:t>31</a:t>
            </a:fld>
            <a:endParaRPr lang="fr-FR" dirty="0">
              <a:solidFill>
                <a:prstClr val="white">
                  <a:lumMod val="50000"/>
                </a:prstClr>
              </a:solidFill>
            </a:endParaRPr>
          </a:p>
        </p:txBody>
      </p:sp>
      <p:sp>
        <p:nvSpPr>
          <p:cNvPr id="7" name="Espace réservé du contenu 4">
            <a:extLst>
              <a:ext uri="{FF2B5EF4-FFF2-40B4-BE49-F238E27FC236}">
                <a16:creationId xmlns:a16="http://schemas.microsoft.com/office/drawing/2014/main" id="{C934EBB9-590D-464E-8C66-1199AEFAC311}"/>
              </a:ext>
            </a:extLst>
          </p:cNvPr>
          <p:cNvSpPr txBox="1">
            <a:spLocks/>
          </p:cNvSpPr>
          <p:nvPr>
            <p:custDataLst>
              <p:tags r:id="rId2"/>
            </p:custDataLst>
          </p:nvPr>
        </p:nvSpPr>
        <p:spPr>
          <a:xfrm>
            <a:off x="502671" y="485463"/>
            <a:ext cx="10972800" cy="4514914"/>
          </a:xfrm>
          <a:prstGeom prst="rect">
            <a:avLst/>
          </a:prstGeom>
        </p:spPr>
        <p:txBody>
          <a:bodyPr>
            <a:normAutofit fontScale="70000" lnSpcReduction="20000"/>
          </a:bodyPr>
          <a:lstStyle>
            <a:lvl1pPr marL="0" indent="0" algn="l" defTabSz="1219170" rtl="0" eaLnBrk="1" latinLnBrk="0" hangingPunct="1">
              <a:spcBef>
                <a:spcPts val="0"/>
              </a:spcBef>
              <a:spcAft>
                <a:spcPts val="1600"/>
              </a:spcAft>
              <a:buClr>
                <a:schemeClr val="accent5">
                  <a:lumMod val="75000"/>
                </a:schemeClr>
              </a:buClr>
              <a:buFontTx/>
              <a:buNone/>
              <a:defRPr sz="3733" kern="1200">
                <a:solidFill>
                  <a:schemeClr val="accent5">
                    <a:lumMod val="75000"/>
                  </a:schemeClr>
                </a:solidFill>
                <a:latin typeface="HelveticaNeueLT Std" pitchFamily="34" charset="0"/>
                <a:ea typeface="+mn-ea"/>
                <a:cs typeface="+mn-cs"/>
              </a:defRPr>
            </a:lvl1pPr>
            <a:lvl2pPr marL="476239" indent="-476239"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2pPr>
            <a:lvl3pPr marL="952476" indent="-476239" algn="l" defTabSz="1219170" rtl="0" eaLnBrk="1" latinLnBrk="0" hangingPunct="1">
              <a:spcBef>
                <a:spcPts val="0"/>
              </a:spcBef>
              <a:spcAft>
                <a:spcPts val="1600"/>
              </a:spcAft>
              <a:buClr>
                <a:schemeClr val="accent5">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3pPr>
            <a:lvl4pPr marL="1439297" indent="-486821" algn="l" defTabSz="1219170" rtl="0" eaLnBrk="1" latinLnBrk="0" hangingPunct="1">
              <a:spcBef>
                <a:spcPts val="0"/>
              </a:spcBef>
              <a:spcAft>
                <a:spcPts val="1600"/>
              </a:spcAft>
              <a:buClr>
                <a:schemeClr val="accent6">
                  <a:lumMod val="75000"/>
                </a:schemeClr>
              </a:buClr>
              <a:buFont typeface="Wingdings" pitchFamily="2" charset="2"/>
              <a:buChar char="§"/>
              <a:defRPr sz="3733" kern="1200">
                <a:solidFill>
                  <a:schemeClr val="tx1">
                    <a:lumMod val="65000"/>
                    <a:lumOff val="35000"/>
                  </a:schemeClr>
                </a:solidFill>
                <a:latin typeface="HelveticaNeueLT Std" pitchFamily="34" charset="0"/>
                <a:ea typeface="+mn-ea"/>
                <a:cs typeface="+mn-cs"/>
              </a:defRPr>
            </a:lvl4pPr>
            <a:lvl5pPr marL="2391774" indent="-476239" algn="l" defTabSz="1219170" rtl="0" eaLnBrk="1" latinLnBrk="0" hangingPunct="1">
              <a:spcBef>
                <a:spcPct val="20000"/>
              </a:spcBef>
              <a:buClr>
                <a:schemeClr val="accent5">
                  <a:lumMod val="75000"/>
                </a:schemeClr>
              </a:buClr>
              <a:buFont typeface="Wingdings" pitchFamily="2" charset="2"/>
              <a:buChar char="§"/>
              <a:defRPr sz="3733"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20000"/>
              </a:lnSpc>
              <a:spcAft>
                <a:spcPts val="1200"/>
              </a:spcAft>
            </a:pPr>
            <a:r>
              <a:rPr lang="fr-CA" sz="4000" dirty="0">
                <a:latin typeface="Raleway" panose="020B0003030101060003" pitchFamily="34" charset="0"/>
              </a:rPr>
              <a:t>Tableau 12 (diapositive 30)</a:t>
            </a:r>
          </a:p>
          <a:p>
            <a:pPr marL="177800" indent="-177800">
              <a:lnSpc>
                <a:spcPct val="120000"/>
              </a:lnSpc>
              <a:spcAft>
                <a:spcPts val="1200"/>
              </a:spcAft>
              <a:buFont typeface="Wingdings" panose="05000000000000000000" pitchFamily="2" charset="2"/>
              <a:buChar char="§"/>
            </a:pPr>
            <a:r>
              <a:rPr lang="fr-CA" sz="2100" dirty="0">
                <a:solidFill>
                  <a:schemeClr val="tx1">
                    <a:lumMod val="75000"/>
                    <a:lumOff val="25000"/>
                  </a:schemeClr>
                </a:solidFill>
              </a:rPr>
              <a:t>La diminution de traitements conformes observée en 2019 est surprenante.</a:t>
            </a:r>
          </a:p>
          <a:p>
            <a:pPr marL="177800" indent="-177800">
              <a:lnSpc>
                <a:spcPct val="120000"/>
              </a:lnSpc>
              <a:spcAft>
                <a:spcPts val="1200"/>
              </a:spcAft>
              <a:buFont typeface="Wingdings" panose="05000000000000000000" pitchFamily="2" charset="2"/>
              <a:buChar char="§"/>
            </a:pPr>
            <a:r>
              <a:rPr lang="fr-CA" sz="2100" dirty="0">
                <a:solidFill>
                  <a:schemeClr val="tx1">
                    <a:lumMod val="75000"/>
                    <a:lumOff val="25000"/>
                  </a:schemeClr>
                </a:solidFill>
              </a:rPr>
              <a:t>Les hypothèse possibles :</a:t>
            </a:r>
          </a:p>
          <a:p>
            <a:pPr marL="355600" lvl="1" indent="-177800">
              <a:lnSpc>
                <a:spcPct val="120000"/>
              </a:lnSpc>
              <a:spcAft>
                <a:spcPts val="1200"/>
              </a:spcAft>
            </a:pPr>
            <a:r>
              <a:rPr lang="fr-CA" sz="2100" dirty="0">
                <a:solidFill>
                  <a:schemeClr val="tx1">
                    <a:lumMod val="75000"/>
                    <a:lumOff val="25000"/>
                  </a:schemeClr>
                </a:solidFill>
              </a:rPr>
              <a:t>la saisie des durées de traitement n’est peut-être pas complète;</a:t>
            </a:r>
          </a:p>
          <a:p>
            <a:pPr marL="355600" lvl="1" indent="-177800">
              <a:lnSpc>
                <a:spcPct val="120000"/>
              </a:lnSpc>
              <a:spcAft>
                <a:spcPts val="1200"/>
              </a:spcAft>
            </a:pPr>
            <a:r>
              <a:rPr lang="fr-CA" sz="2100" dirty="0">
                <a:solidFill>
                  <a:schemeClr val="tx1">
                    <a:lumMod val="75000"/>
                    <a:lumOff val="25000"/>
                  </a:schemeClr>
                </a:solidFill>
              </a:rPr>
              <a:t>des pratiques cliniques différentes des recommandations actuelles peuvent avoir été appliquées (par exemple: ne pas prolonger le traitement à 21 jours consécutifs en raison d’un test de contrôle négatif). </a:t>
            </a:r>
          </a:p>
          <a:p>
            <a:pPr marL="531813" lvl="2" indent="-176213">
              <a:lnSpc>
                <a:spcPct val="120000"/>
              </a:lnSpc>
              <a:spcAft>
                <a:spcPts val="1200"/>
              </a:spcAft>
              <a:buClr>
                <a:srgbClr val="EF7516"/>
              </a:buClr>
            </a:pPr>
            <a:r>
              <a:rPr lang="fr-CA" sz="2100" dirty="0">
                <a:solidFill>
                  <a:schemeClr val="tx1">
                    <a:lumMod val="75000"/>
                    <a:lumOff val="25000"/>
                  </a:schemeClr>
                </a:solidFill>
              </a:rPr>
              <a:t>Certains organismes préconisent d’effectuer un test de contrôle lorsqu’un traitement de moins de 21 jours est utilisé. Des auteurs ont proposé un traitement plus court pour les LGV asymptomatiques, mais les preuves d’efficacité sont actuellement très limitées (de Vries et collaborateurs, 2019 – référence 59).</a:t>
            </a:r>
          </a:p>
          <a:p>
            <a:pPr marL="177800" indent="-177800">
              <a:lnSpc>
                <a:spcPct val="120000"/>
              </a:lnSpc>
              <a:spcAft>
                <a:spcPts val="1200"/>
              </a:spcAft>
              <a:buFont typeface="Wingdings" panose="05000000000000000000" pitchFamily="2" charset="2"/>
              <a:buChar char="§"/>
            </a:pPr>
            <a:r>
              <a:rPr lang="fr-CA" sz="2100" dirty="0">
                <a:solidFill>
                  <a:schemeClr val="tx1">
                    <a:lumMod val="75000"/>
                    <a:lumOff val="25000"/>
                  </a:schemeClr>
                </a:solidFill>
              </a:rPr>
              <a:t>La recommandation québécoise actuellement en vigueur est un traitement de doxycycline ou d’azithromycine d’une durée de 21 jours consécutifs pour tous les cas de LGV. Le traitement de 21 jours consécutifs est recommandé même si un test de contrôle négatif a été obtenu à la suite du traitement initial (MSSS, 2017).</a:t>
            </a:r>
          </a:p>
          <a:p>
            <a:pPr marL="177800" indent="-177800">
              <a:lnSpc>
                <a:spcPct val="120000"/>
              </a:lnSpc>
              <a:spcAft>
                <a:spcPts val="1200"/>
              </a:spcAft>
              <a:buFont typeface="Wingdings" panose="05000000000000000000" pitchFamily="2" charset="2"/>
              <a:buChar char="§"/>
            </a:pPr>
            <a:r>
              <a:rPr lang="fr-CA" sz="2100" dirty="0">
                <a:solidFill>
                  <a:schemeClr val="tx1">
                    <a:lumMod val="75000"/>
                    <a:lumOff val="25000"/>
                  </a:schemeClr>
                </a:solidFill>
              </a:rPr>
              <a:t>Les traitements détaillés prescrits pour les cas de LGV 2013-2019 sont disponibles aux diapositives 72 et 73.</a:t>
            </a:r>
          </a:p>
        </p:txBody>
      </p:sp>
      <p:sp>
        <p:nvSpPr>
          <p:cNvPr id="8" name="Rectangle 7">
            <a:extLst>
              <a:ext uri="{FF2B5EF4-FFF2-40B4-BE49-F238E27FC236}">
                <a16:creationId xmlns:a16="http://schemas.microsoft.com/office/drawing/2014/main" id="{72D7A48F-4A15-483C-A5F4-60378E5317A7}"/>
              </a:ext>
            </a:extLst>
          </p:cNvPr>
          <p:cNvSpPr/>
          <p:nvPr>
            <p:custDataLst>
              <p:tags r:id="rId3"/>
            </p:custDataLst>
          </p:nvPr>
        </p:nvSpPr>
        <p:spPr>
          <a:xfrm>
            <a:off x="502671" y="4898965"/>
            <a:ext cx="10865871" cy="1377300"/>
          </a:xfrm>
          <a:prstGeom prst="rect">
            <a:avLst/>
          </a:prstGeom>
        </p:spPr>
        <p:txBody>
          <a:bodyPr wrap="square">
            <a:spAutoFit/>
          </a:bodyPr>
          <a:lstStyle/>
          <a:p>
            <a:pPr>
              <a:spcAft>
                <a:spcPts val="600"/>
              </a:spcAft>
            </a:pPr>
            <a:r>
              <a:rPr lang="en-US" sz="1050" dirty="0">
                <a:latin typeface="HelveticaNeueforSAS"/>
              </a:rPr>
              <a:t>H.J.C. de Vries, B. de </a:t>
            </a:r>
            <a:r>
              <a:rPr lang="en-US" sz="1050" dirty="0" err="1">
                <a:latin typeface="HelveticaNeueforSAS"/>
              </a:rPr>
              <a:t>Barbeyrac</a:t>
            </a:r>
            <a:r>
              <a:rPr lang="en-US" sz="1050" dirty="0">
                <a:latin typeface="HelveticaNeueforSAS"/>
              </a:rPr>
              <a:t>, N.H.N. de </a:t>
            </a:r>
            <a:r>
              <a:rPr lang="en-US" sz="1050" dirty="0" err="1">
                <a:latin typeface="HelveticaNeueforSAS"/>
              </a:rPr>
              <a:t>Vrieze</a:t>
            </a:r>
            <a:r>
              <a:rPr lang="en-US" sz="1050" dirty="0">
                <a:latin typeface="HelveticaNeueforSAS"/>
              </a:rPr>
              <a:t>, J.D. </a:t>
            </a:r>
            <a:r>
              <a:rPr lang="en-US" sz="1050" dirty="0" err="1">
                <a:latin typeface="HelveticaNeueforSAS"/>
              </a:rPr>
              <a:t>Viset</a:t>
            </a:r>
            <a:r>
              <a:rPr lang="en-US" sz="1050" dirty="0">
                <a:latin typeface="HelveticaNeueforSAS"/>
              </a:rPr>
              <a:t>, J.A. White, M. </a:t>
            </a:r>
            <a:r>
              <a:rPr lang="en-US" sz="1050" dirty="0" err="1">
                <a:latin typeface="HelveticaNeueforSAS"/>
              </a:rPr>
              <a:t>Vall</a:t>
            </a:r>
            <a:r>
              <a:rPr lang="en-US" sz="1050" dirty="0">
                <a:latin typeface="HelveticaNeueforSAS"/>
              </a:rPr>
              <a:t>-Mayans, M. </a:t>
            </a:r>
            <a:r>
              <a:rPr lang="en-US" sz="1050" dirty="0" err="1">
                <a:latin typeface="HelveticaNeueforSAS"/>
              </a:rPr>
              <a:t>Unemo</a:t>
            </a:r>
            <a:r>
              <a:rPr lang="en-US" sz="1050" dirty="0">
                <a:latin typeface="HelveticaNeueforSAS"/>
              </a:rPr>
              <a:t>. 2019 European guideline on the management </a:t>
            </a:r>
            <a:r>
              <a:rPr lang="en-US" sz="1050" dirty="0" err="1">
                <a:latin typeface="HelveticaNeueforSAS"/>
              </a:rPr>
              <a:t>oflymphogranuloma</a:t>
            </a:r>
            <a:r>
              <a:rPr lang="en-US" sz="1050" dirty="0">
                <a:latin typeface="HelveticaNeueforSAS"/>
              </a:rPr>
              <a:t> venereum. </a:t>
            </a:r>
            <a:r>
              <a:rPr lang="en-US" sz="1050" dirty="0">
                <a:latin typeface="HelveticaNeueforSAS"/>
                <a:hlinkClick r:id="rId5"/>
              </a:rPr>
              <a:t>https://onlinelibrary.wiley.com/doi/epdf/10.1111/jdv.15729</a:t>
            </a:r>
            <a:r>
              <a:rPr lang="en-US" sz="1050" dirty="0">
                <a:latin typeface="HelveticaNeueforSAS"/>
              </a:rPr>
              <a:t> </a:t>
            </a:r>
          </a:p>
          <a:p>
            <a:pPr>
              <a:spcAft>
                <a:spcPts val="600"/>
              </a:spcAft>
            </a:pPr>
            <a:r>
              <a:rPr lang="en-US" sz="1050" dirty="0" err="1">
                <a:latin typeface="HelveticaNeueforSAS"/>
              </a:rPr>
              <a:t>Workowski</a:t>
            </a:r>
            <a:r>
              <a:rPr lang="en-US" sz="1050" dirty="0">
                <a:latin typeface="HelveticaNeueforSAS"/>
              </a:rPr>
              <a:t> KA, Bachmann LH, Chan PA, et al. Sexually Transmitted Infections Treatment Guidelines, 2021. MMWR </a:t>
            </a:r>
            <a:r>
              <a:rPr lang="en-US" sz="1050" dirty="0" err="1">
                <a:latin typeface="HelveticaNeueforSAS"/>
              </a:rPr>
              <a:t>Recomm</a:t>
            </a:r>
            <a:r>
              <a:rPr lang="en-US" sz="1050" dirty="0">
                <a:latin typeface="HelveticaNeueforSAS"/>
              </a:rPr>
              <a:t> Rep 2021;70(No. RR-4):1–187. </a:t>
            </a:r>
            <a:r>
              <a:rPr lang="en-US" sz="1050" dirty="0">
                <a:latin typeface="HelveticaNeueforSAS"/>
                <a:hlinkClick r:id="rId6"/>
              </a:rPr>
              <a:t>https://www.cdc.gov/mmwr/volumes/70/rr/rr7004a1.htm?s_cid=rr7004a1_e&amp;ACSTrackingID=USCDC_921-DM61908&amp;ACSTrackingLabel=This%20Week%20in%20MMWR%20-%20Vol.%2070%2C%20July%2023%2C%202021&amp;deliveryName=USCDC_921-DM61908#suggestedcitation</a:t>
            </a:r>
            <a:r>
              <a:rPr lang="en-US" sz="1050" dirty="0">
                <a:latin typeface="HelveticaNeueforSAS"/>
              </a:rPr>
              <a:t> </a:t>
            </a:r>
          </a:p>
          <a:p>
            <a:pPr>
              <a:spcAft>
                <a:spcPts val="600"/>
              </a:spcAft>
            </a:pPr>
            <a:r>
              <a:rPr lang="fr-CA" sz="1050" dirty="0">
                <a:latin typeface="HelveticaNeueforSAS"/>
              </a:rPr>
              <a:t>Ministère de la santé et des services sociaux du Québec. Recrudescence de la lymphogranulomatose vénérienne au Québec : détection et traitement. Québec (QC): no : 17-328-01W- MSSS; 2017-. </a:t>
            </a:r>
            <a:r>
              <a:rPr lang="fr-CA" sz="1050" dirty="0">
                <a:latin typeface="HelveticaNeueforSAS"/>
                <a:hlinkClick r:id="rId7"/>
              </a:rPr>
              <a:t>http://publications.msss.gouv.qc.ca/msss/document-001956/</a:t>
            </a:r>
            <a:r>
              <a:rPr lang="fr-CA" sz="1050" dirty="0">
                <a:latin typeface="HelveticaNeueforSAS"/>
              </a:rPr>
              <a:t>  </a:t>
            </a:r>
          </a:p>
        </p:txBody>
      </p:sp>
    </p:spTree>
    <p:extLst>
      <p:ext uri="{BB962C8B-B14F-4D97-AF65-F5344CB8AC3E}">
        <p14:creationId xmlns:p14="http://schemas.microsoft.com/office/powerpoint/2010/main" val="4286196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2"/>
            </p:custDataLst>
          </p:nvPr>
        </p:nvSpPr>
        <p:spPr/>
        <p:txBody>
          <a:bodyPr/>
          <a:lstStyle/>
          <a:p>
            <a:fld id="{397918C9-25E8-4AAB-AED4-A5266DEDEDFA}" type="slidenum">
              <a:rPr lang="fr-CA" smtClean="0"/>
              <a:t>32</a:t>
            </a:fld>
            <a:endParaRPr lang="fr-CA"/>
          </a:p>
        </p:txBody>
      </p:sp>
      <p:sp>
        <p:nvSpPr>
          <p:cNvPr id="5" name="Rectangle 4"/>
          <p:cNvSpPr/>
          <p:nvPr>
            <p:custDataLst>
              <p:tags r:id="rId3"/>
            </p:custDataLst>
          </p:nvPr>
        </p:nvSpPr>
        <p:spPr>
          <a:xfrm>
            <a:off x="506891" y="4586165"/>
            <a:ext cx="9114727" cy="646331"/>
          </a:xfrm>
          <a:prstGeom prst="rect">
            <a:avLst/>
          </a:prstGeom>
        </p:spPr>
        <p:txBody>
          <a:bodyPr wrap="square">
            <a:spAutoFit/>
          </a:bodyPr>
          <a:lstStyle/>
          <a:p>
            <a:r>
              <a:rPr lang="fr-CA" sz="120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200" dirty="0">
                <a:solidFill>
                  <a:schemeClr val="tx1">
                    <a:lumMod val="75000"/>
                    <a:lumOff val="25000"/>
                  </a:schemeClr>
                </a:solidFill>
                <a:latin typeface="HelveticaNeueLT Std" panose="020B0604020202020204" pitchFamily="34" charset="0"/>
              </a:rPr>
              <a:t>Plusieurs ITSS peuvent avoir été détectées pour chaque cas.</a:t>
            </a:r>
          </a:p>
          <a:p>
            <a:r>
              <a:rPr lang="fr-CA" sz="1200" dirty="0">
                <a:solidFill>
                  <a:schemeClr val="tx1">
                    <a:lumMod val="75000"/>
                    <a:lumOff val="25000"/>
                  </a:schemeClr>
                </a:solidFill>
                <a:latin typeface="HelveticaNeueLT Std" panose="020B0604020202020204" pitchFamily="34" charset="0"/>
              </a:rPr>
              <a:t>* Information manquante pour les 5 cas.		</a:t>
            </a:r>
          </a:p>
        </p:txBody>
      </p:sp>
      <p:sp>
        <p:nvSpPr>
          <p:cNvPr id="6" name="Rectangle 5"/>
          <p:cNvSpPr/>
          <p:nvPr>
            <p:custDataLst>
              <p:tags r:id="rId4"/>
            </p:custDataLst>
          </p:nvPr>
        </p:nvSpPr>
        <p:spPr>
          <a:xfrm>
            <a:off x="506891" y="493915"/>
            <a:ext cx="6287170" cy="338554"/>
          </a:xfrm>
          <a:prstGeom prst="rect">
            <a:avLst/>
          </a:prstGeom>
        </p:spPr>
        <p:txBody>
          <a:bodyPr wrap="none">
            <a:spAutoFit/>
          </a:bodyPr>
          <a:lstStyle/>
          <a:p>
            <a:pPr marL="531813" lvl="0" indent="-531813"/>
            <a:r>
              <a:rPr lang="fr-CA" sz="1600" b="1" dirty="0">
                <a:solidFill>
                  <a:schemeClr val="tx1">
                    <a:lumMod val="75000"/>
                    <a:lumOff val="25000"/>
                  </a:schemeClr>
                </a:solidFill>
                <a:latin typeface="Raleway" panose="020B0003030101060003" pitchFamily="34" charset="0"/>
              </a:rPr>
              <a:t>2.4 	Infections transmises sexuellement ou par le sang (ITSS)</a:t>
            </a:r>
            <a:endParaRPr lang="fr-CA" sz="1600" dirty="0">
              <a:solidFill>
                <a:schemeClr val="tx1">
                  <a:lumMod val="75000"/>
                  <a:lumOff val="25000"/>
                </a:schemeClr>
              </a:solidFill>
              <a:latin typeface="Raleway" panose="020B0003030101060003" pitchFamily="34" charset="0"/>
            </a:endParaRPr>
          </a:p>
        </p:txBody>
      </p:sp>
      <p:sp>
        <p:nvSpPr>
          <p:cNvPr id="9" name="Rectangle 8"/>
          <p:cNvSpPr/>
          <p:nvPr>
            <p:custDataLst>
              <p:tags r:id="rId5"/>
            </p:custDataLst>
          </p:nvPr>
        </p:nvSpPr>
        <p:spPr>
          <a:xfrm>
            <a:off x="506891" y="1256827"/>
            <a:ext cx="10250691" cy="584775"/>
          </a:xfrm>
          <a:prstGeom prst="rect">
            <a:avLst/>
          </a:prstGeom>
        </p:spPr>
        <p:txBody>
          <a:bodyPr wrap="none">
            <a:spAutoFit/>
          </a:bodyPr>
          <a:lstStyle/>
          <a:p>
            <a:pPr marL="1250950" lvl="0" indent="-1250950"/>
            <a:r>
              <a:rPr lang="fr-CA" sz="1600" b="1" dirty="0">
                <a:solidFill>
                  <a:schemeClr val="tx1">
                    <a:lumMod val="75000"/>
                    <a:lumOff val="25000"/>
                  </a:schemeClr>
                </a:solidFill>
                <a:latin typeface="HelveticaNeueLT Std" panose="020B0604020202020204" pitchFamily="34" charset="0"/>
              </a:rPr>
              <a:t>Tableau 13 </a:t>
            </a:r>
            <a:r>
              <a:rPr lang="fr-CA" sz="1600" dirty="0">
                <a:solidFill>
                  <a:schemeClr val="tx1">
                    <a:lumMod val="75000"/>
                    <a:lumOff val="25000"/>
                  </a:schemeClr>
                </a:solidFill>
                <a:latin typeface="HelveticaNeueLT Std" panose="020B0604020202020204" pitchFamily="34" charset="0"/>
              </a:rPr>
              <a:t>: 	ITSS détectées en même temps que la détection de la LGV, chez les cas masculins au Québec, </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2018-2019 (N = 190)</a:t>
            </a:r>
          </a:p>
        </p:txBody>
      </p:sp>
      <p:sp>
        <p:nvSpPr>
          <p:cNvPr id="10" name="Rectangle 9"/>
          <p:cNvSpPr/>
          <p:nvPr>
            <p:custDataLst>
              <p:tags r:id="rId6"/>
            </p:custDataLst>
          </p:nvPr>
        </p:nvSpPr>
        <p:spPr>
          <a:xfrm>
            <a:off x="506891" y="842573"/>
            <a:ext cx="2676630" cy="338554"/>
          </a:xfrm>
          <a:prstGeom prst="rect">
            <a:avLst/>
          </a:prstGeom>
        </p:spPr>
        <p:txBody>
          <a:bodyPr wrap="none">
            <a:spAutoFit/>
          </a:bodyPr>
          <a:lstStyle/>
          <a:p>
            <a:pPr marL="531813" indent="-531813"/>
            <a:r>
              <a:rPr lang="fr-CA" sz="1600" b="1" dirty="0">
                <a:solidFill>
                  <a:schemeClr val="tx1">
                    <a:lumMod val="75000"/>
                    <a:lumOff val="25000"/>
                  </a:schemeClr>
                </a:solidFill>
                <a:latin typeface="Raleway" pitchFamily="34" charset="0"/>
              </a:rPr>
              <a:t>2.4.1 	ITSS concomitantes</a:t>
            </a:r>
          </a:p>
        </p:txBody>
      </p:sp>
      <p:pic>
        <p:nvPicPr>
          <p:cNvPr id="4" name="Image 3">
            <a:extLst>
              <a:ext uri="{FF2B5EF4-FFF2-40B4-BE49-F238E27FC236}">
                <a16:creationId xmlns:a16="http://schemas.microsoft.com/office/drawing/2014/main" id="{44205BCB-A90A-4BE0-BEE1-91E614DDEEA2}"/>
              </a:ext>
            </a:extLst>
          </p:cNvPr>
          <p:cNvPicPr>
            <a:picLocks noChangeAspect="1"/>
          </p:cNvPicPr>
          <p:nvPr>
            <p:custDataLst>
              <p:tags r:id="rId7"/>
            </p:custDataLst>
          </p:nvPr>
        </p:nvPicPr>
        <p:blipFill>
          <a:blip r:embed="rId10"/>
          <a:stretch>
            <a:fillRect/>
          </a:stretch>
        </p:blipFill>
        <p:spPr>
          <a:xfrm>
            <a:off x="546159" y="1994179"/>
            <a:ext cx="9034243" cy="2603584"/>
          </a:xfrm>
          <a:prstGeom prst="rect">
            <a:avLst/>
          </a:prstGeom>
        </p:spPr>
      </p:pic>
    </p:spTree>
    <p:extLst>
      <p:ext uri="{BB962C8B-B14F-4D97-AF65-F5344CB8AC3E}">
        <p14:creationId xmlns:p14="http://schemas.microsoft.com/office/powerpoint/2010/main" val="397989527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2"/>
            </p:custDataLst>
          </p:nvPr>
        </p:nvSpPr>
        <p:spPr/>
        <p:txBody>
          <a:bodyPr/>
          <a:lstStyle/>
          <a:p>
            <a:fld id="{397918C9-25E8-4AAB-AED4-A5266DEDEDFA}" type="slidenum">
              <a:rPr lang="fr-CA" smtClean="0"/>
              <a:t>33</a:t>
            </a:fld>
            <a:endParaRPr lang="fr-CA"/>
          </a:p>
        </p:txBody>
      </p:sp>
      <p:sp>
        <p:nvSpPr>
          <p:cNvPr id="7" name="Rectangle 6"/>
          <p:cNvSpPr/>
          <p:nvPr>
            <p:custDataLst>
              <p:tags r:id="rId3"/>
            </p:custDataLst>
          </p:nvPr>
        </p:nvSpPr>
        <p:spPr>
          <a:xfrm>
            <a:off x="473121" y="833833"/>
            <a:ext cx="9153788" cy="584775"/>
          </a:xfrm>
          <a:prstGeom prst="rect">
            <a:avLst/>
          </a:prstGeom>
        </p:spPr>
        <p:txBody>
          <a:bodyPr wrap="none">
            <a:spAutoFit/>
          </a:bodyPr>
          <a:lstStyle/>
          <a:p>
            <a:pPr marL="1255713" lvl="0" indent="-1255713"/>
            <a:r>
              <a:rPr lang="fr-CA" sz="1600" b="1" dirty="0">
                <a:solidFill>
                  <a:schemeClr val="tx1">
                    <a:lumMod val="75000"/>
                    <a:lumOff val="25000"/>
                  </a:schemeClr>
                </a:solidFill>
                <a:latin typeface="HelveticaNeueLT Std" panose="020B0604020202020204" pitchFamily="34" charset="0"/>
              </a:rPr>
              <a:t>Tableau 14 </a:t>
            </a:r>
            <a:r>
              <a:rPr lang="fr-CA" sz="1600" dirty="0">
                <a:solidFill>
                  <a:schemeClr val="tx1">
                    <a:lumMod val="75000"/>
                    <a:lumOff val="25000"/>
                  </a:schemeClr>
                </a:solidFill>
                <a:latin typeface="HelveticaNeueLT Std" panose="020B0604020202020204" pitchFamily="34" charset="0"/>
              </a:rPr>
              <a:t>:	Antécédents d'ITSS au cours de la vie, rapportés par année chez les cas masculins </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de LGV au Québec, 2013 à 2019 (N = 554)</a:t>
            </a:r>
          </a:p>
        </p:txBody>
      </p:sp>
      <p:sp>
        <p:nvSpPr>
          <p:cNvPr id="9" name="Rectangle 8"/>
          <p:cNvSpPr/>
          <p:nvPr>
            <p:custDataLst>
              <p:tags r:id="rId4"/>
            </p:custDataLst>
          </p:nvPr>
        </p:nvSpPr>
        <p:spPr>
          <a:xfrm>
            <a:off x="506891" y="513071"/>
            <a:ext cx="2758832" cy="338554"/>
          </a:xfrm>
          <a:prstGeom prst="rect">
            <a:avLst/>
          </a:prstGeom>
        </p:spPr>
        <p:txBody>
          <a:bodyPr wrap="none">
            <a:spAutoFit/>
          </a:bodyPr>
          <a:lstStyle/>
          <a:p>
            <a:pPr marL="633413" indent="-633413"/>
            <a:r>
              <a:rPr lang="fr-CA" sz="1600" b="1" dirty="0">
                <a:solidFill>
                  <a:schemeClr val="tx1">
                    <a:lumMod val="75000"/>
                    <a:lumOff val="25000"/>
                  </a:schemeClr>
                </a:solidFill>
                <a:latin typeface="Raleway" pitchFamily="34" charset="0"/>
              </a:rPr>
              <a:t>2.4.2 	Antécédents d’ITSS</a:t>
            </a:r>
          </a:p>
        </p:txBody>
      </p:sp>
      <p:sp>
        <p:nvSpPr>
          <p:cNvPr id="10" name="Rectangle 9"/>
          <p:cNvSpPr/>
          <p:nvPr>
            <p:custDataLst>
              <p:tags r:id="rId5"/>
            </p:custDataLst>
          </p:nvPr>
        </p:nvSpPr>
        <p:spPr>
          <a:xfrm>
            <a:off x="506891" y="4605886"/>
            <a:ext cx="10582942" cy="738664"/>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	</a:t>
            </a:r>
          </a:p>
          <a:p>
            <a:r>
              <a:rPr lang="fr-CA" sz="1050" dirty="0">
                <a:solidFill>
                  <a:schemeClr val="tx1">
                    <a:lumMod val="75000"/>
                    <a:lumOff val="25000"/>
                  </a:schemeClr>
                </a:solidFill>
                <a:latin typeface="HelveticaNeueLT Std" panose="020B0604020202020204" pitchFamily="34" charset="0"/>
              </a:rPr>
              <a:t>Plusieurs ITSS peuvent avoir été rapportés par un cas </a:t>
            </a:r>
          </a:p>
          <a:p>
            <a:r>
              <a:rPr lang="fr-CA" sz="1050" dirty="0">
                <a:solidFill>
                  <a:schemeClr val="tx1">
                    <a:lumMod val="75000"/>
                    <a:lumOff val="25000"/>
                  </a:schemeClr>
                </a:solidFill>
                <a:latin typeface="HelveticaNeueLT Std" panose="020B0604020202020204" pitchFamily="34" charset="0"/>
              </a:rPr>
              <a:t>Les pourcentages sont calculés sur le nombre de personnes ayant répondues à la questions. Entre 21 et 61 % de réponses manquantes.</a:t>
            </a:r>
          </a:p>
          <a:p>
            <a:r>
              <a:rPr lang="fr-CA" sz="1050" dirty="0">
                <a:solidFill>
                  <a:schemeClr val="tx1">
                    <a:lumMod val="75000"/>
                    <a:lumOff val="25000"/>
                  </a:schemeClr>
                </a:solidFill>
                <a:latin typeface="HelveticaNeueLT Std" panose="020B0604020202020204" pitchFamily="34" charset="0"/>
              </a:rPr>
              <a:t>* L'information a été recueillie à partir de la nouvelle version de questionnaire 2018.   </a:t>
            </a:r>
          </a:p>
        </p:txBody>
      </p:sp>
      <p:sp>
        <p:nvSpPr>
          <p:cNvPr id="8" name="Rectangle 7">
            <a:extLst>
              <a:ext uri="{FF2B5EF4-FFF2-40B4-BE49-F238E27FC236}">
                <a16:creationId xmlns:a16="http://schemas.microsoft.com/office/drawing/2014/main" id="{02C135C8-CBE1-4B55-8B3E-498A835D2AEC}"/>
              </a:ext>
            </a:extLst>
          </p:cNvPr>
          <p:cNvSpPr/>
          <p:nvPr>
            <p:custDataLst>
              <p:tags r:id="rId6"/>
            </p:custDataLst>
          </p:nvPr>
        </p:nvSpPr>
        <p:spPr>
          <a:xfrm>
            <a:off x="486765" y="5344550"/>
            <a:ext cx="10249753" cy="1348126"/>
          </a:xfrm>
          <a:prstGeom prst="rect">
            <a:avLst/>
          </a:prstGeom>
        </p:spPr>
        <p:txBody>
          <a:bodyPr wrap="square">
            <a:spAutoFit/>
          </a:bodyPr>
          <a:lstStyle/>
          <a:p>
            <a:pPr marL="176213" indent="-176213">
              <a:spcAft>
                <a:spcPts val="600"/>
              </a:spcAft>
              <a:buClr>
                <a:srgbClr val="31859C"/>
              </a:buClr>
              <a:buFont typeface="Wingdings" panose="05000000000000000000" pitchFamily="2" charset="2"/>
              <a:buChar char="§"/>
            </a:pPr>
            <a:r>
              <a:rPr lang="fr-CA" sz="1400" dirty="0">
                <a:solidFill>
                  <a:schemeClr val="tx1">
                    <a:lumMod val="75000"/>
                    <a:lumOff val="25000"/>
                  </a:schemeClr>
                </a:solidFill>
                <a:latin typeface="HelveticaNeueLT Std" panose="020B0604020202020204" pitchFamily="34" charset="0"/>
              </a:rPr>
              <a:t>Une légère diminution de la proportion de cas rapportant des antécédents d’ITSS à vie est observée au cours des années.</a:t>
            </a:r>
          </a:p>
          <a:p>
            <a:pPr marL="354013" lvl="1" indent="-177800">
              <a:spcAft>
                <a:spcPts val="600"/>
              </a:spcAft>
              <a:buClr>
                <a:srgbClr val="EF7516"/>
              </a:buClr>
              <a:buFont typeface="Wingdings" panose="05000000000000000000" pitchFamily="2" charset="2"/>
              <a:buChar char="§"/>
              <a:tabLst>
                <a:tab pos="536575" algn="l"/>
              </a:tabLst>
            </a:pPr>
            <a:r>
              <a:rPr lang="fr-CA" sz="1400" dirty="0">
                <a:solidFill>
                  <a:schemeClr val="tx1">
                    <a:lumMod val="75000"/>
                    <a:lumOff val="25000"/>
                  </a:schemeClr>
                </a:solidFill>
                <a:latin typeface="HelveticaNeueLT Std" panose="020B0604020202020204" pitchFamily="34" charset="0"/>
              </a:rPr>
              <a:t>Une baisse statistiquement significative est observée pour le VIH pour chacune des années 2017, 2018 et 2019 en comparaison à 2013-2016 (p &lt; 0,001 pour chacune des trois années). </a:t>
            </a:r>
          </a:p>
          <a:p>
            <a:pPr marL="354013" lvl="1" indent="-177800">
              <a:lnSpc>
                <a:spcPct val="110000"/>
              </a:lnSpc>
              <a:spcAft>
                <a:spcPts val="800"/>
              </a:spcAft>
              <a:buClr>
                <a:srgbClr val="EF7516"/>
              </a:buClr>
              <a:buFont typeface="Wingdings" panose="05000000000000000000" pitchFamily="2" charset="2"/>
              <a:buChar char="§"/>
              <a:tabLst>
                <a:tab pos="536575" algn="l"/>
              </a:tabLst>
            </a:pPr>
            <a:r>
              <a:rPr lang="fr-CA" sz="1400" dirty="0">
                <a:solidFill>
                  <a:schemeClr val="tx1">
                    <a:lumMod val="75000"/>
                    <a:lumOff val="25000"/>
                  </a:schemeClr>
                </a:solidFill>
                <a:latin typeface="HelveticaNeueLT Std" panose="020B0604020202020204" pitchFamily="34" charset="0"/>
              </a:rPr>
              <a:t>Une diminution statistiquement significative est également présente pour la syphilis (p = 0,046 et p = 0,004 </a:t>
            </a:r>
            <a:br>
              <a:rPr lang="fr-CA" sz="1400" dirty="0">
                <a:solidFill>
                  <a:schemeClr val="tx1">
                    <a:lumMod val="75000"/>
                    <a:lumOff val="25000"/>
                  </a:schemeClr>
                </a:solidFill>
                <a:latin typeface="HelveticaNeueLT Std" panose="020B0604020202020204" pitchFamily="34" charset="0"/>
              </a:rPr>
            </a:br>
            <a:r>
              <a:rPr lang="fr-CA" sz="1400" dirty="0">
                <a:solidFill>
                  <a:schemeClr val="tx1">
                    <a:lumMod val="75000"/>
                    <a:lumOff val="25000"/>
                  </a:schemeClr>
                </a:solidFill>
                <a:latin typeface="HelveticaNeueLT Std" panose="020B0604020202020204" pitchFamily="34" charset="0"/>
              </a:rPr>
              <a:t>respectivement pour 2017 et 2019 vs. 2013-2016).</a:t>
            </a:r>
          </a:p>
        </p:txBody>
      </p:sp>
      <p:pic>
        <p:nvPicPr>
          <p:cNvPr id="12" name="Image 11">
            <a:extLst>
              <a:ext uri="{FF2B5EF4-FFF2-40B4-BE49-F238E27FC236}">
                <a16:creationId xmlns:a16="http://schemas.microsoft.com/office/drawing/2014/main" id="{7ADD64EB-16FE-4732-A490-DF6CAF6FAD86}"/>
              </a:ext>
            </a:extLst>
          </p:cNvPr>
          <p:cNvPicPr>
            <a:picLocks noChangeAspect="1"/>
          </p:cNvPicPr>
          <p:nvPr>
            <p:custDataLst>
              <p:tags r:id="rId7"/>
            </p:custDataLst>
          </p:nvPr>
        </p:nvPicPr>
        <p:blipFill>
          <a:blip r:embed="rId10"/>
          <a:stretch>
            <a:fillRect/>
          </a:stretch>
        </p:blipFill>
        <p:spPr>
          <a:xfrm>
            <a:off x="587374" y="1529253"/>
            <a:ext cx="10849449" cy="3059292"/>
          </a:xfrm>
          <a:prstGeom prst="rect">
            <a:avLst/>
          </a:prstGeom>
          <a:solidFill>
            <a:schemeClr val="bg1"/>
          </a:solidFill>
        </p:spPr>
      </p:pic>
    </p:spTree>
    <p:extLst>
      <p:ext uri="{BB962C8B-B14F-4D97-AF65-F5344CB8AC3E}">
        <p14:creationId xmlns:p14="http://schemas.microsoft.com/office/powerpoint/2010/main" val="405478994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2"/>
            </p:custDataLst>
          </p:nvPr>
        </p:nvSpPr>
        <p:spPr/>
        <p:txBody>
          <a:bodyPr/>
          <a:lstStyle/>
          <a:p>
            <a:fld id="{397918C9-25E8-4AAB-AED4-A5266DEDEDFA}" type="slidenum">
              <a:rPr lang="fr-CA" smtClean="0"/>
              <a:t>34</a:t>
            </a:fld>
            <a:endParaRPr lang="fr-CA"/>
          </a:p>
        </p:txBody>
      </p:sp>
      <p:pic>
        <p:nvPicPr>
          <p:cNvPr id="6" name="Espace réservé du contenu 5">
            <a:extLst>
              <a:ext uri="{FF2B5EF4-FFF2-40B4-BE49-F238E27FC236}">
                <a16:creationId xmlns:a16="http://schemas.microsoft.com/office/drawing/2014/main" id="{793E05B2-C928-4235-9C48-168B40F8904F}"/>
              </a:ext>
            </a:extLst>
          </p:cNvPr>
          <p:cNvPicPr>
            <a:picLocks noGrp="1" noChangeAspect="1"/>
          </p:cNvPicPr>
          <p:nvPr>
            <p:ph idx="4294967295"/>
            <p:custDataLst>
              <p:tags r:id="rId3"/>
            </p:custDataLst>
          </p:nvPr>
        </p:nvPicPr>
        <p:blipFill>
          <a:blip r:embed="rId9"/>
          <a:stretch>
            <a:fillRect/>
          </a:stretch>
        </p:blipFill>
        <p:spPr>
          <a:xfrm>
            <a:off x="587375" y="1520825"/>
            <a:ext cx="9942513" cy="4525963"/>
          </a:xfrm>
          <a:prstGeom prst="rect">
            <a:avLst/>
          </a:prstGeom>
        </p:spPr>
      </p:pic>
      <p:sp>
        <p:nvSpPr>
          <p:cNvPr id="5" name="Rectangle 4"/>
          <p:cNvSpPr/>
          <p:nvPr>
            <p:custDataLst>
              <p:tags r:id="rId4"/>
            </p:custDataLst>
          </p:nvPr>
        </p:nvSpPr>
        <p:spPr>
          <a:xfrm>
            <a:off x="502671" y="6010645"/>
            <a:ext cx="8705855" cy="738664"/>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 </a:t>
            </a:r>
          </a:p>
          <a:p>
            <a:pPr marL="265113" indent="-265113"/>
            <a:r>
              <a:rPr lang="fr-CA" sz="1050" dirty="0">
                <a:solidFill>
                  <a:schemeClr val="tx1">
                    <a:lumMod val="75000"/>
                    <a:lumOff val="25000"/>
                  </a:schemeClr>
                </a:solidFill>
                <a:latin typeface="HelveticaNeueLT Std" panose="020B0604020202020204" pitchFamily="34" charset="0"/>
              </a:rPr>
              <a:t>* 	Les questions suivantes n’étaient plus incluses dans le questionnaire épidémiologique de 2018 et 2019</a:t>
            </a:r>
          </a:p>
          <a:p>
            <a:pPr marL="265113" indent="-265113"/>
            <a:r>
              <a:rPr lang="fr-CA" sz="1050" dirty="0">
                <a:solidFill>
                  <a:schemeClr val="tx1">
                    <a:lumMod val="75000"/>
                    <a:lumOff val="25000"/>
                  </a:schemeClr>
                </a:solidFill>
                <a:latin typeface="HelveticaNeueLT Std" panose="020B0604020202020204" pitchFamily="34" charset="0"/>
              </a:rPr>
              <a:t>** 	Plus d’une réponse pouvait être sélectionnée.</a:t>
            </a:r>
          </a:p>
          <a:p>
            <a:pPr marL="265113" indent="-265113"/>
            <a:r>
              <a:rPr lang="fr-CA" sz="1050" dirty="0">
                <a:solidFill>
                  <a:schemeClr val="tx1">
                    <a:lumMod val="75000"/>
                    <a:lumOff val="25000"/>
                  </a:schemeClr>
                </a:solidFill>
                <a:latin typeface="HelveticaNeueLT Std" panose="020B0604020202020204" pitchFamily="34" charset="0"/>
              </a:rPr>
              <a:t>*** 	Par exemple: domicile, travail, ami, party, camping, club échangiste, sans précision,</a:t>
            </a:r>
          </a:p>
        </p:txBody>
      </p:sp>
      <p:sp>
        <p:nvSpPr>
          <p:cNvPr id="7" name="Rectangle 6">
            <a:extLst>
              <a:ext uri="{FF2B5EF4-FFF2-40B4-BE49-F238E27FC236}">
                <a16:creationId xmlns:a16="http://schemas.microsoft.com/office/drawing/2014/main" id="{C4FF901A-66DF-4A39-9758-317D9D9E9FB8}"/>
              </a:ext>
            </a:extLst>
          </p:cNvPr>
          <p:cNvSpPr/>
          <p:nvPr>
            <p:custDataLst>
              <p:tags r:id="rId5"/>
            </p:custDataLst>
          </p:nvPr>
        </p:nvSpPr>
        <p:spPr>
          <a:xfrm>
            <a:off x="506891" y="847355"/>
            <a:ext cx="8238927" cy="338554"/>
          </a:xfrm>
          <a:prstGeom prst="rect">
            <a:avLst/>
          </a:prstGeom>
        </p:spPr>
        <p:txBody>
          <a:bodyPr wrap="square">
            <a:spAutoFit/>
          </a:bodyPr>
          <a:lstStyle/>
          <a:p>
            <a:pPr lvl="0"/>
            <a:r>
              <a:rPr lang="fr-CA" sz="1600" b="1" dirty="0">
                <a:solidFill>
                  <a:schemeClr val="tx1">
                    <a:lumMod val="75000"/>
                    <a:lumOff val="25000"/>
                  </a:schemeClr>
                </a:solidFill>
                <a:latin typeface="HelveticaNeueLT Std" panose="020B0604020202020204" pitchFamily="34" charset="0"/>
              </a:rPr>
              <a:t>Tableau 15 : </a:t>
            </a:r>
            <a:r>
              <a:rPr lang="fr-CA" sz="1600" dirty="0">
                <a:solidFill>
                  <a:schemeClr val="tx1">
                    <a:lumMod val="75000"/>
                    <a:lumOff val="25000"/>
                  </a:schemeClr>
                </a:solidFill>
                <a:latin typeface="HelveticaNeueLT Std" panose="020B0604020202020204" pitchFamily="34" charset="0"/>
              </a:rPr>
              <a:t>Comportements sexuels, 12 derniers mois, cas masculins, 2013-2019</a:t>
            </a:r>
          </a:p>
        </p:txBody>
      </p:sp>
      <p:sp>
        <p:nvSpPr>
          <p:cNvPr id="8" name="Rectangle 7">
            <a:extLst>
              <a:ext uri="{FF2B5EF4-FFF2-40B4-BE49-F238E27FC236}">
                <a16:creationId xmlns:a16="http://schemas.microsoft.com/office/drawing/2014/main" id="{82B8269D-BA9F-4C8D-ACC8-65A79A500B7B}"/>
              </a:ext>
            </a:extLst>
          </p:cNvPr>
          <p:cNvSpPr/>
          <p:nvPr>
            <p:custDataLst>
              <p:tags r:id="rId6"/>
            </p:custDataLst>
          </p:nvPr>
        </p:nvSpPr>
        <p:spPr>
          <a:xfrm>
            <a:off x="506891" y="472702"/>
            <a:ext cx="10799863" cy="344582"/>
          </a:xfrm>
          <a:prstGeom prst="rect">
            <a:avLst/>
          </a:prstGeom>
        </p:spPr>
        <p:txBody>
          <a:bodyPr wrap="square">
            <a:spAutoFit/>
          </a:bodyPr>
          <a:lstStyle/>
          <a:p>
            <a:pPr marL="354013" indent="-354013">
              <a:lnSpc>
                <a:spcPct val="110000"/>
              </a:lnSpc>
            </a:pPr>
            <a:r>
              <a:rPr lang="fr-CA" sz="1600" b="1" dirty="0">
                <a:solidFill>
                  <a:schemeClr val="tx1">
                    <a:lumMod val="75000"/>
                    <a:lumOff val="25000"/>
                  </a:schemeClr>
                </a:solidFill>
                <a:latin typeface="Raleway" panose="020B0003030101060003" pitchFamily="34" charset="0"/>
              </a:rPr>
              <a:t>2.5	 Caractéristiques sociodémographiques, comportements sexuels et autres facteurs de risques d’ITSS</a:t>
            </a:r>
            <a:endParaRPr lang="fr-CA" sz="1600" dirty="0">
              <a:solidFill>
                <a:schemeClr val="tx1">
                  <a:lumMod val="75000"/>
                  <a:lumOff val="25000"/>
                </a:schemeClr>
              </a:solidFill>
              <a:latin typeface="Raleway" panose="020B0003030101060003" pitchFamily="34" charset="0"/>
            </a:endParaRPr>
          </a:p>
        </p:txBody>
      </p:sp>
    </p:spTree>
    <p:extLst>
      <p:ext uri="{BB962C8B-B14F-4D97-AF65-F5344CB8AC3E}">
        <p14:creationId xmlns:p14="http://schemas.microsoft.com/office/powerpoint/2010/main" val="26461977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ABA91A7-D5DF-4CB0-BD2E-B5DBE897AE7C}"/>
              </a:ext>
            </a:extLst>
          </p:cNvPr>
          <p:cNvSpPr>
            <a:spLocks noGrp="1"/>
          </p:cNvSpPr>
          <p:nvPr>
            <p:ph type="sldNum" sz="quarter" idx="12"/>
            <p:custDataLst>
              <p:tags r:id="rId1"/>
            </p:custDataLst>
          </p:nvPr>
        </p:nvSpPr>
        <p:spPr/>
        <p:txBody>
          <a:bodyPr/>
          <a:lstStyle/>
          <a:p>
            <a:fld id="{00BA8EDE-6DC9-4F99-B0F4-25DFD083338C}" type="slidenum">
              <a:rPr lang="fr-FR" smtClean="0">
                <a:solidFill>
                  <a:prstClr val="white">
                    <a:lumMod val="50000"/>
                  </a:prstClr>
                </a:solidFill>
              </a:rPr>
              <a:pPr/>
              <a:t>35</a:t>
            </a:fld>
            <a:endParaRPr lang="fr-FR" dirty="0">
              <a:solidFill>
                <a:prstClr val="white">
                  <a:lumMod val="50000"/>
                </a:prstClr>
              </a:solidFill>
            </a:endParaRPr>
          </a:p>
        </p:txBody>
      </p:sp>
      <p:sp>
        <p:nvSpPr>
          <p:cNvPr id="6" name="Rectangle 5">
            <a:extLst>
              <a:ext uri="{FF2B5EF4-FFF2-40B4-BE49-F238E27FC236}">
                <a16:creationId xmlns:a16="http://schemas.microsoft.com/office/drawing/2014/main" id="{C2D078AC-2D8F-43CC-BFC2-A104A202A277}"/>
              </a:ext>
            </a:extLst>
          </p:cNvPr>
          <p:cNvSpPr/>
          <p:nvPr>
            <p:custDataLst>
              <p:tags r:id="rId2"/>
            </p:custDataLst>
          </p:nvPr>
        </p:nvSpPr>
        <p:spPr>
          <a:xfrm>
            <a:off x="502671" y="820589"/>
            <a:ext cx="8238927" cy="338554"/>
          </a:xfrm>
          <a:prstGeom prst="rect">
            <a:avLst/>
          </a:prstGeom>
        </p:spPr>
        <p:txBody>
          <a:bodyPr wrap="square">
            <a:spAutoFit/>
          </a:bodyPr>
          <a:lstStyle/>
          <a:p>
            <a:pPr lvl="0"/>
            <a:r>
              <a:rPr lang="fr-CA" sz="1600" b="1" dirty="0">
                <a:solidFill>
                  <a:schemeClr val="tx1">
                    <a:lumMod val="75000"/>
                    <a:lumOff val="25000"/>
                  </a:schemeClr>
                </a:solidFill>
                <a:latin typeface="HelveticaNeueLT Std" panose="020B0604020202020204" pitchFamily="34" charset="0"/>
              </a:rPr>
              <a:t>Tableau 16 : </a:t>
            </a:r>
            <a:r>
              <a:rPr lang="fr-CA" sz="1600" dirty="0">
                <a:solidFill>
                  <a:schemeClr val="tx1">
                    <a:lumMod val="75000"/>
                    <a:lumOff val="25000"/>
                  </a:schemeClr>
                </a:solidFill>
                <a:latin typeface="HelveticaNeueLT Std" panose="020B0604020202020204" pitchFamily="34" charset="0"/>
              </a:rPr>
              <a:t>Comportements sexuels, 60 derniers jours, cas masculins, 2018-2019</a:t>
            </a:r>
          </a:p>
        </p:txBody>
      </p:sp>
      <p:sp>
        <p:nvSpPr>
          <p:cNvPr id="7" name="Rectangle 6">
            <a:extLst>
              <a:ext uri="{FF2B5EF4-FFF2-40B4-BE49-F238E27FC236}">
                <a16:creationId xmlns:a16="http://schemas.microsoft.com/office/drawing/2014/main" id="{5DB9C6FE-7A49-442D-8702-8D389B7CE930}"/>
              </a:ext>
            </a:extLst>
          </p:cNvPr>
          <p:cNvSpPr/>
          <p:nvPr>
            <p:custDataLst>
              <p:tags r:id="rId3"/>
            </p:custDataLst>
          </p:nvPr>
        </p:nvSpPr>
        <p:spPr>
          <a:xfrm>
            <a:off x="502671" y="506757"/>
            <a:ext cx="10799863" cy="344582"/>
          </a:xfrm>
          <a:prstGeom prst="rect">
            <a:avLst/>
          </a:prstGeom>
        </p:spPr>
        <p:txBody>
          <a:bodyPr wrap="square">
            <a:spAutoFit/>
          </a:bodyPr>
          <a:lstStyle/>
          <a:p>
            <a:pPr marL="530225" indent="-530225">
              <a:lnSpc>
                <a:spcPct val="110000"/>
              </a:lnSpc>
            </a:pPr>
            <a:r>
              <a:rPr lang="fr-CA" sz="1600" b="1" dirty="0">
                <a:solidFill>
                  <a:schemeClr val="tx1">
                    <a:lumMod val="75000"/>
                    <a:lumOff val="25000"/>
                  </a:schemeClr>
                </a:solidFill>
                <a:latin typeface="Raleway" panose="020B0003030101060003" pitchFamily="34" charset="0"/>
              </a:rPr>
              <a:t>2.5 	Caractéristiques sociodémographiques, comportements sexuels et autres facteurs de risques d’ITSS</a:t>
            </a:r>
            <a:endParaRPr lang="fr-CA" sz="1600" dirty="0">
              <a:solidFill>
                <a:schemeClr val="tx1">
                  <a:lumMod val="75000"/>
                  <a:lumOff val="25000"/>
                </a:schemeClr>
              </a:solidFill>
              <a:latin typeface="Raleway" panose="020B0003030101060003" pitchFamily="34" charset="0"/>
            </a:endParaRPr>
          </a:p>
        </p:txBody>
      </p:sp>
      <p:sp>
        <p:nvSpPr>
          <p:cNvPr id="9" name="Rectangle 8">
            <a:extLst>
              <a:ext uri="{FF2B5EF4-FFF2-40B4-BE49-F238E27FC236}">
                <a16:creationId xmlns:a16="http://schemas.microsoft.com/office/drawing/2014/main" id="{2AC36308-2F1B-4A7E-9811-491C4FFDE2AA}"/>
              </a:ext>
            </a:extLst>
          </p:cNvPr>
          <p:cNvSpPr/>
          <p:nvPr>
            <p:custDataLst>
              <p:tags r:id="rId4"/>
            </p:custDataLst>
          </p:nvPr>
        </p:nvSpPr>
        <p:spPr>
          <a:xfrm>
            <a:off x="502671" y="5977322"/>
            <a:ext cx="8606573" cy="861774"/>
          </a:xfrm>
          <a:prstGeom prst="rect">
            <a:avLst/>
          </a:prstGeom>
        </p:spPr>
        <p:txBody>
          <a:bodyPr wrap="square">
            <a:spAutoFit/>
          </a:bodyPr>
          <a:lstStyle/>
          <a:p>
            <a:r>
              <a:rPr lang="fr-CA" sz="1000" dirty="0">
                <a:latin typeface="HelveticaNeueLT Std" panose="020B0604020202020204" pitchFamily="34" charset="0"/>
              </a:rPr>
              <a:t>Source : INSPQ, compilation à partir des questionnaires d’enquête épidémiologique complétés par les DSP régionales. </a:t>
            </a:r>
          </a:p>
          <a:p>
            <a:pPr marL="265113" indent="-265113"/>
            <a:r>
              <a:rPr lang="fr-CA" sz="1000" dirty="0">
                <a:latin typeface="HelveticaNeueLT Std" panose="020B0604020202020204" pitchFamily="34" charset="0"/>
              </a:rPr>
              <a:t>* 	Plus d’une réponse pouvait être sélectionnée.</a:t>
            </a:r>
          </a:p>
          <a:p>
            <a:pPr marL="265113" indent="-265113"/>
            <a:r>
              <a:rPr lang="fr-CA" sz="1000" dirty="0">
                <a:latin typeface="HelveticaNeueLT Std" panose="020B0604020202020204" pitchFamily="34" charset="0"/>
              </a:rPr>
              <a:t>** 	Par exemple: domicile, travail, ami, party, camping, club échangiste, sans précision</a:t>
            </a:r>
          </a:p>
          <a:p>
            <a:pPr marL="265113" indent="-265113"/>
            <a:r>
              <a:rPr lang="fr-CA" sz="1000" dirty="0">
                <a:latin typeface="HelveticaNeueLT Std" panose="020B0604020202020204" pitchFamily="34" charset="0"/>
              </a:rPr>
              <a:t>*** 	Parmi les cas rapportant des partenaires résidant habituellement hors Québec ET ayant fourni une précision sur le pays de résidence (par exemple, en 2018, seuls 9 cas sur 25 ont fourni la précision sur le pays.)</a:t>
            </a:r>
          </a:p>
        </p:txBody>
      </p:sp>
      <p:pic>
        <p:nvPicPr>
          <p:cNvPr id="2" name="Image 1">
            <a:extLst>
              <a:ext uri="{FF2B5EF4-FFF2-40B4-BE49-F238E27FC236}">
                <a16:creationId xmlns:a16="http://schemas.microsoft.com/office/drawing/2014/main" id="{084B0039-B91E-4A8B-9B01-3654D8E060CF}"/>
              </a:ext>
            </a:extLst>
          </p:cNvPr>
          <p:cNvPicPr>
            <a:picLocks noChangeAspect="1"/>
          </p:cNvPicPr>
          <p:nvPr>
            <p:custDataLst>
              <p:tags r:id="rId5"/>
            </p:custDataLst>
          </p:nvPr>
        </p:nvPicPr>
        <p:blipFill>
          <a:blip r:embed="rId7"/>
          <a:stretch>
            <a:fillRect/>
          </a:stretch>
        </p:blipFill>
        <p:spPr>
          <a:xfrm>
            <a:off x="587375" y="1254280"/>
            <a:ext cx="7308342" cy="4627905"/>
          </a:xfrm>
          <a:prstGeom prst="rect">
            <a:avLst/>
          </a:prstGeom>
        </p:spPr>
      </p:pic>
    </p:spTree>
    <p:extLst>
      <p:ext uri="{BB962C8B-B14F-4D97-AF65-F5344CB8AC3E}">
        <p14:creationId xmlns:p14="http://schemas.microsoft.com/office/powerpoint/2010/main" val="405387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3E9547C-82B1-4A82-940F-B0F27E94FA50}"/>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36</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6E2E38FD-54E5-49E7-9EEA-229DBDC77EDB}"/>
              </a:ext>
            </a:extLst>
          </p:cNvPr>
          <p:cNvSpPr/>
          <p:nvPr>
            <p:custDataLst>
              <p:tags r:id="rId2"/>
            </p:custDataLst>
          </p:nvPr>
        </p:nvSpPr>
        <p:spPr>
          <a:xfrm>
            <a:off x="502671" y="4898463"/>
            <a:ext cx="10186806" cy="577081"/>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 </a:t>
            </a:r>
          </a:p>
          <a:p>
            <a:r>
              <a:rPr lang="fr-CA" sz="1050" dirty="0">
                <a:solidFill>
                  <a:schemeClr val="tx1">
                    <a:lumMod val="75000"/>
                    <a:lumOff val="25000"/>
                  </a:schemeClr>
                </a:solidFill>
                <a:latin typeface="HelveticaNeueLT Std" panose="020B0604020202020204" pitchFamily="34" charset="0"/>
              </a:rPr>
              <a:t>Plus d'une drogue peut avoir été rapportée par épisode.</a:t>
            </a:r>
          </a:p>
          <a:p>
            <a:r>
              <a:rPr lang="fr-CA" sz="1050" dirty="0">
                <a:solidFill>
                  <a:schemeClr val="tx1">
                    <a:lumMod val="75000"/>
                    <a:lumOff val="25000"/>
                  </a:schemeClr>
                </a:solidFill>
                <a:latin typeface="HelveticaNeueLT Std" panose="020B0604020202020204" pitchFamily="34" charset="0"/>
              </a:rPr>
              <a:t>Voir la diapositive 33 pour le nombre de questionnaires reçus par année</a:t>
            </a:r>
          </a:p>
        </p:txBody>
      </p:sp>
      <p:sp>
        <p:nvSpPr>
          <p:cNvPr id="5" name="Rectangle 4">
            <a:extLst>
              <a:ext uri="{FF2B5EF4-FFF2-40B4-BE49-F238E27FC236}">
                <a16:creationId xmlns:a16="http://schemas.microsoft.com/office/drawing/2014/main" id="{DDB7E24B-581D-48F3-BE7E-CE4368B75050}"/>
              </a:ext>
            </a:extLst>
          </p:cNvPr>
          <p:cNvSpPr/>
          <p:nvPr>
            <p:custDataLst>
              <p:tags r:id="rId3"/>
            </p:custDataLst>
          </p:nvPr>
        </p:nvSpPr>
        <p:spPr>
          <a:xfrm>
            <a:off x="447906" y="826189"/>
            <a:ext cx="10909392" cy="338554"/>
          </a:xfrm>
          <a:prstGeom prst="rect">
            <a:avLst/>
          </a:prstGeom>
        </p:spPr>
        <p:txBody>
          <a:bodyPr wrap="square">
            <a:spAutoFit/>
          </a:bodyPr>
          <a:lstStyle/>
          <a:p>
            <a:pPr lvl="0"/>
            <a:r>
              <a:rPr lang="fr-CA" sz="1600" b="1" dirty="0">
                <a:solidFill>
                  <a:schemeClr val="tx1">
                    <a:lumMod val="75000"/>
                    <a:lumOff val="25000"/>
                  </a:schemeClr>
                </a:solidFill>
                <a:latin typeface="HelveticaNeueLT Std" panose="020B0604020202020204" pitchFamily="34" charset="0"/>
              </a:rPr>
              <a:t>Tableau 17 : </a:t>
            </a:r>
            <a:r>
              <a:rPr lang="fr-CA" sz="1600" dirty="0">
                <a:solidFill>
                  <a:schemeClr val="tx1">
                    <a:lumMod val="75000"/>
                    <a:lumOff val="25000"/>
                  </a:schemeClr>
                </a:solidFill>
                <a:latin typeface="HelveticaNeueLT Std" panose="020B0604020202020204" pitchFamily="34" charset="0"/>
              </a:rPr>
              <a:t>Comportements de consommation de drogue, 12 derniers mois, cas masculins, 2013-2019</a:t>
            </a:r>
          </a:p>
        </p:txBody>
      </p:sp>
      <p:sp>
        <p:nvSpPr>
          <p:cNvPr id="6" name="Rectangle 5">
            <a:extLst>
              <a:ext uri="{FF2B5EF4-FFF2-40B4-BE49-F238E27FC236}">
                <a16:creationId xmlns:a16="http://schemas.microsoft.com/office/drawing/2014/main" id="{F2B528C7-1850-485E-BB21-C099C3BC8771}"/>
              </a:ext>
            </a:extLst>
          </p:cNvPr>
          <p:cNvSpPr/>
          <p:nvPr>
            <p:custDataLst>
              <p:tags r:id="rId4"/>
            </p:custDataLst>
          </p:nvPr>
        </p:nvSpPr>
        <p:spPr>
          <a:xfrm>
            <a:off x="502671" y="481607"/>
            <a:ext cx="10799863" cy="344582"/>
          </a:xfrm>
          <a:prstGeom prst="rect">
            <a:avLst/>
          </a:prstGeom>
        </p:spPr>
        <p:txBody>
          <a:bodyPr wrap="square">
            <a:spAutoFit/>
          </a:bodyPr>
          <a:lstStyle/>
          <a:p>
            <a:pPr marL="442913" indent="-442913">
              <a:lnSpc>
                <a:spcPct val="110000"/>
              </a:lnSpc>
            </a:pPr>
            <a:r>
              <a:rPr lang="fr-CA" sz="1600" b="1" dirty="0">
                <a:solidFill>
                  <a:schemeClr val="tx1">
                    <a:lumMod val="75000"/>
                    <a:lumOff val="25000"/>
                  </a:schemeClr>
                </a:solidFill>
                <a:latin typeface="Raleway" panose="020B0003030101060003" pitchFamily="34" charset="0"/>
              </a:rPr>
              <a:t>2.5 	Caractéristiques sociodémographiques, comportements sexuels et autres facteurs de risques d’ITSS</a:t>
            </a:r>
            <a:endParaRPr lang="fr-CA" sz="1600" dirty="0">
              <a:solidFill>
                <a:schemeClr val="tx1">
                  <a:lumMod val="75000"/>
                  <a:lumOff val="25000"/>
                </a:schemeClr>
              </a:solidFill>
              <a:latin typeface="Raleway" panose="020B0003030101060003" pitchFamily="34" charset="0"/>
            </a:endParaRPr>
          </a:p>
        </p:txBody>
      </p:sp>
      <p:pic>
        <p:nvPicPr>
          <p:cNvPr id="7" name="Image 6">
            <a:extLst>
              <a:ext uri="{FF2B5EF4-FFF2-40B4-BE49-F238E27FC236}">
                <a16:creationId xmlns:a16="http://schemas.microsoft.com/office/drawing/2014/main" id="{483B344B-27B8-4968-9E2C-FCF137BFF00A}"/>
              </a:ext>
            </a:extLst>
          </p:cNvPr>
          <p:cNvPicPr>
            <a:picLocks noChangeAspect="1"/>
          </p:cNvPicPr>
          <p:nvPr>
            <p:custDataLst>
              <p:tags r:id="rId5"/>
            </p:custDataLst>
          </p:nvPr>
        </p:nvPicPr>
        <p:blipFill>
          <a:blip r:embed="rId7"/>
          <a:stretch>
            <a:fillRect/>
          </a:stretch>
        </p:blipFill>
        <p:spPr>
          <a:xfrm>
            <a:off x="587375" y="1509325"/>
            <a:ext cx="10111392" cy="3333097"/>
          </a:xfrm>
          <a:prstGeom prst="rect">
            <a:avLst/>
          </a:prstGeom>
        </p:spPr>
      </p:pic>
    </p:spTree>
    <p:extLst>
      <p:ext uri="{BB962C8B-B14F-4D97-AF65-F5344CB8AC3E}">
        <p14:creationId xmlns:p14="http://schemas.microsoft.com/office/powerpoint/2010/main" val="2805230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977B760-D74C-4852-A363-B5E7ACB144E7}"/>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37</a:t>
            </a:fld>
            <a:endParaRPr lang="fr-FR" dirty="0">
              <a:solidFill>
                <a:schemeClr val="tx1">
                  <a:lumMod val="50000"/>
                  <a:lumOff val="50000"/>
                </a:schemeClr>
              </a:solidFill>
            </a:endParaRPr>
          </a:p>
        </p:txBody>
      </p:sp>
      <p:sp>
        <p:nvSpPr>
          <p:cNvPr id="6" name="Rectangle 5">
            <a:extLst>
              <a:ext uri="{FF2B5EF4-FFF2-40B4-BE49-F238E27FC236}">
                <a16:creationId xmlns:a16="http://schemas.microsoft.com/office/drawing/2014/main" id="{85420C48-23FC-4132-9C8C-812741B66161}"/>
              </a:ext>
            </a:extLst>
          </p:cNvPr>
          <p:cNvSpPr/>
          <p:nvPr>
            <p:custDataLst>
              <p:tags r:id="rId2"/>
            </p:custDataLst>
          </p:nvPr>
        </p:nvSpPr>
        <p:spPr>
          <a:xfrm>
            <a:off x="502671" y="841933"/>
            <a:ext cx="10004185" cy="338554"/>
          </a:xfrm>
          <a:prstGeom prst="rect">
            <a:avLst/>
          </a:prstGeom>
        </p:spPr>
        <p:txBody>
          <a:bodyPr wrap="square">
            <a:spAutoFit/>
          </a:bodyPr>
          <a:lstStyle/>
          <a:p>
            <a:pPr lvl="0"/>
            <a:r>
              <a:rPr lang="fr-CA" sz="1600" b="1" dirty="0">
                <a:solidFill>
                  <a:schemeClr val="tx1">
                    <a:lumMod val="75000"/>
                    <a:lumOff val="25000"/>
                  </a:schemeClr>
                </a:solidFill>
                <a:latin typeface="HelveticaNeueLT Std" panose="020B0604020202020204" pitchFamily="34" charset="0"/>
              </a:rPr>
              <a:t>Tableau 18 : </a:t>
            </a:r>
            <a:r>
              <a:rPr lang="fr-CA" sz="1600" dirty="0">
                <a:solidFill>
                  <a:schemeClr val="tx1">
                    <a:lumMod val="75000"/>
                    <a:lumOff val="25000"/>
                  </a:schemeClr>
                </a:solidFill>
                <a:latin typeface="HelveticaNeueLT Std" panose="020B0604020202020204" pitchFamily="34" charset="0"/>
              </a:rPr>
              <a:t>Naissance au Canada et origine ethnoculturelle, cas masculins de LGV, 2013-2019</a:t>
            </a:r>
          </a:p>
        </p:txBody>
      </p:sp>
      <p:sp>
        <p:nvSpPr>
          <p:cNvPr id="7" name="Rectangle 6">
            <a:extLst>
              <a:ext uri="{FF2B5EF4-FFF2-40B4-BE49-F238E27FC236}">
                <a16:creationId xmlns:a16="http://schemas.microsoft.com/office/drawing/2014/main" id="{6C8447D5-64CA-4B30-9914-1EEE4114CADD}"/>
              </a:ext>
            </a:extLst>
          </p:cNvPr>
          <p:cNvSpPr/>
          <p:nvPr>
            <p:custDataLst>
              <p:tags r:id="rId3"/>
            </p:custDataLst>
          </p:nvPr>
        </p:nvSpPr>
        <p:spPr>
          <a:xfrm>
            <a:off x="502671" y="475181"/>
            <a:ext cx="10799863" cy="344582"/>
          </a:xfrm>
          <a:prstGeom prst="rect">
            <a:avLst/>
          </a:prstGeom>
        </p:spPr>
        <p:txBody>
          <a:bodyPr wrap="square">
            <a:spAutoFit/>
          </a:bodyPr>
          <a:lstStyle/>
          <a:p>
            <a:pPr marL="530225" indent="-530225">
              <a:lnSpc>
                <a:spcPct val="110000"/>
              </a:lnSpc>
            </a:pPr>
            <a:r>
              <a:rPr lang="fr-CA" sz="1600" b="1" dirty="0">
                <a:solidFill>
                  <a:schemeClr val="tx1">
                    <a:lumMod val="75000"/>
                    <a:lumOff val="25000"/>
                  </a:schemeClr>
                </a:solidFill>
                <a:latin typeface="Raleway" panose="020B0003030101060003" pitchFamily="34" charset="0"/>
              </a:rPr>
              <a:t>2.5 	Caractéristiques sociodémographiques, comportements sexuels et autres facteurs de risques d’ITSS</a:t>
            </a:r>
            <a:endParaRPr lang="fr-CA" sz="1600" dirty="0">
              <a:solidFill>
                <a:schemeClr val="tx1">
                  <a:lumMod val="75000"/>
                  <a:lumOff val="25000"/>
                </a:schemeClr>
              </a:solidFill>
              <a:latin typeface="Raleway" panose="020B0003030101060003" pitchFamily="34" charset="0"/>
            </a:endParaRPr>
          </a:p>
        </p:txBody>
      </p:sp>
      <p:sp>
        <p:nvSpPr>
          <p:cNvPr id="2" name="Rectangle 1">
            <a:extLst>
              <a:ext uri="{FF2B5EF4-FFF2-40B4-BE49-F238E27FC236}">
                <a16:creationId xmlns:a16="http://schemas.microsoft.com/office/drawing/2014/main" id="{AE7E3792-A8BE-4FCC-AA11-A68A7FD9D3AE}"/>
              </a:ext>
            </a:extLst>
          </p:cNvPr>
          <p:cNvSpPr/>
          <p:nvPr>
            <p:custDataLst>
              <p:tags r:id="rId4"/>
            </p:custDataLst>
          </p:nvPr>
        </p:nvSpPr>
        <p:spPr>
          <a:xfrm>
            <a:off x="516318" y="4977087"/>
            <a:ext cx="9200887" cy="646331"/>
          </a:xfrm>
          <a:prstGeom prst="rect">
            <a:avLst/>
          </a:prstGeom>
        </p:spPr>
        <p:txBody>
          <a:bodyPr wrap="square">
            <a:spAutoFit/>
          </a:bodyPr>
          <a:lstStyle/>
          <a:p>
            <a:r>
              <a:rPr lang="fr-CA" sz="120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 </a:t>
            </a:r>
          </a:p>
          <a:p>
            <a:r>
              <a:rPr lang="fr-CA" sz="1200" dirty="0">
                <a:solidFill>
                  <a:schemeClr val="tx1">
                    <a:lumMod val="75000"/>
                    <a:lumOff val="25000"/>
                  </a:schemeClr>
                </a:solidFill>
                <a:latin typeface="HelveticaNeueLT Std" panose="020B0604020202020204" pitchFamily="34" charset="0"/>
              </a:rPr>
              <a:t>Origine ethnoculturelle non disponible en 2016 et 2017.</a:t>
            </a:r>
          </a:p>
          <a:p>
            <a:r>
              <a:rPr lang="fr-CA" sz="1200" dirty="0">
                <a:solidFill>
                  <a:schemeClr val="tx1">
                    <a:lumMod val="75000"/>
                    <a:lumOff val="25000"/>
                  </a:schemeClr>
                </a:solidFill>
                <a:latin typeface="HelveticaNeueLT Std" panose="020B0604020202020204" pitchFamily="34" charset="0"/>
              </a:rPr>
              <a:t>Voir la diapositive 33 pour le nombre de questionnaires reçus par année</a:t>
            </a:r>
          </a:p>
        </p:txBody>
      </p:sp>
      <p:sp>
        <p:nvSpPr>
          <p:cNvPr id="8" name="Rectangle 7">
            <a:extLst>
              <a:ext uri="{FF2B5EF4-FFF2-40B4-BE49-F238E27FC236}">
                <a16:creationId xmlns:a16="http://schemas.microsoft.com/office/drawing/2014/main" id="{DBAB5BB1-8C33-477F-B5E2-DA476C8DFE8D}"/>
              </a:ext>
            </a:extLst>
          </p:cNvPr>
          <p:cNvSpPr/>
          <p:nvPr>
            <p:custDataLst>
              <p:tags r:id="rId5"/>
            </p:custDataLst>
          </p:nvPr>
        </p:nvSpPr>
        <p:spPr>
          <a:xfrm>
            <a:off x="502671" y="2530853"/>
            <a:ext cx="8238927" cy="338554"/>
          </a:xfrm>
          <a:prstGeom prst="rect">
            <a:avLst/>
          </a:prstGeom>
        </p:spPr>
        <p:txBody>
          <a:bodyPr wrap="square">
            <a:spAutoFit/>
          </a:bodyPr>
          <a:lstStyle/>
          <a:p>
            <a:pPr lvl="0"/>
            <a:r>
              <a:rPr lang="fr-CA" sz="1600" b="1" dirty="0">
                <a:solidFill>
                  <a:schemeClr val="tx1">
                    <a:lumMod val="75000"/>
                    <a:lumOff val="25000"/>
                  </a:schemeClr>
                </a:solidFill>
                <a:latin typeface="HelveticaNeueLT Std" panose="020B0604020202020204" pitchFamily="34" charset="0"/>
              </a:rPr>
              <a:t>Tableau 19 : </a:t>
            </a:r>
            <a:r>
              <a:rPr lang="fr-CA" sz="1600" dirty="0">
                <a:solidFill>
                  <a:schemeClr val="tx1">
                    <a:lumMod val="75000"/>
                    <a:lumOff val="25000"/>
                  </a:schemeClr>
                </a:solidFill>
                <a:latin typeface="HelveticaNeueLT Std" panose="020B0604020202020204" pitchFamily="34" charset="0"/>
              </a:rPr>
              <a:t>Origine ethnoculturelle, cas masculins de LGV, 2013-2019</a:t>
            </a:r>
          </a:p>
        </p:txBody>
      </p:sp>
      <p:pic>
        <p:nvPicPr>
          <p:cNvPr id="4" name="Image 3">
            <a:extLst>
              <a:ext uri="{FF2B5EF4-FFF2-40B4-BE49-F238E27FC236}">
                <a16:creationId xmlns:a16="http://schemas.microsoft.com/office/drawing/2014/main" id="{D0F8FC99-FC82-4E45-AB8A-9917927BB5CD}"/>
              </a:ext>
            </a:extLst>
          </p:cNvPr>
          <p:cNvPicPr>
            <a:picLocks noChangeAspect="1"/>
          </p:cNvPicPr>
          <p:nvPr>
            <p:custDataLst>
              <p:tags r:id="rId6"/>
            </p:custDataLst>
          </p:nvPr>
        </p:nvPicPr>
        <p:blipFill>
          <a:blip r:embed="rId9"/>
          <a:stretch>
            <a:fillRect/>
          </a:stretch>
        </p:blipFill>
        <p:spPr>
          <a:xfrm>
            <a:off x="620209" y="1501303"/>
            <a:ext cx="11232000" cy="768295"/>
          </a:xfrm>
          <a:prstGeom prst="rect">
            <a:avLst/>
          </a:prstGeom>
        </p:spPr>
      </p:pic>
      <p:pic>
        <p:nvPicPr>
          <p:cNvPr id="5" name="Image 4">
            <a:extLst>
              <a:ext uri="{FF2B5EF4-FFF2-40B4-BE49-F238E27FC236}">
                <a16:creationId xmlns:a16="http://schemas.microsoft.com/office/drawing/2014/main" id="{86D4453F-1E31-4BE3-9ABB-65D2F78E2724}"/>
              </a:ext>
            </a:extLst>
          </p:cNvPr>
          <p:cNvPicPr>
            <a:picLocks noChangeAspect="1"/>
          </p:cNvPicPr>
          <p:nvPr>
            <p:custDataLst>
              <p:tags r:id="rId7"/>
            </p:custDataLst>
          </p:nvPr>
        </p:nvPicPr>
        <p:blipFill>
          <a:blip r:embed="rId10"/>
          <a:stretch>
            <a:fillRect/>
          </a:stretch>
        </p:blipFill>
        <p:spPr>
          <a:xfrm>
            <a:off x="587375" y="2991476"/>
            <a:ext cx="9307252" cy="1913547"/>
          </a:xfrm>
          <a:prstGeom prst="rect">
            <a:avLst/>
          </a:prstGeom>
          <a:solidFill>
            <a:schemeClr val="bg1"/>
          </a:solidFill>
        </p:spPr>
      </p:pic>
    </p:spTree>
    <p:extLst>
      <p:ext uri="{BB962C8B-B14F-4D97-AF65-F5344CB8AC3E}">
        <p14:creationId xmlns:p14="http://schemas.microsoft.com/office/powerpoint/2010/main" val="387516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F0CA5-D7E6-4719-B952-075E3A07F339}"/>
              </a:ext>
            </a:extLst>
          </p:cNvPr>
          <p:cNvSpPr>
            <a:spLocks noGrp="1"/>
          </p:cNvSpPr>
          <p:nvPr>
            <p:ph type="title"/>
            <p:custDataLst>
              <p:tags r:id="rId1"/>
            </p:custDataLst>
          </p:nvPr>
        </p:nvSpPr>
        <p:spPr>
          <a:xfrm>
            <a:off x="502671" y="376924"/>
            <a:ext cx="10967884" cy="614888"/>
          </a:xfrm>
        </p:spPr>
        <p:txBody>
          <a:bodyPr>
            <a:noAutofit/>
          </a:bodyPr>
          <a:lstStyle/>
          <a:p>
            <a:pPr marL="354013" indent="-354013"/>
            <a:r>
              <a:rPr lang="fr-CA" sz="2400" dirty="0">
                <a:solidFill>
                  <a:srgbClr val="31859C"/>
                </a:solidFill>
              </a:rPr>
              <a:t>3. 	Analyses comparatives : statut VIH, Montréal et hors Montréal, réinfections</a:t>
            </a:r>
          </a:p>
        </p:txBody>
      </p:sp>
      <p:sp>
        <p:nvSpPr>
          <p:cNvPr id="4" name="Espace réservé du numéro de diapositive 3">
            <a:extLst>
              <a:ext uri="{FF2B5EF4-FFF2-40B4-BE49-F238E27FC236}">
                <a16:creationId xmlns:a16="http://schemas.microsoft.com/office/drawing/2014/main" id="{E5842E59-0E51-4067-A5FE-D40095485349}"/>
              </a:ext>
            </a:extLst>
          </p:cNvPr>
          <p:cNvSpPr>
            <a:spLocks noGrp="1"/>
          </p:cNvSpPr>
          <p:nvPr>
            <p:ph type="sldNum" sz="quarter" idx="12"/>
            <p:custDataLst>
              <p:tags r:id="rId2"/>
            </p:custDataLst>
          </p:nvPr>
        </p:nvSpPr>
        <p:spPr/>
        <p:txBody>
          <a:bodyPr/>
          <a:lstStyle/>
          <a:p>
            <a:fld id="{00BA8EDE-6DC9-4F99-B0F4-25DFD083338C}" type="slidenum">
              <a:rPr lang="fr-FR" smtClean="0">
                <a:solidFill>
                  <a:prstClr val="white">
                    <a:lumMod val="50000"/>
                  </a:prstClr>
                </a:solidFill>
              </a:rPr>
              <a:pPr/>
              <a:t>38</a:t>
            </a:fld>
            <a:endParaRPr lang="fr-FR" dirty="0">
              <a:solidFill>
                <a:prstClr val="white">
                  <a:lumMod val="50000"/>
                </a:prstClr>
              </a:solidFill>
            </a:endParaRPr>
          </a:p>
        </p:txBody>
      </p:sp>
      <p:sp>
        <p:nvSpPr>
          <p:cNvPr id="3" name="Espace réservé du contenu 2">
            <a:extLst>
              <a:ext uri="{FF2B5EF4-FFF2-40B4-BE49-F238E27FC236}">
                <a16:creationId xmlns:a16="http://schemas.microsoft.com/office/drawing/2014/main" id="{E3224B50-941C-4415-9CB1-F9CF0394E37E}"/>
              </a:ext>
            </a:extLst>
          </p:cNvPr>
          <p:cNvSpPr>
            <a:spLocks noGrp="1"/>
          </p:cNvSpPr>
          <p:nvPr>
            <p:ph idx="4294967295"/>
            <p:custDataLst>
              <p:tags r:id="rId3"/>
            </p:custDataLst>
          </p:nvPr>
        </p:nvSpPr>
        <p:spPr>
          <a:xfrm>
            <a:off x="486768" y="964516"/>
            <a:ext cx="11739562" cy="5024438"/>
          </a:xfrm>
        </p:spPr>
        <p:txBody>
          <a:bodyPr>
            <a:noAutofit/>
          </a:bodyPr>
          <a:lstStyle/>
          <a:p>
            <a:pPr lvl="0">
              <a:spcAft>
                <a:spcPts val="600"/>
              </a:spcAft>
            </a:pPr>
            <a:r>
              <a:rPr lang="fr-CA" sz="1400" b="1" dirty="0">
                <a:solidFill>
                  <a:schemeClr val="tx1">
                    <a:lumMod val="65000"/>
                    <a:lumOff val="35000"/>
                  </a:schemeClr>
                </a:solidFill>
              </a:rPr>
              <a:t>3.1   Comparaison des caractéristiques des cas déclarés de LGV entre les personnes vivant avec le VIH (PVVIH) et non PVVIH.</a:t>
            </a:r>
          </a:p>
          <a:p>
            <a:pPr marL="633413" lvl="1" indent="-190500">
              <a:spcAft>
                <a:spcPts val="600"/>
              </a:spcAft>
              <a:buClr>
                <a:srgbClr val="31859C"/>
              </a:buClr>
            </a:pPr>
            <a:r>
              <a:rPr lang="fr-CA" sz="1400" dirty="0"/>
              <a:t>Âge et raison de prélèvement</a:t>
            </a:r>
          </a:p>
          <a:p>
            <a:pPr marL="633413" lvl="1" indent="-190500">
              <a:spcAft>
                <a:spcPts val="600"/>
              </a:spcAft>
              <a:buClr>
                <a:srgbClr val="31859C"/>
              </a:buClr>
            </a:pPr>
            <a:r>
              <a:rPr lang="fr-CA" sz="1400" dirty="0"/>
              <a:t>Manifestations cliniques et antécédents d’ITSS</a:t>
            </a:r>
          </a:p>
          <a:p>
            <a:pPr marL="633413" lvl="1" indent="-190500">
              <a:spcAft>
                <a:spcPts val="600"/>
              </a:spcAft>
              <a:buClr>
                <a:srgbClr val="31859C"/>
              </a:buClr>
            </a:pPr>
            <a:r>
              <a:rPr lang="fr-CA" sz="1400" dirty="0"/>
              <a:t>Comportements sexuels 12 derniers mois</a:t>
            </a:r>
          </a:p>
          <a:p>
            <a:pPr marL="633413" lvl="1" indent="-190500">
              <a:spcAft>
                <a:spcPts val="600"/>
              </a:spcAft>
              <a:buClr>
                <a:srgbClr val="31859C"/>
              </a:buClr>
            </a:pPr>
            <a:r>
              <a:rPr lang="fr-CA" sz="1400" dirty="0"/>
              <a:t>Comportements sexuels des 60 derniers jours</a:t>
            </a:r>
          </a:p>
          <a:p>
            <a:pPr marL="633413" lvl="1" indent="-190500">
              <a:spcAft>
                <a:spcPts val="1200"/>
              </a:spcAft>
              <a:buClr>
                <a:srgbClr val="31859C"/>
              </a:buClr>
            </a:pPr>
            <a:r>
              <a:rPr lang="fr-CA" sz="1400" dirty="0"/>
              <a:t>Comportements de consommation de drogues</a:t>
            </a:r>
          </a:p>
          <a:p>
            <a:pPr marL="0" lvl="1" indent="0">
              <a:spcAft>
                <a:spcPts val="600"/>
              </a:spcAft>
              <a:buClr>
                <a:schemeClr val="accent6"/>
              </a:buClr>
              <a:buNone/>
            </a:pPr>
            <a:r>
              <a:rPr lang="fr-CA" sz="1400" b="1" dirty="0"/>
              <a:t>3.2   Comparaison des caractéristiques des cas déclarés de LGV entre les cas de Montréal et hors Montréal.</a:t>
            </a:r>
          </a:p>
          <a:p>
            <a:pPr marL="633413" lvl="1" indent="-190500">
              <a:spcAft>
                <a:spcPts val="600"/>
              </a:spcAft>
              <a:buClr>
                <a:srgbClr val="31859C"/>
              </a:buClr>
            </a:pPr>
            <a:r>
              <a:rPr lang="fr-CA" sz="1400" dirty="0"/>
              <a:t>Âge et raison de prélèvement</a:t>
            </a:r>
          </a:p>
          <a:p>
            <a:pPr marL="633413" lvl="1" indent="-190500">
              <a:spcAft>
                <a:spcPts val="600"/>
              </a:spcAft>
              <a:buClr>
                <a:srgbClr val="31859C"/>
              </a:buClr>
            </a:pPr>
            <a:r>
              <a:rPr lang="fr-CA" sz="1400" dirty="0"/>
              <a:t>Manifestations cliniques et antécédents d’ITSS</a:t>
            </a:r>
          </a:p>
          <a:p>
            <a:pPr marL="633413" lvl="1" indent="-190500">
              <a:spcAft>
                <a:spcPts val="600"/>
              </a:spcAft>
              <a:buClr>
                <a:srgbClr val="31859C"/>
              </a:buClr>
            </a:pPr>
            <a:r>
              <a:rPr lang="fr-CA" sz="1400" dirty="0"/>
              <a:t>Comportements sexuels 12 derniers mois</a:t>
            </a:r>
          </a:p>
          <a:p>
            <a:pPr marL="633413" lvl="1" indent="-190500">
              <a:spcAft>
                <a:spcPts val="600"/>
              </a:spcAft>
              <a:buClr>
                <a:srgbClr val="31859C"/>
              </a:buClr>
            </a:pPr>
            <a:r>
              <a:rPr lang="fr-CA" sz="1400" dirty="0"/>
              <a:t>Comportements sexuels des 60 derniers jours</a:t>
            </a:r>
          </a:p>
          <a:p>
            <a:pPr marL="633413" lvl="1" indent="-190500">
              <a:spcAft>
                <a:spcPts val="1200"/>
              </a:spcAft>
              <a:buClr>
                <a:srgbClr val="31859C"/>
              </a:buClr>
            </a:pPr>
            <a:r>
              <a:rPr lang="fr-CA" sz="1400" dirty="0"/>
              <a:t>Comportements de consommation de drogues</a:t>
            </a:r>
          </a:p>
          <a:p>
            <a:pPr marL="0" lvl="1" indent="0">
              <a:spcAft>
                <a:spcPts val="600"/>
              </a:spcAft>
              <a:buClr>
                <a:schemeClr val="accent6"/>
              </a:buClr>
              <a:buNone/>
            </a:pPr>
            <a:r>
              <a:rPr lang="fr-CA" sz="1400" b="1" dirty="0"/>
              <a:t>3.3</a:t>
            </a:r>
            <a:r>
              <a:rPr lang="fr-CA" sz="1100" b="1" dirty="0"/>
              <a:t>    </a:t>
            </a:r>
            <a:r>
              <a:rPr lang="fr-CA" sz="1400" b="1" dirty="0"/>
              <a:t>Comparaison des caractéristiques des cas déclarés de LGV entre les cas avec ou sans réinfection potentielle.</a:t>
            </a:r>
          </a:p>
          <a:p>
            <a:pPr marL="633413" lvl="1" indent="-190500">
              <a:spcAft>
                <a:spcPts val="600"/>
              </a:spcAft>
              <a:buClr>
                <a:srgbClr val="31859C"/>
              </a:buClr>
            </a:pPr>
            <a:r>
              <a:rPr lang="fr-CA" sz="1400" dirty="0"/>
              <a:t>Âge et raison de prélèvement</a:t>
            </a:r>
          </a:p>
          <a:p>
            <a:pPr marL="633413" lvl="1" indent="-190500">
              <a:spcAft>
                <a:spcPts val="600"/>
              </a:spcAft>
              <a:buClr>
                <a:srgbClr val="31859C"/>
              </a:buClr>
            </a:pPr>
            <a:r>
              <a:rPr lang="fr-CA" sz="1400" dirty="0"/>
              <a:t>Manifestations cliniques et antécédents d’ITSS</a:t>
            </a:r>
          </a:p>
          <a:p>
            <a:pPr marL="633413" lvl="1" indent="-190500">
              <a:spcAft>
                <a:spcPts val="600"/>
              </a:spcAft>
              <a:buClr>
                <a:srgbClr val="31859C"/>
              </a:buClr>
            </a:pPr>
            <a:r>
              <a:rPr lang="fr-CA" sz="1400" dirty="0"/>
              <a:t>Comportements sexuels 12 derniers mois</a:t>
            </a:r>
          </a:p>
          <a:p>
            <a:pPr marL="633413" lvl="1" indent="-190500">
              <a:spcAft>
                <a:spcPts val="600"/>
              </a:spcAft>
              <a:buClr>
                <a:srgbClr val="31859C"/>
              </a:buClr>
            </a:pPr>
            <a:r>
              <a:rPr lang="fr-CA" sz="1400" dirty="0"/>
              <a:t>Comportements sexuels des 60 derniers jours</a:t>
            </a:r>
          </a:p>
          <a:p>
            <a:pPr marL="633413" lvl="1" indent="-190500">
              <a:spcAft>
                <a:spcPts val="1200"/>
              </a:spcAft>
              <a:buClr>
                <a:srgbClr val="31859C"/>
              </a:buClr>
            </a:pPr>
            <a:r>
              <a:rPr lang="fr-CA" sz="1400" dirty="0"/>
              <a:t>Comportements de consommation de drogues</a:t>
            </a:r>
            <a:endParaRPr lang="fr-CA" sz="1000" dirty="0">
              <a:solidFill>
                <a:schemeClr val="tx1">
                  <a:lumMod val="65000"/>
                  <a:lumOff val="35000"/>
                </a:schemeClr>
              </a:solidFill>
            </a:endParaRPr>
          </a:p>
        </p:txBody>
      </p:sp>
    </p:spTree>
    <p:extLst>
      <p:ext uri="{BB962C8B-B14F-4D97-AF65-F5344CB8AC3E}">
        <p14:creationId xmlns:p14="http://schemas.microsoft.com/office/powerpoint/2010/main" val="196776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1E5C30-CEEA-4C20-92A0-6747C3298410}"/>
              </a:ext>
            </a:extLst>
          </p:cNvPr>
          <p:cNvSpPr>
            <a:spLocks noGrp="1"/>
          </p:cNvSpPr>
          <p:nvPr>
            <p:ph type="title"/>
            <p:custDataLst>
              <p:tags r:id="rId1"/>
            </p:custDataLst>
          </p:nvPr>
        </p:nvSpPr>
        <p:spPr>
          <a:xfrm>
            <a:off x="1672980" y="2568388"/>
            <a:ext cx="10363200" cy="860612"/>
          </a:xfrm>
        </p:spPr>
        <p:txBody>
          <a:bodyPr>
            <a:normAutofit/>
          </a:bodyPr>
          <a:lstStyle/>
          <a:p>
            <a:r>
              <a:rPr lang="fr-CA" sz="3200" b="1" dirty="0"/>
              <a:t>Comparaison PVVIH et non PVVIH</a:t>
            </a:r>
          </a:p>
        </p:txBody>
      </p:sp>
      <p:sp>
        <p:nvSpPr>
          <p:cNvPr id="3" name="Espace réservé du numéro de diapositive 3">
            <a:extLst>
              <a:ext uri="{FF2B5EF4-FFF2-40B4-BE49-F238E27FC236}">
                <a16:creationId xmlns:a16="http://schemas.microsoft.com/office/drawing/2014/main" id="{EA872433-AB40-4595-A138-22A3B2A0DC03}"/>
              </a:ext>
            </a:extLst>
          </p:cNvPr>
          <p:cNvSpPr txBox="1">
            <a:spLocks/>
          </p:cNvSpPr>
          <p:nvPr>
            <p:custDataLst>
              <p:tags r:id="rId2"/>
            </p:custDataLst>
          </p:nvPr>
        </p:nvSpPr>
        <p:spPr>
          <a:xfrm>
            <a:off x="0" y="6497638"/>
            <a:ext cx="588963" cy="365125"/>
          </a:xfrm>
          <a:prstGeom prst="rect">
            <a:avLst/>
          </a:prstGeom>
        </p:spPr>
        <p:txBody>
          <a:bodyPr vert="horz" lIns="91440" tIns="45720" rIns="91440" bIns="45720" rtlCol="0" anchor="ctr"/>
          <a:lstStyle>
            <a:defPPr>
              <a:defRPr lang="fr-FR"/>
            </a:defPPr>
            <a:lvl1pPr marL="0" algn="r" defTabSz="914400" rtl="0" eaLnBrk="1" latinLnBrk="0" hangingPunct="1">
              <a:defRPr sz="1333" kern="1200">
                <a:solidFill>
                  <a:schemeClr val="bg1">
                    <a:lumMod val="50000"/>
                  </a:schemeClr>
                </a:solidFill>
                <a:latin typeface="HelveticaNeue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BA8EDE-6DC9-4F99-B0F4-25DFD083338C}" type="slidenum">
              <a:rPr lang="fr-FR" smtClean="0">
                <a:solidFill>
                  <a:prstClr val="white">
                    <a:lumMod val="50000"/>
                  </a:prstClr>
                </a:solidFill>
              </a:rPr>
              <a:pPr/>
              <a:t>39</a:t>
            </a:fld>
            <a:endParaRPr lang="fr-FR" dirty="0">
              <a:solidFill>
                <a:prstClr val="white">
                  <a:lumMod val="50000"/>
                </a:prstClr>
              </a:solidFill>
            </a:endParaRPr>
          </a:p>
        </p:txBody>
      </p:sp>
    </p:spTree>
    <p:extLst>
      <p:ext uri="{BB962C8B-B14F-4D97-AF65-F5344CB8AC3E}">
        <p14:creationId xmlns:p14="http://schemas.microsoft.com/office/powerpoint/2010/main" val="123907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8187" y="332124"/>
            <a:ext cx="10972800" cy="720080"/>
          </a:xfrm>
        </p:spPr>
        <p:txBody>
          <a:bodyPr>
            <a:normAutofit/>
          </a:bodyPr>
          <a:lstStyle/>
          <a:p>
            <a:r>
              <a:rPr lang="fr-CA" sz="3600" dirty="0">
                <a:solidFill>
                  <a:schemeClr val="tx1">
                    <a:lumMod val="75000"/>
                    <a:lumOff val="25000"/>
                  </a:schemeClr>
                </a:solidFill>
              </a:rPr>
              <a:t>Introduction</a:t>
            </a:r>
          </a:p>
        </p:txBody>
      </p:sp>
      <p:sp>
        <p:nvSpPr>
          <p:cNvPr id="3" name="Espace réservé du contenu 2"/>
          <p:cNvSpPr>
            <a:spLocks noGrp="1"/>
          </p:cNvSpPr>
          <p:nvPr>
            <p:ph idx="1"/>
            <p:custDataLst>
              <p:tags r:id="rId2"/>
            </p:custDataLst>
          </p:nvPr>
        </p:nvSpPr>
        <p:spPr>
          <a:xfrm>
            <a:off x="515483" y="1800225"/>
            <a:ext cx="11253739" cy="3843122"/>
          </a:xfrm>
        </p:spPr>
        <p:txBody>
          <a:bodyPr>
            <a:noAutofit/>
          </a:bodyPr>
          <a:lstStyle/>
          <a:p>
            <a:pPr marL="228594" indent="-228594">
              <a:lnSpc>
                <a:spcPct val="120000"/>
              </a:lnSpc>
              <a:spcAft>
                <a:spcPts val="800"/>
              </a:spcAft>
              <a:buFont typeface="Wingdings" panose="05000000000000000000" pitchFamily="2" charset="2"/>
              <a:buChar char="§"/>
            </a:pPr>
            <a:r>
              <a:rPr lang="fr-CA" sz="1400" dirty="0">
                <a:solidFill>
                  <a:schemeClr val="tx1">
                    <a:lumMod val="65000"/>
                    <a:lumOff val="35000"/>
                  </a:schemeClr>
                </a:solidFill>
              </a:rPr>
              <a:t>La </a:t>
            </a:r>
            <a:r>
              <a:rPr lang="fr-CA" sz="1400" i="1" dirty="0">
                <a:solidFill>
                  <a:schemeClr val="tx1">
                    <a:lumMod val="65000"/>
                    <a:lumOff val="35000"/>
                  </a:schemeClr>
                </a:solidFill>
              </a:rPr>
              <a:t>lymphogranulomatose vénérienne (LGV) </a:t>
            </a:r>
            <a:r>
              <a:rPr lang="fr-CA" sz="1400" dirty="0">
                <a:solidFill>
                  <a:schemeClr val="tx1">
                    <a:lumMod val="65000"/>
                    <a:lumOff val="35000"/>
                  </a:schemeClr>
                </a:solidFill>
              </a:rPr>
              <a:t>est une infection bactérienne à </a:t>
            </a:r>
            <a:r>
              <a:rPr lang="fr-CA" sz="1400" i="1" dirty="0">
                <a:solidFill>
                  <a:schemeClr val="tx1">
                    <a:lumMod val="65000"/>
                    <a:lumOff val="35000"/>
                  </a:schemeClr>
                </a:solidFill>
              </a:rPr>
              <a:t>Chlamydia trachomatis </a:t>
            </a:r>
            <a:r>
              <a:rPr lang="fr-CA" sz="1400" dirty="0">
                <a:solidFill>
                  <a:schemeClr val="tx1">
                    <a:lumMod val="65000"/>
                    <a:lumOff val="35000"/>
                  </a:schemeClr>
                </a:solidFill>
              </a:rPr>
              <a:t>(CT) de génotype L1, L2 ou L3. </a:t>
            </a:r>
          </a:p>
          <a:p>
            <a:pPr marL="228594" indent="-228594">
              <a:lnSpc>
                <a:spcPct val="120000"/>
              </a:lnSpc>
              <a:spcAft>
                <a:spcPts val="800"/>
              </a:spcAft>
              <a:buFont typeface="Wingdings" panose="05000000000000000000" pitchFamily="2" charset="2"/>
              <a:buChar char="§"/>
            </a:pPr>
            <a:r>
              <a:rPr lang="fr-FR" sz="1400" dirty="0">
                <a:solidFill>
                  <a:schemeClr val="tx1">
                    <a:lumMod val="65000"/>
                    <a:lumOff val="35000"/>
                  </a:schemeClr>
                </a:solidFill>
              </a:rPr>
              <a:t>Les cas déclarés de LGV étaient rares au Québec avant 2005, année où une première émergence a eu lieu (25 cas en 2005, 44 cas en 2006). Elle a été suivie d'une période de faible endémicité entre 2007 et 2012 (2 à 13 cas par année). Depuis 2013, le nombre de cas déclarés de LGV a augmenté de façon importante. </a:t>
            </a:r>
          </a:p>
          <a:p>
            <a:pPr marL="228594" indent="-228594">
              <a:lnSpc>
                <a:spcPct val="120000"/>
              </a:lnSpc>
              <a:spcAft>
                <a:spcPts val="800"/>
              </a:spcAft>
              <a:buFont typeface="Wingdings" panose="05000000000000000000" pitchFamily="2" charset="2"/>
              <a:buChar char="§"/>
            </a:pPr>
            <a:r>
              <a:rPr lang="fr-CA" sz="1400" dirty="0">
                <a:solidFill>
                  <a:schemeClr val="tx1">
                    <a:lumMod val="65000"/>
                    <a:lumOff val="35000"/>
                  </a:schemeClr>
                </a:solidFill>
              </a:rPr>
              <a:t>Au Québec, la LGV touche presque exclusivement les hommes ayant des relations sexuelles avec d’autres hommes et de façon exceptionnelle, les femmes et la population hétérosexuelle. </a:t>
            </a:r>
          </a:p>
          <a:p>
            <a:pPr marL="228594" indent="-228594">
              <a:lnSpc>
                <a:spcPct val="120000"/>
              </a:lnSpc>
              <a:spcAft>
                <a:spcPts val="800"/>
              </a:spcAft>
              <a:buFont typeface="Wingdings" panose="05000000000000000000" pitchFamily="2" charset="2"/>
              <a:buChar char="§"/>
            </a:pPr>
            <a:r>
              <a:rPr lang="fr-CA" sz="1400" dirty="0">
                <a:solidFill>
                  <a:schemeClr val="tx1">
                    <a:lumMod val="65000"/>
                    <a:lumOff val="35000"/>
                  </a:schemeClr>
                </a:solidFill>
              </a:rPr>
              <a:t>Une personne infectée peut transmettre son infection, qu’elle soit symptomatique ou non, pendant son traitement et même pendant des semaines ou des mois lorsque non traitée. </a:t>
            </a:r>
          </a:p>
          <a:p>
            <a:pPr marL="228594" indent="-228594">
              <a:lnSpc>
                <a:spcPct val="120000"/>
              </a:lnSpc>
              <a:spcAft>
                <a:spcPts val="800"/>
              </a:spcAft>
              <a:buFont typeface="Wingdings" panose="05000000000000000000" pitchFamily="2" charset="2"/>
              <a:buChar char="§"/>
            </a:pPr>
            <a:r>
              <a:rPr lang="fr-FR" sz="1400" dirty="0">
                <a:solidFill>
                  <a:schemeClr val="tx1">
                    <a:lumMod val="65000"/>
                    <a:lumOff val="35000"/>
                  </a:schemeClr>
                </a:solidFill>
              </a:rPr>
              <a:t>Au Québec, les cas de LGV qui répondent à la définition nosologique en vigueur sont des maladies à déclaration obligatoire (MADO).</a:t>
            </a:r>
            <a:endParaRPr lang="fr-CA" sz="1400" dirty="0">
              <a:solidFill>
                <a:schemeClr val="tx1">
                  <a:lumMod val="65000"/>
                  <a:lumOff val="35000"/>
                </a:schemeClr>
              </a:solidFill>
            </a:endParaRPr>
          </a:p>
          <a:p>
            <a:pPr marL="228594" indent="-228594">
              <a:lnSpc>
                <a:spcPct val="120000"/>
              </a:lnSpc>
              <a:spcAft>
                <a:spcPts val="800"/>
              </a:spcAft>
              <a:buFont typeface="Wingdings" panose="05000000000000000000" pitchFamily="2" charset="2"/>
              <a:buChar char="§"/>
            </a:pPr>
            <a:r>
              <a:rPr lang="fr-FR" sz="1400" dirty="0">
                <a:solidFill>
                  <a:schemeClr val="tx1">
                    <a:lumMod val="65000"/>
                    <a:lumOff val="35000"/>
                  </a:schemeClr>
                </a:solidFill>
              </a:rPr>
              <a:t>De 2005 à 2013, le Canada a mis en place une vigie nationale pour la LGV à laquelle a participé le Québec en vertu de la Loi de santé publique (1). Le Québec poursuit ensuite la « vigie » (2) et est en mode « enquête » depuis 2017 (3). Le mandat a été confié à l’INSPQ.</a:t>
            </a:r>
          </a:p>
          <a:p>
            <a:pPr marL="228594" indent="-228594">
              <a:lnSpc>
                <a:spcPct val="120000"/>
              </a:lnSpc>
              <a:spcAft>
                <a:spcPts val="800"/>
              </a:spcAft>
              <a:buFont typeface="Wingdings" panose="05000000000000000000" pitchFamily="2" charset="2"/>
              <a:buChar char="§"/>
            </a:pPr>
            <a:r>
              <a:rPr lang="fr-CA" sz="1400" dirty="0">
                <a:solidFill>
                  <a:schemeClr val="tx1">
                    <a:lumMod val="65000"/>
                    <a:lumOff val="35000"/>
                  </a:schemeClr>
                </a:solidFill>
              </a:rPr>
              <a:t>Les deux diapositives suivantes décrivent les caractéristiques de la LGV. </a:t>
            </a:r>
          </a:p>
        </p:txBody>
      </p:sp>
      <p:sp>
        <p:nvSpPr>
          <p:cNvPr id="4" name="Espace réservé du numéro de diapositive 3"/>
          <p:cNvSpPr>
            <a:spLocks noGrp="1"/>
          </p:cNvSpPr>
          <p:nvPr>
            <p:ph type="sldNum" sz="quarter" idx="12"/>
            <p:custDataLst>
              <p:tags r:id="rId3"/>
            </p:custDataLst>
          </p:nvPr>
        </p:nvSpPr>
        <p:spPr/>
        <p:txBody>
          <a:bodyPr/>
          <a:lstStyle/>
          <a:p>
            <a:fld id="{00BA8EDE-6DC9-4F99-B0F4-25DFD083338C}" type="slidenum">
              <a:rPr lang="fr-FR" smtClean="0">
                <a:solidFill>
                  <a:schemeClr val="tx1">
                    <a:lumMod val="50000"/>
                    <a:lumOff val="50000"/>
                  </a:schemeClr>
                </a:solidFill>
              </a:rPr>
              <a:pPr/>
              <a:t>4</a:t>
            </a:fld>
            <a:endParaRPr lang="fr-FR" dirty="0">
              <a:solidFill>
                <a:schemeClr val="tx1">
                  <a:lumMod val="50000"/>
                  <a:lumOff val="50000"/>
                </a:schemeClr>
              </a:solidFill>
            </a:endParaRPr>
          </a:p>
        </p:txBody>
      </p:sp>
      <p:sp>
        <p:nvSpPr>
          <p:cNvPr id="5" name="Rectangle 4">
            <a:extLst>
              <a:ext uri="{FF2B5EF4-FFF2-40B4-BE49-F238E27FC236}">
                <a16:creationId xmlns:a16="http://schemas.microsoft.com/office/drawing/2014/main" id="{8176B386-5F40-4BE7-9722-9FA562E141E8}"/>
              </a:ext>
            </a:extLst>
          </p:cNvPr>
          <p:cNvSpPr/>
          <p:nvPr>
            <p:custDataLst>
              <p:tags r:id="rId4"/>
            </p:custDataLst>
          </p:nvPr>
        </p:nvSpPr>
        <p:spPr>
          <a:xfrm>
            <a:off x="506891" y="5781762"/>
            <a:ext cx="7796784" cy="577081"/>
          </a:xfrm>
          <a:prstGeom prst="rect">
            <a:avLst/>
          </a:prstGeom>
        </p:spPr>
        <p:txBody>
          <a:bodyPr wrap="square">
            <a:spAutoFit/>
          </a:bodyPr>
          <a:lstStyle/>
          <a:p>
            <a:r>
              <a:rPr lang="fr-CA" sz="1050" dirty="0">
                <a:solidFill>
                  <a:schemeClr val="tx1">
                    <a:lumMod val="75000"/>
                    <a:lumOff val="25000"/>
                  </a:schemeClr>
                </a:solidFill>
                <a:latin typeface="HelveticaNeueforSAS"/>
              </a:rPr>
              <a:t>(1) En vertu de la LSP, article 133, partage d'informations à des autorités sanitaires extérieures</a:t>
            </a:r>
          </a:p>
          <a:p>
            <a:r>
              <a:rPr lang="fr-CA" sz="1050" dirty="0">
                <a:solidFill>
                  <a:schemeClr val="tx1">
                    <a:lumMod val="75000"/>
                    <a:lumOff val="25000"/>
                  </a:schemeClr>
                </a:solidFill>
                <a:latin typeface="HelveticaNeueforSAS"/>
              </a:rPr>
              <a:t>(2) En vertu de la LSP, article 2 et 51.5 </a:t>
            </a:r>
          </a:p>
          <a:p>
            <a:r>
              <a:rPr lang="fr-CA" sz="1050" dirty="0">
                <a:solidFill>
                  <a:schemeClr val="tx1">
                    <a:lumMod val="75000"/>
                    <a:lumOff val="25000"/>
                  </a:schemeClr>
                </a:solidFill>
                <a:latin typeface="HelveticaNeueforSAS"/>
              </a:rPr>
              <a:t>(3) En vertu de l'article 116 alinéa 2 (pouvoir du Ministre) </a:t>
            </a:r>
            <a:r>
              <a:rPr lang="fr-FR" sz="1050" dirty="0">
                <a:solidFill>
                  <a:schemeClr val="tx1">
                    <a:lumMod val="75000"/>
                    <a:lumOff val="25000"/>
                  </a:schemeClr>
                </a:solidFill>
              </a:rPr>
              <a:t>- enquête épidémiologique du directeur national de santé publique </a:t>
            </a:r>
            <a:endParaRPr lang="fr-CA" sz="1050" dirty="0">
              <a:solidFill>
                <a:schemeClr val="tx1">
                  <a:lumMod val="75000"/>
                  <a:lumOff val="25000"/>
                </a:schemeClr>
              </a:solidFill>
              <a:latin typeface="HelveticaNeueforSAS"/>
            </a:endParaRPr>
          </a:p>
        </p:txBody>
      </p:sp>
    </p:spTree>
    <p:extLst>
      <p:ext uri="{BB962C8B-B14F-4D97-AF65-F5344CB8AC3E}">
        <p14:creationId xmlns:p14="http://schemas.microsoft.com/office/powerpoint/2010/main" val="1498013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B2AA636-89A3-4A73-84AA-BDA9570056F6}"/>
              </a:ext>
            </a:extLst>
          </p:cNvPr>
          <p:cNvSpPr>
            <a:spLocks noGrp="1"/>
          </p:cNvSpPr>
          <p:nvPr>
            <p:ph type="sldNum" sz="quarter" idx="12"/>
            <p:custDataLst>
              <p:tags r:id="rId1"/>
            </p:custDataLst>
          </p:nvPr>
        </p:nvSpPr>
        <p:spPr/>
        <p:txBody>
          <a:bodyPr/>
          <a:lstStyle/>
          <a:p>
            <a:fld id="{00BA8EDE-6DC9-4F99-B0F4-25DFD083338C}" type="slidenum">
              <a:rPr lang="fr-FR" smtClean="0">
                <a:solidFill>
                  <a:prstClr val="white">
                    <a:lumMod val="50000"/>
                  </a:prstClr>
                </a:solidFill>
              </a:rPr>
              <a:pPr/>
              <a:t>40</a:t>
            </a:fld>
            <a:endParaRPr lang="fr-FR" dirty="0">
              <a:solidFill>
                <a:prstClr val="white">
                  <a:lumMod val="50000"/>
                </a:prstClr>
              </a:solidFill>
            </a:endParaRPr>
          </a:p>
        </p:txBody>
      </p:sp>
      <p:sp>
        <p:nvSpPr>
          <p:cNvPr id="7" name="Rectangle 6">
            <a:extLst>
              <a:ext uri="{FF2B5EF4-FFF2-40B4-BE49-F238E27FC236}">
                <a16:creationId xmlns:a16="http://schemas.microsoft.com/office/drawing/2014/main" id="{4D0DB99E-DE90-481B-A1D0-8D082CF645E4}"/>
              </a:ext>
            </a:extLst>
          </p:cNvPr>
          <p:cNvSpPr/>
          <p:nvPr>
            <p:custDataLst>
              <p:tags r:id="rId2"/>
            </p:custDataLst>
          </p:nvPr>
        </p:nvSpPr>
        <p:spPr>
          <a:xfrm>
            <a:off x="502671" y="977489"/>
            <a:ext cx="10353283" cy="338554"/>
          </a:xfrm>
          <a:prstGeom prst="rect">
            <a:avLst/>
          </a:prstGeom>
        </p:spPr>
        <p:txBody>
          <a:bodyPr wrap="none">
            <a:spAutoFit/>
          </a:bodyPr>
          <a:lstStyle/>
          <a:p>
            <a:pPr lvl="0"/>
            <a:r>
              <a:rPr lang="fr-CA" sz="1600" b="1" dirty="0">
                <a:solidFill>
                  <a:schemeClr val="tx1">
                    <a:lumMod val="75000"/>
                    <a:lumOff val="25000"/>
                  </a:schemeClr>
                </a:solidFill>
                <a:latin typeface="HelveticaNeueLT Std" panose="020B0604020202020204" pitchFamily="34" charset="0"/>
              </a:rPr>
              <a:t>Tableau 20 : </a:t>
            </a:r>
            <a:r>
              <a:rPr lang="fr-CA" sz="1600" dirty="0">
                <a:solidFill>
                  <a:schemeClr val="tx1">
                    <a:lumMod val="75000"/>
                    <a:lumOff val="25000"/>
                  </a:schemeClr>
                </a:solidFill>
                <a:latin typeface="HelveticaNeueLT Std" panose="020B0604020202020204" pitchFamily="34" charset="0"/>
              </a:rPr>
              <a:t>Âge et raison du prélèvement des cas masculins de LGV selon le statut VIH, 2018-2019, (N = 152)</a:t>
            </a:r>
          </a:p>
        </p:txBody>
      </p:sp>
      <p:sp>
        <p:nvSpPr>
          <p:cNvPr id="8" name="Rectangle 7">
            <a:extLst>
              <a:ext uri="{FF2B5EF4-FFF2-40B4-BE49-F238E27FC236}">
                <a16:creationId xmlns:a16="http://schemas.microsoft.com/office/drawing/2014/main" id="{FF76EFF2-525A-423F-91DA-A0DF7505FD84}"/>
              </a:ext>
            </a:extLst>
          </p:cNvPr>
          <p:cNvSpPr/>
          <p:nvPr>
            <p:custDataLst>
              <p:tags r:id="rId3"/>
            </p:custDataLst>
          </p:nvPr>
        </p:nvSpPr>
        <p:spPr>
          <a:xfrm>
            <a:off x="502671" y="490634"/>
            <a:ext cx="11076109" cy="584775"/>
          </a:xfrm>
          <a:prstGeom prst="rect">
            <a:avLst/>
          </a:prstGeom>
        </p:spPr>
        <p:txBody>
          <a:bodyPr wrap="none">
            <a:spAutoFit/>
          </a:bodyPr>
          <a:lstStyle/>
          <a:p>
            <a:pPr marL="442913" indent="-442913"/>
            <a:r>
              <a:rPr lang="fr-CA" sz="1600" b="1" dirty="0">
                <a:solidFill>
                  <a:schemeClr val="tx1">
                    <a:lumMod val="75000"/>
                    <a:lumOff val="25000"/>
                  </a:schemeClr>
                </a:solidFill>
                <a:latin typeface="Raleway" panose="020B0003030101060003" pitchFamily="34" charset="0"/>
              </a:rPr>
              <a:t>3.1. 	Comparaison des caractéristiques des cas déclarés de LGV entre les personnes vivant avec le VIH (PVVIH) </a:t>
            </a:r>
            <a:br>
              <a:rPr lang="fr-CA" sz="1600" b="1" dirty="0">
                <a:solidFill>
                  <a:schemeClr val="tx1">
                    <a:lumMod val="75000"/>
                    <a:lumOff val="25000"/>
                  </a:schemeClr>
                </a:solidFill>
                <a:latin typeface="Raleway" panose="020B0003030101060003" pitchFamily="34" charset="0"/>
              </a:rPr>
            </a:br>
            <a:r>
              <a:rPr lang="fr-CA" sz="1600" b="1" dirty="0">
                <a:solidFill>
                  <a:schemeClr val="tx1">
                    <a:lumMod val="75000"/>
                    <a:lumOff val="25000"/>
                  </a:schemeClr>
                </a:solidFill>
                <a:latin typeface="Raleway" panose="020B0003030101060003" pitchFamily="34" charset="0"/>
              </a:rPr>
              <a:t>et non PVVIH</a:t>
            </a:r>
            <a:endParaRPr lang="fr-CA" sz="1600" dirty="0">
              <a:solidFill>
                <a:schemeClr val="tx1">
                  <a:lumMod val="75000"/>
                  <a:lumOff val="25000"/>
                </a:schemeClr>
              </a:solidFill>
              <a:latin typeface="Raleway" panose="020B0003030101060003" pitchFamily="34" charset="0"/>
            </a:endParaRPr>
          </a:p>
        </p:txBody>
      </p:sp>
      <p:sp>
        <p:nvSpPr>
          <p:cNvPr id="9" name="Rectangle 8">
            <a:extLst>
              <a:ext uri="{FF2B5EF4-FFF2-40B4-BE49-F238E27FC236}">
                <a16:creationId xmlns:a16="http://schemas.microsoft.com/office/drawing/2014/main" id="{B706BFB6-C1E7-4205-9C32-5A7499FBC81E}"/>
              </a:ext>
            </a:extLst>
          </p:cNvPr>
          <p:cNvSpPr/>
          <p:nvPr>
            <p:custDataLst>
              <p:tags r:id="rId4"/>
            </p:custDataLst>
          </p:nvPr>
        </p:nvSpPr>
        <p:spPr>
          <a:xfrm>
            <a:off x="518121" y="5076515"/>
            <a:ext cx="7850817" cy="1546577"/>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75000"/>
                    <a:lumOff val="25000"/>
                  </a:schemeClr>
                </a:solidFill>
                <a:latin typeface="HelveticaNeueLT Std" panose="020B0604020202020204" pitchFamily="34" charset="0"/>
              </a:rPr>
              <a:t>ÉT: écart-type</a:t>
            </a:r>
          </a:p>
          <a:p>
            <a:r>
              <a:rPr lang="fr-CA" sz="1050" dirty="0">
                <a:solidFill>
                  <a:schemeClr val="tx1">
                    <a:lumMod val="75000"/>
                    <a:lumOff val="25000"/>
                  </a:schemeClr>
                </a:solidFill>
                <a:latin typeface="HelveticaNeueLT Std" panose="020B0604020202020204" pitchFamily="34" charset="0"/>
              </a:rPr>
              <a:t>* Plus d’une réponse pouvait être sélectionnée.</a:t>
            </a:r>
          </a:p>
          <a:p>
            <a:r>
              <a:rPr lang="fr-CA" sz="1050" dirty="0">
                <a:solidFill>
                  <a:schemeClr val="tx1">
                    <a:lumMod val="75000"/>
                    <a:lumOff val="25000"/>
                  </a:schemeClr>
                </a:solidFill>
                <a:latin typeface="HelveticaNeueLT Std" panose="020B0604020202020204" pitchFamily="34" charset="0"/>
              </a:rPr>
              <a:t>IPPAP: Intervention Préventive auprès des Personnes Atteintes d’une infection transmissible sexuellement et auprès de leurs Partenaires sexuels</a:t>
            </a:r>
          </a:p>
          <a:p>
            <a:r>
              <a:rPr lang="fr-CA" sz="1050" dirty="0">
                <a:solidFill>
                  <a:schemeClr val="tx1">
                    <a:lumMod val="75000"/>
                    <a:lumOff val="25000"/>
                  </a:schemeClr>
                </a:solidFill>
                <a:latin typeface="HelveticaNeueLT Std" panose="020B0604020202020204" pitchFamily="34" charset="0"/>
              </a:rPr>
              <a:t>** Par exemple: dépistage dans le cadre d’un projet de recherche, symptômes compatibles avec une syphilis secondaire, symptômes non résolus d’une LGV antérieure, dépistage lors du suivi d’une l’infection par le VHC </a:t>
            </a:r>
          </a:p>
          <a:p>
            <a:r>
              <a:rPr lang="fr-CA" sz="1050" dirty="0">
                <a:solidFill>
                  <a:schemeClr val="tx1">
                    <a:lumMod val="75000"/>
                    <a:lumOff val="25000"/>
                  </a:schemeClr>
                </a:solidFill>
                <a:latin typeface="HelveticaNeueLT Std" panose="020B0604020202020204" pitchFamily="34" charset="0"/>
              </a:rPr>
              <a:t>Analyses statistiques par régression de Poisson robuste.</a:t>
            </a:r>
          </a:p>
          <a:p>
            <a:endParaRPr lang="fr-CA" sz="1050" dirty="0">
              <a:solidFill>
                <a:schemeClr val="tx1">
                  <a:lumMod val="75000"/>
                  <a:lumOff val="25000"/>
                </a:schemeClr>
              </a:solidFill>
              <a:latin typeface="HelveticaNeueLT Std" panose="020B0604020202020204" pitchFamily="34" charset="0"/>
            </a:endParaRPr>
          </a:p>
        </p:txBody>
      </p:sp>
      <p:sp>
        <p:nvSpPr>
          <p:cNvPr id="10" name="Rectangle 9">
            <a:extLst>
              <a:ext uri="{FF2B5EF4-FFF2-40B4-BE49-F238E27FC236}">
                <a16:creationId xmlns:a16="http://schemas.microsoft.com/office/drawing/2014/main" id="{D2F82EA0-AF76-48F6-A4C9-02DED0B6FF20}"/>
              </a:ext>
            </a:extLst>
          </p:cNvPr>
          <p:cNvSpPr/>
          <p:nvPr>
            <p:custDataLst>
              <p:tags r:id="rId5"/>
            </p:custDataLst>
          </p:nvPr>
        </p:nvSpPr>
        <p:spPr>
          <a:xfrm>
            <a:off x="8546362" y="1522474"/>
            <a:ext cx="3276000" cy="2308068"/>
          </a:xfrm>
          <a:prstGeom prst="rect">
            <a:avLst/>
          </a:prstGeom>
          <a:solidFill>
            <a:srgbClr val="FFFFFF">
              <a:alpha val="50196"/>
            </a:srgbClr>
          </a:solidFill>
          <a:ln>
            <a:solidFill>
              <a:srgbClr val="31859C"/>
            </a:solidFill>
          </a:ln>
        </p:spPr>
        <p:txBody>
          <a:bodyPr wrap="square">
            <a:spAutoFit/>
          </a:bodyPr>
          <a:lstStyle/>
          <a:p>
            <a:pPr marL="285750" indent="-285750">
              <a:lnSpc>
                <a:spcPct val="110000"/>
              </a:lnSpc>
              <a:spcAft>
                <a:spcPts val="800"/>
              </a:spcAft>
              <a:buClr>
                <a:srgbClr val="31859C"/>
              </a:buClr>
              <a:buFont typeface="Wingdings" panose="05000000000000000000" pitchFamily="2" charset="2"/>
              <a:buChar char="§"/>
            </a:pPr>
            <a:r>
              <a:rPr lang="fr-CA" sz="1400" dirty="0">
                <a:solidFill>
                  <a:schemeClr val="tx1">
                    <a:lumMod val="75000"/>
                    <a:lumOff val="25000"/>
                  </a:schemeClr>
                </a:solidFill>
                <a:latin typeface="HelveticaNeueLT Std" panose="020B0604020202020204" pitchFamily="34" charset="0"/>
              </a:rPr>
              <a:t>L’information sur les antécédents de VIH est disponible pour 68 % des cas masculins déclarés (152/224). Le risque de biais est non négligeable. </a:t>
            </a:r>
          </a:p>
          <a:p>
            <a:pPr marL="530225" lvl="1" indent="-265113">
              <a:lnSpc>
                <a:spcPct val="110000"/>
              </a:lnSpc>
              <a:spcAft>
                <a:spcPts val="800"/>
              </a:spcAft>
              <a:buClr>
                <a:srgbClr val="EF7516"/>
              </a:buClr>
              <a:buFont typeface="Wingdings" panose="05000000000000000000" pitchFamily="2" charset="2"/>
              <a:buChar char="§"/>
            </a:pPr>
            <a:r>
              <a:rPr lang="fr-CA" sz="1400" dirty="0">
                <a:solidFill>
                  <a:schemeClr val="tx1">
                    <a:lumMod val="75000"/>
                    <a:lumOff val="25000"/>
                  </a:schemeClr>
                </a:solidFill>
                <a:latin typeface="HelveticaNeueLT Std" panose="020B0604020202020204" pitchFamily="34" charset="0"/>
              </a:rPr>
              <a:t>l’âge moyen des PVVIH est significativement plus élevé que chez les non PVVIH </a:t>
            </a:r>
            <a:br>
              <a:rPr lang="fr-CA" sz="1400" dirty="0">
                <a:solidFill>
                  <a:schemeClr val="tx1">
                    <a:lumMod val="75000"/>
                    <a:lumOff val="25000"/>
                  </a:schemeClr>
                </a:solidFill>
                <a:latin typeface="HelveticaNeueLT Std" panose="020B0604020202020204" pitchFamily="34" charset="0"/>
              </a:rPr>
            </a:br>
            <a:r>
              <a:rPr lang="fr-CA" sz="1400" dirty="0">
                <a:solidFill>
                  <a:schemeClr val="tx1">
                    <a:lumMod val="75000"/>
                    <a:lumOff val="25000"/>
                  </a:schemeClr>
                </a:solidFill>
                <a:latin typeface="HelveticaNeueLT Std" panose="020B0604020202020204" pitchFamily="34" charset="0"/>
              </a:rPr>
              <a:t>(p = 0,006); </a:t>
            </a:r>
          </a:p>
        </p:txBody>
      </p:sp>
      <p:pic>
        <p:nvPicPr>
          <p:cNvPr id="3" name="Image 2">
            <a:extLst>
              <a:ext uri="{FF2B5EF4-FFF2-40B4-BE49-F238E27FC236}">
                <a16:creationId xmlns:a16="http://schemas.microsoft.com/office/drawing/2014/main" id="{B39337A2-4441-45B0-BC1A-5746F99ABE4C}"/>
              </a:ext>
            </a:extLst>
          </p:cNvPr>
          <p:cNvPicPr>
            <a:picLocks noChangeAspect="1"/>
          </p:cNvPicPr>
          <p:nvPr>
            <p:custDataLst>
              <p:tags r:id="rId6"/>
            </p:custDataLst>
          </p:nvPr>
        </p:nvPicPr>
        <p:blipFill>
          <a:blip r:embed="rId8"/>
          <a:stretch>
            <a:fillRect/>
          </a:stretch>
        </p:blipFill>
        <p:spPr>
          <a:xfrm>
            <a:off x="605319" y="1549770"/>
            <a:ext cx="7160256" cy="3479429"/>
          </a:xfrm>
          <a:prstGeom prst="rect">
            <a:avLst/>
          </a:prstGeom>
        </p:spPr>
      </p:pic>
    </p:spTree>
    <p:extLst>
      <p:ext uri="{BB962C8B-B14F-4D97-AF65-F5344CB8AC3E}">
        <p14:creationId xmlns:p14="http://schemas.microsoft.com/office/powerpoint/2010/main" val="1110367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BAD4AC3-5263-45AD-931E-EEB95C676520}"/>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41</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6D3BB671-B69B-4410-8612-3938B7339ACF}"/>
              </a:ext>
            </a:extLst>
          </p:cNvPr>
          <p:cNvSpPr/>
          <p:nvPr>
            <p:custDataLst>
              <p:tags r:id="rId2"/>
            </p:custDataLst>
          </p:nvPr>
        </p:nvSpPr>
        <p:spPr>
          <a:xfrm>
            <a:off x="502671" y="489206"/>
            <a:ext cx="10497938" cy="338554"/>
          </a:xfrm>
          <a:prstGeom prst="rect">
            <a:avLst/>
          </a:prstGeom>
        </p:spPr>
        <p:txBody>
          <a:bodyPr wrap="none">
            <a:spAutoFit/>
          </a:bodyPr>
          <a:lstStyle/>
          <a:p>
            <a:pPr marL="531813" indent="-531813"/>
            <a:r>
              <a:rPr lang="fr-CA" sz="1600" b="1" dirty="0">
                <a:solidFill>
                  <a:schemeClr val="tx1">
                    <a:lumMod val="75000"/>
                    <a:lumOff val="25000"/>
                  </a:schemeClr>
                </a:solidFill>
                <a:latin typeface="Raleway" panose="020B0003030101060003" pitchFamily="34" charset="0"/>
              </a:rPr>
              <a:t>3.1. 	Comparaison des caractéristiques des cas déclarés de LGV entre les PVVIH et non PVVIH (suite)</a:t>
            </a:r>
            <a:endParaRPr lang="fr-CA" sz="1600" dirty="0">
              <a:solidFill>
                <a:schemeClr val="tx1">
                  <a:lumMod val="75000"/>
                  <a:lumOff val="25000"/>
                </a:schemeClr>
              </a:solidFill>
              <a:latin typeface="Raleway" panose="020B0003030101060003" pitchFamily="34" charset="0"/>
            </a:endParaRPr>
          </a:p>
        </p:txBody>
      </p:sp>
      <p:sp>
        <p:nvSpPr>
          <p:cNvPr id="6" name="Rectangle 5">
            <a:extLst>
              <a:ext uri="{FF2B5EF4-FFF2-40B4-BE49-F238E27FC236}">
                <a16:creationId xmlns:a16="http://schemas.microsoft.com/office/drawing/2014/main" id="{8FFC9FA5-B487-4F2A-AA9D-8A5123405C0F}"/>
              </a:ext>
            </a:extLst>
          </p:cNvPr>
          <p:cNvSpPr/>
          <p:nvPr>
            <p:custDataLst>
              <p:tags r:id="rId3"/>
            </p:custDataLst>
          </p:nvPr>
        </p:nvSpPr>
        <p:spPr>
          <a:xfrm>
            <a:off x="502670" y="834409"/>
            <a:ext cx="11689329" cy="584775"/>
          </a:xfrm>
          <a:prstGeom prst="rect">
            <a:avLst/>
          </a:prstGeom>
        </p:spPr>
        <p:txBody>
          <a:bodyPr wrap="square">
            <a:spAutoFit/>
          </a:bodyPr>
          <a:lstStyle/>
          <a:p>
            <a:pPr lvl="0"/>
            <a:r>
              <a:rPr lang="fr-CA" sz="1600" b="1" dirty="0">
                <a:solidFill>
                  <a:schemeClr val="tx1">
                    <a:lumMod val="75000"/>
                    <a:lumOff val="25000"/>
                  </a:schemeClr>
                </a:solidFill>
                <a:latin typeface="HelveticaNeueLT Std" panose="020B0604020202020204" pitchFamily="34" charset="0"/>
              </a:rPr>
              <a:t>Tableau 21 : </a:t>
            </a:r>
            <a:r>
              <a:rPr lang="fr-CA" sz="1600" dirty="0">
                <a:solidFill>
                  <a:schemeClr val="tx1">
                    <a:lumMod val="75000"/>
                    <a:lumOff val="25000"/>
                  </a:schemeClr>
                </a:solidFill>
                <a:latin typeface="HelveticaNeueLT Std" panose="020B0604020202020204" pitchFamily="34" charset="0"/>
              </a:rPr>
              <a:t>Manifestations cliniques et antécédents d’ITSS des cas masculins de LGV selon le statut VIH, </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2018-2019, (N = 152)</a:t>
            </a:r>
          </a:p>
        </p:txBody>
      </p:sp>
      <p:sp>
        <p:nvSpPr>
          <p:cNvPr id="7" name="Rectangle 6">
            <a:extLst>
              <a:ext uri="{FF2B5EF4-FFF2-40B4-BE49-F238E27FC236}">
                <a16:creationId xmlns:a16="http://schemas.microsoft.com/office/drawing/2014/main" id="{40BF05D8-4E0C-42E0-B41D-8928574D92BB}"/>
              </a:ext>
            </a:extLst>
          </p:cNvPr>
          <p:cNvSpPr/>
          <p:nvPr>
            <p:custDataLst>
              <p:tags r:id="rId4"/>
            </p:custDataLst>
          </p:nvPr>
        </p:nvSpPr>
        <p:spPr>
          <a:xfrm>
            <a:off x="502670" y="4837974"/>
            <a:ext cx="7424336" cy="253916"/>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p:txBody>
      </p:sp>
      <p:graphicFrame>
        <p:nvGraphicFramePr>
          <p:cNvPr id="9" name="Tableau 8">
            <a:extLst>
              <a:ext uri="{FF2B5EF4-FFF2-40B4-BE49-F238E27FC236}">
                <a16:creationId xmlns:a16="http://schemas.microsoft.com/office/drawing/2014/main" id="{6C860FAC-2969-4D3D-BA91-D4E00A1A6206}"/>
              </a:ext>
            </a:extLst>
          </p:cNvPr>
          <p:cNvGraphicFramePr>
            <a:graphicFrameLocks noGrp="1"/>
          </p:cNvGraphicFramePr>
          <p:nvPr>
            <p:custDataLst>
              <p:tags r:id="rId5"/>
            </p:custDataLst>
            <p:extLst>
              <p:ext uri="{D42A27DB-BD31-4B8C-83A1-F6EECF244321}">
                <p14:modId xmlns:p14="http://schemas.microsoft.com/office/powerpoint/2010/main" val="2703499792"/>
              </p:ext>
            </p:extLst>
          </p:nvPr>
        </p:nvGraphicFramePr>
        <p:xfrm>
          <a:off x="584558" y="5051145"/>
          <a:ext cx="10416052" cy="2039929"/>
        </p:xfrm>
        <a:graphic>
          <a:graphicData uri="http://schemas.openxmlformats.org/drawingml/2006/table">
            <a:tbl>
              <a:tblPr>
                <a:tableStyleId>{5C22544A-7EE6-4342-B048-85BDC9FD1C3A}</a:tableStyleId>
              </a:tblPr>
              <a:tblGrid>
                <a:gridCol w="10416052">
                  <a:extLst>
                    <a:ext uri="{9D8B030D-6E8A-4147-A177-3AD203B41FA5}">
                      <a16:colId xmlns:a16="http://schemas.microsoft.com/office/drawing/2014/main" val="668907235"/>
                    </a:ext>
                  </a:extLst>
                </a:gridCol>
              </a:tblGrid>
              <a:tr h="255197">
                <a:tc>
                  <a:txBody>
                    <a:bodyPr/>
                    <a:lstStyle/>
                    <a:p>
                      <a:pPr algn="l" rtl="0" fontAlgn="ctr"/>
                      <a:r>
                        <a:rPr lang="fr-CA" sz="1050" u="none" strike="noStrike" dirty="0">
                          <a:solidFill>
                            <a:schemeClr val="tx1">
                              <a:lumMod val="75000"/>
                              <a:lumOff val="25000"/>
                            </a:schemeClr>
                          </a:solidFill>
                          <a:effectLst/>
                          <a:latin typeface="HelveticaNeueLT Std" panose="020B0604020202020204" pitchFamily="34" charset="0"/>
                        </a:rPr>
                        <a:t>Notes : Plus d'un symptôme peut avoir été rapporté par épisode. Ils sont présentés avec hiérarchisation. La variable indicateur présentée combine l’information sur la raison du test de détection et les signes ou symptômes rapportés. </a:t>
                      </a:r>
                      <a:endParaRPr lang="fr-CA" sz="1050" b="0" i="0" u="none" strike="noStrike" dirty="0">
                        <a:solidFill>
                          <a:schemeClr val="tx1">
                            <a:lumMod val="75000"/>
                            <a:lumOff val="25000"/>
                          </a:schemeClr>
                        </a:solidFill>
                        <a:effectLst/>
                        <a:latin typeface="HelveticaNeueLT Std"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279921"/>
                  </a:ext>
                </a:extLst>
              </a:tr>
              <a:tr h="379828">
                <a:tc>
                  <a:txBody>
                    <a:bodyPr/>
                    <a:lstStyle/>
                    <a:p>
                      <a:pPr marL="180975" lvl="0" indent="-180975" algn="l" rtl="0" fontAlgn="ctr">
                        <a:spcAft>
                          <a:spcPts val="600"/>
                        </a:spcAft>
                      </a:pPr>
                      <a:r>
                        <a:rPr lang="fr-CA" sz="1050" u="none" strike="noStrike" dirty="0">
                          <a:solidFill>
                            <a:schemeClr val="tx1">
                              <a:lumMod val="75000"/>
                              <a:lumOff val="25000"/>
                            </a:schemeClr>
                          </a:solidFill>
                          <a:effectLst/>
                          <a:latin typeface="HelveticaNeueLT Std" panose="020B0604020202020204" pitchFamily="34" charset="0"/>
                        </a:rPr>
                        <a:t>1)  Regroupant les symptômes suivants : rectite/proctite (selles sanguinolentes, pertes rectales, ténesme ou douleur anorectale, constipation, diarrhée), </a:t>
                      </a:r>
                      <a:r>
                        <a:rPr lang="fr-CA" sz="1050" u="none" strike="noStrike" dirty="0" err="1">
                          <a:solidFill>
                            <a:schemeClr val="tx1">
                              <a:lumMod val="75000"/>
                              <a:lumOff val="25000"/>
                            </a:schemeClr>
                          </a:solidFill>
                          <a:effectLst/>
                          <a:latin typeface="HelveticaNeueLT Std" panose="020B0604020202020204" pitchFamily="34" charset="0"/>
                        </a:rPr>
                        <a:t>lymphadénopathie</a:t>
                      </a:r>
                      <a:r>
                        <a:rPr lang="fr-CA" sz="1050" u="none" strike="noStrike" dirty="0">
                          <a:solidFill>
                            <a:schemeClr val="tx1">
                              <a:lumMod val="75000"/>
                              <a:lumOff val="25000"/>
                            </a:schemeClr>
                          </a:solidFill>
                          <a:effectLst/>
                          <a:latin typeface="HelveticaNeueLT Std" panose="020B0604020202020204" pitchFamily="34" charset="0"/>
                        </a:rPr>
                        <a:t> (inclut douleur abdominale, crampes abdominales, douleur inguinale) et lésion génitale (ulcération/papule). </a:t>
                      </a:r>
                      <a:r>
                        <a:rPr lang="fr-CA" sz="1050" b="1" u="none" strike="noStrike" dirty="0">
                          <a:solidFill>
                            <a:schemeClr val="tx1">
                              <a:lumMod val="75000"/>
                              <a:lumOff val="25000"/>
                            </a:schemeClr>
                          </a:solidFill>
                          <a:effectLst/>
                          <a:latin typeface="HelveticaNeueLT Std" panose="020B0604020202020204" pitchFamily="34" charset="0"/>
                        </a:rPr>
                        <a:t>Peut être accompagné de symptômes non spécifiques</a:t>
                      </a:r>
                      <a:r>
                        <a:rPr lang="fr-CA" sz="1050" u="none" strike="noStrike" dirty="0">
                          <a:solidFill>
                            <a:schemeClr val="tx1">
                              <a:lumMod val="75000"/>
                              <a:lumOff val="25000"/>
                            </a:schemeClr>
                          </a:solidFill>
                          <a:effectLst/>
                          <a:latin typeface="HelveticaNeueLT Std" panose="020B0604020202020204" pitchFamily="34" charset="0"/>
                        </a:rPr>
                        <a:t>.</a:t>
                      </a:r>
                      <a:endParaRPr lang="fr-CA" sz="1050" b="0" i="0" u="none" strike="noStrike" dirty="0">
                        <a:solidFill>
                          <a:schemeClr val="tx1">
                            <a:lumMod val="75000"/>
                            <a:lumOff val="25000"/>
                          </a:schemeClr>
                        </a:solidFill>
                        <a:effectLst/>
                        <a:latin typeface="HelveticaNeueLT Std" panose="020B0604020202020204" pitchFamily="34" charset="0"/>
                      </a:endParaRPr>
                    </a:p>
                  </a:txBody>
                  <a:tcPr marL="18288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0163587"/>
                  </a:ext>
                </a:extLst>
              </a:tr>
              <a:tr h="688438">
                <a:tc>
                  <a:txBody>
                    <a:bodyPr/>
                    <a:lstStyle/>
                    <a:p>
                      <a:pPr marL="180975" lvl="0" indent="-180975" algn="l" rtl="0" fontAlgn="ctr">
                        <a:spcAft>
                          <a:spcPts val="600"/>
                        </a:spcAft>
                      </a:pPr>
                      <a:r>
                        <a:rPr lang="fr-CA" sz="1050" u="none" strike="noStrike" kern="1200" dirty="0">
                          <a:solidFill>
                            <a:schemeClr val="tx1">
                              <a:lumMod val="75000"/>
                              <a:lumOff val="25000"/>
                            </a:schemeClr>
                          </a:solidFill>
                          <a:effectLst/>
                          <a:latin typeface="HelveticaNeueLT Std" panose="020B0604020202020204" pitchFamily="34" charset="0"/>
                          <a:ea typeface="+mn-ea"/>
                          <a:cs typeface="+mn-cs"/>
                        </a:rPr>
                        <a:t>2) Manifestations cliniques excluant les symptômes de rectite/proctite, </a:t>
                      </a:r>
                      <a:r>
                        <a:rPr lang="fr-CA" sz="1050" u="none" strike="noStrike" kern="1200" dirty="0" err="1">
                          <a:solidFill>
                            <a:schemeClr val="tx1">
                              <a:lumMod val="75000"/>
                              <a:lumOff val="25000"/>
                            </a:schemeClr>
                          </a:solidFill>
                          <a:effectLst/>
                          <a:latin typeface="HelveticaNeueLT Std" panose="020B0604020202020204" pitchFamily="34" charset="0"/>
                          <a:ea typeface="+mn-ea"/>
                          <a:cs typeface="+mn-cs"/>
                        </a:rPr>
                        <a:t>lymphadénopathie</a:t>
                      </a:r>
                      <a:r>
                        <a:rPr lang="fr-CA" sz="1050" u="none" strike="noStrike" kern="1200" dirty="0">
                          <a:solidFill>
                            <a:schemeClr val="tx1">
                              <a:lumMod val="75000"/>
                              <a:lumOff val="25000"/>
                            </a:schemeClr>
                          </a:solidFill>
                          <a:effectLst/>
                          <a:latin typeface="HelveticaNeueLT Std" panose="020B0604020202020204" pitchFamily="34" charset="0"/>
                          <a:ea typeface="+mn-ea"/>
                          <a:cs typeface="+mn-cs"/>
                        </a:rPr>
                        <a:t> (inclut douleur abdominale, crampes abdominales, douleur inguinale) et lésion génitale (ulcération/papule).</a:t>
                      </a:r>
                    </a:p>
                    <a:p>
                      <a:pPr marL="0" lvl="0" indent="-540000" algn="l" rtl="0" fontAlgn="ctr"/>
                      <a:r>
                        <a:rPr lang="fr-CA" sz="1050" u="none" strike="noStrike" dirty="0">
                          <a:solidFill>
                            <a:schemeClr val="tx1">
                              <a:lumMod val="75000"/>
                              <a:lumOff val="25000"/>
                            </a:schemeClr>
                          </a:solidFill>
                          <a:effectLst/>
                          <a:latin typeface="HelveticaNeueLT Std" panose="020B0604020202020204" pitchFamily="34" charset="0"/>
                        </a:rPr>
                        <a:t>*Nombre d’ITSS différentes</a:t>
                      </a:r>
                      <a:r>
                        <a:rPr lang="fr-CA" sz="1050" b="0" i="0" u="none" strike="noStrike" dirty="0">
                          <a:solidFill>
                            <a:schemeClr val="tx1">
                              <a:lumMod val="75000"/>
                              <a:lumOff val="25000"/>
                            </a:schemeClr>
                          </a:solidFill>
                          <a:effectLst/>
                          <a:latin typeface="HelveticaNeueLT Std" panose="020B0604020202020204" pitchFamily="34" charset="0"/>
                        </a:rPr>
                        <a:t>. </a:t>
                      </a:r>
                    </a:p>
                    <a:p>
                      <a:pPr marL="0" indent="0" algn="l" rtl="0" fontAlgn="ctr">
                        <a:buFont typeface="Arial" panose="020B0604020202020204" pitchFamily="34" charset="0"/>
                        <a:buNone/>
                      </a:pPr>
                      <a:r>
                        <a:rPr lang="fr-CA" sz="1050" dirty="0">
                          <a:solidFill>
                            <a:schemeClr val="tx1">
                              <a:lumMod val="75000"/>
                              <a:lumOff val="25000"/>
                            </a:schemeClr>
                          </a:solidFill>
                          <a:latin typeface="HelveticaNeueLT Std" panose="020B0604020202020204" pitchFamily="34" charset="0"/>
                        </a:rPr>
                        <a:t>ÉT: écart-type</a:t>
                      </a:r>
                    </a:p>
                    <a:p>
                      <a:pPr marL="0" marR="0" lvl="0" indent="0" algn="l" defTabSz="1219170" rtl="0" eaLnBrk="1" fontAlgn="ctr" latinLnBrk="0" hangingPunct="1">
                        <a:lnSpc>
                          <a:spcPct val="100000"/>
                        </a:lnSpc>
                        <a:spcBef>
                          <a:spcPts val="0"/>
                        </a:spcBef>
                        <a:spcAft>
                          <a:spcPts val="0"/>
                        </a:spcAft>
                        <a:buClrTx/>
                        <a:buSzTx/>
                        <a:buFont typeface="Arial" panose="020B0604020202020204" pitchFamily="34" charset="0"/>
                        <a:buNone/>
                        <a:tabLst/>
                        <a:defRPr/>
                      </a:pPr>
                      <a:r>
                        <a:rPr lang="fr-CA" sz="1050" dirty="0">
                          <a:solidFill>
                            <a:schemeClr val="tx1">
                              <a:lumMod val="75000"/>
                              <a:lumOff val="25000"/>
                            </a:schemeClr>
                          </a:solidFill>
                          <a:latin typeface="HelveticaNeueLT Std" panose="020B0604020202020204" pitchFamily="34" charset="0"/>
                        </a:rPr>
                        <a:t>Analyses statistiques par régression de Poisson robuste.</a:t>
                      </a:r>
                    </a:p>
                  </a:txBody>
                  <a:tcPr marL="18288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7875636"/>
                  </a:ext>
                </a:extLst>
              </a:tr>
              <a:tr h="448521">
                <a:tc>
                  <a:txBody>
                    <a:bodyPr/>
                    <a:lstStyle/>
                    <a:p>
                      <a:pPr marL="0" marR="0" lvl="0" indent="0" algn="l" defTabSz="1219170" rtl="0" eaLnBrk="1" fontAlgn="ctr" latinLnBrk="0" hangingPunct="1">
                        <a:lnSpc>
                          <a:spcPct val="100000"/>
                        </a:lnSpc>
                        <a:spcBef>
                          <a:spcPts val="0"/>
                        </a:spcBef>
                        <a:spcAft>
                          <a:spcPts val="0"/>
                        </a:spcAft>
                        <a:buClrTx/>
                        <a:buSzTx/>
                        <a:buFont typeface="Arial" panose="020B0604020202020204" pitchFamily="34" charset="0"/>
                        <a:buNone/>
                        <a:tabLst/>
                        <a:defRPr/>
                      </a:pPr>
                      <a:endParaRPr lang="fr-CA" sz="1050" dirty="0">
                        <a:solidFill>
                          <a:schemeClr val="tx1">
                            <a:lumMod val="75000"/>
                            <a:lumOff val="25000"/>
                          </a:schemeClr>
                        </a:solidFill>
                        <a:latin typeface="HelveticaNeueLT Std" panose="020B0604020202020204" pitchFamily="34" charset="0"/>
                      </a:endParaRPr>
                    </a:p>
                  </a:txBody>
                  <a:tcPr marL="18288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048298"/>
                  </a:ext>
                </a:extLst>
              </a:tr>
            </a:tbl>
          </a:graphicData>
        </a:graphic>
      </p:graphicFrame>
      <p:sp>
        <p:nvSpPr>
          <p:cNvPr id="2" name="ZoneTexte 1">
            <a:extLst>
              <a:ext uri="{FF2B5EF4-FFF2-40B4-BE49-F238E27FC236}">
                <a16:creationId xmlns:a16="http://schemas.microsoft.com/office/drawing/2014/main" id="{1A75D3BF-525B-44E7-8A66-EB7DF47B8538}"/>
              </a:ext>
            </a:extLst>
          </p:cNvPr>
          <p:cNvSpPr txBox="1"/>
          <p:nvPr>
            <p:custDataLst>
              <p:tags r:id="rId6"/>
            </p:custDataLst>
          </p:nvPr>
        </p:nvSpPr>
        <p:spPr>
          <a:xfrm>
            <a:off x="8556047" y="1520825"/>
            <a:ext cx="3276000" cy="2400657"/>
          </a:xfrm>
          <a:prstGeom prst="rect">
            <a:avLst/>
          </a:prstGeom>
          <a:solidFill>
            <a:srgbClr val="FFFFFF">
              <a:alpha val="50196"/>
            </a:srgbClr>
          </a:solidFill>
          <a:ln>
            <a:solidFill>
              <a:schemeClr val="accent1">
                <a:lumMod val="75000"/>
              </a:schemeClr>
            </a:solidFill>
          </a:ln>
        </p:spPr>
        <p:txBody>
          <a:bodyPr wrap="square" rtlCol="0">
            <a:spAutoFit/>
          </a:bodyPr>
          <a:lstStyle/>
          <a:p>
            <a:pPr>
              <a:spcAft>
                <a:spcPts val="1200"/>
              </a:spcAft>
            </a:pPr>
            <a:r>
              <a:rPr lang="fr-CA" sz="1300" b="1" dirty="0">
                <a:solidFill>
                  <a:schemeClr val="tx1">
                    <a:lumMod val="75000"/>
                    <a:lumOff val="25000"/>
                  </a:schemeClr>
                </a:solidFill>
                <a:latin typeface="HelveticaNeueLT Std" panose="020B0604020202020204" pitchFamily="34" charset="0"/>
              </a:rPr>
              <a:t>Chez les PVVIH comparativement aux non PVVIH :</a:t>
            </a:r>
          </a:p>
          <a:p>
            <a:pPr marL="177800" indent="-177800">
              <a:spcAft>
                <a:spcPts val="600"/>
              </a:spcAft>
              <a:buClr>
                <a:srgbClr val="31859C"/>
              </a:buClr>
              <a:buFont typeface="Wingdings" panose="05000000000000000000" pitchFamily="2" charset="2"/>
              <a:buChar char="§"/>
            </a:pPr>
            <a:r>
              <a:rPr lang="fr-CA" sz="1300" dirty="0">
                <a:solidFill>
                  <a:schemeClr val="tx1">
                    <a:lumMod val="75000"/>
                    <a:lumOff val="25000"/>
                  </a:schemeClr>
                </a:solidFill>
                <a:latin typeface="HelveticaNeueLT Std" panose="020B0604020202020204" pitchFamily="34" charset="0"/>
              </a:rPr>
              <a:t>Des manifestations non spécifiques sont observée plus fréquemment </a:t>
            </a:r>
            <a:br>
              <a:rPr lang="fr-CA" sz="1300" dirty="0">
                <a:solidFill>
                  <a:schemeClr val="tx1">
                    <a:lumMod val="75000"/>
                    <a:lumOff val="25000"/>
                  </a:schemeClr>
                </a:solidFill>
                <a:latin typeface="HelveticaNeueLT Std" panose="020B0604020202020204" pitchFamily="34" charset="0"/>
              </a:rPr>
            </a:br>
            <a:r>
              <a:rPr lang="fr-CA" sz="1300" dirty="0">
                <a:solidFill>
                  <a:schemeClr val="tx1">
                    <a:lumMod val="75000"/>
                    <a:lumOff val="25000"/>
                  </a:schemeClr>
                </a:solidFill>
                <a:latin typeface="HelveticaNeueLT Std" panose="020B0604020202020204" pitchFamily="34" charset="0"/>
              </a:rPr>
              <a:t>(p = 0,052, attention petits nombres).</a:t>
            </a:r>
          </a:p>
          <a:p>
            <a:pPr marL="177800" indent="-177800">
              <a:spcAft>
                <a:spcPts val="600"/>
              </a:spcAft>
              <a:buClr>
                <a:srgbClr val="31859C"/>
              </a:buClr>
              <a:buFont typeface="Wingdings" panose="05000000000000000000" pitchFamily="2" charset="2"/>
              <a:buChar char="§"/>
            </a:pPr>
            <a:r>
              <a:rPr lang="fr-CA" sz="1300" dirty="0">
                <a:solidFill>
                  <a:schemeClr val="tx1">
                    <a:lumMod val="75000"/>
                    <a:lumOff val="25000"/>
                  </a:schemeClr>
                </a:solidFill>
                <a:latin typeface="HelveticaNeueLT Std" panose="020B0604020202020204" pitchFamily="34" charset="0"/>
              </a:rPr>
              <a:t>Les antécédents d’ITSS sont plus fréquent (tous statistiquement significatifs).</a:t>
            </a:r>
          </a:p>
          <a:p>
            <a:pPr marL="177800" indent="-177800">
              <a:spcAft>
                <a:spcPts val="600"/>
              </a:spcAft>
              <a:buClr>
                <a:srgbClr val="31859C"/>
              </a:buClr>
              <a:buFont typeface="Wingdings" panose="05000000000000000000" pitchFamily="2" charset="2"/>
              <a:buChar char="§"/>
            </a:pPr>
            <a:r>
              <a:rPr lang="fr-CA" sz="1300" dirty="0">
                <a:solidFill>
                  <a:schemeClr val="tx1">
                    <a:lumMod val="75000"/>
                    <a:lumOff val="25000"/>
                  </a:schemeClr>
                </a:solidFill>
                <a:latin typeface="HelveticaNeueLT Std" panose="020B0604020202020204" pitchFamily="34" charset="0"/>
              </a:rPr>
              <a:t>Les réinfections sont plus fréquentes </a:t>
            </a:r>
            <a:br>
              <a:rPr lang="fr-CA" sz="1300" dirty="0">
                <a:solidFill>
                  <a:schemeClr val="tx1">
                    <a:lumMod val="75000"/>
                    <a:lumOff val="25000"/>
                  </a:schemeClr>
                </a:solidFill>
                <a:latin typeface="HelveticaNeueLT Std" panose="020B0604020202020204" pitchFamily="34" charset="0"/>
              </a:rPr>
            </a:br>
            <a:r>
              <a:rPr lang="fr-CA" sz="1300" dirty="0">
                <a:solidFill>
                  <a:schemeClr val="tx1">
                    <a:lumMod val="75000"/>
                    <a:lumOff val="25000"/>
                  </a:schemeClr>
                </a:solidFill>
                <a:latin typeface="HelveticaNeueLT Std" panose="020B0604020202020204" pitchFamily="34" charset="0"/>
              </a:rPr>
              <a:t>(p = 0,112, non significatif).</a:t>
            </a:r>
          </a:p>
        </p:txBody>
      </p:sp>
      <p:pic>
        <p:nvPicPr>
          <p:cNvPr id="11" name="Image 10">
            <a:extLst>
              <a:ext uri="{FF2B5EF4-FFF2-40B4-BE49-F238E27FC236}">
                <a16:creationId xmlns:a16="http://schemas.microsoft.com/office/drawing/2014/main" id="{40917FE6-98D0-43A8-89EF-9BF44693CF84}"/>
              </a:ext>
            </a:extLst>
          </p:cNvPr>
          <p:cNvPicPr>
            <a:picLocks noChangeAspect="1"/>
          </p:cNvPicPr>
          <p:nvPr>
            <p:custDataLst>
              <p:tags r:id="rId7"/>
            </p:custDataLst>
          </p:nvPr>
        </p:nvPicPr>
        <p:blipFill>
          <a:blip r:embed="rId9"/>
          <a:stretch>
            <a:fillRect/>
          </a:stretch>
        </p:blipFill>
        <p:spPr>
          <a:xfrm>
            <a:off x="587375" y="1520824"/>
            <a:ext cx="6755121" cy="3361515"/>
          </a:xfrm>
          <a:prstGeom prst="rect">
            <a:avLst/>
          </a:prstGeom>
        </p:spPr>
      </p:pic>
    </p:spTree>
    <p:extLst>
      <p:ext uri="{BB962C8B-B14F-4D97-AF65-F5344CB8AC3E}">
        <p14:creationId xmlns:p14="http://schemas.microsoft.com/office/powerpoint/2010/main" val="1750233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2"/>
            </p:custDataLst>
          </p:nvPr>
        </p:nvSpPr>
        <p:spPr/>
        <p:txBody>
          <a:bodyPr/>
          <a:lstStyle/>
          <a:p>
            <a:fld id="{397918C9-25E8-4AAB-AED4-A5266DEDEDFA}" type="slidenum">
              <a:rPr lang="fr-CA" smtClean="0">
                <a:solidFill>
                  <a:schemeClr val="tx1">
                    <a:lumMod val="50000"/>
                    <a:lumOff val="50000"/>
                  </a:schemeClr>
                </a:solidFill>
              </a:rPr>
              <a:t>42</a:t>
            </a:fld>
            <a:endParaRPr lang="fr-CA" dirty="0">
              <a:solidFill>
                <a:schemeClr val="tx1">
                  <a:lumMod val="50000"/>
                  <a:lumOff val="50000"/>
                </a:schemeClr>
              </a:solidFill>
            </a:endParaRPr>
          </a:p>
        </p:txBody>
      </p:sp>
      <p:sp>
        <p:nvSpPr>
          <p:cNvPr id="13" name="Rectangle 12">
            <a:extLst>
              <a:ext uri="{FF2B5EF4-FFF2-40B4-BE49-F238E27FC236}">
                <a16:creationId xmlns:a16="http://schemas.microsoft.com/office/drawing/2014/main" id="{7917F2FB-0533-4443-9530-C9263E096989}"/>
              </a:ext>
            </a:extLst>
          </p:cNvPr>
          <p:cNvSpPr/>
          <p:nvPr>
            <p:custDataLst>
              <p:tags r:id="rId3"/>
            </p:custDataLst>
          </p:nvPr>
        </p:nvSpPr>
        <p:spPr>
          <a:xfrm>
            <a:off x="502671" y="485903"/>
            <a:ext cx="10911320" cy="338554"/>
          </a:xfrm>
          <a:prstGeom prst="rect">
            <a:avLst/>
          </a:prstGeom>
        </p:spPr>
        <p:txBody>
          <a:bodyPr wrap="none">
            <a:spAutoFit/>
          </a:bodyPr>
          <a:lstStyle/>
          <a:p>
            <a:pPr marL="542925" indent="-542925"/>
            <a:r>
              <a:rPr lang="fr-CA" sz="1600" b="1" dirty="0">
                <a:solidFill>
                  <a:schemeClr val="tx1">
                    <a:lumMod val="75000"/>
                    <a:lumOff val="25000"/>
                  </a:schemeClr>
                </a:solidFill>
                <a:latin typeface="Raleway" panose="020B0003030101060003" pitchFamily="34" charset="0"/>
              </a:rPr>
              <a:t>3.1. 	Comparaison des comportements sexuels des cas déclarés de LGV entre les PVVIH et non PVVIH (suite)</a:t>
            </a:r>
            <a:endParaRPr lang="fr-CA" sz="1600" dirty="0">
              <a:solidFill>
                <a:schemeClr val="tx1">
                  <a:lumMod val="75000"/>
                  <a:lumOff val="25000"/>
                </a:schemeClr>
              </a:solidFill>
              <a:latin typeface="Raleway" panose="020B0003030101060003" pitchFamily="34" charset="0"/>
            </a:endParaRPr>
          </a:p>
        </p:txBody>
      </p:sp>
      <p:sp>
        <p:nvSpPr>
          <p:cNvPr id="14" name="Rectangle 13">
            <a:extLst>
              <a:ext uri="{FF2B5EF4-FFF2-40B4-BE49-F238E27FC236}">
                <a16:creationId xmlns:a16="http://schemas.microsoft.com/office/drawing/2014/main" id="{E79FF37D-3760-4A34-9CE5-DC9CDEF26B69}"/>
              </a:ext>
            </a:extLst>
          </p:cNvPr>
          <p:cNvSpPr/>
          <p:nvPr>
            <p:custDataLst>
              <p:tags r:id="rId4"/>
            </p:custDataLst>
          </p:nvPr>
        </p:nvSpPr>
        <p:spPr>
          <a:xfrm>
            <a:off x="502671" y="870283"/>
            <a:ext cx="9812550" cy="584775"/>
          </a:xfrm>
          <a:prstGeom prst="rect">
            <a:avLst/>
          </a:prstGeom>
        </p:spPr>
        <p:txBody>
          <a:bodyPr wrap="square">
            <a:spAutoFit/>
          </a:bodyPr>
          <a:lstStyle/>
          <a:p>
            <a:pPr marL="1255713" lvl="0" indent="-1255713"/>
            <a:r>
              <a:rPr lang="fr-CA" sz="1600" b="1" dirty="0">
                <a:solidFill>
                  <a:schemeClr val="tx1">
                    <a:lumMod val="75000"/>
                    <a:lumOff val="25000"/>
                  </a:schemeClr>
                </a:solidFill>
                <a:latin typeface="HelveticaNeueLT Std" panose="020B0604020202020204" pitchFamily="34" charset="0"/>
              </a:rPr>
              <a:t>Tableau 22 : 	</a:t>
            </a:r>
            <a:r>
              <a:rPr lang="fr-CA" sz="1600" dirty="0">
                <a:solidFill>
                  <a:schemeClr val="tx1">
                    <a:lumMod val="75000"/>
                    <a:lumOff val="25000"/>
                  </a:schemeClr>
                </a:solidFill>
                <a:latin typeface="HelveticaNeueLT Std" panose="020B0604020202020204" pitchFamily="34" charset="0"/>
              </a:rPr>
              <a:t>Comportements sexuels des cas masculins de LGV selon le statut VIH, 12 derniers mois, 2018-2019, (N = 152)</a:t>
            </a:r>
          </a:p>
        </p:txBody>
      </p:sp>
      <p:sp>
        <p:nvSpPr>
          <p:cNvPr id="15" name="Rectangle 14">
            <a:extLst>
              <a:ext uri="{FF2B5EF4-FFF2-40B4-BE49-F238E27FC236}">
                <a16:creationId xmlns:a16="http://schemas.microsoft.com/office/drawing/2014/main" id="{A8E6F35C-89CE-4678-9ECB-2D7879392547}"/>
              </a:ext>
            </a:extLst>
          </p:cNvPr>
          <p:cNvSpPr/>
          <p:nvPr>
            <p:custDataLst>
              <p:tags r:id="rId5"/>
            </p:custDataLst>
          </p:nvPr>
        </p:nvSpPr>
        <p:spPr>
          <a:xfrm>
            <a:off x="502671" y="4642242"/>
            <a:ext cx="7314254" cy="415498"/>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75000"/>
                    <a:lumOff val="25000"/>
                  </a:schemeClr>
                </a:solidFill>
                <a:latin typeface="HelveticaNeueLT Std" panose="020B0604020202020204" pitchFamily="34" charset="0"/>
              </a:rPr>
              <a:t>Analyses statistiques par régression de Poisson robuste.</a:t>
            </a:r>
          </a:p>
        </p:txBody>
      </p:sp>
      <p:sp>
        <p:nvSpPr>
          <p:cNvPr id="8" name="ZoneTexte 7">
            <a:extLst>
              <a:ext uri="{FF2B5EF4-FFF2-40B4-BE49-F238E27FC236}">
                <a16:creationId xmlns:a16="http://schemas.microsoft.com/office/drawing/2014/main" id="{EC072198-255E-47BE-87FD-804E8B6DA0CE}"/>
              </a:ext>
            </a:extLst>
          </p:cNvPr>
          <p:cNvSpPr txBox="1"/>
          <p:nvPr>
            <p:custDataLst>
              <p:tags r:id="rId6"/>
            </p:custDataLst>
          </p:nvPr>
        </p:nvSpPr>
        <p:spPr>
          <a:xfrm>
            <a:off x="8544525" y="1520825"/>
            <a:ext cx="3276000" cy="4062651"/>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400" b="1" dirty="0">
                <a:solidFill>
                  <a:schemeClr val="tx1">
                    <a:lumMod val="65000"/>
                    <a:lumOff val="35000"/>
                  </a:schemeClr>
                </a:solidFill>
                <a:latin typeface="HelveticaNeueLT Std" panose="020B0604020202020204" pitchFamily="34" charset="0"/>
              </a:rPr>
              <a:t>Chez les PVVIH comparativement aux non PVVIH :</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Il y a proportionnellement plus de valeurs manquantes. </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Aucune différence statistiquement significative n’est observée pour les comportements sexuels. </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Ceci pourrait sembler une contradiction avec le fait qu’ils ont davantage d’antécédents d’ITSS et de réinfections.</a:t>
            </a:r>
          </a:p>
          <a:p>
            <a:pPr marL="355600" lvl="1" indent="-177800">
              <a:spcAft>
                <a:spcPts val="600"/>
              </a:spcAft>
              <a:buClr>
                <a:srgbClr val="EF7516"/>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Les périodes différentes (à vie pour les antécédents d’ITSS et les</a:t>
            </a:r>
            <a:br>
              <a:rPr lang="fr-CA" sz="1400" dirty="0">
                <a:solidFill>
                  <a:schemeClr val="tx1">
                    <a:lumMod val="65000"/>
                    <a:lumOff val="35000"/>
                  </a:schemeClr>
                </a:solidFill>
                <a:latin typeface="HelveticaNeueLT Std" panose="020B0604020202020204" pitchFamily="34" charset="0"/>
              </a:rPr>
            </a:br>
            <a:r>
              <a:rPr lang="fr-CA" sz="1400" dirty="0">
                <a:solidFill>
                  <a:schemeClr val="tx1">
                    <a:lumMod val="65000"/>
                    <a:lumOff val="35000"/>
                  </a:schemeClr>
                </a:solidFill>
                <a:latin typeface="HelveticaNeueLT Std" panose="020B0604020202020204" pitchFamily="34" charset="0"/>
              </a:rPr>
              <a:t>12 derniers mois pour les comportements) et la confusion avec l’âge pourrait expliquer les différences. </a:t>
            </a:r>
          </a:p>
        </p:txBody>
      </p:sp>
      <p:pic>
        <p:nvPicPr>
          <p:cNvPr id="2" name="Image 1">
            <a:extLst>
              <a:ext uri="{FF2B5EF4-FFF2-40B4-BE49-F238E27FC236}">
                <a16:creationId xmlns:a16="http://schemas.microsoft.com/office/drawing/2014/main" id="{037E62E7-E22A-4451-8F4B-CE1A3FFDC133}"/>
              </a:ext>
            </a:extLst>
          </p:cNvPr>
          <p:cNvPicPr>
            <a:picLocks noChangeAspect="1"/>
          </p:cNvPicPr>
          <p:nvPr>
            <p:custDataLst>
              <p:tags r:id="rId7"/>
            </p:custDataLst>
          </p:nvPr>
        </p:nvPicPr>
        <p:blipFill>
          <a:blip r:embed="rId10"/>
          <a:stretch>
            <a:fillRect/>
          </a:stretch>
        </p:blipFill>
        <p:spPr>
          <a:xfrm>
            <a:off x="584559" y="1534646"/>
            <a:ext cx="7885113" cy="3006809"/>
          </a:xfrm>
          <a:prstGeom prst="rect">
            <a:avLst/>
          </a:prstGeom>
        </p:spPr>
      </p:pic>
    </p:spTree>
    <p:extLst>
      <p:ext uri="{BB962C8B-B14F-4D97-AF65-F5344CB8AC3E}">
        <p14:creationId xmlns:p14="http://schemas.microsoft.com/office/powerpoint/2010/main" val="1326591780"/>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6E4453A-7D19-4B2E-80B6-7CBA98EA7FF9}"/>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43</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0D8E8879-63CD-4607-87D6-47180BB278AD}"/>
              </a:ext>
            </a:extLst>
          </p:cNvPr>
          <p:cNvSpPr/>
          <p:nvPr>
            <p:custDataLst>
              <p:tags r:id="rId2"/>
            </p:custDataLst>
          </p:nvPr>
        </p:nvSpPr>
        <p:spPr>
          <a:xfrm>
            <a:off x="489023" y="486001"/>
            <a:ext cx="10722166" cy="338554"/>
          </a:xfrm>
          <a:prstGeom prst="rect">
            <a:avLst/>
          </a:prstGeom>
        </p:spPr>
        <p:txBody>
          <a:bodyPr wrap="none">
            <a:spAutoFit/>
          </a:bodyPr>
          <a:lstStyle/>
          <a:p>
            <a:pPr marL="450850" indent="-450850"/>
            <a:r>
              <a:rPr lang="fr-CA" sz="1600" b="1" dirty="0">
                <a:solidFill>
                  <a:schemeClr val="tx1">
                    <a:lumMod val="75000"/>
                    <a:lumOff val="25000"/>
                  </a:schemeClr>
                </a:solidFill>
                <a:latin typeface="Raleway" panose="020B0003030101060003" pitchFamily="34" charset="0"/>
              </a:rPr>
              <a:t>3.1. 	Comparaison des comportements sexuels des cas déclarés de LGV entre les PVVIH et non PVVIH (suite)</a:t>
            </a:r>
            <a:endParaRPr lang="fr-CA" sz="1600" dirty="0">
              <a:solidFill>
                <a:schemeClr val="tx1">
                  <a:lumMod val="75000"/>
                  <a:lumOff val="25000"/>
                </a:schemeClr>
              </a:solidFill>
              <a:latin typeface="Raleway" panose="020B0003030101060003" pitchFamily="34" charset="0"/>
            </a:endParaRPr>
          </a:p>
        </p:txBody>
      </p:sp>
      <p:sp>
        <p:nvSpPr>
          <p:cNvPr id="6" name="Rectangle 5">
            <a:extLst>
              <a:ext uri="{FF2B5EF4-FFF2-40B4-BE49-F238E27FC236}">
                <a16:creationId xmlns:a16="http://schemas.microsoft.com/office/drawing/2014/main" id="{42C7AFD7-C176-4883-AEFC-36D885981620}"/>
              </a:ext>
            </a:extLst>
          </p:cNvPr>
          <p:cNvSpPr/>
          <p:nvPr>
            <p:custDataLst>
              <p:tags r:id="rId3"/>
            </p:custDataLst>
          </p:nvPr>
        </p:nvSpPr>
        <p:spPr>
          <a:xfrm>
            <a:off x="496352" y="857535"/>
            <a:ext cx="9612119" cy="584775"/>
          </a:xfrm>
          <a:prstGeom prst="rect">
            <a:avLst/>
          </a:prstGeom>
        </p:spPr>
        <p:txBody>
          <a:bodyPr wrap="none">
            <a:spAutoFit/>
          </a:bodyPr>
          <a:lstStyle/>
          <a:p>
            <a:pPr lvl="0"/>
            <a:r>
              <a:rPr lang="fr-CA" sz="1600" b="1" dirty="0">
                <a:solidFill>
                  <a:schemeClr val="tx1">
                    <a:lumMod val="75000"/>
                    <a:lumOff val="25000"/>
                  </a:schemeClr>
                </a:solidFill>
                <a:latin typeface="HelveticaNeueLT Std" panose="020B0604020202020204" pitchFamily="34" charset="0"/>
              </a:rPr>
              <a:t>Tableau 23 : </a:t>
            </a:r>
            <a:r>
              <a:rPr lang="fr-CA" sz="1600" dirty="0">
                <a:solidFill>
                  <a:schemeClr val="tx1">
                    <a:lumMod val="75000"/>
                    <a:lumOff val="25000"/>
                  </a:schemeClr>
                </a:solidFill>
                <a:latin typeface="HelveticaNeueLT Std" panose="020B0604020202020204" pitchFamily="34" charset="0"/>
              </a:rPr>
              <a:t>Comportements sexuels des cas masculins de LGV selon le statut VIH, 60 derniers jours, </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2018-2019, (N = 152)</a:t>
            </a:r>
          </a:p>
        </p:txBody>
      </p:sp>
      <p:sp>
        <p:nvSpPr>
          <p:cNvPr id="7" name="Rectangle 6">
            <a:extLst>
              <a:ext uri="{FF2B5EF4-FFF2-40B4-BE49-F238E27FC236}">
                <a16:creationId xmlns:a16="http://schemas.microsoft.com/office/drawing/2014/main" id="{42643001-61E8-4349-833D-0216D11849D0}"/>
              </a:ext>
            </a:extLst>
          </p:cNvPr>
          <p:cNvSpPr/>
          <p:nvPr>
            <p:custDataLst>
              <p:tags r:id="rId4"/>
            </p:custDataLst>
          </p:nvPr>
        </p:nvSpPr>
        <p:spPr>
          <a:xfrm>
            <a:off x="543847" y="5067917"/>
            <a:ext cx="7449013" cy="415498"/>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75000"/>
                    <a:lumOff val="25000"/>
                  </a:schemeClr>
                </a:solidFill>
                <a:latin typeface="HelveticaNeueLT Std" panose="020B0604020202020204" pitchFamily="34" charset="0"/>
              </a:rPr>
              <a:t>Analyses statistiques par régression de Poisson robuste.</a:t>
            </a:r>
          </a:p>
        </p:txBody>
      </p:sp>
      <p:sp>
        <p:nvSpPr>
          <p:cNvPr id="9" name="ZoneTexte 8">
            <a:extLst>
              <a:ext uri="{FF2B5EF4-FFF2-40B4-BE49-F238E27FC236}">
                <a16:creationId xmlns:a16="http://schemas.microsoft.com/office/drawing/2014/main" id="{314BDE0A-77CC-4C54-89F7-36937F9B2BCF}"/>
              </a:ext>
            </a:extLst>
          </p:cNvPr>
          <p:cNvSpPr txBox="1"/>
          <p:nvPr>
            <p:custDataLst>
              <p:tags r:id="rId5"/>
            </p:custDataLst>
          </p:nvPr>
        </p:nvSpPr>
        <p:spPr>
          <a:xfrm>
            <a:off x="8543498" y="1529882"/>
            <a:ext cx="3276000" cy="2952000"/>
          </a:xfrm>
          <a:prstGeom prst="rect">
            <a:avLst/>
          </a:prstGeom>
          <a:solidFill>
            <a:srgbClr val="FFFFFF">
              <a:alpha val="50196"/>
            </a:srgbClr>
          </a:solidFill>
          <a:ln>
            <a:solidFill>
              <a:srgbClr val="31859C"/>
            </a:solidFill>
          </a:ln>
        </p:spPr>
        <p:txBody>
          <a:bodyPr wrap="square" rtlCol="0">
            <a:spAutoFit/>
          </a:bodyPr>
          <a:lstStyle/>
          <a:p>
            <a:pPr>
              <a:spcAft>
                <a:spcPts val="600"/>
              </a:spcAft>
              <a:buClr>
                <a:srgbClr val="31859C"/>
              </a:buClr>
            </a:pPr>
            <a:r>
              <a:rPr lang="fr-CA" sz="1400" b="1" dirty="0">
                <a:solidFill>
                  <a:schemeClr val="tx1">
                    <a:lumMod val="65000"/>
                    <a:lumOff val="35000"/>
                  </a:schemeClr>
                </a:solidFill>
                <a:latin typeface="HelveticaNeueLT Std" panose="020B0604020202020204" pitchFamily="34" charset="0"/>
              </a:rPr>
              <a:t>Chez les PVVIH comparativement aux non PVVIH :</a:t>
            </a:r>
          </a:p>
          <a:p>
            <a:pPr marL="285750" indent="-28575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Il y a proportionnellement plus de valeurs manquantes pour le nombre de partenaires sexuels, soit 36 % vs. 14 %. </a:t>
            </a:r>
          </a:p>
          <a:p>
            <a:pPr marL="285750" indent="-28575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La rencontre de partenaires sexuels dans le contexte du sauna est plus fréquente (p = 0,011).</a:t>
            </a:r>
          </a:p>
          <a:p>
            <a:pPr marL="285750" indent="-28575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La rencontre de partenaires via internet est moins fréquente</a:t>
            </a:r>
            <a:br>
              <a:rPr lang="fr-CA" sz="1400" dirty="0">
                <a:solidFill>
                  <a:schemeClr val="tx1">
                    <a:lumMod val="65000"/>
                    <a:lumOff val="35000"/>
                  </a:schemeClr>
                </a:solidFill>
                <a:latin typeface="HelveticaNeueLT Std" panose="020B0604020202020204" pitchFamily="34" charset="0"/>
              </a:rPr>
            </a:br>
            <a:r>
              <a:rPr lang="fr-CA" sz="1400" dirty="0">
                <a:solidFill>
                  <a:schemeClr val="tx1">
                    <a:lumMod val="65000"/>
                    <a:lumOff val="35000"/>
                  </a:schemeClr>
                </a:solidFill>
                <a:latin typeface="HelveticaNeueLT Std" panose="020B0604020202020204" pitchFamily="34" charset="0"/>
              </a:rPr>
              <a:t>(p = 0,046).</a:t>
            </a:r>
          </a:p>
        </p:txBody>
      </p:sp>
      <p:pic>
        <p:nvPicPr>
          <p:cNvPr id="2" name="Image 1">
            <a:extLst>
              <a:ext uri="{FF2B5EF4-FFF2-40B4-BE49-F238E27FC236}">
                <a16:creationId xmlns:a16="http://schemas.microsoft.com/office/drawing/2014/main" id="{D92CC8F5-61C8-42A0-95F7-85FCEC04DEAE}"/>
              </a:ext>
            </a:extLst>
          </p:cNvPr>
          <p:cNvPicPr>
            <a:picLocks noChangeAspect="1"/>
          </p:cNvPicPr>
          <p:nvPr>
            <p:custDataLst>
              <p:tags r:id="rId6"/>
            </p:custDataLst>
          </p:nvPr>
        </p:nvPicPr>
        <p:blipFill>
          <a:blip r:embed="rId8"/>
          <a:stretch>
            <a:fillRect/>
          </a:stretch>
        </p:blipFill>
        <p:spPr>
          <a:xfrm>
            <a:off x="597856" y="1532646"/>
            <a:ext cx="7449013" cy="3535271"/>
          </a:xfrm>
          <a:prstGeom prst="rect">
            <a:avLst/>
          </a:prstGeom>
        </p:spPr>
      </p:pic>
    </p:spTree>
    <p:extLst>
      <p:ext uri="{BB962C8B-B14F-4D97-AF65-F5344CB8AC3E}">
        <p14:creationId xmlns:p14="http://schemas.microsoft.com/office/powerpoint/2010/main" val="1208527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E699E6C-E1E5-4056-B724-8028A3B10C37}"/>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44</a:t>
            </a:fld>
            <a:endParaRPr lang="fr-FR" dirty="0">
              <a:solidFill>
                <a:schemeClr val="tx1">
                  <a:lumMod val="50000"/>
                  <a:lumOff val="50000"/>
                </a:schemeClr>
              </a:solidFill>
            </a:endParaRPr>
          </a:p>
        </p:txBody>
      </p:sp>
      <p:sp>
        <p:nvSpPr>
          <p:cNvPr id="6" name="Rectangle 5">
            <a:extLst>
              <a:ext uri="{FF2B5EF4-FFF2-40B4-BE49-F238E27FC236}">
                <a16:creationId xmlns:a16="http://schemas.microsoft.com/office/drawing/2014/main" id="{E1360DFD-F1D5-4EDD-BE73-AC333F1D1E8B}"/>
              </a:ext>
            </a:extLst>
          </p:cNvPr>
          <p:cNvSpPr/>
          <p:nvPr>
            <p:custDataLst>
              <p:tags r:id="rId2"/>
            </p:custDataLst>
          </p:nvPr>
        </p:nvSpPr>
        <p:spPr>
          <a:xfrm>
            <a:off x="502671" y="498581"/>
            <a:ext cx="7085914" cy="584775"/>
          </a:xfrm>
          <a:prstGeom prst="rect">
            <a:avLst/>
          </a:prstGeom>
        </p:spPr>
        <p:txBody>
          <a:bodyPr wrap="square">
            <a:spAutoFit/>
          </a:bodyPr>
          <a:lstStyle/>
          <a:p>
            <a:pPr marL="450850" indent="-450850"/>
            <a:r>
              <a:rPr lang="fr-CA" sz="1600" b="1" dirty="0">
                <a:solidFill>
                  <a:schemeClr val="tx1">
                    <a:lumMod val="75000"/>
                    <a:lumOff val="25000"/>
                  </a:schemeClr>
                </a:solidFill>
                <a:latin typeface="Raleway" panose="020B0003030101060003" pitchFamily="34" charset="0"/>
              </a:rPr>
              <a:t>3.1. 	Comparaison des caractéristiques des cas déclarés de LGV entre </a:t>
            </a:r>
            <a:br>
              <a:rPr lang="fr-CA" sz="1600" b="1" dirty="0">
                <a:solidFill>
                  <a:schemeClr val="tx1">
                    <a:lumMod val="75000"/>
                    <a:lumOff val="25000"/>
                  </a:schemeClr>
                </a:solidFill>
                <a:latin typeface="Raleway" panose="020B0003030101060003" pitchFamily="34" charset="0"/>
              </a:rPr>
            </a:br>
            <a:r>
              <a:rPr lang="fr-CA" sz="1600" b="1" dirty="0">
                <a:solidFill>
                  <a:schemeClr val="tx1">
                    <a:lumMod val="75000"/>
                    <a:lumOff val="25000"/>
                  </a:schemeClr>
                </a:solidFill>
                <a:latin typeface="Raleway" panose="020B0003030101060003" pitchFamily="34" charset="0"/>
              </a:rPr>
              <a:t>les PVVIH et non PVVIH (suite)</a:t>
            </a:r>
            <a:endParaRPr lang="fr-CA" sz="1600" dirty="0">
              <a:solidFill>
                <a:schemeClr val="tx1">
                  <a:lumMod val="75000"/>
                  <a:lumOff val="25000"/>
                </a:schemeClr>
              </a:solidFill>
              <a:latin typeface="Raleway" panose="020B0003030101060003" pitchFamily="34" charset="0"/>
            </a:endParaRPr>
          </a:p>
        </p:txBody>
      </p:sp>
      <p:sp>
        <p:nvSpPr>
          <p:cNvPr id="7" name="Rectangle 6">
            <a:extLst>
              <a:ext uri="{FF2B5EF4-FFF2-40B4-BE49-F238E27FC236}">
                <a16:creationId xmlns:a16="http://schemas.microsoft.com/office/drawing/2014/main" id="{8CB9EB6A-31CF-4225-8A00-13001ED9556A}"/>
              </a:ext>
            </a:extLst>
          </p:cNvPr>
          <p:cNvSpPr/>
          <p:nvPr>
            <p:custDataLst>
              <p:tags r:id="rId3"/>
            </p:custDataLst>
          </p:nvPr>
        </p:nvSpPr>
        <p:spPr>
          <a:xfrm>
            <a:off x="489023" y="1084420"/>
            <a:ext cx="8785547" cy="584775"/>
          </a:xfrm>
          <a:prstGeom prst="rect">
            <a:avLst/>
          </a:prstGeom>
        </p:spPr>
        <p:txBody>
          <a:bodyPr wrap="none">
            <a:spAutoFit/>
          </a:bodyPr>
          <a:lstStyle/>
          <a:p>
            <a:pPr marL="1255713" lvl="0" indent="-1255713"/>
            <a:r>
              <a:rPr lang="fr-CA" sz="1600" b="1" dirty="0">
                <a:solidFill>
                  <a:schemeClr val="tx1">
                    <a:lumMod val="75000"/>
                    <a:lumOff val="25000"/>
                  </a:schemeClr>
                </a:solidFill>
                <a:latin typeface="HelveticaNeueLT Std" panose="020B0604020202020204" pitchFamily="34" charset="0"/>
              </a:rPr>
              <a:t>Tableau 24 </a:t>
            </a:r>
            <a:r>
              <a:rPr lang="fr-CA" sz="1600" dirty="0">
                <a:solidFill>
                  <a:schemeClr val="tx1">
                    <a:lumMod val="75000"/>
                    <a:lumOff val="25000"/>
                  </a:schemeClr>
                </a:solidFill>
                <a:latin typeface="HelveticaNeueLT Std" panose="020B0604020202020204" pitchFamily="34" charset="0"/>
              </a:rPr>
              <a:t>: 	Comportements de consommation de drogues des cas masculins de LGV selon </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le statut VIH, 12 derniers mois, 2018-2019, (N = 152)</a:t>
            </a:r>
          </a:p>
        </p:txBody>
      </p:sp>
      <p:sp>
        <p:nvSpPr>
          <p:cNvPr id="8" name="Rectangle 7">
            <a:extLst>
              <a:ext uri="{FF2B5EF4-FFF2-40B4-BE49-F238E27FC236}">
                <a16:creationId xmlns:a16="http://schemas.microsoft.com/office/drawing/2014/main" id="{26E365AA-F189-45A1-9A7D-5232DD1A22E0}"/>
              </a:ext>
            </a:extLst>
          </p:cNvPr>
          <p:cNvSpPr/>
          <p:nvPr>
            <p:custDataLst>
              <p:tags r:id="rId4"/>
            </p:custDataLst>
          </p:nvPr>
        </p:nvSpPr>
        <p:spPr>
          <a:xfrm>
            <a:off x="495283" y="5642073"/>
            <a:ext cx="7556895" cy="600164"/>
          </a:xfrm>
          <a:prstGeom prst="rect">
            <a:avLst/>
          </a:prstGeom>
        </p:spPr>
        <p:txBody>
          <a:bodyPr wrap="square">
            <a:spAutoFit/>
          </a:bodyPr>
          <a:lstStyle/>
          <a:p>
            <a:r>
              <a:rPr lang="fr-CA" sz="110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100" dirty="0">
                <a:solidFill>
                  <a:schemeClr val="tx1">
                    <a:lumMod val="75000"/>
                    <a:lumOff val="25000"/>
                  </a:schemeClr>
                </a:solidFill>
                <a:latin typeface="HelveticaNeueLT Std" panose="020B0604020202020204" pitchFamily="34" charset="0"/>
              </a:rPr>
              <a:t>* Plus d’une réponse pouvait être sélectionnée.</a:t>
            </a:r>
          </a:p>
          <a:p>
            <a:r>
              <a:rPr lang="fr-CA" sz="1100" dirty="0">
                <a:solidFill>
                  <a:schemeClr val="tx1">
                    <a:lumMod val="75000"/>
                    <a:lumOff val="25000"/>
                  </a:schemeClr>
                </a:solidFill>
                <a:latin typeface="HelveticaNeueLT Std" panose="020B0604020202020204" pitchFamily="34" charset="0"/>
              </a:rPr>
              <a:t>Analyses statistiques par régression de Poisson robuste.</a:t>
            </a:r>
          </a:p>
        </p:txBody>
      </p:sp>
      <p:sp>
        <p:nvSpPr>
          <p:cNvPr id="9" name="ZoneTexte 8">
            <a:extLst>
              <a:ext uri="{FF2B5EF4-FFF2-40B4-BE49-F238E27FC236}">
                <a16:creationId xmlns:a16="http://schemas.microsoft.com/office/drawing/2014/main" id="{BE16E4BC-FA1C-4224-B114-F25B233D0A9E}"/>
              </a:ext>
            </a:extLst>
          </p:cNvPr>
          <p:cNvSpPr txBox="1"/>
          <p:nvPr>
            <p:custDataLst>
              <p:tags r:id="rId5"/>
            </p:custDataLst>
          </p:nvPr>
        </p:nvSpPr>
        <p:spPr>
          <a:xfrm>
            <a:off x="8544764" y="1969891"/>
            <a:ext cx="3276000" cy="2693045"/>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400" b="1" dirty="0">
                <a:solidFill>
                  <a:schemeClr val="tx1">
                    <a:lumMod val="65000"/>
                    <a:lumOff val="35000"/>
                  </a:schemeClr>
                </a:solidFill>
                <a:latin typeface="HelveticaNeueLT Std" panose="020B0604020202020204" pitchFamily="34" charset="0"/>
              </a:rPr>
              <a:t>Chez les PVVIH comparativement aux non PVVIH :</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Il y a proportionnellement plus de valeurs manquantes pour la consommation de drogues, soit</a:t>
            </a:r>
            <a:br>
              <a:rPr lang="fr-CA" sz="1400" dirty="0">
                <a:solidFill>
                  <a:schemeClr val="tx1">
                    <a:lumMod val="65000"/>
                    <a:lumOff val="35000"/>
                  </a:schemeClr>
                </a:solidFill>
                <a:latin typeface="HelveticaNeueLT Std" panose="020B0604020202020204" pitchFamily="34" charset="0"/>
              </a:rPr>
            </a:br>
            <a:r>
              <a:rPr lang="fr-CA" sz="1400" dirty="0">
                <a:solidFill>
                  <a:schemeClr val="tx1">
                    <a:lumMod val="65000"/>
                    <a:lumOff val="35000"/>
                  </a:schemeClr>
                </a:solidFill>
                <a:latin typeface="HelveticaNeueLT Std" panose="020B0604020202020204" pitchFamily="34" charset="0"/>
              </a:rPr>
              <a:t>21 % vs. 10 %. </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La consommation de drogue dans les 12 derniers mois est plus fréquente (p = 0,006).</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La nature des substances consommées est plutôt similaire. </a:t>
            </a:r>
          </a:p>
        </p:txBody>
      </p:sp>
      <p:pic>
        <p:nvPicPr>
          <p:cNvPr id="2" name="Image 1">
            <a:extLst>
              <a:ext uri="{FF2B5EF4-FFF2-40B4-BE49-F238E27FC236}">
                <a16:creationId xmlns:a16="http://schemas.microsoft.com/office/drawing/2014/main" id="{0330A0BD-CC7A-44E7-8774-057F6BFF9957}"/>
              </a:ext>
            </a:extLst>
          </p:cNvPr>
          <p:cNvPicPr>
            <a:picLocks noChangeAspect="1"/>
          </p:cNvPicPr>
          <p:nvPr/>
        </p:nvPicPr>
        <p:blipFill>
          <a:blip r:embed="rId8"/>
          <a:stretch>
            <a:fillRect/>
          </a:stretch>
        </p:blipFill>
        <p:spPr>
          <a:xfrm>
            <a:off x="616027" y="2000103"/>
            <a:ext cx="7313321" cy="3577550"/>
          </a:xfrm>
          <a:prstGeom prst="rect">
            <a:avLst/>
          </a:prstGeom>
        </p:spPr>
      </p:pic>
      <p:grpSp>
        <p:nvGrpSpPr>
          <p:cNvPr id="13" name="Groupe 12">
            <a:extLst>
              <a:ext uri="{FF2B5EF4-FFF2-40B4-BE49-F238E27FC236}">
                <a16:creationId xmlns:a16="http://schemas.microsoft.com/office/drawing/2014/main" id="{8F20C668-56EE-4CD3-BA5E-DC666E851CA7}"/>
              </a:ext>
            </a:extLst>
          </p:cNvPr>
          <p:cNvGrpSpPr/>
          <p:nvPr>
            <p:custDataLst>
              <p:tags r:id="rId6"/>
            </p:custDataLst>
          </p:nvPr>
        </p:nvGrpSpPr>
        <p:grpSpPr>
          <a:xfrm rot="575319">
            <a:off x="8688201" y="4673701"/>
            <a:ext cx="2554765" cy="2159680"/>
            <a:chOff x="8718709" y="19134"/>
            <a:chExt cx="2143897" cy="1865871"/>
          </a:xfrm>
          <a:solidFill>
            <a:srgbClr val="FFFFFF">
              <a:alpha val="50196"/>
            </a:srgbClr>
          </a:solidFill>
        </p:grpSpPr>
        <p:sp>
          <p:nvSpPr>
            <p:cNvPr id="14" name="Explosion : 8 points 13">
              <a:extLst>
                <a:ext uri="{FF2B5EF4-FFF2-40B4-BE49-F238E27FC236}">
                  <a16:creationId xmlns:a16="http://schemas.microsoft.com/office/drawing/2014/main" id="{5BCF852C-DCD2-472B-B25C-6D80E6CEC5D6}"/>
                </a:ext>
              </a:extLst>
            </p:cNvPr>
            <p:cNvSpPr/>
            <p:nvPr/>
          </p:nvSpPr>
          <p:spPr>
            <a:xfrm>
              <a:off x="8718709" y="19134"/>
              <a:ext cx="2143897" cy="1865871"/>
            </a:xfrm>
            <a:prstGeom prst="irregularSeal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a:latin typeface="HelveticaNeueLT Std" panose="020B0604020202020204" pitchFamily="34" charset="0"/>
              </a:endParaRPr>
            </a:p>
          </p:txBody>
        </p:sp>
        <p:sp>
          <p:nvSpPr>
            <p:cNvPr id="15" name="ZoneTexte 14">
              <a:extLst>
                <a:ext uri="{FF2B5EF4-FFF2-40B4-BE49-F238E27FC236}">
                  <a16:creationId xmlns:a16="http://schemas.microsoft.com/office/drawing/2014/main" id="{F9054802-E75A-400A-9336-7596F37398CA}"/>
                </a:ext>
              </a:extLst>
            </p:cNvPr>
            <p:cNvSpPr txBox="1"/>
            <p:nvPr/>
          </p:nvSpPr>
          <p:spPr>
            <a:xfrm rot="21024681">
              <a:off x="9101723" y="581862"/>
              <a:ext cx="1299809" cy="830997"/>
            </a:xfrm>
            <a:prstGeom prst="rect">
              <a:avLst/>
            </a:prstGeom>
            <a:noFill/>
          </p:spPr>
          <p:txBody>
            <a:bodyPr wrap="square" rtlCol="0">
              <a:spAutoFit/>
            </a:bodyPr>
            <a:lstStyle/>
            <a:p>
              <a:pPr algn="ctr"/>
              <a:r>
                <a:rPr lang="fr-CA" sz="1200" b="1" dirty="0">
                  <a:solidFill>
                    <a:schemeClr val="tx1">
                      <a:lumMod val="65000"/>
                      <a:lumOff val="35000"/>
                    </a:schemeClr>
                  </a:solidFill>
                  <a:latin typeface="HelveticaNeueLT Std" panose="020B0604020202020204" pitchFamily="34" charset="0"/>
                </a:rPr>
                <a:t>Interpréter avec prudence, car il s’agit de petits nombres</a:t>
              </a:r>
            </a:p>
          </p:txBody>
        </p:sp>
      </p:grpSp>
    </p:spTree>
    <p:extLst>
      <p:ext uri="{BB962C8B-B14F-4D97-AF65-F5344CB8AC3E}">
        <p14:creationId xmlns:p14="http://schemas.microsoft.com/office/powerpoint/2010/main" val="1476328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68D4D47-2EDA-4408-A30E-A3BE19E34628}"/>
              </a:ext>
            </a:extLst>
          </p:cNvPr>
          <p:cNvSpPr>
            <a:spLocks noGrp="1"/>
          </p:cNvSpPr>
          <p:nvPr>
            <p:ph type="title"/>
            <p:custDataLst>
              <p:tags r:id="rId1"/>
            </p:custDataLst>
          </p:nvPr>
        </p:nvSpPr>
        <p:spPr>
          <a:xfrm>
            <a:off x="1314761" y="2533038"/>
            <a:ext cx="10363200" cy="1362075"/>
          </a:xfrm>
        </p:spPr>
        <p:txBody>
          <a:bodyPr>
            <a:normAutofit/>
          </a:bodyPr>
          <a:lstStyle/>
          <a:p>
            <a:r>
              <a:rPr lang="fr-CA" sz="3200" b="1" dirty="0"/>
              <a:t>Comparaison Montréal et hors Montréal</a:t>
            </a:r>
          </a:p>
        </p:txBody>
      </p:sp>
      <p:sp>
        <p:nvSpPr>
          <p:cNvPr id="3" name="Espace réservé du numéro de diapositive 2">
            <a:extLst>
              <a:ext uri="{FF2B5EF4-FFF2-40B4-BE49-F238E27FC236}">
                <a16:creationId xmlns:a16="http://schemas.microsoft.com/office/drawing/2014/main" id="{FA9FB182-D067-4B3B-B26A-014570416409}"/>
              </a:ext>
            </a:extLst>
          </p:cNvPr>
          <p:cNvSpPr>
            <a:spLocks noGrp="1"/>
          </p:cNvSpPr>
          <p:nvPr>
            <p:ph type="sldNum" sz="quarter" idx="4294967295"/>
            <p:custDataLst>
              <p:tags r:id="rId2"/>
            </p:custDataLst>
          </p:nvPr>
        </p:nvSpPr>
        <p:spPr>
          <a:xfrm>
            <a:off x="0" y="6486525"/>
            <a:ext cx="590550" cy="365125"/>
          </a:xfrm>
        </p:spPr>
        <p:txBody>
          <a:bodyPr/>
          <a:lstStyle/>
          <a:p>
            <a:fld id="{00BA8EDE-6DC9-4F99-B0F4-25DFD083338C}" type="slidenum">
              <a:rPr lang="fr-FR" smtClean="0">
                <a:solidFill>
                  <a:schemeClr val="tx1">
                    <a:lumMod val="50000"/>
                    <a:lumOff val="50000"/>
                  </a:schemeClr>
                </a:solidFill>
              </a:rPr>
              <a:pPr/>
              <a:t>45</a:t>
            </a:fld>
            <a:endParaRPr lang="fr-FR" dirty="0">
              <a:solidFill>
                <a:schemeClr val="tx1">
                  <a:lumMod val="50000"/>
                  <a:lumOff val="50000"/>
                </a:schemeClr>
              </a:solidFill>
            </a:endParaRPr>
          </a:p>
        </p:txBody>
      </p:sp>
    </p:spTree>
    <p:extLst>
      <p:ext uri="{BB962C8B-B14F-4D97-AF65-F5344CB8AC3E}">
        <p14:creationId xmlns:p14="http://schemas.microsoft.com/office/powerpoint/2010/main" val="91462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96E3EF4-5CED-4A6F-9CA7-A9A1666249AD}"/>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46</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ABEC9C30-6B39-4A8B-B340-902B43E879F5}"/>
              </a:ext>
            </a:extLst>
          </p:cNvPr>
          <p:cNvSpPr/>
          <p:nvPr>
            <p:custDataLst>
              <p:tags r:id="rId2"/>
            </p:custDataLst>
          </p:nvPr>
        </p:nvSpPr>
        <p:spPr>
          <a:xfrm>
            <a:off x="502671" y="490987"/>
            <a:ext cx="10600594" cy="338554"/>
          </a:xfrm>
          <a:prstGeom prst="rect">
            <a:avLst/>
          </a:prstGeom>
        </p:spPr>
        <p:txBody>
          <a:bodyPr wrap="none">
            <a:spAutoFit/>
          </a:bodyPr>
          <a:lstStyle/>
          <a:p>
            <a:r>
              <a:rPr lang="fr-CA" sz="1600" b="1" dirty="0">
                <a:solidFill>
                  <a:schemeClr val="tx1">
                    <a:lumMod val="75000"/>
                    <a:lumOff val="25000"/>
                  </a:schemeClr>
                </a:solidFill>
                <a:latin typeface="Raleway" panose="020B0003030101060003" pitchFamily="34" charset="0"/>
              </a:rPr>
              <a:t>3.2. Comparaison des caractéristiques des cas déclarés de LGV entre les cas de Montréal et hors Montréal</a:t>
            </a:r>
            <a:endParaRPr lang="fr-CA" sz="1600" dirty="0">
              <a:solidFill>
                <a:schemeClr val="tx1">
                  <a:lumMod val="75000"/>
                  <a:lumOff val="25000"/>
                </a:schemeClr>
              </a:solidFill>
              <a:latin typeface="Raleway" panose="020B0003030101060003" pitchFamily="34" charset="0"/>
            </a:endParaRPr>
          </a:p>
        </p:txBody>
      </p:sp>
      <p:sp>
        <p:nvSpPr>
          <p:cNvPr id="6" name="Rectangle 5">
            <a:extLst>
              <a:ext uri="{FF2B5EF4-FFF2-40B4-BE49-F238E27FC236}">
                <a16:creationId xmlns:a16="http://schemas.microsoft.com/office/drawing/2014/main" id="{EA515900-A0C8-4098-96D4-A609E4E420C5}"/>
              </a:ext>
            </a:extLst>
          </p:cNvPr>
          <p:cNvSpPr/>
          <p:nvPr>
            <p:custDataLst>
              <p:tags r:id="rId3"/>
            </p:custDataLst>
          </p:nvPr>
        </p:nvSpPr>
        <p:spPr>
          <a:xfrm>
            <a:off x="502671" y="859704"/>
            <a:ext cx="9970550" cy="584775"/>
          </a:xfrm>
          <a:prstGeom prst="rect">
            <a:avLst/>
          </a:prstGeom>
        </p:spPr>
        <p:txBody>
          <a:bodyPr wrap="none">
            <a:spAutoFit/>
          </a:bodyPr>
          <a:lstStyle/>
          <a:p>
            <a:pPr marL="1255713" lvl="0" indent="-1255713"/>
            <a:r>
              <a:rPr lang="fr-CA" sz="1600" b="1" dirty="0">
                <a:solidFill>
                  <a:schemeClr val="tx1">
                    <a:lumMod val="75000"/>
                    <a:lumOff val="25000"/>
                  </a:schemeClr>
                </a:solidFill>
                <a:latin typeface="HelveticaNeueLT Std" panose="020B0604020202020204" pitchFamily="34" charset="0"/>
              </a:rPr>
              <a:t>Tableau 25 :</a:t>
            </a:r>
            <a:r>
              <a:rPr lang="fr-CA" sz="1600" dirty="0">
                <a:solidFill>
                  <a:schemeClr val="tx1">
                    <a:lumMod val="75000"/>
                    <a:lumOff val="25000"/>
                  </a:schemeClr>
                </a:solidFill>
                <a:latin typeface="HelveticaNeueLT Std" panose="020B0604020202020204" pitchFamily="34" charset="0"/>
              </a:rPr>
              <a:t> 	Âge et raison de prélèvement des cas masculins de LGV, Montréal (N = 155) et hors Montréal </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(N = 35), 2018-2019 (n = 190)</a:t>
            </a:r>
          </a:p>
        </p:txBody>
      </p:sp>
      <p:sp>
        <p:nvSpPr>
          <p:cNvPr id="8" name="Rectangle 7">
            <a:extLst>
              <a:ext uri="{FF2B5EF4-FFF2-40B4-BE49-F238E27FC236}">
                <a16:creationId xmlns:a16="http://schemas.microsoft.com/office/drawing/2014/main" id="{5762B58F-6068-4FC5-A5AE-DBC14012C52E}"/>
              </a:ext>
            </a:extLst>
          </p:cNvPr>
          <p:cNvSpPr/>
          <p:nvPr>
            <p:custDataLst>
              <p:tags r:id="rId4"/>
            </p:custDataLst>
          </p:nvPr>
        </p:nvSpPr>
        <p:spPr>
          <a:xfrm>
            <a:off x="516316" y="5031919"/>
            <a:ext cx="9187242" cy="1546577"/>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75000"/>
                    <a:lumOff val="25000"/>
                  </a:schemeClr>
                </a:solidFill>
                <a:latin typeface="HelveticaNeueLT Std" panose="020B0604020202020204" pitchFamily="34" charset="0"/>
              </a:rPr>
              <a:t>ÉT: écart-type</a:t>
            </a:r>
          </a:p>
          <a:p>
            <a:r>
              <a:rPr lang="fr-CA" sz="1050" dirty="0">
                <a:solidFill>
                  <a:schemeClr val="tx1">
                    <a:lumMod val="75000"/>
                    <a:lumOff val="25000"/>
                  </a:schemeClr>
                </a:solidFill>
                <a:latin typeface="HelveticaNeueLT Std" panose="020B0604020202020204" pitchFamily="34" charset="0"/>
              </a:rPr>
              <a:t>* Plus d’une réponse pouvait être sélectionnée.</a:t>
            </a:r>
          </a:p>
          <a:p>
            <a:r>
              <a:rPr lang="fr-CA" sz="1050" dirty="0">
                <a:solidFill>
                  <a:schemeClr val="tx1">
                    <a:lumMod val="75000"/>
                    <a:lumOff val="25000"/>
                  </a:schemeClr>
                </a:solidFill>
                <a:latin typeface="HelveticaNeueLT Std" panose="020B0604020202020204" pitchFamily="34" charset="0"/>
              </a:rPr>
              <a:t>IPPAP: Intervention Préventive auprès des Personnes Atteintes d’une infection transmissible sexuellement et auprès de leurs Partenaires sexuels</a:t>
            </a:r>
          </a:p>
          <a:p>
            <a:r>
              <a:rPr lang="fr-CA" sz="1050" dirty="0">
                <a:solidFill>
                  <a:schemeClr val="tx1">
                    <a:lumMod val="75000"/>
                    <a:lumOff val="25000"/>
                  </a:schemeClr>
                </a:solidFill>
                <a:latin typeface="HelveticaNeueLT Std" panose="020B0604020202020204" pitchFamily="34" charset="0"/>
              </a:rPr>
              <a:t>** Par exemple: dépistage dans le cadre d’un projet de recherche, symptômes compatibles avec une syphilis secondaire, symptômes non résolus d’une LGV antérieure, dépistage lors du suivi d’une l’infection par le VHC </a:t>
            </a:r>
          </a:p>
          <a:p>
            <a:r>
              <a:rPr lang="fr-CA" sz="1050" dirty="0">
                <a:solidFill>
                  <a:schemeClr val="tx1">
                    <a:lumMod val="75000"/>
                    <a:lumOff val="25000"/>
                  </a:schemeClr>
                </a:solidFill>
                <a:latin typeface="HelveticaNeueLT Std" panose="020B0604020202020204" pitchFamily="34" charset="0"/>
              </a:rPr>
              <a:t>Analyses statistiques par régression de Poisson robuste.</a:t>
            </a:r>
          </a:p>
          <a:p>
            <a:endParaRPr lang="fr-CA" sz="1050" dirty="0">
              <a:solidFill>
                <a:schemeClr val="tx1">
                  <a:lumMod val="75000"/>
                  <a:lumOff val="25000"/>
                </a:schemeClr>
              </a:solidFill>
              <a:latin typeface="HelveticaNeueLT Std" panose="020B0604020202020204" pitchFamily="34" charset="0"/>
            </a:endParaRPr>
          </a:p>
          <a:p>
            <a:endParaRPr lang="fr-CA" sz="1050" dirty="0">
              <a:solidFill>
                <a:schemeClr val="tx1">
                  <a:lumMod val="75000"/>
                  <a:lumOff val="25000"/>
                </a:schemeClr>
              </a:solidFill>
              <a:latin typeface="HelveticaNeueLT Std" panose="020B0604020202020204" pitchFamily="34" charset="0"/>
            </a:endParaRPr>
          </a:p>
        </p:txBody>
      </p:sp>
      <p:sp>
        <p:nvSpPr>
          <p:cNvPr id="9" name="Rectangle 8">
            <a:extLst>
              <a:ext uri="{FF2B5EF4-FFF2-40B4-BE49-F238E27FC236}">
                <a16:creationId xmlns:a16="http://schemas.microsoft.com/office/drawing/2014/main" id="{8AC20C6F-7925-4577-A17D-8A4196BE6429}"/>
              </a:ext>
            </a:extLst>
          </p:cNvPr>
          <p:cNvSpPr/>
          <p:nvPr>
            <p:custDataLst>
              <p:tags r:id="rId5"/>
            </p:custDataLst>
          </p:nvPr>
        </p:nvSpPr>
        <p:spPr>
          <a:xfrm>
            <a:off x="8538513" y="1518431"/>
            <a:ext cx="3276000" cy="611514"/>
          </a:xfrm>
          <a:prstGeom prst="rect">
            <a:avLst/>
          </a:prstGeom>
          <a:solidFill>
            <a:srgbClr val="FFFFFF">
              <a:alpha val="50196"/>
            </a:srgbClr>
          </a:solidFill>
          <a:ln>
            <a:solidFill>
              <a:srgbClr val="31859C"/>
            </a:solidFill>
          </a:ln>
        </p:spPr>
        <p:txBody>
          <a:bodyPr wrap="square">
            <a:spAutoFit/>
          </a:bodyPr>
          <a:lstStyle/>
          <a:p>
            <a:pPr marL="177800" indent="-177800">
              <a:lnSpc>
                <a:spcPct val="110000"/>
              </a:lnSpc>
              <a:spcAft>
                <a:spcPts val="800"/>
              </a:spcAft>
              <a:buClr>
                <a:srgbClr val="31859C"/>
              </a:buClr>
              <a:buFont typeface="Wingdings" panose="05000000000000000000" pitchFamily="2" charset="2"/>
              <a:buChar char="§"/>
            </a:pPr>
            <a:r>
              <a:rPr lang="fr-CA" sz="1600" dirty="0">
                <a:solidFill>
                  <a:schemeClr val="tx1">
                    <a:lumMod val="65000"/>
                    <a:lumOff val="35000"/>
                  </a:schemeClr>
                </a:solidFill>
                <a:latin typeface="HelveticaNeueLT Std" panose="020B0604020202020204" pitchFamily="34" charset="0"/>
              </a:rPr>
              <a:t>L’âge moyen n’est pas </a:t>
            </a:r>
            <a:br>
              <a:rPr lang="fr-CA" sz="1600" dirty="0">
                <a:solidFill>
                  <a:schemeClr val="tx1">
                    <a:lumMod val="65000"/>
                    <a:lumOff val="35000"/>
                  </a:schemeClr>
                </a:solidFill>
                <a:latin typeface="HelveticaNeueLT Std" panose="020B0604020202020204" pitchFamily="34" charset="0"/>
              </a:rPr>
            </a:br>
            <a:r>
              <a:rPr lang="fr-CA" sz="1600" dirty="0">
                <a:solidFill>
                  <a:schemeClr val="tx1">
                    <a:lumMod val="65000"/>
                    <a:lumOff val="35000"/>
                  </a:schemeClr>
                </a:solidFill>
                <a:latin typeface="HelveticaNeueLT Std" panose="020B0604020202020204" pitchFamily="34" charset="0"/>
              </a:rPr>
              <a:t>différent (p = 0,188). </a:t>
            </a:r>
          </a:p>
        </p:txBody>
      </p:sp>
      <p:pic>
        <p:nvPicPr>
          <p:cNvPr id="7" name="Image 6">
            <a:extLst>
              <a:ext uri="{FF2B5EF4-FFF2-40B4-BE49-F238E27FC236}">
                <a16:creationId xmlns:a16="http://schemas.microsoft.com/office/drawing/2014/main" id="{78DD0DC1-4FC1-4FBB-B593-89B9C46B6E25}"/>
              </a:ext>
            </a:extLst>
          </p:cNvPr>
          <p:cNvPicPr>
            <a:picLocks noChangeAspect="1"/>
          </p:cNvPicPr>
          <p:nvPr>
            <p:custDataLst>
              <p:tags r:id="rId6"/>
            </p:custDataLst>
          </p:nvPr>
        </p:nvPicPr>
        <p:blipFill>
          <a:blip r:embed="rId8"/>
          <a:stretch>
            <a:fillRect/>
          </a:stretch>
        </p:blipFill>
        <p:spPr>
          <a:xfrm>
            <a:off x="587375" y="1506105"/>
            <a:ext cx="7857030" cy="3465704"/>
          </a:xfrm>
          <a:prstGeom prst="rect">
            <a:avLst/>
          </a:prstGeom>
        </p:spPr>
      </p:pic>
    </p:spTree>
    <p:extLst>
      <p:ext uri="{BB962C8B-B14F-4D97-AF65-F5344CB8AC3E}">
        <p14:creationId xmlns:p14="http://schemas.microsoft.com/office/powerpoint/2010/main" val="683027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B921568-4F00-47D6-9A1D-D26015233F44}"/>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47</a:t>
            </a:fld>
            <a:endParaRPr lang="fr-FR" dirty="0">
              <a:solidFill>
                <a:schemeClr val="tx1">
                  <a:lumMod val="50000"/>
                  <a:lumOff val="50000"/>
                </a:schemeClr>
              </a:solidFill>
            </a:endParaRPr>
          </a:p>
        </p:txBody>
      </p:sp>
      <p:sp>
        <p:nvSpPr>
          <p:cNvPr id="5" name="Rectangle 4">
            <a:extLst>
              <a:ext uri="{FF2B5EF4-FFF2-40B4-BE49-F238E27FC236}">
                <a16:creationId xmlns:a16="http://schemas.microsoft.com/office/drawing/2014/main" id="{1798AB5D-7BAB-4303-B54F-4ED9CF33DF5F}"/>
              </a:ext>
            </a:extLst>
          </p:cNvPr>
          <p:cNvSpPr/>
          <p:nvPr>
            <p:custDataLst>
              <p:tags r:id="rId2"/>
            </p:custDataLst>
          </p:nvPr>
        </p:nvSpPr>
        <p:spPr>
          <a:xfrm>
            <a:off x="506053" y="854034"/>
            <a:ext cx="10031849" cy="584775"/>
          </a:xfrm>
          <a:prstGeom prst="rect">
            <a:avLst/>
          </a:prstGeom>
        </p:spPr>
        <p:txBody>
          <a:bodyPr wrap="none">
            <a:spAutoFit/>
          </a:bodyPr>
          <a:lstStyle/>
          <a:p>
            <a:pPr marL="1255713" lvl="0" indent="-1255713"/>
            <a:r>
              <a:rPr lang="fr-CA" sz="1600" b="1" dirty="0">
                <a:solidFill>
                  <a:schemeClr val="tx1">
                    <a:lumMod val="75000"/>
                    <a:lumOff val="25000"/>
                  </a:schemeClr>
                </a:solidFill>
                <a:latin typeface="HelveticaNeueLT Std" panose="020B0604020202020204" pitchFamily="34" charset="0"/>
                <a:ea typeface="Tahoma" panose="020B0604030504040204" pitchFamily="34" charset="0"/>
                <a:cs typeface="Tahoma" panose="020B0604030504040204" pitchFamily="34" charset="0"/>
              </a:rPr>
              <a:t>Tableau 26 : 	</a:t>
            </a:r>
            <a:r>
              <a:rPr lang="fr-CA" sz="1600" dirty="0">
                <a:solidFill>
                  <a:schemeClr val="tx1">
                    <a:lumMod val="75000"/>
                    <a:lumOff val="25000"/>
                  </a:schemeClr>
                </a:solidFill>
                <a:latin typeface="HelveticaNeueLT Std" panose="020B0604020202020204" pitchFamily="34" charset="0"/>
                <a:ea typeface="Tahoma" panose="020B0604030504040204" pitchFamily="34" charset="0"/>
                <a:cs typeface="Tahoma" panose="020B0604030504040204" pitchFamily="34" charset="0"/>
              </a:rPr>
              <a:t>Manifestations cliniques et antécédents d’ITSS des cas masculins de LGV, Montréal (N = 155) </a:t>
            </a:r>
            <a:br>
              <a:rPr lang="fr-CA" sz="1600" dirty="0">
                <a:solidFill>
                  <a:schemeClr val="tx1">
                    <a:lumMod val="75000"/>
                    <a:lumOff val="25000"/>
                  </a:schemeClr>
                </a:solidFill>
                <a:latin typeface="HelveticaNeueLT Std" panose="020B0604020202020204" pitchFamily="34" charset="0"/>
                <a:ea typeface="Tahoma" panose="020B0604030504040204" pitchFamily="34" charset="0"/>
                <a:cs typeface="Tahoma" panose="020B0604030504040204" pitchFamily="34" charset="0"/>
              </a:rPr>
            </a:br>
            <a:r>
              <a:rPr lang="fr-CA" sz="1600" dirty="0">
                <a:solidFill>
                  <a:schemeClr val="tx1">
                    <a:lumMod val="75000"/>
                    <a:lumOff val="25000"/>
                  </a:schemeClr>
                </a:solidFill>
                <a:latin typeface="HelveticaNeueLT Std" panose="020B0604020202020204" pitchFamily="34" charset="0"/>
                <a:ea typeface="Tahoma" panose="020B0604030504040204" pitchFamily="34" charset="0"/>
                <a:cs typeface="Tahoma" panose="020B0604030504040204" pitchFamily="34" charset="0"/>
              </a:rPr>
              <a:t>et hors Montréal (N = 35), 2018-2019 (N = 190)</a:t>
            </a:r>
          </a:p>
        </p:txBody>
      </p:sp>
      <p:sp>
        <p:nvSpPr>
          <p:cNvPr id="6" name="Rectangle 5">
            <a:extLst>
              <a:ext uri="{FF2B5EF4-FFF2-40B4-BE49-F238E27FC236}">
                <a16:creationId xmlns:a16="http://schemas.microsoft.com/office/drawing/2014/main" id="{454300F1-29CB-4381-A446-15CAC9B13367}"/>
              </a:ext>
            </a:extLst>
          </p:cNvPr>
          <p:cNvSpPr/>
          <p:nvPr>
            <p:custDataLst>
              <p:tags r:id="rId3"/>
            </p:custDataLst>
          </p:nvPr>
        </p:nvSpPr>
        <p:spPr>
          <a:xfrm>
            <a:off x="506621" y="481192"/>
            <a:ext cx="11333359" cy="338554"/>
          </a:xfrm>
          <a:prstGeom prst="rect">
            <a:avLst/>
          </a:prstGeom>
        </p:spPr>
        <p:txBody>
          <a:bodyPr wrap="none">
            <a:spAutoFit/>
          </a:bodyPr>
          <a:lstStyle/>
          <a:p>
            <a:pPr marL="450850" indent="-450850"/>
            <a:r>
              <a:rPr lang="fr-CA" sz="1600" b="1" dirty="0">
                <a:solidFill>
                  <a:schemeClr val="tx1">
                    <a:lumMod val="75000"/>
                    <a:lumOff val="25000"/>
                  </a:schemeClr>
                </a:solidFill>
                <a:latin typeface="Raleway" panose="020B0003030101060003" pitchFamily="34" charset="0"/>
              </a:rPr>
              <a:t>3.2. 	Comparaison des caractéristiques des cas déclarés de LGV entre les cas de Montréal et hors Montréal (suite)</a:t>
            </a:r>
            <a:endParaRPr lang="fr-CA" sz="1600" dirty="0">
              <a:solidFill>
                <a:schemeClr val="tx1">
                  <a:lumMod val="75000"/>
                  <a:lumOff val="25000"/>
                </a:schemeClr>
              </a:solidFill>
              <a:latin typeface="Raleway" panose="020B0003030101060003" pitchFamily="34" charset="0"/>
            </a:endParaRPr>
          </a:p>
        </p:txBody>
      </p:sp>
      <p:sp>
        <p:nvSpPr>
          <p:cNvPr id="7" name="Rectangle 6">
            <a:extLst>
              <a:ext uri="{FF2B5EF4-FFF2-40B4-BE49-F238E27FC236}">
                <a16:creationId xmlns:a16="http://schemas.microsoft.com/office/drawing/2014/main" id="{34EF9F68-5CCA-4DEC-961E-1AB2AAFDAF50}"/>
              </a:ext>
            </a:extLst>
          </p:cNvPr>
          <p:cNvSpPr/>
          <p:nvPr>
            <p:custDataLst>
              <p:tags r:id="rId4"/>
            </p:custDataLst>
          </p:nvPr>
        </p:nvSpPr>
        <p:spPr>
          <a:xfrm>
            <a:off x="517143" y="4970031"/>
            <a:ext cx="7648340" cy="253916"/>
          </a:xfrm>
          <a:prstGeom prst="rect">
            <a:avLst/>
          </a:prstGeom>
        </p:spPr>
        <p:txBody>
          <a:bodyPr wrap="square">
            <a:spAutoFit/>
          </a:bodyPr>
          <a:lstStyle/>
          <a:p>
            <a:r>
              <a:rPr lang="fr-CA" sz="100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p:txBody>
      </p:sp>
      <p:graphicFrame>
        <p:nvGraphicFramePr>
          <p:cNvPr id="10" name="Tableau 9">
            <a:extLst>
              <a:ext uri="{FF2B5EF4-FFF2-40B4-BE49-F238E27FC236}">
                <a16:creationId xmlns:a16="http://schemas.microsoft.com/office/drawing/2014/main" id="{E86A5BE6-1DA6-4764-B0B5-4AC317D5BD32}"/>
              </a:ext>
            </a:extLst>
          </p:cNvPr>
          <p:cNvGraphicFramePr>
            <a:graphicFrameLocks noGrp="1"/>
          </p:cNvGraphicFramePr>
          <p:nvPr>
            <p:custDataLst>
              <p:tags r:id="rId5"/>
            </p:custDataLst>
            <p:extLst>
              <p:ext uri="{D42A27DB-BD31-4B8C-83A1-F6EECF244321}">
                <p14:modId xmlns:p14="http://schemas.microsoft.com/office/powerpoint/2010/main" val="1390070467"/>
              </p:ext>
            </p:extLst>
          </p:nvPr>
        </p:nvGraphicFramePr>
        <p:xfrm>
          <a:off x="585383" y="5201956"/>
          <a:ext cx="9079479" cy="1546860"/>
        </p:xfrm>
        <a:graphic>
          <a:graphicData uri="http://schemas.openxmlformats.org/drawingml/2006/table">
            <a:tbl>
              <a:tblPr>
                <a:tableStyleId>{5C22544A-7EE6-4342-B048-85BDC9FD1C3A}</a:tableStyleId>
              </a:tblPr>
              <a:tblGrid>
                <a:gridCol w="9079479">
                  <a:extLst>
                    <a:ext uri="{9D8B030D-6E8A-4147-A177-3AD203B41FA5}">
                      <a16:colId xmlns:a16="http://schemas.microsoft.com/office/drawing/2014/main" val="668907235"/>
                    </a:ext>
                  </a:extLst>
                </a:gridCol>
              </a:tblGrid>
              <a:tr h="182880">
                <a:tc>
                  <a:txBody>
                    <a:bodyPr/>
                    <a:lstStyle/>
                    <a:p>
                      <a:pPr algn="l" rtl="0" fontAlgn="ctr"/>
                      <a:r>
                        <a:rPr lang="fr-CA" sz="1000" u="none" strike="noStrike" dirty="0">
                          <a:solidFill>
                            <a:schemeClr val="tx1">
                              <a:lumMod val="75000"/>
                              <a:lumOff val="25000"/>
                            </a:schemeClr>
                          </a:solidFill>
                          <a:effectLst/>
                          <a:latin typeface="HelveticaNeueLT Std" panose="020B0604020202020204" pitchFamily="34" charset="0"/>
                        </a:rPr>
                        <a:t>Notes : Plus d'un symptôme peut avoir été rapporté par épisode. Ils sont présentés avec hiérarchisation. La variable indicateur présentée combine l’information sur la raison du test de détection et les signes ou symptômes rapportés.</a:t>
                      </a:r>
                      <a:endParaRPr lang="fr-CA" sz="1000" b="0" i="0" u="none" strike="noStrike" dirty="0">
                        <a:solidFill>
                          <a:schemeClr val="tx1">
                            <a:lumMod val="75000"/>
                            <a:lumOff val="25000"/>
                          </a:schemeClr>
                        </a:solidFill>
                        <a:effectLst/>
                        <a:latin typeface="HelveticaNeueLT Std"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279921"/>
                  </a:ext>
                </a:extLst>
              </a:tr>
              <a:tr h="182880">
                <a:tc>
                  <a:txBody>
                    <a:bodyPr/>
                    <a:lstStyle/>
                    <a:p>
                      <a:pPr lvl="0" algn="l" rtl="0" fontAlgn="ctr"/>
                      <a:r>
                        <a:rPr lang="fr-CA" sz="1000" u="none" strike="noStrike" dirty="0">
                          <a:solidFill>
                            <a:schemeClr val="tx1">
                              <a:lumMod val="75000"/>
                              <a:lumOff val="25000"/>
                            </a:schemeClr>
                          </a:solidFill>
                          <a:effectLst/>
                          <a:latin typeface="HelveticaNeueLT Std" panose="020B0604020202020204" pitchFamily="34" charset="0"/>
                        </a:rPr>
                        <a:t>1) Regroupant les symptômes suivants : rectite/proctite (selles sanguinolentes, pertes rectales, ténesme ou douleur anorectale, constipation, diarrhée), </a:t>
                      </a:r>
                      <a:r>
                        <a:rPr lang="fr-CA" sz="1000" u="none" strike="noStrike" dirty="0" err="1">
                          <a:solidFill>
                            <a:schemeClr val="tx1">
                              <a:lumMod val="75000"/>
                              <a:lumOff val="25000"/>
                            </a:schemeClr>
                          </a:solidFill>
                          <a:effectLst/>
                          <a:latin typeface="HelveticaNeueLT Std" panose="020B0604020202020204" pitchFamily="34" charset="0"/>
                        </a:rPr>
                        <a:t>lymphadénopathie</a:t>
                      </a:r>
                      <a:r>
                        <a:rPr lang="fr-CA" sz="1000" u="none" strike="noStrike" dirty="0">
                          <a:solidFill>
                            <a:schemeClr val="tx1">
                              <a:lumMod val="75000"/>
                              <a:lumOff val="25000"/>
                            </a:schemeClr>
                          </a:solidFill>
                          <a:effectLst/>
                          <a:latin typeface="HelveticaNeueLT Std" panose="020B0604020202020204" pitchFamily="34" charset="0"/>
                        </a:rPr>
                        <a:t> (inclut douleur abdominale, crampes abdominales, douleur inguinale) et lésion génitale (ulcération/papule). </a:t>
                      </a:r>
                      <a:r>
                        <a:rPr lang="fr-CA" sz="1000" b="1" u="none" strike="noStrike" dirty="0">
                          <a:solidFill>
                            <a:schemeClr val="tx1">
                              <a:lumMod val="75000"/>
                              <a:lumOff val="25000"/>
                            </a:schemeClr>
                          </a:solidFill>
                          <a:effectLst/>
                          <a:latin typeface="HelveticaNeueLT Std" panose="020B0604020202020204" pitchFamily="34" charset="0"/>
                        </a:rPr>
                        <a:t>Peut être accompagné de symptômes non spécifiques.</a:t>
                      </a:r>
                      <a:endParaRPr lang="fr-CA" sz="1000" b="1" i="0" u="none" strike="noStrike" dirty="0">
                        <a:solidFill>
                          <a:schemeClr val="tx1">
                            <a:lumMod val="75000"/>
                            <a:lumOff val="25000"/>
                          </a:schemeClr>
                        </a:solidFill>
                        <a:effectLst/>
                        <a:latin typeface="HelveticaNeueLT Std" panose="020B0604020202020204" pitchFamily="34" charset="0"/>
                      </a:endParaRPr>
                    </a:p>
                  </a:txBody>
                  <a:tcPr marL="18288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0163587"/>
                  </a:ext>
                </a:extLst>
              </a:tr>
              <a:tr h="182880">
                <a:tc>
                  <a:txBody>
                    <a:bodyPr/>
                    <a:lstStyle/>
                    <a:p>
                      <a:pPr lvl="0" algn="l" rtl="0" fontAlgn="ctr"/>
                      <a:r>
                        <a:rPr lang="fr-CA" sz="1000" u="none" strike="noStrike" dirty="0">
                          <a:solidFill>
                            <a:schemeClr val="tx1">
                              <a:lumMod val="75000"/>
                              <a:lumOff val="25000"/>
                            </a:schemeClr>
                          </a:solidFill>
                          <a:effectLst/>
                          <a:latin typeface="HelveticaNeueLT Std" panose="020B0604020202020204" pitchFamily="34" charset="0"/>
                        </a:rPr>
                        <a:t>2) Manifestations cliniques excluant les symptômes de rectite/proctite, </a:t>
                      </a:r>
                      <a:r>
                        <a:rPr lang="fr-CA" sz="1000" u="none" strike="noStrike" dirty="0" err="1">
                          <a:solidFill>
                            <a:schemeClr val="tx1">
                              <a:lumMod val="75000"/>
                              <a:lumOff val="25000"/>
                            </a:schemeClr>
                          </a:solidFill>
                          <a:effectLst/>
                          <a:latin typeface="HelveticaNeueLT Std" panose="020B0604020202020204" pitchFamily="34" charset="0"/>
                        </a:rPr>
                        <a:t>lymphadénopathie</a:t>
                      </a:r>
                      <a:r>
                        <a:rPr lang="fr-CA" sz="1000" u="none" strike="noStrike" dirty="0">
                          <a:solidFill>
                            <a:schemeClr val="tx1">
                              <a:lumMod val="75000"/>
                              <a:lumOff val="25000"/>
                            </a:schemeClr>
                          </a:solidFill>
                          <a:effectLst/>
                          <a:latin typeface="HelveticaNeueLT Std" panose="020B0604020202020204" pitchFamily="34" charset="0"/>
                        </a:rPr>
                        <a:t> (inclut douleur abdominale, crampes abdominales, douleur inguinale) et lésion génitale (ulcération/papule).</a:t>
                      </a:r>
                    </a:p>
                    <a:p>
                      <a:pPr algn="l" rtl="0" fontAlgn="ctr"/>
                      <a:r>
                        <a:rPr lang="fr-CA" sz="1000" u="none" strike="noStrike" dirty="0">
                          <a:solidFill>
                            <a:schemeClr val="tx1">
                              <a:lumMod val="75000"/>
                              <a:lumOff val="25000"/>
                            </a:schemeClr>
                          </a:solidFill>
                          <a:effectLst/>
                          <a:latin typeface="HelveticaNeueLT Std" panose="020B0604020202020204" pitchFamily="34" charset="0"/>
                        </a:rPr>
                        <a:t>*Nombre d’ITSS différentes</a:t>
                      </a:r>
                      <a:r>
                        <a:rPr lang="fr-CA" sz="1000" b="0" i="0" u="none" strike="noStrike" dirty="0">
                          <a:solidFill>
                            <a:schemeClr val="tx1">
                              <a:lumMod val="75000"/>
                              <a:lumOff val="25000"/>
                            </a:schemeClr>
                          </a:solidFill>
                          <a:effectLst/>
                          <a:latin typeface="HelveticaNeueLT Std" panose="020B0604020202020204" pitchFamily="34" charset="0"/>
                        </a:rPr>
                        <a:t>.</a:t>
                      </a:r>
                    </a:p>
                    <a:p>
                      <a:pPr marL="0" marR="0" lvl="0" indent="0" algn="l" defTabSz="1219170" rtl="0" eaLnBrk="1" fontAlgn="ctr" latinLnBrk="0" hangingPunct="1">
                        <a:lnSpc>
                          <a:spcPct val="100000"/>
                        </a:lnSpc>
                        <a:spcBef>
                          <a:spcPts val="0"/>
                        </a:spcBef>
                        <a:spcAft>
                          <a:spcPts val="0"/>
                        </a:spcAft>
                        <a:buClrTx/>
                        <a:buSzTx/>
                        <a:buFontTx/>
                        <a:buNone/>
                        <a:tabLst/>
                        <a:defRPr/>
                      </a:pPr>
                      <a:r>
                        <a:rPr lang="fr-CA" sz="1000" dirty="0">
                          <a:solidFill>
                            <a:schemeClr val="tx1">
                              <a:lumMod val="75000"/>
                              <a:lumOff val="25000"/>
                            </a:schemeClr>
                          </a:solidFill>
                          <a:latin typeface="HelveticaNeueLT Std" panose="020B0604020202020204" pitchFamily="34" charset="0"/>
                        </a:rPr>
                        <a:t>ÉT: écart-type</a:t>
                      </a:r>
                    </a:p>
                    <a:p>
                      <a:pPr marL="0" marR="0" lvl="0" indent="0" algn="l" defTabSz="1219170" rtl="0" eaLnBrk="1" fontAlgn="ctr" latinLnBrk="0" hangingPunct="1">
                        <a:lnSpc>
                          <a:spcPct val="100000"/>
                        </a:lnSpc>
                        <a:spcBef>
                          <a:spcPts val="0"/>
                        </a:spcBef>
                        <a:spcAft>
                          <a:spcPts val="0"/>
                        </a:spcAft>
                        <a:buClrTx/>
                        <a:buSzTx/>
                        <a:buFontTx/>
                        <a:buNone/>
                        <a:tabLst/>
                        <a:defRPr/>
                      </a:pPr>
                      <a:r>
                        <a:rPr lang="fr-CA" sz="1000" dirty="0">
                          <a:solidFill>
                            <a:schemeClr val="tx1">
                              <a:lumMod val="75000"/>
                              <a:lumOff val="25000"/>
                            </a:schemeClr>
                          </a:solidFill>
                          <a:latin typeface="HelveticaNeueLT Std" panose="020B0604020202020204" pitchFamily="34" charset="0"/>
                        </a:rPr>
                        <a:t>Analyses statistiques par régression de Poisson robuste.</a:t>
                      </a:r>
                    </a:p>
                  </a:txBody>
                  <a:tcPr marL="18288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7875636"/>
                  </a:ext>
                </a:extLst>
              </a:tr>
            </a:tbl>
          </a:graphicData>
        </a:graphic>
      </p:graphicFrame>
      <p:sp>
        <p:nvSpPr>
          <p:cNvPr id="9" name="ZoneTexte 8">
            <a:extLst>
              <a:ext uri="{FF2B5EF4-FFF2-40B4-BE49-F238E27FC236}">
                <a16:creationId xmlns:a16="http://schemas.microsoft.com/office/drawing/2014/main" id="{3D63AB91-1243-40C6-B0B5-CADC7551EEF8}"/>
              </a:ext>
            </a:extLst>
          </p:cNvPr>
          <p:cNvSpPr txBox="1"/>
          <p:nvPr>
            <p:custDataLst>
              <p:tags r:id="rId6"/>
            </p:custDataLst>
          </p:nvPr>
        </p:nvSpPr>
        <p:spPr>
          <a:xfrm>
            <a:off x="8534132" y="1522350"/>
            <a:ext cx="3276000" cy="3123932"/>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400" b="1" dirty="0">
                <a:solidFill>
                  <a:schemeClr val="tx1">
                    <a:lumMod val="65000"/>
                    <a:lumOff val="35000"/>
                  </a:schemeClr>
                </a:solidFill>
                <a:latin typeface="HelveticaNeueLT Std" panose="020B0604020202020204" pitchFamily="34" charset="0"/>
              </a:rPr>
              <a:t>Chez les cas résidant à Montréal comparativement à hors Montréal:</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La proportion de PVVIH est significativement plus élevée (44% vs. 24 %, p = 0,002).</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Des biais de confusion impliquant l’âge, la région de résidence et les antécédents de VIH sont probables.</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Interpréter les pourcentages avec prudence, car certains dénominateurs sont faibles, notamment le VHB et le VHC hors Montréal.</a:t>
            </a:r>
          </a:p>
        </p:txBody>
      </p:sp>
      <p:pic>
        <p:nvPicPr>
          <p:cNvPr id="2" name="Image 1">
            <a:extLst>
              <a:ext uri="{FF2B5EF4-FFF2-40B4-BE49-F238E27FC236}">
                <a16:creationId xmlns:a16="http://schemas.microsoft.com/office/drawing/2014/main" id="{5F2C333E-49BC-4892-B9D9-3CA47BD47921}"/>
              </a:ext>
            </a:extLst>
          </p:cNvPr>
          <p:cNvPicPr>
            <a:picLocks noChangeAspect="1"/>
          </p:cNvPicPr>
          <p:nvPr>
            <p:custDataLst>
              <p:tags r:id="rId7"/>
            </p:custDataLst>
          </p:nvPr>
        </p:nvPicPr>
        <p:blipFill>
          <a:blip r:embed="rId9"/>
          <a:stretch>
            <a:fillRect/>
          </a:stretch>
        </p:blipFill>
        <p:spPr>
          <a:xfrm>
            <a:off x="601588" y="1527690"/>
            <a:ext cx="6791091" cy="3383280"/>
          </a:xfrm>
          <a:prstGeom prst="rect">
            <a:avLst/>
          </a:prstGeom>
        </p:spPr>
      </p:pic>
    </p:spTree>
    <p:extLst>
      <p:ext uri="{BB962C8B-B14F-4D97-AF65-F5344CB8AC3E}">
        <p14:creationId xmlns:p14="http://schemas.microsoft.com/office/powerpoint/2010/main" val="2351648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0E68247-271A-4804-B12B-6DC3975D9E5C}"/>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48</a:t>
            </a:fld>
            <a:endParaRPr lang="fr-FR" dirty="0">
              <a:solidFill>
                <a:schemeClr val="tx1">
                  <a:lumMod val="50000"/>
                  <a:lumOff val="50000"/>
                </a:schemeClr>
              </a:solidFill>
            </a:endParaRPr>
          </a:p>
        </p:txBody>
      </p:sp>
      <p:sp>
        <p:nvSpPr>
          <p:cNvPr id="6" name="Rectangle 5">
            <a:extLst>
              <a:ext uri="{FF2B5EF4-FFF2-40B4-BE49-F238E27FC236}">
                <a16:creationId xmlns:a16="http://schemas.microsoft.com/office/drawing/2014/main" id="{75ED63AD-A58C-49D3-AC0D-736C735F926F}"/>
              </a:ext>
            </a:extLst>
          </p:cNvPr>
          <p:cNvSpPr/>
          <p:nvPr>
            <p:custDataLst>
              <p:tags r:id="rId2"/>
            </p:custDataLst>
          </p:nvPr>
        </p:nvSpPr>
        <p:spPr>
          <a:xfrm>
            <a:off x="509970" y="859976"/>
            <a:ext cx="8023928" cy="584775"/>
          </a:xfrm>
          <a:prstGeom prst="rect">
            <a:avLst/>
          </a:prstGeom>
        </p:spPr>
        <p:txBody>
          <a:bodyPr wrap="none">
            <a:spAutoFit/>
          </a:bodyPr>
          <a:lstStyle/>
          <a:p>
            <a:pPr marL="1255713" lvl="0" indent="-1255713"/>
            <a:r>
              <a:rPr lang="fr-CA" sz="1600" b="1" dirty="0">
                <a:solidFill>
                  <a:schemeClr val="tx1">
                    <a:lumMod val="75000"/>
                    <a:lumOff val="25000"/>
                  </a:schemeClr>
                </a:solidFill>
                <a:latin typeface="HelveticaNeueLT Std" panose="020B0604020202020204" pitchFamily="34" charset="0"/>
              </a:rPr>
              <a:t>Tableau 27 : 	</a:t>
            </a:r>
            <a:r>
              <a:rPr lang="fr-CA" sz="1600" dirty="0">
                <a:solidFill>
                  <a:schemeClr val="tx1">
                    <a:lumMod val="75000"/>
                    <a:lumOff val="25000"/>
                  </a:schemeClr>
                </a:solidFill>
                <a:latin typeface="HelveticaNeueLT Std" panose="020B0604020202020204" pitchFamily="34" charset="0"/>
              </a:rPr>
              <a:t>Comportements sexuels des cas masculins de LGV, Montréal (N = 155) </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et hors Montréal (N = 35), 12 derniers mois, 2018-2019 (N = 190)</a:t>
            </a:r>
          </a:p>
        </p:txBody>
      </p:sp>
      <p:sp>
        <p:nvSpPr>
          <p:cNvPr id="7" name="Rectangle 6">
            <a:extLst>
              <a:ext uri="{FF2B5EF4-FFF2-40B4-BE49-F238E27FC236}">
                <a16:creationId xmlns:a16="http://schemas.microsoft.com/office/drawing/2014/main" id="{1BA0DDAF-5520-4D03-9620-0B154B6018A2}"/>
              </a:ext>
            </a:extLst>
          </p:cNvPr>
          <p:cNvSpPr/>
          <p:nvPr>
            <p:custDataLst>
              <p:tags r:id="rId3"/>
            </p:custDataLst>
          </p:nvPr>
        </p:nvSpPr>
        <p:spPr>
          <a:xfrm>
            <a:off x="496322" y="491974"/>
            <a:ext cx="11253209" cy="338554"/>
          </a:xfrm>
          <a:prstGeom prst="rect">
            <a:avLst/>
          </a:prstGeom>
        </p:spPr>
        <p:txBody>
          <a:bodyPr wrap="none">
            <a:spAutoFit/>
          </a:bodyPr>
          <a:lstStyle/>
          <a:p>
            <a:pPr marL="450850" indent="-450850"/>
            <a:r>
              <a:rPr lang="fr-CA" sz="1600" b="1" dirty="0">
                <a:solidFill>
                  <a:schemeClr val="tx1">
                    <a:lumMod val="75000"/>
                    <a:lumOff val="25000"/>
                  </a:schemeClr>
                </a:solidFill>
                <a:latin typeface="Raleway" panose="020B0003030101060003" pitchFamily="34" charset="0"/>
              </a:rPr>
              <a:t>3.2. 	Comparaison des caractéristiques des cas déclarés de LGV entre les cas de Montréal et hors Montréal (suite)</a:t>
            </a:r>
            <a:endParaRPr lang="fr-CA" sz="1600" dirty="0">
              <a:solidFill>
                <a:schemeClr val="tx1">
                  <a:lumMod val="75000"/>
                  <a:lumOff val="25000"/>
                </a:schemeClr>
              </a:solidFill>
              <a:latin typeface="Raleway" panose="020B0003030101060003" pitchFamily="34" charset="0"/>
            </a:endParaRPr>
          </a:p>
        </p:txBody>
      </p:sp>
      <p:sp>
        <p:nvSpPr>
          <p:cNvPr id="8" name="Rectangle 7">
            <a:extLst>
              <a:ext uri="{FF2B5EF4-FFF2-40B4-BE49-F238E27FC236}">
                <a16:creationId xmlns:a16="http://schemas.microsoft.com/office/drawing/2014/main" id="{CE3E5E03-D5CD-471D-B5C7-883658EFD0DC}"/>
              </a:ext>
            </a:extLst>
          </p:cNvPr>
          <p:cNvSpPr/>
          <p:nvPr>
            <p:custDataLst>
              <p:tags r:id="rId4"/>
            </p:custDataLst>
          </p:nvPr>
        </p:nvSpPr>
        <p:spPr>
          <a:xfrm>
            <a:off x="523618" y="4584792"/>
            <a:ext cx="7282899" cy="577081"/>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75000"/>
                    <a:lumOff val="25000"/>
                  </a:schemeClr>
                </a:solidFill>
                <a:latin typeface="HelveticaNeueLT Std" panose="020B0604020202020204" pitchFamily="34" charset="0"/>
              </a:rPr>
              <a:t>Analyses statistiques par régression de Poisson robuste.</a:t>
            </a:r>
          </a:p>
          <a:p>
            <a:endParaRPr lang="fr-CA" sz="1050" dirty="0">
              <a:solidFill>
                <a:schemeClr val="tx1">
                  <a:lumMod val="75000"/>
                  <a:lumOff val="25000"/>
                </a:schemeClr>
              </a:solidFill>
              <a:latin typeface="HelveticaNeueLT Std" panose="020B0604020202020204" pitchFamily="34" charset="0"/>
            </a:endParaRPr>
          </a:p>
        </p:txBody>
      </p:sp>
      <p:sp>
        <p:nvSpPr>
          <p:cNvPr id="10" name="ZoneTexte 9">
            <a:extLst>
              <a:ext uri="{FF2B5EF4-FFF2-40B4-BE49-F238E27FC236}">
                <a16:creationId xmlns:a16="http://schemas.microsoft.com/office/drawing/2014/main" id="{03C94944-565B-4487-B0D4-D6B2175D5C89}"/>
              </a:ext>
            </a:extLst>
          </p:cNvPr>
          <p:cNvSpPr txBox="1"/>
          <p:nvPr>
            <p:custDataLst>
              <p:tags r:id="rId5"/>
            </p:custDataLst>
          </p:nvPr>
        </p:nvSpPr>
        <p:spPr>
          <a:xfrm>
            <a:off x="8544525" y="1520825"/>
            <a:ext cx="3276000" cy="2736000"/>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400" b="1" dirty="0">
                <a:solidFill>
                  <a:schemeClr val="tx1">
                    <a:lumMod val="65000"/>
                    <a:lumOff val="35000"/>
                  </a:schemeClr>
                </a:solidFill>
                <a:latin typeface="HelveticaNeueLT Std" panose="020B0604020202020204" pitchFamily="34" charset="0"/>
              </a:rPr>
              <a:t>Chez les cas résidant à Montréal comparativement à hors Montréal:</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Moins de cas rapportent des partenaires sexuelles féminines </a:t>
            </a:r>
            <a:br>
              <a:rPr lang="fr-CA" sz="1400" dirty="0">
                <a:solidFill>
                  <a:schemeClr val="tx1">
                    <a:lumMod val="65000"/>
                    <a:lumOff val="35000"/>
                  </a:schemeClr>
                </a:solidFill>
                <a:latin typeface="HelveticaNeueLT Std" panose="020B0604020202020204" pitchFamily="34" charset="0"/>
              </a:rPr>
            </a:br>
            <a:r>
              <a:rPr lang="fr-CA" sz="1400" dirty="0">
                <a:solidFill>
                  <a:schemeClr val="tx1">
                    <a:lumMod val="65000"/>
                    <a:lumOff val="35000"/>
                  </a:schemeClr>
                </a:solidFill>
                <a:latin typeface="HelveticaNeueLT Std" panose="020B0604020202020204" pitchFamily="34" charset="0"/>
              </a:rPr>
              <a:t>(2,1 % vs. 13 %, p = 0,012).</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Davantage de cas rapportent de 4 à </a:t>
            </a:r>
            <a:br>
              <a:rPr lang="fr-CA" sz="1400" dirty="0">
                <a:solidFill>
                  <a:schemeClr val="tx1">
                    <a:lumMod val="65000"/>
                    <a:lumOff val="35000"/>
                  </a:schemeClr>
                </a:solidFill>
                <a:latin typeface="HelveticaNeueLT Std" panose="020B0604020202020204" pitchFamily="34" charset="0"/>
              </a:rPr>
            </a:br>
            <a:r>
              <a:rPr lang="fr-CA" sz="1400" dirty="0">
                <a:solidFill>
                  <a:schemeClr val="tx1">
                    <a:lumMod val="65000"/>
                    <a:lumOff val="35000"/>
                  </a:schemeClr>
                </a:solidFill>
                <a:latin typeface="HelveticaNeueLT Std" panose="020B0604020202020204" pitchFamily="34" charset="0"/>
              </a:rPr>
              <a:t>10 partenaires (vs. 1 à 3 partenaires, p = 0,051).</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Les biais de désirabilité sociale sont particulièrement importants pour ces questions.</a:t>
            </a:r>
          </a:p>
        </p:txBody>
      </p:sp>
      <p:pic>
        <p:nvPicPr>
          <p:cNvPr id="2" name="Image 1">
            <a:extLst>
              <a:ext uri="{FF2B5EF4-FFF2-40B4-BE49-F238E27FC236}">
                <a16:creationId xmlns:a16="http://schemas.microsoft.com/office/drawing/2014/main" id="{48DCDC38-37DC-476F-B4F5-0EC15056531E}"/>
              </a:ext>
            </a:extLst>
          </p:cNvPr>
          <p:cNvPicPr>
            <a:picLocks noChangeAspect="1"/>
          </p:cNvPicPr>
          <p:nvPr>
            <p:custDataLst>
              <p:tags r:id="rId6"/>
            </p:custDataLst>
          </p:nvPr>
        </p:nvPicPr>
        <p:blipFill>
          <a:blip r:embed="rId9"/>
          <a:stretch>
            <a:fillRect/>
          </a:stretch>
        </p:blipFill>
        <p:spPr>
          <a:xfrm>
            <a:off x="559413" y="1528143"/>
            <a:ext cx="7627568" cy="3092017"/>
          </a:xfrm>
          <a:prstGeom prst="rect">
            <a:avLst/>
          </a:prstGeom>
        </p:spPr>
      </p:pic>
      <p:grpSp>
        <p:nvGrpSpPr>
          <p:cNvPr id="16" name="Groupe 15">
            <a:extLst>
              <a:ext uri="{FF2B5EF4-FFF2-40B4-BE49-F238E27FC236}">
                <a16:creationId xmlns:a16="http://schemas.microsoft.com/office/drawing/2014/main" id="{12F3E1BA-A65C-4980-83C1-E49C4CBCAB51}"/>
              </a:ext>
            </a:extLst>
          </p:cNvPr>
          <p:cNvGrpSpPr/>
          <p:nvPr>
            <p:custDataLst>
              <p:tags r:id="rId7"/>
            </p:custDataLst>
          </p:nvPr>
        </p:nvGrpSpPr>
        <p:grpSpPr>
          <a:xfrm rot="575319">
            <a:off x="8688201" y="4673701"/>
            <a:ext cx="2554765" cy="2159680"/>
            <a:chOff x="8718709" y="19134"/>
            <a:chExt cx="2143897" cy="1865871"/>
          </a:xfrm>
          <a:solidFill>
            <a:srgbClr val="FFFFFF">
              <a:alpha val="50196"/>
            </a:srgbClr>
          </a:solidFill>
        </p:grpSpPr>
        <p:sp>
          <p:nvSpPr>
            <p:cNvPr id="17" name="Explosion : 8 points 16">
              <a:extLst>
                <a:ext uri="{FF2B5EF4-FFF2-40B4-BE49-F238E27FC236}">
                  <a16:creationId xmlns:a16="http://schemas.microsoft.com/office/drawing/2014/main" id="{1353C68F-0C87-4414-A3A8-CB9A00C8E624}"/>
                </a:ext>
              </a:extLst>
            </p:cNvPr>
            <p:cNvSpPr/>
            <p:nvPr/>
          </p:nvSpPr>
          <p:spPr>
            <a:xfrm>
              <a:off x="8718709" y="19134"/>
              <a:ext cx="2143897" cy="1865871"/>
            </a:xfrm>
            <a:prstGeom prst="irregularSeal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a:latin typeface="HelveticaNeueLT Std" panose="020B0604020202020204" pitchFamily="34" charset="0"/>
              </a:endParaRPr>
            </a:p>
          </p:txBody>
        </p:sp>
        <p:sp>
          <p:nvSpPr>
            <p:cNvPr id="18" name="ZoneTexte 17">
              <a:extLst>
                <a:ext uri="{FF2B5EF4-FFF2-40B4-BE49-F238E27FC236}">
                  <a16:creationId xmlns:a16="http://schemas.microsoft.com/office/drawing/2014/main" id="{D22ABF1F-29F1-4EF0-91D2-48335C6E28DC}"/>
                </a:ext>
              </a:extLst>
            </p:cNvPr>
            <p:cNvSpPr txBox="1"/>
            <p:nvPr/>
          </p:nvSpPr>
          <p:spPr>
            <a:xfrm rot="21024681">
              <a:off x="9101723" y="581862"/>
              <a:ext cx="1299809" cy="830997"/>
            </a:xfrm>
            <a:prstGeom prst="rect">
              <a:avLst/>
            </a:prstGeom>
            <a:noFill/>
          </p:spPr>
          <p:txBody>
            <a:bodyPr wrap="square" rtlCol="0">
              <a:spAutoFit/>
            </a:bodyPr>
            <a:lstStyle/>
            <a:p>
              <a:pPr algn="ctr"/>
              <a:r>
                <a:rPr lang="fr-CA" sz="1200" b="1" dirty="0">
                  <a:solidFill>
                    <a:schemeClr val="tx1">
                      <a:lumMod val="65000"/>
                      <a:lumOff val="35000"/>
                    </a:schemeClr>
                  </a:solidFill>
                  <a:latin typeface="HelveticaNeueLT Std" panose="020B0604020202020204" pitchFamily="34" charset="0"/>
                </a:rPr>
                <a:t>Interpréter avec prudence, car il s’agit de petits nombres</a:t>
              </a:r>
            </a:p>
          </p:txBody>
        </p:sp>
      </p:grpSp>
    </p:spTree>
    <p:extLst>
      <p:ext uri="{BB962C8B-B14F-4D97-AF65-F5344CB8AC3E}">
        <p14:creationId xmlns:p14="http://schemas.microsoft.com/office/powerpoint/2010/main" val="4200279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C5322FA-E83A-4DCF-A34E-56DE51BE8FD5}"/>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49</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3ACEA353-2E8C-4A80-91EC-EF983158E1B2}"/>
              </a:ext>
            </a:extLst>
          </p:cNvPr>
          <p:cNvSpPr/>
          <p:nvPr>
            <p:custDataLst>
              <p:tags r:id="rId2"/>
            </p:custDataLst>
          </p:nvPr>
        </p:nvSpPr>
        <p:spPr>
          <a:xfrm>
            <a:off x="483043" y="493196"/>
            <a:ext cx="11302902" cy="338554"/>
          </a:xfrm>
          <a:prstGeom prst="rect">
            <a:avLst/>
          </a:prstGeom>
        </p:spPr>
        <p:txBody>
          <a:bodyPr wrap="none">
            <a:spAutoFit/>
          </a:bodyPr>
          <a:lstStyle/>
          <a:p>
            <a:pPr marL="531813" indent="-531813"/>
            <a:r>
              <a:rPr lang="fr-CA" sz="1600" b="1" dirty="0">
                <a:solidFill>
                  <a:schemeClr val="tx1">
                    <a:lumMod val="75000"/>
                    <a:lumOff val="25000"/>
                  </a:schemeClr>
                </a:solidFill>
                <a:latin typeface="Raleway" panose="020B0003030101060003" pitchFamily="34" charset="0"/>
              </a:rPr>
              <a:t>3.2.  Comparaison des caractéristiques des cas déclarés de LGV entre les cas de Montréal et hors Montréal (suite)</a:t>
            </a:r>
            <a:endParaRPr lang="fr-CA" sz="1600" dirty="0">
              <a:solidFill>
                <a:schemeClr val="tx1">
                  <a:lumMod val="75000"/>
                  <a:lumOff val="25000"/>
                </a:schemeClr>
              </a:solidFill>
              <a:latin typeface="Raleway" panose="020B0003030101060003" pitchFamily="34" charset="0"/>
            </a:endParaRPr>
          </a:p>
        </p:txBody>
      </p:sp>
      <p:sp>
        <p:nvSpPr>
          <p:cNvPr id="5" name="Rectangle 4">
            <a:extLst>
              <a:ext uri="{FF2B5EF4-FFF2-40B4-BE49-F238E27FC236}">
                <a16:creationId xmlns:a16="http://schemas.microsoft.com/office/drawing/2014/main" id="{3FEFD702-23DF-454C-ACDB-0DAA21C4C6A0}"/>
              </a:ext>
            </a:extLst>
          </p:cNvPr>
          <p:cNvSpPr/>
          <p:nvPr>
            <p:custDataLst>
              <p:tags r:id="rId3"/>
            </p:custDataLst>
          </p:nvPr>
        </p:nvSpPr>
        <p:spPr>
          <a:xfrm>
            <a:off x="488846" y="853857"/>
            <a:ext cx="8314071" cy="584775"/>
          </a:xfrm>
          <a:prstGeom prst="rect">
            <a:avLst/>
          </a:prstGeom>
        </p:spPr>
        <p:txBody>
          <a:bodyPr wrap="none">
            <a:spAutoFit/>
          </a:bodyPr>
          <a:lstStyle/>
          <a:p>
            <a:pPr marL="1255713" lvl="0" indent="-1255713"/>
            <a:r>
              <a:rPr lang="fr-CA" sz="1600" b="1" dirty="0">
                <a:solidFill>
                  <a:schemeClr val="tx1">
                    <a:lumMod val="75000"/>
                    <a:lumOff val="25000"/>
                  </a:schemeClr>
                </a:solidFill>
                <a:latin typeface="HelveticaNeueLT Std" panose="020B0604020202020204" pitchFamily="34" charset="0"/>
              </a:rPr>
              <a:t>Tableau 28 :	 </a:t>
            </a:r>
            <a:r>
              <a:rPr lang="fr-CA" sz="1600" dirty="0">
                <a:solidFill>
                  <a:schemeClr val="tx1">
                    <a:lumMod val="75000"/>
                    <a:lumOff val="25000"/>
                  </a:schemeClr>
                </a:solidFill>
                <a:latin typeface="HelveticaNeueLT Std" panose="020B0604020202020204" pitchFamily="34" charset="0"/>
              </a:rPr>
              <a:t>Comportements sexuels des cas masculins de LGV, Montréal (N = 155) et </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hors Montréal (N = 35), 60 derniers jours, 2018-2019 (N = 190)</a:t>
            </a:r>
          </a:p>
        </p:txBody>
      </p:sp>
      <p:sp>
        <p:nvSpPr>
          <p:cNvPr id="7" name="Rectangle 6">
            <a:extLst>
              <a:ext uri="{FF2B5EF4-FFF2-40B4-BE49-F238E27FC236}">
                <a16:creationId xmlns:a16="http://schemas.microsoft.com/office/drawing/2014/main" id="{DD671A32-4BC8-4980-A208-8BD2ECD0712F}"/>
              </a:ext>
            </a:extLst>
          </p:cNvPr>
          <p:cNvSpPr/>
          <p:nvPr>
            <p:custDataLst>
              <p:tags r:id="rId4"/>
            </p:custDataLst>
          </p:nvPr>
        </p:nvSpPr>
        <p:spPr>
          <a:xfrm>
            <a:off x="502348" y="4465779"/>
            <a:ext cx="7607535" cy="738664"/>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75000"/>
                    <a:lumOff val="25000"/>
                  </a:schemeClr>
                </a:solidFill>
                <a:latin typeface="HelveticaNeueLT Std" panose="020B0604020202020204" pitchFamily="34" charset="0"/>
              </a:rPr>
              <a:t>* Plus d’une réponse pouvait être sélectionnée </a:t>
            </a:r>
          </a:p>
          <a:p>
            <a:r>
              <a:rPr lang="fr-CA" sz="1050" dirty="0">
                <a:solidFill>
                  <a:schemeClr val="tx1">
                    <a:lumMod val="75000"/>
                    <a:lumOff val="25000"/>
                  </a:schemeClr>
                </a:solidFill>
                <a:latin typeface="HelveticaNeueLT Std" panose="020B0604020202020204" pitchFamily="34" charset="0"/>
              </a:rPr>
              <a:t>Analyses statistiques par régression de Poisson robuste.</a:t>
            </a:r>
          </a:p>
          <a:p>
            <a:endParaRPr lang="fr-CA" sz="1050" dirty="0">
              <a:solidFill>
                <a:schemeClr val="tx1">
                  <a:lumMod val="75000"/>
                  <a:lumOff val="25000"/>
                </a:schemeClr>
              </a:solidFill>
              <a:latin typeface="HelveticaNeueLT Std" panose="020B0604020202020204" pitchFamily="34" charset="0"/>
            </a:endParaRPr>
          </a:p>
        </p:txBody>
      </p:sp>
      <p:pic>
        <p:nvPicPr>
          <p:cNvPr id="2" name="Image 1">
            <a:extLst>
              <a:ext uri="{FF2B5EF4-FFF2-40B4-BE49-F238E27FC236}">
                <a16:creationId xmlns:a16="http://schemas.microsoft.com/office/drawing/2014/main" id="{5E6524A8-EAA0-4597-AB44-2E27F2C68B07}"/>
              </a:ext>
            </a:extLst>
          </p:cNvPr>
          <p:cNvPicPr>
            <a:picLocks noChangeAspect="1"/>
          </p:cNvPicPr>
          <p:nvPr>
            <p:custDataLst>
              <p:tags r:id="rId5"/>
            </p:custDataLst>
          </p:nvPr>
        </p:nvPicPr>
        <p:blipFill>
          <a:blip r:embed="rId9"/>
          <a:stretch>
            <a:fillRect/>
          </a:stretch>
        </p:blipFill>
        <p:spPr>
          <a:xfrm>
            <a:off x="587375" y="1520825"/>
            <a:ext cx="7607535" cy="2963203"/>
          </a:xfrm>
          <a:prstGeom prst="rect">
            <a:avLst/>
          </a:prstGeom>
        </p:spPr>
      </p:pic>
      <p:sp>
        <p:nvSpPr>
          <p:cNvPr id="9" name="ZoneTexte 8">
            <a:extLst>
              <a:ext uri="{FF2B5EF4-FFF2-40B4-BE49-F238E27FC236}">
                <a16:creationId xmlns:a16="http://schemas.microsoft.com/office/drawing/2014/main" id="{669CC414-1C5E-47D3-8514-904B07C3FB0E}"/>
              </a:ext>
            </a:extLst>
          </p:cNvPr>
          <p:cNvSpPr txBox="1"/>
          <p:nvPr>
            <p:custDataLst>
              <p:tags r:id="rId6"/>
            </p:custDataLst>
          </p:nvPr>
        </p:nvSpPr>
        <p:spPr>
          <a:xfrm>
            <a:off x="8356338" y="1465394"/>
            <a:ext cx="3456000" cy="3276000"/>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300" b="1" dirty="0">
                <a:solidFill>
                  <a:schemeClr val="tx1">
                    <a:lumMod val="65000"/>
                    <a:lumOff val="35000"/>
                  </a:schemeClr>
                </a:solidFill>
                <a:latin typeface="HelveticaNeueLT Std" panose="020B0604020202020204" pitchFamily="34" charset="0"/>
              </a:rPr>
              <a:t>Chez les cas résidant à Montréal comparativement à hors Montréal :</a:t>
            </a:r>
          </a:p>
          <a:p>
            <a:pPr marL="177800" indent="-177800">
              <a:spcAft>
                <a:spcPts val="600"/>
              </a:spcAft>
              <a:buClr>
                <a:srgbClr val="31859C"/>
              </a:buClr>
              <a:buFont typeface="Wingdings" panose="05000000000000000000" pitchFamily="2" charset="2"/>
              <a:buChar char="§"/>
            </a:pPr>
            <a:r>
              <a:rPr lang="fr-CA" sz="1300" dirty="0">
                <a:solidFill>
                  <a:schemeClr val="tx1">
                    <a:lumMod val="65000"/>
                    <a:lumOff val="35000"/>
                  </a:schemeClr>
                </a:solidFill>
                <a:latin typeface="HelveticaNeueLT Std" panose="020B0604020202020204" pitchFamily="34" charset="0"/>
              </a:rPr>
              <a:t>Aucune différence statistiquement significative n’est observée. Les biais de désirabilité sociale sont particulièrement importants pour ces questions.</a:t>
            </a:r>
          </a:p>
          <a:p>
            <a:pPr marL="177800" indent="-177800">
              <a:spcAft>
                <a:spcPts val="600"/>
              </a:spcAft>
              <a:buClr>
                <a:srgbClr val="31859C"/>
              </a:buClr>
              <a:buFont typeface="Wingdings" panose="05000000000000000000" pitchFamily="2" charset="2"/>
              <a:buChar char="§"/>
            </a:pPr>
            <a:r>
              <a:rPr lang="fr-CA" sz="1300" dirty="0">
                <a:solidFill>
                  <a:schemeClr val="tx1">
                    <a:lumMod val="65000"/>
                    <a:lumOff val="35000"/>
                  </a:schemeClr>
                </a:solidFill>
                <a:latin typeface="HelveticaNeueLT Std" panose="020B0604020202020204" pitchFamily="34" charset="0"/>
              </a:rPr>
              <a:t>Une plus faible proportion de cas rapportent des partenaires sexuelles féminines ou la rencontre de partenaires sexuels en sauna.</a:t>
            </a:r>
          </a:p>
          <a:p>
            <a:pPr marL="177800" indent="-177800">
              <a:spcAft>
                <a:spcPts val="600"/>
              </a:spcAft>
              <a:buClr>
                <a:srgbClr val="31859C"/>
              </a:buClr>
              <a:buFont typeface="Wingdings" panose="05000000000000000000" pitchFamily="2" charset="2"/>
              <a:buChar char="§"/>
            </a:pPr>
            <a:r>
              <a:rPr lang="fr-CA" sz="1300" dirty="0">
                <a:solidFill>
                  <a:schemeClr val="tx1">
                    <a:lumMod val="65000"/>
                    <a:lumOff val="35000"/>
                  </a:schemeClr>
                </a:solidFill>
                <a:latin typeface="HelveticaNeueLT Std" panose="020B0604020202020204" pitchFamily="34" charset="0"/>
              </a:rPr>
              <a:t>Une proportion légèrement plus élevée rapportent des partenaires sexuels résidant habituellement hors du Québec (p = 0,531) ou la rencontre de partenaires sexuels par internet (p = 0,154).</a:t>
            </a:r>
          </a:p>
        </p:txBody>
      </p:sp>
      <p:grpSp>
        <p:nvGrpSpPr>
          <p:cNvPr id="16" name="Groupe 15">
            <a:extLst>
              <a:ext uri="{FF2B5EF4-FFF2-40B4-BE49-F238E27FC236}">
                <a16:creationId xmlns:a16="http://schemas.microsoft.com/office/drawing/2014/main" id="{5CA0C86A-1ABD-4CD1-9787-EFD4BCF0501D}"/>
              </a:ext>
            </a:extLst>
          </p:cNvPr>
          <p:cNvGrpSpPr/>
          <p:nvPr>
            <p:custDataLst>
              <p:tags r:id="rId7"/>
            </p:custDataLst>
          </p:nvPr>
        </p:nvGrpSpPr>
        <p:grpSpPr>
          <a:xfrm rot="575319">
            <a:off x="8688201" y="4673701"/>
            <a:ext cx="2554765" cy="2159680"/>
            <a:chOff x="8718709" y="19134"/>
            <a:chExt cx="2143897" cy="1865871"/>
          </a:xfrm>
          <a:solidFill>
            <a:srgbClr val="FFFFFF">
              <a:alpha val="50196"/>
            </a:srgbClr>
          </a:solidFill>
        </p:grpSpPr>
        <p:sp>
          <p:nvSpPr>
            <p:cNvPr id="17" name="Explosion : 8 points 16">
              <a:extLst>
                <a:ext uri="{FF2B5EF4-FFF2-40B4-BE49-F238E27FC236}">
                  <a16:creationId xmlns:a16="http://schemas.microsoft.com/office/drawing/2014/main" id="{F018A799-6E8B-45B2-B84D-3C02EFA1866C}"/>
                </a:ext>
              </a:extLst>
            </p:cNvPr>
            <p:cNvSpPr/>
            <p:nvPr/>
          </p:nvSpPr>
          <p:spPr>
            <a:xfrm>
              <a:off x="8718709" y="19134"/>
              <a:ext cx="2143897" cy="1865871"/>
            </a:xfrm>
            <a:prstGeom prst="irregularSeal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a:latin typeface="HelveticaNeueLT Std" panose="020B0604020202020204" pitchFamily="34" charset="0"/>
              </a:endParaRPr>
            </a:p>
          </p:txBody>
        </p:sp>
        <p:sp>
          <p:nvSpPr>
            <p:cNvPr id="18" name="ZoneTexte 17">
              <a:extLst>
                <a:ext uri="{FF2B5EF4-FFF2-40B4-BE49-F238E27FC236}">
                  <a16:creationId xmlns:a16="http://schemas.microsoft.com/office/drawing/2014/main" id="{745F6616-F19E-4410-929C-526121A2EE15}"/>
                </a:ext>
              </a:extLst>
            </p:cNvPr>
            <p:cNvSpPr txBox="1"/>
            <p:nvPr/>
          </p:nvSpPr>
          <p:spPr>
            <a:xfrm rot="21024681">
              <a:off x="9101723" y="581862"/>
              <a:ext cx="1299809" cy="830997"/>
            </a:xfrm>
            <a:prstGeom prst="rect">
              <a:avLst/>
            </a:prstGeom>
            <a:noFill/>
          </p:spPr>
          <p:txBody>
            <a:bodyPr wrap="square" rtlCol="0">
              <a:spAutoFit/>
            </a:bodyPr>
            <a:lstStyle/>
            <a:p>
              <a:pPr algn="ctr"/>
              <a:r>
                <a:rPr lang="fr-CA" sz="1200" b="1" dirty="0">
                  <a:solidFill>
                    <a:schemeClr val="tx1">
                      <a:lumMod val="65000"/>
                      <a:lumOff val="35000"/>
                    </a:schemeClr>
                  </a:solidFill>
                  <a:latin typeface="HelveticaNeueLT Std" panose="020B0604020202020204" pitchFamily="34" charset="0"/>
                </a:rPr>
                <a:t>Interpréter avec prudence, car il s’agit de petits nombres</a:t>
              </a:r>
            </a:p>
          </p:txBody>
        </p:sp>
      </p:grpSp>
    </p:spTree>
    <p:extLst>
      <p:ext uri="{BB962C8B-B14F-4D97-AF65-F5344CB8AC3E}">
        <p14:creationId xmlns:p14="http://schemas.microsoft.com/office/powerpoint/2010/main" val="288924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73120" y="102984"/>
            <a:ext cx="10972800" cy="1143000"/>
          </a:xfrm>
        </p:spPr>
        <p:txBody>
          <a:bodyPr>
            <a:noAutofit/>
          </a:bodyPr>
          <a:lstStyle/>
          <a:p>
            <a:r>
              <a:rPr lang="fr-FR" sz="2800" dirty="0">
                <a:solidFill>
                  <a:schemeClr val="tx1">
                    <a:lumMod val="75000"/>
                    <a:lumOff val="25000"/>
                  </a:schemeClr>
                </a:solidFill>
              </a:rPr>
              <a:t>Lymphogranulomatose vénérienne : caractéristiques</a:t>
            </a:r>
            <a:endParaRPr lang="fr-CA" sz="2800" dirty="0">
              <a:solidFill>
                <a:schemeClr val="tx1">
                  <a:lumMod val="75000"/>
                  <a:lumOff val="25000"/>
                </a:scheme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00BA8EDE-6DC9-4F99-B0F4-25DFD083338C}" type="slidenum">
              <a:rPr lang="fr-FR" smtClean="0">
                <a:solidFill>
                  <a:schemeClr val="tx1">
                    <a:lumMod val="50000"/>
                    <a:lumOff val="50000"/>
                  </a:schemeClr>
                </a:solidFill>
              </a:rPr>
              <a:pPr/>
              <a:t>5</a:t>
            </a:fld>
            <a:endParaRPr lang="fr-FR" dirty="0">
              <a:solidFill>
                <a:schemeClr val="tx1">
                  <a:lumMod val="50000"/>
                  <a:lumOff val="50000"/>
                </a:schemeClr>
              </a:solidFill>
            </a:endParaRPr>
          </a:p>
        </p:txBody>
      </p:sp>
      <p:graphicFrame>
        <p:nvGraphicFramePr>
          <p:cNvPr id="6" name="Espace réservé du contenu 1"/>
          <p:cNvGraphicFramePr>
            <a:graphicFrameLocks/>
          </p:cNvGraphicFramePr>
          <p:nvPr>
            <p:custDataLst>
              <p:tags r:id="rId3"/>
            </p:custDataLst>
            <p:extLst>
              <p:ext uri="{D42A27DB-BD31-4B8C-83A1-F6EECF244321}">
                <p14:modId xmlns:p14="http://schemas.microsoft.com/office/powerpoint/2010/main" val="1701774042"/>
              </p:ext>
            </p:extLst>
          </p:nvPr>
        </p:nvGraphicFramePr>
        <p:xfrm>
          <a:off x="575228" y="1059039"/>
          <a:ext cx="11245297" cy="4741033"/>
        </p:xfrm>
        <a:graphic>
          <a:graphicData uri="http://schemas.openxmlformats.org/drawingml/2006/table">
            <a:tbl>
              <a:tblPr/>
              <a:tblGrid>
                <a:gridCol w="947941">
                  <a:extLst>
                    <a:ext uri="{9D8B030D-6E8A-4147-A177-3AD203B41FA5}">
                      <a16:colId xmlns:a16="http://schemas.microsoft.com/office/drawing/2014/main" val="20000"/>
                    </a:ext>
                  </a:extLst>
                </a:gridCol>
                <a:gridCol w="10297356">
                  <a:extLst>
                    <a:ext uri="{9D8B030D-6E8A-4147-A177-3AD203B41FA5}">
                      <a16:colId xmlns:a16="http://schemas.microsoft.com/office/drawing/2014/main" val="20001"/>
                    </a:ext>
                  </a:extLst>
                </a:gridCol>
              </a:tblGrid>
              <a:tr h="4741033">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1" i="0" u="none" strike="noStrike" cap="none" normalizeH="0" baseline="0" dirty="0">
                          <a:ln>
                            <a:noFill/>
                          </a:ln>
                          <a:solidFill>
                            <a:schemeClr val="accent5">
                              <a:lumMod val="75000"/>
                            </a:schemeClr>
                          </a:solidFill>
                          <a:effectLst/>
                          <a:latin typeface="HelveticaNeueLT Std" panose="020B0604020202020204" pitchFamily="34" charset="0"/>
                          <a:ea typeface="MS PGothic" pitchFamily="34" charset="-128"/>
                        </a:rPr>
                        <a:t>Tableau clinique</a:t>
                      </a:r>
                    </a:p>
                  </a:txBody>
                  <a:tcPr marL="121920" marR="121920" marT="60892" marB="6089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61950" indent="-18097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1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Les manifestations les plus fréquentes sont une rectite ou une adénopathie – fémorale ou inguinale – douloureuse.</a:t>
                      </a:r>
                    </a:p>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1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L’infection peut être asymptomatique. La rectite peut se présenter aux stades primaire et secondaire.</a:t>
                      </a:r>
                    </a:p>
                    <a:p>
                      <a:pPr marL="0" marR="0" lvl="0" indent="0" algn="just" defTabSz="914400" rtl="0" eaLnBrk="1" fontAlgn="base" latinLnBrk="0" hangingPunct="1">
                        <a:lnSpc>
                          <a:spcPct val="100000"/>
                        </a:lnSpc>
                        <a:spcBef>
                          <a:spcPts val="300"/>
                        </a:spcBef>
                        <a:spcAft>
                          <a:spcPts val="1200"/>
                        </a:spcAft>
                        <a:buClrTx/>
                        <a:buSzTx/>
                        <a:buFontTx/>
                        <a:buNone/>
                        <a:tabLst/>
                      </a:pPr>
                      <a:r>
                        <a:rPr kumimoji="0" lang="fr-CA" altLang="fr-FR" sz="11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Non traitée, la lymphogranulomatose vénérienne (LGV) peut évoluer en trois stades cliniques : primaire, secondaire et tertiaire:</a:t>
                      </a:r>
                    </a:p>
                    <a:p>
                      <a:pPr marL="0" marR="0" lvl="0" indent="0" algn="just" defTabSz="914400" rtl="0" eaLnBrk="1" fontAlgn="base" latinLnBrk="0" hangingPunct="1">
                        <a:lnSpc>
                          <a:spcPct val="100000"/>
                        </a:lnSpc>
                        <a:spcBef>
                          <a:spcPts val="600"/>
                        </a:spcBef>
                        <a:spcAft>
                          <a:spcPts val="600"/>
                        </a:spcAft>
                        <a:buClrTx/>
                        <a:buSzTx/>
                        <a:buFontTx/>
                        <a:buNone/>
                        <a:tabLst/>
                      </a:pPr>
                      <a:r>
                        <a:rPr kumimoji="0" lang="fr-CA" altLang="fr-FR" sz="1100" b="1" i="0" u="none" strike="noStrike" cap="none" normalizeH="0" baseline="0" dirty="0">
                          <a:ln>
                            <a:noFill/>
                          </a:ln>
                          <a:solidFill>
                            <a:srgbClr val="31859C"/>
                          </a:solidFill>
                          <a:effectLst/>
                          <a:latin typeface="HelveticaNeueLT Std" panose="020B0604020202020204" pitchFamily="34" charset="0"/>
                          <a:ea typeface="MS PGothic" pitchFamily="34" charset="-128"/>
                        </a:rPr>
                        <a:t>LGV primaire</a:t>
                      </a:r>
                    </a:p>
                    <a:p>
                      <a:pPr marL="171450" marR="0" lvl="1" indent="-171450" algn="just" defTabSz="914400" rtl="0" eaLnBrk="1" fontAlgn="base" latinLnBrk="0" hangingPunct="1">
                        <a:lnSpc>
                          <a:spcPct val="100000"/>
                        </a:lnSpc>
                        <a:spcBef>
                          <a:spcPts val="300"/>
                        </a:spcBef>
                        <a:spcAft>
                          <a:spcPts val="0"/>
                        </a:spcAft>
                        <a:buClr>
                          <a:srgbClr val="31859C"/>
                        </a:buClr>
                        <a:buSzTx/>
                        <a:buFont typeface="Wingdings" panose="05000000000000000000" pitchFamily="2" charset="2"/>
                        <a:buChar char="§"/>
                        <a:tabLst/>
                      </a:pPr>
                      <a:r>
                        <a:rPr kumimoji="0" lang="fr-CA" altLang="fr-FR" sz="11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Petite papule non douloureuse au site d’inoculation pouvant devenir ulcérative et qui passe souvent inaperçue, située sur les organes génitaux (vulve, vagin, col utérin, pénis, etc.), dans l’urètre, l’anus, le rectum ou dans la cavité orale.</a:t>
                      </a:r>
                    </a:p>
                    <a:p>
                      <a:pPr marL="171450" marR="0" lvl="1" indent="-171450" algn="just" defTabSz="914400" rtl="0" eaLnBrk="1" fontAlgn="base" latinLnBrk="0" hangingPunct="1">
                        <a:lnSpc>
                          <a:spcPct val="100000"/>
                        </a:lnSpc>
                        <a:spcBef>
                          <a:spcPts val="300"/>
                        </a:spcBef>
                        <a:spcAft>
                          <a:spcPts val="600"/>
                        </a:spcAft>
                        <a:buClr>
                          <a:srgbClr val="31859C"/>
                        </a:buClr>
                        <a:buSzTx/>
                        <a:buFont typeface="Wingdings" panose="05000000000000000000" pitchFamily="2" charset="2"/>
                        <a:buChar char="§"/>
                        <a:tabLst/>
                      </a:pPr>
                      <a:r>
                        <a:rPr kumimoji="0" lang="fr-CA" altLang="fr-FR" sz="11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Autres syndromes cliniques : urétrite, rectite et cervicite.</a:t>
                      </a:r>
                    </a:p>
                    <a:p>
                      <a:pPr marL="0" marR="0" lvl="0" indent="0" algn="just" defTabSz="914400" rtl="0" eaLnBrk="1" fontAlgn="base" latinLnBrk="0" hangingPunct="1">
                        <a:lnSpc>
                          <a:spcPct val="100000"/>
                        </a:lnSpc>
                        <a:spcBef>
                          <a:spcPts val="600"/>
                        </a:spcBef>
                        <a:spcAft>
                          <a:spcPts val="600"/>
                        </a:spcAft>
                        <a:buClrTx/>
                        <a:buSzTx/>
                        <a:buFontTx/>
                        <a:buNone/>
                        <a:tabLst/>
                      </a:pPr>
                      <a:r>
                        <a:rPr kumimoji="0" lang="fr-CA" altLang="fr-FR" sz="1100" b="1" i="0" u="none" strike="noStrike" cap="none" normalizeH="0" baseline="0" dirty="0">
                          <a:ln>
                            <a:noFill/>
                          </a:ln>
                          <a:solidFill>
                            <a:srgbClr val="31859C"/>
                          </a:solidFill>
                          <a:effectLst/>
                          <a:latin typeface="HelveticaNeueLT Std" panose="020B0604020202020204" pitchFamily="34" charset="0"/>
                          <a:ea typeface="MS PGothic" pitchFamily="34" charset="-128"/>
                        </a:rPr>
                        <a:t>LGV secondaire</a:t>
                      </a:r>
                    </a:p>
                    <a:p>
                      <a:pPr marL="171450" marR="0" lvl="1" indent="-171450" algn="just" defTabSz="914400" rtl="0" eaLnBrk="1" fontAlgn="base" latinLnBrk="0" hangingPunct="1">
                        <a:lnSpc>
                          <a:spcPct val="100000"/>
                        </a:lnSpc>
                        <a:spcBef>
                          <a:spcPts val="300"/>
                        </a:spcBef>
                        <a:spcAft>
                          <a:spcPts val="0"/>
                        </a:spcAft>
                        <a:buClr>
                          <a:srgbClr val="31859C"/>
                        </a:buClr>
                        <a:buSzTx/>
                        <a:buFont typeface="Wingdings" panose="05000000000000000000" pitchFamily="2" charset="2"/>
                        <a:buChar char="§"/>
                        <a:tabLst/>
                      </a:pPr>
                      <a:r>
                        <a:rPr kumimoji="0" lang="fr-CA" altLang="fr-FR" sz="1100" b="0" i="0" u="none" strike="noStrike" kern="1200"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cs typeface="+mn-cs"/>
                        </a:rPr>
                        <a:t>Adénopathie inguinale ou fémorale douloureuse généralement unilatérale. Initialement, les ganglions sont sensibles et légèrement plus gros, puis évoluent en une masse inflammatoire, au sein de laquelle un abcès, appelé bubon, peut se former. Les bubons peuvent s’ouvrir et sécréter un pus crémeux blanchâtre. La séparation des ganglions inguinaux et fémoraux par le ligament inguinal produit le signe du sillon classiquement associé à la LGV. </a:t>
                      </a:r>
                    </a:p>
                    <a:p>
                      <a:pPr marL="171450" marR="0" lvl="1" indent="-171450" algn="just" defTabSz="914400" rtl="0" eaLnBrk="1" fontAlgn="base" latinLnBrk="0" hangingPunct="1">
                        <a:lnSpc>
                          <a:spcPct val="100000"/>
                        </a:lnSpc>
                        <a:spcBef>
                          <a:spcPts val="300"/>
                        </a:spcBef>
                        <a:spcAft>
                          <a:spcPts val="0"/>
                        </a:spcAft>
                        <a:buClr>
                          <a:srgbClr val="31859C"/>
                        </a:buClr>
                        <a:buSzTx/>
                        <a:buFont typeface="Wingdings" panose="05000000000000000000" pitchFamily="2" charset="2"/>
                        <a:buChar char="§"/>
                        <a:tabLst/>
                        <a:defRPr/>
                      </a:pPr>
                      <a:r>
                        <a:rPr kumimoji="0" lang="fr-CA" altLang="fr-FR" sz="1100" b="0" i="0" u="none" strike="noStrike" kern="1200"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cs typeface="+mn-cs"/>
                        </a:rPr>
                        <a:t>Rectite hémorragique aiguë pouvant s’accompagner d’écoulements muqueux, purulents ou sanguins de l’anus, de douleurs anales et de ténesme, avec ou sans constipation.</a:t>
                      </a:r>
                    </a:p>
                    <a:p>
                      <a:pPr marL="171450" marR="0" lvl="1" indent="-171450" algn="just" defTabSz="914400" rtl="0" eaLnBrk="1" fontAlgn="base" latinLnBrk="0" hangingPunct="1">
                        <a:lnSpc>
                          <a:spcPct val="100000"/>
                        </a:lnSpc>
                        <a:spcBef>
                          <a:spcPts val="300"/>
                        </a:spcBef>
                        <a:spcAft>
                          <a:spcPts val="600"/>
                        </a:spcAft>
                        <a:buClr>
                          <a:srgbClr val="31859C"/>
                        </a:buClr>
                        <a:buSzTx/>
                        <a:buFont typeface="Wingdings" panose="05000000000000000000" pitchFamily="2" charset="2"/>
                        <a:buChar char="§"/>
                        <a:tabLst/>
                      </a:pPr>
                      <a:r>
                        <a:rPr kumimoji="0" lang="fr-CA" altLang="fr-FR" sz="1100" b="0" i="0" u="none" strike="noStrike" kern="1200"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cs typeface="+mn-cs"/>
                        </a:rPr>
                        <a:t>S’accompagne souvent de symptômes systémiques comme une fièvre, des frissons, des malaises, des myalgies et des arthralgies.</a:t>
                      </a:r>
                    </a:p>
                    <a:p>
                      <a:pPr marL="0" marR="0" lvl="0" indent="0" algn="just" defTabSz="914400" rtl="0" eaLnBrk="1" fontAlgn="base" latinLnBrk="0" hangingPunct="1">
                        <a:lnSpc>
                          <a:spcPct val="100000"/>
                        </a:lnSpc>
                        <a:spcBef>
                          <a:spcPts val="600"/>
                        </a:spcBef>
                        <a:spcAft>
                          <a:spcPts val="600"/>
                        </a:spcAft>
                        <a:buClrTx/>
                        <a:buSzTx/>
                        <a:buFontTx/>
                        <a:buNone/>
                        <a:tabLst/>
                      </a:pPr>
                      <a:r>
                        <a:rPr kumimoji="0" lang="fr-CA" altLang="fr-FR" sz="1100" b="1" i="0" u="none" strike="noStrike" cap="none" normalizeH="0" baseline="0" dirty="0">
                          <a:ln>
                            <a:noFill/>
                          </a:ln>
                          <a:solidFill>
                            <a:srgbClr val="31859C"/>
                          </a:solidFill>
                          <a:effectLst/>
                          <a:latin typeface="HelveticaNeueLT Std" panose="020B0604020202020204" pitchFamily="34" charset="0"/>
                          <a:ea typeface="MS PGothic" pitchFamily="34" charset="-128"/>
                        </a:rPr>
                        <a:t>LGV tertiaire</a:t>
                      </a:r>
                    </a:p>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1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Chez 10 à 20 % des cas non traités, la LGV devient chronique (plus fréquent chez les femmes). Des lésions inflammatoires qui entrainent des cicatrices peuvent apparaître :</a:t>
                      </a:r>
                    </a:p>
                    <a:p>
                      <a:pPr marL="257175" marR="0" lvl="1" indent="-171450" algn="just" defTabSz="914400" rtl="0" eaLnBrk="1" fontAlgn="base" latinLnBrk="0" hangingPunct="1">
                        <a:lnSpc>
                          <a:spcPct val="100000"/>
                        </a:lnSpc>
                        <a:spcBef>
                          <a:spcPts val="300"/>
                        </a:spcBef>
                        <a:spcAft>
                          <a:spcPts val="0"/>
                        </a:spcAft>
                        <a:buClr>
                          <a:srgbClr val="31859C"/>
                        </a:buClr>
                        <a:buSzTx/>
                        <a:buFont typeface="Wingdings" panose="05000000000000000000" pitchFamily="2" charset="2"/>
                        <a:buChar char="§"/>
                        <a:tabLst/>
                      </a:pPr>
                      <a:r>
                        <a:rPr kumimoji="0" lang="fr-CA" altLang="fr-FR" sz="1100" b="0" i="0" u="none" strike="noStrike" kern="1200"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cs typeface="+mn-cs"/>
                        </a:rPr>
                        <a:t>obstruction lymphatique causant un éléphantiasis génital;</a:t>
                      </a:r>
                    </a:p>
                    <a:p>
                      <a:pPr marL="257175" marR="0" lvl="1" indent="-171450" algn="just" defTabSz="914400" rtl="0" eaLnBrk="1" fontAlgn="base" latinLnBrk="0" hangingPunct="1">
                        <a:lnSpc>
                          <a:spcPct val="100000"/>
                        </a:lnSpc>
                        <a:spcBef>
                          <a:spcPts val="300"/>
                        </a:spcBef>
                        <a:spcAft>
                          <a:spcPts val="0"/>
                        </a:spcAft>
                        <a:buClr>
                          <a:srgbClr val="31859C"/>
                        </a:buClr>
                        <a:buSzTx/>
                        <a:buFont typeface="Wingdings" panose="05000000000000000000" pitchFamily="2" charset="2"/>
                        <a:buChar char="§"/>
                        <a:tabLst/>
                      </a:pPr>
                      <a:r>
                        <a:rPr kumimoji="0" lang="fr-CA" altLang="fr-FR" sz="1100" b="0" i="0" u="none" strike="noStrike" kern="1200"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cs typeface="+mn-cs"/>
                        </a:rPr>
                        <a:t>sténoses ainsi que fistules génitales et rectales;</a:t>
                      </a:r>
                    </a:p>
                    <a:p>
                      <a:pPr marL="257175" marR="0" lvl="1" indent="-171450" algn="just" defTabSz="914400" rtl="0" eaLnBrk="1" fontAlgn="base" latinLnBrk="0" hangingPunct="1">
                        <a:lnSpc>
                          <a:spcPct val="100000"/>
                        </a:lnSpc>
                        <a:spcBef>
                          <a:spcPts val="300"/>
                        </a:spcBef>
                        <a:spcAft>
                          <a:spcPts val="600"/>
                        </a:spcAft>
                        <a:buClr>
                          <a:srgbClr val="31859C"/>
                        </a:buClr>
                        <a:buSzTx/>
                        <a:buFont typeface="Wingdings" panose="05000000000000000000" pitchFamily="2" charset="2"/>
                        <a:buChar char="§"/>
                        <a:tabLst/>
                      </a:pPr>
                      <a:r>
                        <a:rPr kumimoji="0" lang="fr-CA" altLang="fr-FR" sz="1100" b="0" i="0" u="none" strike="noStrike" kern="1200"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cs typeface="+mn-cs"/>
                        </a:rPr>
                        <a:t>risque de destruction étendue des parties génitales (esthiomène).</a:t>
                      </a:r>
                    </a:p>
                  </a:txBody>
                  <a:tcPr marL="121920" marR="121920" marT="60892" marB="6089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Rectangle 9"/>
          <p:cNvSpPr>
            <a:spLocks noChangeArrowheads="1"/>
          </p:cNvSpPr>
          <p:nvPr>
            <p:custDataLst>
              <p:tags r:id="rId4"/>
            </p:custDataLst>
          </p:nvPr>
        </p:nvSpPr>
        <p:spPr bwMode="auto">
          <a:xfrm>
            <a:off x="534284" y="5964112"/>
            <a:ext cx="112862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8" charset="2"/>
              <a:buChar char=""/>
              <a:defRPr sz="2100">
                <a:solidFill>
                  <a:schemeClr val="tx1"/>
                </a:solidFill>
                <a:latin typeface="Century Schoolbook" pitchFamily="-108" charset="0"/>
                <a:ea typeface="MS PGothic" pitchFamily="34" charset="-128"/>
              </a:defRPr>
            </a:lvl2pPr>
            <a:lvl3pPr indent="-182563" eaLnBrk="0" hangingPunct="0">
              <a:spcBef>
                <a:spcPct val="20000"/>
              </a:spcBef>
              <a:buClr>
                <a:srgbClr val="E0752F"/>
              </a:buClr>
              <a:buSzPct val="60000"/>
              <a:buFont typeface="Wingdings" pitchFamily="2" charset="2"/>
              <a:buChar char=""/>
              <a:defRPr>
                <a:solidFill>
                  <a:schemeClr val="tx1"/>
                </a:solidFill>
                <a:latin typeface="Century Schoolbook" pitchFamily="-108" charset="0"/>
                <a:ea typeface="MS PGothic" pitchFamily="34" charset="-128"/>
              </a:defRPr>
            </a:lvl3pPr>
            <a:lvl4pPr marL="1187450" indent="-182563" eaLnBrk="0" hangingPunct="0">
              <a:spcBef>
                <a:spcPct val="20000"/>
              </a:spcBef>
              <a:buClr>
                <a:srgbClr val="FEC3AE"/>
              </a:buClr>
              <a:buSzPct val="60000"/>
              <a:buFont typeface="Wingdings" pitchFamily="2" charset="2"/>
              <a:buChar char=""/>
              <a:defRPr>
                <a:solidFill>
                  <a:schemeClr val="tx1"/>
                </a:solidFill>
                <a:latin typeface="Century Schoolbook" pitchFamily="-108" charset="0"/>
                <a:ea typeface="MS PGothic" pitchFamily="34" charset="-128"/>
              </a:defRPr>
            </a:lvl4pPr>
            <a:lvl5pPr marL="1462088" indent="-182563" eaLnBrk="0" hangingPunct="0">
              <a:spcBef>
                <a:spcPct val="20000"/>
              </a:spcBef>
              <a:buClr>
                <a:srgbClr val="BDCAE9"/>
              </a:buClr>
              <a:buSzPct val="68000"/>
              <a:buFont typeface="Wingdings 2" pitchFamily="18" charset="2"/>
              <a:buChar char=""/>
              <a:defRPr sz="1600">
                <a:solidFill>
                  <a:schemeClr val="tx1"/>
                </a:solidFill>
                <a:latin typeface="Century Schoolbook" pitchFamily="-108" charset="0"/>
                <a:ea typeface="MS PGothic" pitchFamily="34" charset="-128"/>
              </a:defRPr>
            </a:lvl5pPr>
            <a:lvl6pPr marL="19192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08" charset="0"/>
                <a:ea typeface="MS PGothic" pitchFamily="34" charset="-128"/>
              </a:defRPr>
            </a:lvl6pPr>
            <a:lvl7pPr marL="23764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08" charset="0"/>
                <a:ea typeface="MS PGothic" pitchFamily="34" charset="-128"/>
              </a:defRPr>
            </a:lvl7pPr>
            <a:lvl8pPr marL="28336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08" charset="0"/>
                <a:ea typeface="MS PGothic" pitchFamily="34" charset="-128"/>
              </a:defRPr>
            </a:lvl8pPr>
            <a:lvl9pPr marL="32908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08" charset="0"/>
                <a:ea typeface="MS PGothic" pitchFamily="34" charset="-128"/>
              </a:defRPr>
            </a:lvl9pPr>
          </a:lstStyle>
          <a:p>
            <a:pPr eaLnBrk="1" hangingPunct="1">
              <a:spcBef>
                <a:spcPct val="0"/>
              </a:spcBef>
              <a:buClrTx/>
              <a:buSzTx/>
              <a:buNone/>
              <a:tabLst>
                <a:tab pos="0" algn="l"/>
              </a:tabLst>
            </a:pPr>
            <a:r>
              <a:rPr lang="fr-CA" altLang="fr-FR" sz="1000" dirty="0">
                <a:solidFill>
                  <a:schemeClr val="tx1">
                    <a:lumMod val="85000"/>
                    <a:lumOff val="15000"/>
                  </a:schemeClr>
                </a:solidFill>
                <a:latin typeface="HelveticaNeueLT Std" panose="020B0604020202020204" pitchFamily="34" charset="0"/>
              </a:rPr>
              <a:t>Adapté de</a:t>
            </a:r>
            <a:r>
              <a:rPr lang="fr-CA" altLang="fr-FR" sz="1000" b="1" dirty="0">
                <a:solidFill>
                  <a:schemeClr val="tx1">
                    <a:lumMod val="85000"/>
                    <a:lumOff val="15000"/>
                  </a:schemeClr>
                </a:solidFill>
                <a:latin typeface="HelveticaNeueLT Std" panose="020B0604020202020204" pitchFamily="34" charset="0"/>
              </a:rPr>
              <a:t> : </a:t>
            </a:r>
            <a:r>
              <a:rPr lang="fr-CA" altLang="fr-FR" sz="1000" dirty="0">
                <a:solidFill>
                  <a:schemeClr val="tx1">
                    <a:lumMod val="85000"/>
                    <a:lumOff val="15000"/>
                  </a:schemeClr>
                </a:solidFill>
                <a:latin typeface="HelveticaNeueLT Std" panose="020B0604020202020204" pitchFamily="34" charset="0"/>
              </a:rPr>
              <a:t>MINISTÈRE DE LA SANTÉ ET DES SERVICES SOCIAUX</a:t>
            </a:r>
            <a:r>
              <a:rPr lang="fr-CA" altLang="fr-FR" sz="1000" b="1" dirty="0">
                <a:solidFill>
                  <a:schemeClr val="tx1">
                    <a:lumMod val="85000"/>
                    <a:lumOff val="15000"/>
                  </a:schemeClr>
                </a:solidFill>
                <a:latin typeface="HelveticaNeueLT Std" panose="020B0604020202020204" pitchFamily="34" charset="0"/>
              </a:rPr>
              <a:t>, Guide québécois de dépistage des ITSS, Fiche clinique. </a:t>
            </a:r>
            <a:r>
              <a:rPr lang="fr-CA" altLang="fr-FR" sz="1000" dirty="0">
                <a:solidFill>
                  <a:schemeClr val="tx1">
                    <a:lumMod val="85000"/>
                    <a:lumOff val="15000"/>
                  </a:schemeClr>
                </a:solidFill>
                <a:latin typeface="HelveticaNeueLT Std" panose="020B0604020202020204" pitchFamily="34" charset="0"/>
              </a:rPr>
              <a:t>Lymphogranulomatose vénérienne, Québec, ministère de la Santé et des Services sociaux</a:t>
            </a:r>
            <a:r>
              <a:rPr lang="fr-CA" altLang="fr-FR" sz="1000" b="1" dirty="0">
                <a:solidFill>
                  <a:schemeClr val="tx1">
                    <a:lumMod val="85000"/>
                    <a:lumOff val="15000"/>
                  </a:schemeClr>
                </a:solidFill>
                <a:latin typeface="HelveticaNeueLT Std" panose="020B0604020202020204" pitchFamily="34" charset="0"/>
              </a:rPr>
              <a:t>, Juillet 2019 , en ligne </a:t>
            </a:r>
            <a:r>
              <a:rPr lang="fr-CA" altLang="fr-FR" sz="1000" dirty="0">
                <a:solidFill>
                  <a:srgbClr val="4BACC6">
                    <a:lumMod val="75000"/>
                  </a:srgbClr>
                </a:solidFill>
                <a:latin typeface="HelveticaNeueLT Std" panose="020B0604020202020204" pitchFamily="34" charset="0"/>
                <a:hlinkClick r:id="rId6"/>
              </a:rPr>
              <a:t>http://publications.msss.gouv.qc.ca/msss/document-000090/</a:t>
            </a:r>
            <a:endParaRPr lang="fr-CA" altLang="fr-FR" sz="1000" dirty="0">
              <a:solidFill>
                <a:srgbClr val="4BACC6">
                  <a:lumMod val="75000"/>
                </a:srgbClr>
              </a:solidFill>
              <a:latin typeface="HelveticaNeueLT Std" panose="020B0604020202020204" pitchFamily="34" charset="0"/>
            </a:endParaRPr>
          </a:p>
          <a:p>
            <a:pPr eaLnBrk="1" hangingPunct="1">
              <a:spcBef>
                <a:spcPct val="0"/>
              </a:spcBef>
              <a:buClrTx/>
              <a:buSzTx/>
              <a:buNone/>
              <a:tabLst>
                <a:tab pos="0" algn="l"/>
              </a:tabLst>
            </a:pPr>
            <a:r>
              <a:rPr lang="fr-CA" altLang="fr-FR" sz="1000" dirty="0">
                <a:solidFill>
                  <a:schemeClr val="tx1">
                    <a:lumMod val="85000"/>
                    <a:lumOff val="15000"/>
                  </a:schemeClr>
                </a:solidFill>
                <a:latin typeface="HelveticaNeueLT Std" panose="020B0604020202020204" pitchFamily="34" charset="0"/>
              </a:rPr>
              <a:t>Agence de santé publique du Canada. Lignes directrices canadiennes sur les infections transmissibles sexuellement (2018) </a:t>
            </a:r>
            <a:r>
              <a:rPr lang="fr-CA" altLang="fr-FR" sz="1000" dirty="0">
                <a:solidFill>
                  <a:srgbClr val="4BACC6">
                    <a:lumMod val="75000"/>
                  </a:srgbClr>
                </a:solidFill>
                <a:latin typeface="HelveticaNeueLT Std" panose="020B0604020202020204" pitchFamily="34" charset="0"/>
                <a:hlinkClick r:id="rId7"/>
              </a:rPr>
              <a:t>https://www.canada.ca/fr/sante-publique/services/maladies-infectieuses/sante-sexuelle-infections-transmissibles-sexuellement/lignes-directrices-canadiennes/infections-transmissibles-sexuellement.html#tdm</a:t>
            </a:r>
            <a:r>
              <a:rPr lang="fr-CA" altLang="fr-FR" sz="1000" dirty="0">
                <a:solidFill>
                  <a:srgbClr val="4BACC6">
                    <a:lumMod val="75000"/>
                  </a:srgbClr>
                </a:solidFill>
                <a:latin typeface="HelveticaNeueLT Std" panose="020B0604020202020204" pitchFamily="34" charset="0"/>
              </a:rPr>
              <a:t> </a:t>
            </a:r>
          </a:p>
        </p:txBody>
      </p:sp>
    </p:spTree>
    <p:extLst>
      <p:ext uri="{BB962C8B-B14F-4D97-AF65-F5344CB8AC3E}">
        <p14:creationId xmlns:p14="http://schemas.microsoft.com/office/powerpoint/2010/main" val="2198565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DC276AA-46F9-4481-8D86-68606D62F505}"/>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50</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0C7C52DB-C916-4815-A5C5-AC9CB73E528E}"/>
              </a:ext>
            </a:extLst>
          </p:cNvPr>
          <p:cNvSpPr/>
          <p:nvPr>
            <p:custDataLst>
              <p:tags r:id="rId2"/>
            </p:custDataLst>
          </p:nvPr>
        </p:nvSpPr>
        <p:spPr>
          <a:xfrm>
            <a:off x="502671" y="494694"/>
            <a:ext cx="11383053" cy="338554"/>
          </a:xfrm>
          <a:prstGeom prst="rect">
            <a:avLst/>
          </a:prstGeom>
        </p:spPr>
        <p:txBody>
          <a:bodyPr wrap="none">
            <a:spAutoFit/>
          </a:bodyPr>
          <a:lstStyle/>
          <a:p>
            <a:pPr marL="450850" indent="-450850"/>
            <a:r>
              <a:rPr lang="fr-CA" sz="1600" b="1" dirty="0">
                <a:solidFill>
                  <a:schemeClr val="tx1">
                    <a:lumMod val="75000"/>
                    <a:lumOff val="25000"/>
                  </a:schemeClr>
                </a:solidFill>
                <a:latin typeface="Raleway" panose="020B0003030101060003" pitchFamily="34" charset="0"/>
              </a:rPr>
              <a:t>3.2.	 Comparaison des caractéristiques des cas déclarés de LGV entre les cas de Montréal et hors Montréal (suite)</a:t>
            </a:r>
            <a:endParaRPr lang="fr-CA" sz="1600" dirty="0">
              <a:solidFill>
                <a:schemeClr val="tx1">
                  <a:lumMod val="75000"/>
                  <a:lumOff val="25000"/>
                </a:schemeClr>
              </a:solidFill>
              <a:latin typeface="Raleway" panose="020B0003030101060003" pitchFamily="34" charset="0"/>
            </a:endParaRPr>
          </a:p>
        </p:txBody>
      </p:sp>
      <p:sp>
        <p:nvSpPr>
          <p:cNvPr id="6" name="Rectangle 5">
            <a:extLst>
              <a:ext uri="{FF2B5EF4-FFF2-40B4-BE49-F238E27FC236}">
                <a16:creationId xmlns:a16="http://schemas.microsoft.com/office/drawing/2014/main" id="{09407937-FF88-470D-993D-90D0762251CB}"/>
              </a:ext>
            </a:extLst>
          </p:cNvPr>
          <p:cNvSpPr/>
          <p:nvPr>
            <p:custDataLst>
              <p:tags r:id="rId3"/>
            </p:custDataLst>
          </p:nvPr>
        </p:nvSpPr>
        <p:spPr>
          <a:xfrm>
            <a:off x="478191" y="849251"/>
            <a:ext cx="10254795" cy="584775"/>
          </a:xfrm>
          <a:prstGeom prst="rect">
            <a:avLst/>
          </a:prstGeom>
        </p:spPr>
        <p:txBody>
          <a:bodyPr wrap="none">
            <a:spAutoFit/>
          </a:bodyPr>
          <a:lstStyle/>
          <a:p>
            <a:pPr marL="1255713" lvl="0" indent="-1255713"/>
            <a:r>
              <a:rPr lang="fr-CA" sz="1600" b="1" dirty="0">
                <a:solidFill>
                  <a:schemeClr val="tx1">
                    <a:lumMod val="75000"/>
                    <a:lumOff val="25000"/>
                  </a:schemeClr>
                </a:solidFill>
                <a:latin typeface="HelveticaNeueLT Std" panose="020B0604020202020204" pitchFamily="34" charset="0"/>
              </a:rPr>
              <a:t>Tableau 29 : 	</a:t>
            </a:r>
            <a:r>
              <a:rPr lang="fr-CA" sz="1600" dirty="0">
                <a:solidFill>
                  <a:schemeClr val="tx1">
                    <a:lumMod val="75000"/>
                    <a:lumOff val="25000"/>
                  </a:schemeClr>
                </a:solidFill>
                <a:latin typeface="HelveticaNeueLT Std" panose="020B0604020202020204" pitchFamily="34" charset="0"/>
              </a:rPr>
              <a:t>Comportements de consommation de drogues des cas masculins de LGV, Montréal (N = 155) et</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hors Montréal (N = 35), 12 derniers mois, 2018-2019 (N = 190)</a:t>
            </a:r>
          </a:p>
        </p:txBody>
      </p:sp>
      <p:sp>
        <p:nvSpPr>
          <p:cNvPr id="7" name="Rectangle 6">
            <a:extLst>
              <a:ext uri="{FF2B5EF4-FFF2-40B4-BE49-F238E27FC236}">
                <a16:creationId xmlns:a16="http://schemas.microsoft.com/office/drawing/2014/main" id="{792E571F-3C2A-429B-B932-D34F7290C2F3}"/>
              </a:ext>
            </a:extLst>
          </p:cNvPr>
          <p:cNvSpPr/>
          <p:nvPr>
            <p:custDataLst>
              <p:tags r:id="rId4"/>
            </p:custDataLst>
          </p:nvPr>
        </p:nvSpPr>
        <p:spPr>
          <a:xfrm>
            <a:off x="491839" y="5655006"/>
            <a:ext cx="7540805" cy="738664"/>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75000"/>
                    <a:lumOff val="25000"/>
                  </a:schemeClr>
                </a:solidFill>
                <a:latin typeface="HelveticaNeueLT Std" panose="020B0604020202020204" pitchFamily="34" charset="0"/>
              </a:rPr>
              <a:t>* Plus d’une réponse pouvait être sélectionnée</a:t>
            </a:r>
          </a:p>
          <a:p>
            <a:r>
              <a:rPr lang="fr-CA" sz="1050" dirty="0">
                <a:solidFill>
                  <a:schemeClr val="tx1">
                    <a:lumMod val="75000"/>
                    <a:lumOff val="25000"/>
                  </a:schemeClr>
                </a:solidFill>
                <a:latin typeface="HelveticaNeueLT Std" panose="020B0604020202020204" pitchFamily="34" charset="0"/>
              </a:rPr>
              <a:t>Analyses statistiques par régression de Poisson robuste.</a:t>
            </a:r>
          </a:p>
          <a:p>
            <a:endParaRPr lang="fr-CA" sz="1050" dirty="0">
              <a:solidFill>
                <a:schemeClr val="tx1">
                  <a:lumMod val="75000"/>
                  <a:lumOff val="25000"/>
                </a:schemeClr>
              </a:solidFill>
              <a:latin typeface="HelveticaNeueLT Std" panose="020B0604020202020204" pitchFamily="34" charset="0"/>
            </a:endParaRPr>
          </a:p>
        </p:txBody>
      </p:sp>
      <p:sp>
        <p:nvSpPr>
          <p:cNvPr id="10" name="ZoneTexte 9">
            <a:extLst>
              <a:ext uri="{FF2B5EF4-FFF2-40B4-BE49-F238E27FC236}">
                <a16:creationId xmlns:a16="http://schemas.microsoft.com/office/drawing/2014/main" id="{6EC7D144-93D7-4464-B4E3-24BD68771012}"/>
              </a:ext>
            </a:extLst>
          </p:cNvPr>
          <p:cNvSpPr txBox="1"/>
          <p:nvPr>
            <p:custDataLst>
              <p:tags r:id="rId5"/>
            </p:custDataLst>
          </p:nvPr>
        </p:nvSpPr>
        <p:spPr>
          <a:xfrm>
            <a:off x="8526174" y="1541192"/>
            <a:ext cx="3276000" cy="2693045"/>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400" b="1" dirty="0">
                <a:solidFill>
                  <a:schemeClr val="tx1">
                    <a:lumMod val="65000"/>
                    <a:lumOff val="35000"/>
                  </a:schemeClr>
                </a:solidFill>
                <a:latin typeface="HelveticaNeueLT Std" panose="020B0604020202020204" pitchFamily="34" charset="0"/>
              </a:rPr>
              <a:t>Chez les cas résidant à Montréal comparativement à hors Montréal :</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Aucune différence statistiquement significative n’est observée. </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La consommation de drogue dans les </a:t>
            </a:r>
            <a:br>
              <a:rPr lang="fr-CA" sz="1400" dirty="0">
                <a:solidFill>
                  <a:schemeClr val="tx1">
                    <a:lumMod val="65000"/>
                    <a:lumOff val="35000"/>
                  </a:schemeClr>
                </a:solidFill>
                <a:latin typeface="HelveticaNeueLT Std" panose="020B0604020202020204" pitchFamily="34" charset="0"/>
              </a:rPr>
            </a:br>
            <a:r>
              <a:rPr lang="fr-CA" sz="1400" dirty="0">
                <a:solidFill>
                  <a:schemeClr val="tx1">
                    <a:lumMod val="65000"/>
                    <a:lumOff val="35000"/>
                  </a:schemeClr>
                </a:solidFill>
                <a:latin typeface="HelveticaNeueLT Std" panose="020B0604020202020204" pitchFamily="34" charset="0"/>
              </a:rPr>
              <a:t>12 derniers mois est similaire.</a:t>
            </a:r>
          </a:p>
          <a:p>
            <a:pPr marL="177800" indent="-177800">
              <a:spcAft>
                <a:spcPts val="600"/>
              </a:spcAft>
              <a:buClr>
                <a:srgbClr val="31859C"/>
              </a:buClr>
              <a:buFont typeface="Wingdings" panose="05000000000000000000" pitchFamily="2" charset="2"/>
              <a:buChar char="§"/>
            </a:pPr>
            <a:r>
              <a:rPr lang="fr-CA" sz="1400" dirty="0">
                <a:solidFill>
                  <a:schemeClr val="tx1">
                    <a:lumMod val="65000"/>
                    <a:lumOff val="35000"/>
                  </a:schemeClr>
                </a:solidFill>
                <a:latin typeface="HelveticaNeueLT Std" panose="020B0604020202020204" pitchFamily="34" charset="0"/>
              </a:rPr>
              <a:t>La consommation de méthamphétamine en cristaux (</a:t>
            </a:r>
            <a:r>
              <a:rPr lang="fr-CA" sz="1400" dirty="0" err="1">
                <a:solidFill>
                  <a:schemeClr val="tx1">
                    <a:lumMod val="65000"/>
                    <a:lumOff val="35000"/>
                  </a:schemeClr>
                </a:solidFill>
                <a:latin typeface="HelveticaNeueLT Std" panose="020B0604020202020204" pitchFamily="34" charset="0"/>
              </a:rPr>
              <a:t>Crystalmeth</a:t>
            </a:r>
            <a:r>
              <a:rPr lang="fr-CA" sz="1400" dirty="0">
                <a:solidFill>
                  <a:schemeClr val="tx1">
                    <a:lumMod val="65000"/>
                    <a:lumOff val="35000"/>
                  </a:schemeClr>
                </a:solidFill>
                <a:latin typeface="HelveticaNeueLT Std" panose="020B0604020202020204" pitchFamily="34" charset="0"/>
              </a:rPr>
              <a:t>), d’Ecstasy et de GHB semble plus fréquente.</a:t>
            </a:r>
          </a:p>
        </p:txBody>
      </p:sp>
      <p:pic>
        <p:nvPicPr>
          <p:cNvPr id="5" name="Image 4">
            <a:extLst>
              <a:ext uri="{FF2B5EF4-FFF2-40B4-BE49-F238E27FC236}">
                <a16:creationId xmlns:a16="http://schemas.microsoft.com/office/drawing/2014/main" id="{8F6F68D5-7F0E-40DC-BB12-F71F6B5E3D30}"/>
              </a:ext>
            </a:extLst>
          </p:cNvPr>
          <p:cNvPicPr>
            <a:picLocks noChangeAspect="1"/>
          </p:cNvPicPr>
          <p:nvPr>
            <p:custDataLst>
              <p:tags r:id="rId6"/>
            </p:custDataLst>
          </p:nvPr>
        </p:nvPicPr>
        <p:blipFill>
          <a:blip r:embed="rId9"/>
          <a:stretch>
            <a:fillRect/>
          </a:stretch>
        </p:blipFill>
        <p:spPr>
          <a:xfrm>
            <a:off x="588417" y="1541192"/>
            <a:ext cx="7540805" cy="4125912"/>
          </a:xfrm>
          <a:prstGeom prst="rect">
            <a:avLst/>
          </a:prstGeom>
        </p:spPr>
      </p:pic>
      <p:grpSp>
        <p:nvGrpSpPr>
          <p:cNvPr id="14" name="Groupe 13">
            <a:extLst>
              <a:ext uri="{FF2B5EF4-FFF2-40B4-BE49-F238E27FC236}">
                <a16:creationId xmlns:a16="http://schemas.microsoft.com/office/drawing/2014/main" id="{991F46DD-8EAB-42A9-B4B7-975D5BDAB434}"/>
              </a:ext>
            </a:extLst>
          </p:cNvPr>
          <p:cNvGrpSpPr/>
          <p:nvPr>
            <p:custDataLst>
              <p:tags r:id="rId7"/>
            </p:custDataLst>
          </p:nvPr>
        </p:nvGrpSpPr>
        <p:grpSpPr>
          <a:xfrm rot="575319">
            <a:off x="8688201" y="4359798"/>
            <a:ext cx="2554765" cy="2159680"/>
            <a:chOff x="8718709" y="19134"/>
            <a:chExt cx="2143897" cy="1865871"/>
          </a:xfrm>
          <a:solidFill>
            <a:srgbClr val="FFFFFF">
              <a:alpha val="50196"/>
            </a:srgbClr>
          </a:solidFill>
        </p:grpSpPr>
        <p:sp>
          <p:nvSpPr>
            <p:cNvPr id="15" name="Explosion : 8 points 14">
              <a:extLst>
                <a:ext uri="{FF2B5EF4-FFF2-40B4-BE49-F238E27FC236}">
                  <a16:creationId xmlns:a16="http://schemas.microsoft.com/office/drawing/2014/main" id="{DFCA1AA2-877F-499C-BE53-8B5904E201FF}"/>
                </a:ext>
              </a:extLst>
            </p:cNvPr>
            <p:cNvSpPr/>
            <p:nvPr/>
          </p:nvSpPr>
          <p:spPr>
            <a:xfrm>
              <a:off x="8718709" y="19134"/>
              <a:ext cx="2143897" cy="1865871"/>
            </a:xfrm>
            <a:prstGeom prst="irregularSeal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a:latin typeface="HelveticaNeueLT Std" panose="020B0604020202020204" pitchFamily="34" charset="0"/>
              </a:endParaRPr>
            </a:p>
          </p:txBody>
        </p:sp>
        <p:sp>
          <p:nvSpPr>
            <p:cNvPr id="16" name="ZoneTexte 15">
              <a:extLst>
                <a:ext uri="{FF2B5EF4-FFF2-40B4-BE49-F238E27FC236}">
                  <a16:creationId xmlns:a16="http://schemas.microsoft.com/office/drawing/2014/main" id="{F91F2D01-0F62-4829-A690-90D179E4B1CD}"/>
                </a:ext>
              </a:extLst>
            </p:cNvPr>
            <p:cNvSpPr txBox="1"/>
            <p:nvPr/>
          </p:nvSpPr>
          <p:spPr>
            <a:xfrm rot="21024681">
              <a:off x="9101723" y="581862"/>
              <a:ext cx="1299809" cy="830997"/>
            </a:xfrm>
            <a:prstGeom prst="rect">
              <a:avLst/>
            </a:prstGeom>
            <a:noFill/>
          </p:spPr>
          <p:txBody>
            <a:bodyPr wrap="square" rtlCol="0">
              <a:spAutoFit/>
            </a:bodyPr>
            <a:lstStyle/>
            <a:p>
              <a:pPr algn="ctr"/>
              <a:r>
                <a:rPr lang="fr-CA" sz="1200" b="1" dirty="0">
                  <a:solidFill>
                    <a:schemeClr val="tx1">
                      <a:lumMod val="65000"/>
                      <a:lumOff val="35000"/>
                    </a:schemeClr>
                  </a:solidFill>
                  <a:latin typeface="HelveticaNeueLT Std" panose="020B0604020202020204" pitchFamily="34" charset="0"/>
                </a:rPr>
                <a:t>Interpréter avec prudence, car il s’agit de petits nombres</a:t>
              </a:r>
            </a:p>
          </p:txBody>
        </p:sp>
      </p:grpSp>
    </p:spTree>
    <p:extLst>
      <p:ext uri="{BB962C8B-B14F-4D97-AF65-F5344CB8AC3E}">
        <p14:creationId xmlns:p14="http://schemas.microsoft.com/office/powerpoint/2010/main" val="3218608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68D4D47-2EDA-4408-A30E-A3BE19E34628}"/>
              </a:ext>
            </a:extLst>
          </p:cNvPr>
          <p:cNvSpPr>
            <a:spLocks noGrp="1"/>
          </p:cNvSpPr>
          <p:nvPr>
            <p:ph type="title"/>
            <p:custDataLst>
              <p:tags r:id="rId1"/>
            </p:custDataLst>
          </p:nvPr>
        </p:nvSpPr>
        <p:spPr>
          <a:xfrm>
            <a:off x="590550" y="2462851"/>
            <a:ext cx="11151909" cy="864811"/>
          </a:xfrm>
        </p:spPr>
        <p:txBody>
          <a:bodyPr>
            <a:noAutofit/>
          </a:bodyPr>
          <a:lstStyle/>
          <a:p>
            <a:r>
              <a:rPr lang="fr-CA" sz="3600" b="1" dirty="0"/>
              <a:t>Comparaison avec ou sans réinfection potentielle</a:t>
            </a:r>
          </a:p>
        </p:txBody>
      </p:sp>
      <p:sp>
        <p:nvSpPr>
          <p:cNvPr id="3" name="Espace réservé du numéro de diapositive 2">
            <a:extLst>
              <a:ext uri="{FF2B5EF4-FFF2-40B4-BE49-F238E27FC236}">
                <a16:creationId xmlns:a16="http://schemas.microsoft.com/office/drawing/2014/main" id="{FA9FB182-D067-4B3B-B26A-014570416409}"/>
              </a:ext>
            </a:extLst>
          </p:cNvPr>
          <p:cNvSpPr>
            <a:spLocks noGrp="1"/>
          </p:cNvSpPr>
          <p:nvPr>
            <p:ph type="sldNum" sz="quarter" idx="4294967295"/>
            <p:custDataLst>
              <p:tags r:id="rId2"/>
            </p:custDataLst>
          </p:nvPr>
        </p:nvSpPr>
        <p:spPr>
          <a:xfrm>
            <a:off x="0" y="6486525"/>
            <a:ext cx="590550" cy="365125"/>
          </a:xfrm>
        </p:spPr>
        <p:txBody>
          <a:bodyPr/>
          <a:lstStyle/>
          <a:p>
            <a:fld id="{00BA8EDE-6DC9-4F99-B0F4-25DFD083338C}" type="slidenum">
              <a:rPr lang="fr-FR" smtClean="0">
                <a:solidFill>
                  <a:schemeClr val="tx1">
                    <a:lumMod val="50000"/>
                    <a:lumOff val="50000"/>
                  </a:schemeClr>
                </a:solidFill>
              </a:rPr>
              <a:pPr/>
              <a:t>51</a:t>
            </a:fld>
            <a:endParaRPr lang="fr-FR" dirty="0">
              <a:solidFill>
                <a:schemeClr val="tx1">
                  <a:lumMod val="50000"/>
                  <a:lumOff val="50000"/>
                </a:schemeClr>
              </a:solidFill>
            </a:endParaRPr>
          </a:p>
        </p:txBody>
      </p:sp>
    </p:spTree>
    <p:extLst>
      <p:ext uri="{BB962C8B-B14F-4D97-AF65-F5344CB8AC3E}">
        <p14:creationId xmlns:p14="http://schemas.microsoft.com/office/powerpoint/2010/main" val="4185476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1EE9CDA-F747-4DFD-AA7C-F36B679DA085}"/>
              </a:ext>
            </a:extLst>
          </p:cNvPr>
          <p:cNvSpPr>
            <a:spLocks noGrp="1"/>
          </p:cNvSpPr>
          <p:nvPr>
            <p:ph type="sldNum" sz="quarter" idx="12"/>
            <p:custDataLst>
              <p:tags r:id="rId1"/>
            </p:custDataLst>
          </p:nvPr>
        </p:nvSpPr>
        <p:spPr/>
        <p:txBody>
          <a:bodyPr/>
          <a:lstStyle/>
          <a:p>
            <a:fld id="{00BA8EDE-6DC9-4F99-B0F4-25DFD083338C}" type="slidenum">
              <a:rPr lang="fr-FR" smtClean="0">
                <a:solidFill>
                  <a:prstClr val="white">
                    <a:lumMod val="50000"/>
                  </a:prstClr>
                </a:solidFill>
              </a:rPr>
              <a:pPr/>
              <a:t>52</a:t>
            </a:fld>
            <a:endParaRPr lang="fr-FR" dirty="0">
              <a:solidFill>
                <a:prstClr val="white">
                  <a:lumMod val="50000"/>
                </a:prstClr>
              </a:solidFill>
            </a:endParaRPr>
          </a:p>
        </p:txBody>
      </p:sp>
      <p:sp>
        <p:nvSpPr>
          <p:cNvPr id="7" name="Rectangle 6">
            <a:extLst>
              <a:ext uri="{FF2B5EF4-FFF2-40B4-BE49-F238E27FC236}">
                <a16:creationId xmlns:a16="http://schemas.microsoft.com/office/drawing/2014/main" id="{B4570C92-5BFB-470D-AA5E-17DB28E7D425}"/>
              </a:ext>
            </a:extLst>
          </p:cNvPr>
          <p:cNvSpPr/>
          <p:nvPr>
            <p:custDataLst>
              <p:tags r:id="rId2"/>
            </p:custDataLst>
          </p:nvPr>
        </p:nvSpPr>
        <p:spPr>
          <a:xfrm>
            <a:off x="491119" y="465796"/>
            <a:ext cx="11329406" cy="338554"/>
          </a:xfrm>
          <a:prstGeom prst="rect">
            <a:avLst/>
          </a:prstGeom>
        </p:spPr>
        <p:txBody>
          <a:bodyPr wrap="square">
            <a:spAutoFit/>
          </a:bodyPr>
          <a:lstStyle/>
          <a:p>
            <a:pPr marL="442913" indent="-442913"/>
            <a:r>
              <a:rPr lang="fr-CA" sz="1600" b="1" dirty="0">
                <a:solidFill>
                  <a:schemeClr val="tx1">
                    <a:lumMod val="75000"/>
                    <a:lumOff val="25000"/>
                  </a:schemeClr>
                </a:solidFill>
                <a:latin typeface="Raleway" panose="020B0003030101060003" pitchFamily="34" charset="0"/>
              </a:rPr>
              <a:t>3.3. 	Comparaison des caractéristiques des cas déclarés de LGV entre les cas avec ou sans réinfection potentielle</a:t>
            </a:r>
            <a:endParaRPr lang="fr-CA" sz="1600" dirty="0">
              <a:solidFill>
                <a:schemeClr val="tx1">
                  <a:lumMod val="75000"/>
                  <a:lumOff val="25000"/>
                </a:schemeClr>
              </a:solidFill>
              <a:latin typeface="Raleway" panose="020B0003030101060003" pitchFamily="34" charset="0"/>
            </a:endParaRPr>
          </a:p>
        </p:txBody>
      </p:sp>
      <p:sp>
        <p:nvSpPr>
          <p:cNvPr id="8" name="Rectangle 7">
            <a:extLst>
              <a:ext uri="{FF2B5EF4-FFF2-40B4-BE49-F238E27FC236}">
                <a16:creationId xmlns:a16="http://schemas.microsoft.com/office/drawing/2014/main" id="{4D0E7898-E2BB-41D4-8710-BBDD1AF3354C}"/>
              </a:ext>
            </a:extLst>
          </p:cNvPr>
          <p:cNvSpPr/>
          <p:nvPr>
            <p:custDataLst>
              <p:tags r:id="rId3"/>
            </p:custDataLst>
          </p:nvPr>
        </p:nvSpPr>
        <p:spPr>
          <a:xfrm>
            <a:off x="492116" y="879986"/>
            <a:ext cx="10962573" cy="584775"/>
          </a:xfrm>
          <a:prstGeom prst="rect">
            <a:avLst/>
          </a:prstGeom>
        </p:spPr>
        <p:txBody>
          <a:bodyPr wrap="square">
            <a:spAutoFit/>
          </a:bodyPr>
          <a:lstStyle/>
          <a:p>
            <a:pPr marL="1166813" lvl="0" indent="-1166813" defTabSz="895350">
              <a:tabLst>
                <a:tab pos="1166813" algn="l"/>
              </a:tabLst>
            </a:pPr>
            <a:r>
              <a:rPr lang="fr-CA" sz="1600" b="1" dirty="0">
                <a:solidFill>
                  <a:schemeClr val="tx1">
                    <a:lumMod val="75000"/>
                    <a:lumOff val="25000"/>
                  </a:schemeClr>
                </a:solidFill>
                <a:latin typeface="HelveticaNeueLT Std" panose="020B0604020202020204" pitchFamily="34" charset="0"/>
              </a:rPr>
              <a:t>Tableau 30 </a:t>
            </a:r>
            <a:r>
              <a:rPr lang="fr-CA" sz="1600" dirty="0">
                <a:solidFill>
                  <a:schemeClr val="tx1">
                    <a:lumMod val="75000"/>
                    <a:lumOff val="25000"/>
                  </a:schemeClr>
                </a:solidFill>
                <a:latin typeface="HelveticaNeueLT Std" panose="020B0604020202020204" pitchFamily="34" charset="0"/>
              </a:rPr>
              <a:t>: Âge et raison de prélèvement des cas masculins de LGV, avec ou </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sans réinfection potentielle, 2018-2019 (N = 185)</a:t>
            </a:r>
          </a:p>
        </p:txBody>
      </p:sp>
      <p:sp>
        <p:nvSpPr>
          <p:cNvPr id="9" name="Rectangle 8">
            <a:extLst>
              <a:ext uri="{FF2B5EF4-FFF2-40B4-BE49-F238E27FC236}">
                <a16:creationId xmlns:a16="http://schemas.microsoft.com/office/drawing/2014/main" id="{5841A760-F2D8-425D-AA22-B8BB9EEDCA98}"/>
              </a:ext>
            </a:extLst>
          </p:cNvPr>
          <p:cNvSpPr/>
          <p:nvPr>
            <p:custDataLst>
              <p:tags r:id="rId4"/>
            </p:custDataLst>
          </p:nvPr>
        </p:nvSpPr>
        <p:spPr>
          <a:xfrm>
            <a:off x="498035" y="5167366"/>
            <a:ext cx="8142164" cy="253916"/>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p:txBody>
      </p:sp>
      <p:sp>
        <p:nvSpPr>
          <p:cNvPr id="10" name="Rectangle 9">
            <a:extLst>
              <a:ext uri="{FF2B5EF4-FFF2-40B4-BE49-F238E27FC236}">
                <a16:creationId xmlns:a16="http://schemas.microsoft.com/office/drawing/2014/main" id="{5D0536F5-DB97-4ADE-A3AD-B6A1381E2BC1}"/>
              </a:ext>
            </a:extLst>
          </p:cNvPr>
          <p:cNvSpPr/>
          <p:nvPr>
            <p:custDataLst>
              <p:tags r:id="rId5"/>
            </p:custDataLst>
          </p:nvPr>
        </p:nvSpPr>
        <p:spPr>
          <a:xfrm>
            <a:off x="502671" y="5340402"/>
            <a:ext cx="10381366" cy="1223412"/>
          </a:xfrm>
          <a:prstGeom prst="rect">
            <a:avLst/>
          </a:prstGeom>
        </p:spPr>
        <p:txBody>
          <a:bodyPr wrap="square">
            <a:spAutoFit/>
          </a:bodyPr>
          <a:lstStyle/>
          <a:p>
            <a:r>
              <a:rPr lang="fr-CA" sz="1050" dirty="0">
                <a:solidFill>
                  <a:schemeClr val="tx1">
                    <a:lumMod val="75000"/>
                    <a:lumOff val="25000"/>
                  </a:schemeClr>
                </a:solidFill>
                <a:latin typeface="HelveticaNeueLT Std" panose="020B0604020202020204" pitchFamily="34" charset="0"/>
              </a:rPr>
              <a:t>Notes : un seul épisode par personne est conservé pour les réinfections potentielles, soit l’épisode le plus récent.</a:t>
            </a:r>
          </a:p>
          <a:p>
            <a:r>
              <a:rPr lang="fr-CA" sz="1050" dirty="0">
                <a:solidFill>
                  <a:schemeClr val="tx1">
                    <a:lumMod val="75000"/>
                    <a:lumOff val="25000"/>
                  </a:schemeClr>
                </a:solidFill>
                <a:latin typeface="HelveticaNeueLT Std" panose="020B0604020202020204" pitchFamily="34" charset="0"/>
              </a:rPr>
              <a:t>ÉT: écart-type</a:t>
            </a:r>
          </a:p>
          <a:p>
            <a:r>
              <a:rPr lang="fr-CA" sz="1050" dirty="0">
                <a:solidFill>
                  <a:schemeClr val="tx1">
                    <a:lumMod val="75000"/>
                    <a:lumOff val="25000"/>
                  </a:schemeClr>
                </a:solidFill>
                <a:latin typeface="HelveticaNeueLT Std" panose="020B0604020202020204" pitchFamily="34" charset="0"/>
              </a:rPr>
              <a:t>* Plus d’une réponse pouvait être sélectionnée.</a:t>
            </a:r>
          </a:p>
          <a:p>
            <a:r>
              <a:rPr lang="fr-CA" sz="1050" dirty="0">
                <a:solidFill>
                  <a:schemeClr val="tx1">
                    <a:lumMod val="75000"/>
                    <a:lumOff val="25000"/>
                  </a:schemeClr>
                </a:solidFill>
                <a:latin typeface="HelveticaNeueLT Std" panose="020B0604020202020204" pitchFamily="34" charset="0"/>
              </a:rPr>
              <a:t>IPPAP: Intervention Préventive auprès des Personnes Atteintes d’une infection transmissible sexuellement et auprès de leurs Partenaires sexuels</a:t>
            </a:r>
          </a:p>
          <a:p>
            <a:r>
              <a:rPr lang="fr-CA" sz="1050" dirty="0">
                <a:solidFill>
                  <a:schemeClr val="tx1">
                    <a:lumMod val="75000"/>
                    <a:lumOff val="25000"/>
                  </a:schemeClr>
                </a:solidFill>
                <a:latin typeface="HelveticaNeueLT Std" panose="020B0604020202020204" pitchFamily="34" charset="0"/>
              </a:rPr>
              <a:t>** Par exemple: dépistage dans le cadre d’un projet de recherche, symptômes compatibles avec une syphilis secondaire, symptômes non résolus d’une LGV antérieure, dépistage lors du suivi d’une l’infection par le VHC.</a:t>
            </a:r>
            <a:br>
              <a:rPr lang="fr-CA" sz="1050" dirty="0">
                <a:solidFill>
                  <a:schemeClr val="tx1">
                    <a:lumMod val="75000"/>
                    <a:lumOff val="25000"/>
                  </a:schemeClr>
                </a:solidFill>
                <a:latin typeface="HelveticaNeueLT Std" panose="020B0604020202020204" pitchFamily="34" charset="0"/>
              </a:rPr>
            </a:br>
            <a:r>
              <a:rPr lang="fr-CA" sz="1050" dirty="0">
                <a:solidFill>
                  <a:schemeClr val="tx1">
                    <a:lumMod val="75000"/>
                    <a:lumOff val="25000"/>
                  </a:schemeClr>
                </a:solidFill>
                <a:latin typeface="HelveticaNeueLT Std" panose="020B0604020202020204" pitchFamily="34" charset="0"/>
              </a:rPr>
              <a:t>Analyses statistiques par le test exact de Fisher.</a:t>
            </a:r>
          </a:p>
        </p:txBody>
      </p:sp>
      <p:sp>
        <p:nvSpPr>
          <p:cNvPr id="12" name="Rectangle 11">
            <a:extLst>
              <a:ext uri="{FF2B5EF4-FFF2-40B4-BE49-F238E27FC236}">
                <a16:creationId xmlns:a16="http://schemas.microsoft.com/office/drawing/2014/main" id="{6C8B8358-2F10-48EC-97BB-CD0C8038761A}"/>
              </a:ext>
            </a:extLst>
          </p:cNvPr>
          <p:cNvSpPr/>
          <p:nvPr>
            <p:custDataLst>
              <p:tags r:id="rId6"/>
            </p:custDataLst>
          </p:nvPr>
        </p:nvSpPr>
        <p:spPr>
          <a:xfrm>
            <a:off x="8526174" y="1505702"/>
            <a:ext cx="3276000" cy="1944000"/>
          </a:xfrm>
          <a:prstGeom prst="rect">
            <a:avLst/>
          </a:prstGeom>
          <a:solidFill>
            <a:srgbClr val="FFFFFF">
              <a:alpha val="50196"/>
            </a:srgbClr>
          </a:solidFill>
          <a:ln>
            <a:solidFill>
              <a:srgbClr val="31859C"/>
            </a:solidFill>
          </a:ln>
        </p:spPr>
        <p:txBody>
          <a:bodyPr wrap="square">
            <a:spAutoFit/>
          </a:bodyPr>
          <a:lstStyle/>
          <a:p>
            <a:pPr marL="180975" indent="-180975">
              <a:lnSpc>
                <a:spcPct val="110000"/>
              </a:lnSpc>
              <a:spcAft>
                <a:spcPts val="800"/>
              </a:spcAft>
              <a:buClr>
                <a:srgbClr val="31859C"/>
              </a:buClr>
              <a:buFont typeface="Wingdings" panose="05000000000000000000" pitchFamily="2" charset="2"/>
              <a:buChar char="§"/>
            </a:pPr>
            <a:r>
              <a:rPr lang="fr-CA" sz="1400" dirty="0">
                <a:latin typeface="HelveticaNeueLT Std" panose="020B0604020202020204" pitchFamily="34" charset="0"/>
              </a:rPr>
              <a:t>La répartition de l’âge est similaire chez les cas avec ou sans réinfection (p = 0,504).</a:t>
            </a:r>
          </a:p>
          <a:p>
            <a:pPr marL="180975" indent="-180975">
              <a:lnSpc>
                <a:spcPct val="110000"/>
              </a:lnSpc>
              <a:spcAft>
                <a:spcPts val="800"/>
              </a:spcAft>
              <a:buClr>
                <a:srgbClr val="31859C"/>
              </a:buClr>
              <a:buFont typeface="Wingdings" panose="05000000000000000000" pitchFamily="2" charset="2"/>
              <a:buChar char="§"/>
            </a:pPr>
            <a:r>
              <a:rPr lang="fr-CA" sz="1400" dirty="0">
                <a:latin typeface="HelveticaNeueLT Std" panose="020B0604020202020204" pitchFamily="34" charset="0"/>
              </a:rPr>
              <a:t>La raison principale pour effectuer un prélèvement est la présence de symptômes et ce, sans distinction entre les deux groupes (p = 0,99).</a:t>
            </a:r>
          </a:p>
        </p:txBody>
      </p:sp>
      <p:pic>
        <p:nvPicPr>
          <p:cNvPr id="3" name="Image 2">
            <a:extLst>
              <a:ext uri="{FF2B5EF4-FFF2-40B4-BE49-F238E27FC236}">
                <a16:creationId xmlns:a16="http://schemas.microsoft.com/office/drawing/2014/main" id="{BB9FE452-573F-42A6-9A6E-CF3158A6B019}"/>
              </a:ext>
            </a:extLst>
          </p:cNvPr>
          <p:cNvPicPr>
            <a:picLocks noChangeAspect="1"/>
          </p:cNvPicPr>
          <p:nvPr>
            <p:custDataLst>
              <p:tags r:id="rId7"/>
            </p:custDataLst>
          </p:nvPr>
        </p:nvPicPr>
        <p:blipFill>
          <a:blip r:embed="rId10"/>
          <a:stretch>
            <a:fillRect/>
          </a:stretch>
        </p:blipFill>
        <p:spPr>
          <a:xfrm>
            <a:off x="588415" y="1516332"/>
            <a:ext cx="7532901" cy="3652941"/>
          </a:xfrm>
          <a:prstGeom prst="rect">
            <a:avLst/>
          </a:prstGeom>
        </p:spPr>
      </p:pic>
      <p:grpSp>
        <p:nvGrpSpPr>
          <p:cNvPr id="15" name="Groupe 14">
            <a:extLst>
              <a:ext uri="{FF2B5EF4-FFF2-40B4-BE49-F238E27FC236}">
                <a16:creationId xmlns:a16="http://schemas.microsoft.com/office/drawing/2014/main" id="{39E549CD-A700-434B-B19E-355C64E11840}"/>
              </a:ext>
            </a:extLst>
          </p:cNvPr>
          <p:cNvGrpSpPr/>
          <p:nvPr>
            <p:custDataLst>
              <p:tags r:id="rId8"/>
            </p:custDataLst>
          </p:nvPr>
        </p:nvGrpSpPr>
        <p:grpSpPr>
          <a:xfrm rot="575319">
            <a:off x="8972538" y="3715704"/>
            <a:ext cx="2554765" cy="2159680"/>
            <a:chOff x="8718709" y="19134"/>
            <a:chExt cx="2143897" cy="1865871"/>
          </a:xfrm>
          <a:solidFill>
            <a:srgbClr val="FFFFFF">
              <a:alpha val="50196"/>
            </a:srgbClr>
          </a:solidFill>
        </p:grpSpPr>
        <p:sp>
          <p:nvSpPr>
            <p:cNvPr id="16" name="Explosion : 8 points 15">
              <a:extLst>
                <a:ext uri="{FF2B5EF4-FFF2-40B4-BE49-F238E27FC236}">
                  <a16:creationId xmlns:a16="http://schemas.microsoft.com/office/drawing/2014/main" id="{54A1EF87-0EF1-4549-AD0D-57687597DDE5}"/>
                </a:ext>
              </a:extLst>
            </p:cNvPr>
            <p:cNvSpPr/>
            <p:nvPr/>
          </p:nvSpPr>
          <p:spPr>
            <a:xfrm>
              <a:off x="8718709" y="19134"/>
              <a:ext cx="2143897" cy="1865871"/>
            </a:xfrm>
            <a:prstGeom prst="irregularSeal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a:latin typeface="HelveticaNeueLT Std" panose="020B0604020202020204" pitchFamily="34" charset="0"/>
              </a:endParaRPr>
            </a:p>
          </p:txBody>
        </p:sp>
        <p:sp>
          <p:nvSpPr>
            <p:cNvPr id="17" name="ZoneTexte 16">
              <a:extLst>
                <a:ext uri="{FF2B5EF4-FFF2-40B4-BE49-F238E27FC236}">
                  <a16:creationId xmlns:a16="http://schemas.microsoft.com/office/drawing/2014/main" id="{C8548A89-4846-4C9D-A8E1-A503BDA75E19}"/>
                </a:ext>
              </a:extLst>
            </p:cNvPr>
            <p:cNvSpPr txBox="1"/>
            <p:nvPr/>
          </p:nvSpPr>
          <p:spPr>
            <a:xfrm rot="21024681">
              <a:off x="9101723" y="581862"/>
              <a:ext cx="1299809" cy="830997"/>
            </a:xfrm>
            <a:prstGeom prst="rect">
              <a:avLst/>
            </a:prstGeom>
            <a:noFill/>
          </p:spPr>
          <p:txBody>
            <a:bodyPr wrap="square" rtlCol="0">
              <a:spAutoFit/>
            </a:bodyPr>
            <a:lstStyle/>
            <a:p>
              <a:pPr algn="ctr"/>
              <a:r>
                <a:rPr lang="fr-CA" sz="1200" b="1" dirty="0">
                  <a:solidFill>
                    <a:schemeClr val="tx1">
                      <a:lumMod val="65000"/>
                      <a:lumOff val="35000"/>
                    </a:schemeClr>
                  </a:solidFill>
                  <a:latin typeface="HelveticaNeueLT Std" panose="020B0604020202020204" pitchFamily="34" charset="0"/>
                </a:rPr>
                <a:t>Interpréter avec prudence, car il s’agit de petits nombres</a:t>
              </a:r>
            </a:p>
          </p:txBody>
        </p:sp>
      </p:grpSp>
    </p:spTree>
    <p:extLst>
      <p:ext uri="{BB962C8B-B14F-4D97-AF65-F5344CB8AC3E}">
        <p14:creationId xmlns:p14="http://schemas.microsoft.com/office/powerpoint/2010/main" val="1360295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1F9CD0B-9D4B-4788-94EB-BF8F9A7CFA4E}"/>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53</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CF6D1C2D-4F7E-44B2-98D1-E32DD71BB992}"/>
              </a:ext>
            </a:extLst>
          </p:cNvPr>
          <p:cNvSpPr/>
          <p:nvPr>
            <p:custDataLst>
              <p:tags r:id="rId2"/>
            </p:custDataLst>
          </p:nvPr>
        </p:nvSpPr>
        <p:spPr>
          <a:xfrm>
            <a:off x="490639" y="480620"/>
            <a:ext cx="9748234" cy="584775"/>
          </a:xfrm>
          <a:prstGeom prst="rect">
            <a:avLst/>
          </a:prstGeom>
        </p:spPr>
        <p:txBody>
          <a:bodyPr wrap="square">
            <a:spAutoFit/>
          </a:bodyPr>
          <a:lstStyle/>
          <a:p>
            <a:pPr marL="444500" indent="-444500"/>
            <a:r>
              <a:rPr lang="fr-CA" sz="1600" b="1" dirty="0">
                <a:solidFill>
                  <a:schemeClr val="tx1">
                    <a:lumMod val="75000"/>
                    <a:lumOff val="25000"/>
                  </a:schemeClr>
                </a:solidFill>
                <a:latin typeface="Raleway" panose="020B0003030101060003" pitchFamily="34" charset="0"/>
              </a:rPr>
              <a:t>3.3. 	Comparaison des caractéristiques des cas déclarés de LGV entre les cas avec ou sans</a:t>
            </a:r>
            <a:br>
              <a:rPr lang="fr-CA" sz="1600" b="1" dirty="0">
                <a:solidFill>
                  <a:schemeClr val="tx1">
                    <a:lumMod val="75000"/>
                    <a:lumOff val="25000"/>
                  </a:schemeClr>
                </a:solidFill>
                <a:latin typeface="Raleway" panose="020B0003030101060003" pitchFamily="34" charset="0"/>
              </a:rPr>
            </a:br>
            <a:r>
              <a:rPr lang="fr-CA" sz="1600" b="1" dirty="0">
                <a:solidFill>
                  <a:schemeClr val="tx1">
                    <a:lumMod val="75000"/>
                    <a:lumOff val="25000"/>
                  </a:schemeClr>
                </a:solidFill>
                <a:latin typeface="Raleway" panose="020B0003030101060003" pitchFamily="34" charset="0"/>
              </a:rPr>
              <a:t> réinfection potentielle (suite)</a:t>
            </a:r>
            <a:endParaRPr lang="fr-CA" sz="1600" dirty="0">
              <a:solidFill>
                <a:schemeClr val="tx1">
                  <a:lumMod val="75000"/>
                  <a:lumOff val="25000"/>
                </a:schemeClr>
              </a:solidFill>
              <a:latin typeface="Raleway" panose="020B0003030101060003" pitchFamily="34" charset="0"/>
            </a:endParaRPr>
          </a:p>
        </p:txBody>
      </p:sp>
      <p:sp>
        <p:nvSpPr>
          <p:cNvPr id="5" name="Rectangle 4">
            <a:extLst>
              <a:ext uri="{FF2B5EF4-FFF2-40B4-BE49-F238E27FC236}">
                <a16:creationId xmlns:a16="http://schemas.microsoft.com/office/drawing/2014/main" id="{17A47120-F883-4871-A35B-A57D64C494A1}"/>
              </a:ext>
            </a:extLst>
          </p:cNvPr>
          <p:cNvSpPr/>
          <p:nvPr>
            <p:custDataLst>
              <p:tags r:id="rId3"/>
            </p:custDataLst>
          </p:nvPr>
        </p:nvSpPr>
        <p:spPr>
          <a:xfrm>
            <a:off x="490639" y="946587"/>
            <a:ext cx="10652853" cy="584775"/>
          </a:xfrm>
          <a:prstGeom prst="rect">
            <a:avLst/>
          </a:prstGeom>
        </p:spPr>
        <p:txBody>
          <a:bodyPr wrap="none">
            <a:spAutoFit/>
          </a:bodyPr>
          <a:lstStyle/>
          <a:p>
            <a:pPr marL="1250950" lvl="0" indent="-1250950"/>
            <a:r>
              <a:rPr lang="fr-CA" sz="1600" b="1" dirty="0">
                <a:solidFill>
                  <a:schemeClr val="tx1">
                    <a:lumMod val="75000"/>
                    <a:lumOff val="25000"/>
                  </a:schemeClr>
                </a:solidFill>
                <a:latin typeface="HelveticaNeueLT Std" panose="020B0604020202020204" pitchFamily="34" charset="0"/>
                <a:ea typeface="Tahoma" panose="020B0604030504040204" pitchFamily="34" charset="0"/>
                <a:cs typeface="Tahoma" panose="020B0604030504040204" pitchFamily="34" charset="0"/>
              </a:rPr>
              <a:t>Tableau 31 : 	</a:t>
            </a:r>
            <a:r>
              <a:rPr lang="fr-CA" sz="1600" dirty="0">
                <a:solidFill>
                  <a:schemeClr val="tx1">
                    <a:lumMod val="75000"/>
                    <a:lumOff val="25000"/>
                  </a:schemeClr>
                </a:solidFill>
                <a:latin typeface="HelveticaNeueLT Std" panose="020B0604020202020204" pitchFamily="34" charset="0"/>
                <a:ea typeface="Tahoma" panose="020B0604030504040204" pitchFamily="34" charset="0"/>
                <a:cs typeface="Tahoma" panose="020B0604030504040204" pitchFamily="34" charset="0"/>
              </a:rPr>
              <a:t>Manifestations cliniques et antécédents d’ITSS des cas masculins de LGV, </a:t>
            </a:r>
            <a:r>
              <a:rPr lang="fr-CA" sz="1600" dirty="0">
                <a:solidFill>
                  <a:schemeClr val="tx1">
                    <a:lumMod val="75000"/>
                    <a:lumOff val="25000"/>
                  </a:schemeClr>
                </a:solidFill>
                <a:latin typeface="HelveticaNeueLT Std" panose="020B0604020202020204" pitchFamily="34" charset="0"/>
              </a:rPr>
              <a:t>avec ou sans réinfection</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potentielle</a:t>
            </a:r>
            <a:r>
              <a:rPr lang="fr-CA" sz="1600" dirty="0">
                <a:solidFill>
                  <a:schemeClr val="tx1">
                    <a:lumMod val="75000"/>
                    <a:lumOff val="25000"/>
                  </a:schemeClr>
                </a:solidFill>
                <a:latin typeface="HelveticaNeueLT Std" panose="020B0604020202020204" pitchFamily="34" charset="0"/>
                <a:ea typeface="Tahoma" panose="020B0604030504040204" pitchFamily="34" charset="0"/>
                <a:cs typeface="Tahoma" panose="020B0604030504040204" pitchFamily="34" charset="0"/>
              </a:rPr>
              <a:t>, 2018-2019 </a:t>
            </a:r>
            <a:r>
              <a:rPr lang="fr-CA" sz="1600" dirty="0">
                <a:solidFill>
                  <a:schemeClr val="tx1">
                    <a:lumMod val="75000"/>
                    <a:lumOff val="25000"/>
                  </a:schemeClr>
                </a:solidFill>
                <a:latin typeface="HelveticaNeueLT Std" panose="020B0604020202020204" pitchFamily="34" charset="0"/>
              </a:rPr>
              <a:t>(N = 185)</a:t>
            </a:r>
            <a:endParaRPr lang="fr-CA" sz="1600" dirty="0">
              <a:solidFill>
                <a:schemeClr val="tx1">
                  <a:lumMod val="75000"/>
                  <a:lumOff val="25000"/>
                </a:schemeClr>
              </a:solidFill>
              <a:latin typeface="HelveticaNeueLT Std" panose="020B0604020202020204" pitchFamily="34" charset="0"/>
              <a:ea typeface="Tahoma" panose="020B0604030504040204" pitchFamily="34" charset="0"/>
              <a:cs typeface="Tahoma" panose="020B0604030504040204" pitchFamily="34" charset="0"/>
            </a:endParaRPr>
          </a:p>
        </p:txBody>
      </p:sp>
      <p:graphicFrame>
        <p:nvGraphicFramePr>
          <p:cNvPr id="6" name="Tableau 5">
            <a:extLst>
              <a:ext uri="{FF2B5EF4-FFF2-40B4-BE49-F238E27FC236}">
                <a16:creationId xmlns:a16="http://schemas.microsoft.com/office/drawing/2014/main" id="{C2962BD1-B801-46E1-AF36-B5BE2FDEAA5F}"/>
              </a:ext>
            </a:extLst>
          </p:cNvPr>
          <p:cNvGraphicFramePr>
            <a:graphicFrameLocks noGrp="1"/>
          </p:cNvGraphicFramePr>
          <p:nvPr>
            <p:custDataLst>
              <p:tags r:id="rId4"/>
            </p:custDataLst>
            <p:extLst>
              <p:ext uri="{D42A27DB-BD31-4B8C-83A1-F6EECF244321}">
                <p14:modId xmlns:p14="http://schemas.microsoft.com/office/powerpoint/2010/main" val="2908361458"/>
              </p:ext>
            </p:extLst>
          </p:nvPr>
        </p:nvGraphicFramePr>
        <p:xfrm>
          <a:off x="587375" y="5145041"/>
          <a:ext cx="8628814" cy="1699260"/>
        </p:xfrm>
        <a:graphic>
          <a:graphicData uri="http://schemas.openxmlformats.org/drawingml/2006/table">
            <a:tbl>
              <a:tblPr>
                <a:tableStyleId>{5C22544A-7EE6-4342-B048-85BDC9FD1C3A}</a:tableStyleId>
              </a:tblPr>
              <a:tblGrid>
                <a:gridCol w="8628814">
                  <a:extLst>
                    <a:ext uri="{9D8B030D-6E8A-4147-A177-3AD203B41FA5}">
                      <a16:colId xmlns:a16="http://schemas.microsoft.com/office/drawing/2014/main" val="668907235"/>
                    </a:ext>
                  </a:extLst>
                </a:gridCol>
              </a:tblGrid>
              <a:tr h="182880">
                <a:tc>
                  <a:txBody>
                    <a:bodyPr/>
                    <a:lstStyle/>
                    <a:p>
                      <a:pPr algn="l" rtl="0" fontAlgn="ctr"/>
                      <a:r>
                        <a:rPr lang="fr-CA" sz="1000" dirty="0">
                          <a:solidFill>
                            <a:schemeClr val="tx1">
                              <a:lumMod val="75000"/>
                              <a:lumOff val="25000"/>
                            </a:schemeClr>
                          </a:solidFill>
                          <a:latin typeface="HelveticaNeueLT Std" panose="020B0604020202020204" pitchFamily="34" charset="0"/>
                        </a:rPr>
                        <a:t>Notes : un seul épisode par personne est conservé pour les réinfections potentielles, soit l’épisode le plus récent. </a:t>
                      </a:r>
                      <a:r>
                        <a:rPr lang="fr-CA" sz="1000" u="none" strike="noStrike" dirty="0">
                          <a:solidFill>
                            <a:schemeClr val="tx1">
                              <a:lumMod val="75000"/>
                              <a:lumOff val="25000"/>
                            </a:schemeClr>
                          </a:solidFill>
                          <a:effectLst/>
                          <a:latin typeface="HelveticaNeueLT Std" panose="020B0604020202020204" pitchFamily="34" charset="0"/>
                        </a:rPr>
                        <a:t>Plus d'un symptôme peut avoir été rapporté par épisode. Ils sont présentés avec hiérarchisation. La variable indicateur présentée combine l’information sur la raison du test de détection et les signes ou symptômes rapportés. </a:t>
                      </a:r>
                      <a:endParaRPr lang="fr-CA" sz="1000" b="0" i="0" u="none" strike="noStrike" dirty="0">
                        <a:solidFill>
                          <a:schemeClr val="tx1">
                            <a:lumMod val="75000"/>
                            <a:lumOff val="25000"/>
                          </a:schemeClr>
                        </a:solidFill>
                        <a:effectLst/>
                        <a:latin typeface="HelveticaNeueLT Std"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279921"/>
                  </a:ext>
                </a:extLst>
              </a:tr>
              <a:tr h="182880">
                <a:tc>
                  <a:txBody>
                    <a:bodyPr/>
                    <a:lstStyle/>
                    <a:p>
                      <a:pPr lvl="0" algn="l" rtl="0" fontAlgn="ctr"/>
                      <a:r>
                        <a:rPr lang="fr-CA" sz="1000" u="none" strike="noStrike" dirty="0">
                          <a:solidFill>
                            <a:schemeClr val="tx1">
                              <a:lumMod val="75000"/>
                              <a:lumOff val="25000"/>
                            </a:schemeClr>
                          </a:solidFill>
                          <a:effectLst/>
                          <a:latin typeface="HelveticaNeueLT Std" panose="020B0604020202020204" pitchFamily="34" charset="0"/>
                        </a:rPr>
                        <a:t>1) Regroupant les symptômes suivants : rectite/proctite (selles sanguinolentes, pertes rectales, ténesme ou douleur anorectale, constipation, diarrhée), </a:t>
                      </a:r>
                      <a:r>
                        <a:rPr lang="fr-CA" sz="1000" u="none" strike="noStrike" dirty="0" err="1">
                          <a:solidFill>
                            <a:schemeClr val="tx1">
                              <a:lumMod val="75000"/>
                              <a:lumOff val="25000"/>
                            </a:schemeClr>
                          </a:solidFill>
                          <a:effectLst/>
                          <a:latin typeface="HelveticaNeueLT Std" panose="020B0604020202020204" pitchFamily="34" charset="0"/>
                        </a:rPr>
                        <a:t>lymphadénopathie</a:t>
                      </a:r>
                      <a:r>
                        <a:rPr lang="fr-CA" sz="1000" u="none" strike="noStrike" dirty="0">
                          <a:solidFill>
                            <a:schemeClr val="tx1">
                              <a:lumMod val="75000"/>
                              <a:lumOff val="25000"/>
                            </a:schemeClr>
                          </a:solidFill>
                          <a:effectLst/>
                          <a:latin typeface="HelveticaNeueLT Std" panose="020B0604020202020204" pitchFamily="34" charset="0"/>
                        </a:rPr>
                        <a:t> (inclut douleur abdominale, crampes abdominales, douleur inguinale) et lésion génitale (ulcération/papule). </a:t>
                      </a:r>
                      <a:r>
                        <a:rPr lang="fr-CA" sz="1000" b="1" u="none" strike="noStrike" dirty="0">
                          <a:solidFill>
                            <a:schemeClr val="tx1">
                              <a:lumMod val="75000"/>
                              <a:lumOff val="25000"/>
                            </a:schemeClr>
                          </a:solidFill>
                          <a:effectLst/>
                          <a:latin typeface="HelveticaNeueLT Std" panose="020B0604020202020204" pitchFamily="34" charset="0"/>
                        </a:rPr>
                        <a:t>Peut être accompagné de symptômes non spécifiques.</a:t>
                      </a:r>
                      <a:endParaRPr lang="fr-CA" sz="1000" b="1" i="0" u="none" strike="noStrike" dirty="0">
                        <a:solidFill>
                          <a:schemeClr val="tx1">
                            <a:lumMod val="75000"/>
                            <a:lumOff val="25000"/>
                          </a:schemeClr>
                        </a:solidFill>
                        <a:effectLst/>
                        <a:latin typeface="HelveticaNeueLT Std" panose="020B0604020202020204" pitchFamily="34" charset="0"/>
                      </a:endParaRPr>
                    </a:p>
                  </a:txBody>
                  <a:tcPr marL="18288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0163587"/>
                  </a:ext>
                </a:extLst>
              </a:tr>
              <a:tr h="182880">
                <a:tc>
                  <a:txBody>
                    <a:bodyPr/>
                    <a:lstStyle/>
                    <a:p>
                      <a:pPr lvl="0" algn="l" rtl="0" fontAlgn="ctr"/>
                      <a:r>
                        <a:rPr lang="fr-CA" sz="1000" u="none" strike="noStrike" dirty="0">
                          <a:solidFill>
                            <a:schemeClr val="tx1">
                              <a:lumMod val="75000"/>
                              <a:lumOff val="25000"/>
                            </a:schemeClr>
                          </a:solidFill>
                          <a:effectLst/>
                          <a:latin typeface="HelveticaNeueLT Std" panose="020B0604020202020204" pitchFamily="34" charset="0"/>
                        </a:rPr>
                        <a:t>2) Manifestations cliniques excluant les symptômes de rectite/proctite, </a:t>
                      </a:r>
                      <a:r>
                        <a:rPr lang="fr-CA" sz="1000" u="none" strike="noStrike" dirty="0" err="1">
                          <a:solidFill>
                            <a:schemeClr val="tx1">
                              <a:lumMod val="75000"/>
                              <a:lumOff val="25000"/>
                            </a:schemeClr>
                          </a:solidFill>
                          <a:effectLst/>
                          <a:latin typeface="HelveticaNeueLT Std" panose="020B0604020202020204" pitchFamily="34" charset="0"/>
                        </a:rPr>
                        <a:t>lymphadénopathie</a:t>
                      </a:r>
                      <a:r>
                        <a:rPr lang="fr-CA" sz="1000" u="none" strike="noStrike" dirty="0">
                          <a:solidFill>
                            <a:schemeClr val="tx1">
                              <a:lumMod val="75000"/>
                              <a:lumOff val="25000"/>
                            </a:schemeClr>
                          </a:solidFill>
                          <a:effectLst/>
                          <a:latin typeface="HelveticaNeueLT Std" panose="020B0604020202020204" pitchFamily="34" charset="0"/>
                        </a:rPr>
                        <a:t> (inclut douleur abdominale, crampes abdominales, douleur inguinale) et lésion génitale (ulcération/papule).</a:t>
                      </a:r>
                    </a:p>
                    <a:p>
                      <a:pPr marL="0" indent="0" algn="l" rtl="0" fontAlgn="ctr">
                        <a:buFont typeface="Arial" panose="020B0604020202020204" pitchFamily="34" charset="0"/>
                        <a:buNone/>
                      </a:pPr>
                      <a:r>
                        <a:rPr lang="fr-CA" sz="1000" u="none" strike="noStrike" dirty="0">
                          <a:solidFill>
                            <a:schemeClr val="tx1">
                              <a:lumMod val="75000"/>
                              <a:lumOff val="25000"/>
                            </a:schemeClr>
                          </a:solidFill>
                          <a:effectLst/>
                          <a:latin typeface="HelveticaNeueLT Std" panose="020B0604020202020204" pitchFamily="34" charset="0"/>
                        </a:rPr>
                        <a:t>* Nombre d’ITSS différentes </a:t>
                      </a:r>
                    </a:p>
                    <a:p>
                      <a:pPr marL="0" indent="0" algn="l" rtl="0" fontAlgn="ctr">
                        <a:buFont typeface="Arial" panose="020B0604020202020204" pitchFamily="34" charset="0"/>
                        <a:buNone/>
                      </a:pPr>
                      <a:r>
                        <a:rPr lang="fr-CA" sz="1000" dirty="0">
                          <a:solidFill>
                            <a:schemeClr val="tx1">
                              <a:lumMod val="75000"/>
                              <a:lumOff val="25000"/>
                            </a:schemeClr>
                          </a:solidFill>
                          <a:latin typeface="HelveticaNeueLT Std" panose="020B0604020202020204" pitchFamily="34" charset="0"/>
                        </a:rPr>
                        <a:t>ÉT: écart-type; </a:t>
                      </a:r>
                    </a:p>
                    <a:p>
                      <a:pPr marL="0" indent="0" algn="l" rtl="0" fontAlgn="ctr">
                        <a:buFont typeface="Arial" panose="020B0604020202020204" pitchFamily="34" charset="0"/>
                        <a:buNone/>
                      </a:pPr>
                      <a:r>
                        <a:rPr lang="fr-CA" sz="1000" dirty="0">
                          <a:solidFill>
                            <a:schemeClr val="tx1">
                              <a:lumMod val="75000"/>
                              <a:lumOff val="25000"/>
                            </a:schemeClr>
                          </a:solidFill>
                          <a:latin typeface="HelveticaNeueLT Std" panose="020B0604020202020204" pitchFamily="34" charset="0"/>
                        </a:rPr>
                        <a:t>Analyses statistiques par le test exact de Fisher.</a:t>
                      </a:r>
                    </a:p>
                  </a:txBody>
                  <a:tcPr marL="18288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7875636"/>
                  </a:ext>
                </a:extLst>
              </a:tr>
            </a:tbl>
          </a:graphicData>
        </a:graphic>
      </p:graphicFrame>
      <p:sp>
        <p:nvSpPr>
          <p:cNvPr id="7" name="Rectangle 6">
            <a:extLst>
              <a:ext uri="{FF2B5EF4-FFF2-40B4-BE49-F238E27FC236}">
                <a16:creationId xmlns:a16="http://schemas.microsoft.com/office/drawing/2014/main" id="{C4E8B069-59CD-4FC8-BBE0-F1DCB0370955}"/>
              </a:ext>
            </a:extLst>
          </p:cNvPr>
          <p:cNvSpPr/>
          <p:nvPr>
            <p:custDataLst>
              <p:tags r:id="rId5"/>
            </p:custDataLst>
          </p:nvPr>
        </p:nvSpPr>
        <p:spPr>
          <a:xfrm>
            <a:off x="502671" y="4973166"/>
            <a:ext cx="7269729" cy="230832"/>
          </a:xfrm>
          <a:prstGeom prst="rect">
            <a:avLst/>
          </a:prstGeom>
        </p:spPr>
        <p:txBody>
          <a:bodyPr wrap="square">
            <a:spAutoFit/>
          </a:bodyPr>
          <a:lstStyle/>
          <a:p>
            <a:r>
              <a:rPr lang="fr-CA" sz="900" dirty="0">
                <a:solidFill>
                  <a:schemeClr val="tx1">
                    <a:lumMod val="75000"/>
                    <a:lumOff val="25000"/>
                  </a:schemeClr>
                </a:solidFill>
                <a:latin typeface="HelveticaNeueLT Std" panose="020B0604020202020204" pitchFamily="34" charset="0"/>
              </a:rPr>
              <a:t>Source : INSPQ, compilation à partir des questionnaires d’enquête épidémiologique complétés par les DSP régionales</a:t>
            </a:r>
          </a:p>
        </p:txBody>
      </p:sp>
      <p:sp>
        <p:nvSpPr>
          <p:cNvPr id="9" name="ZoneTexte 8">
            <a:extLst>
              <a:ext uri="{FF2B5EF4-FFF2-40B4-BE49-F238E27FC236}">
                <a16:creationId xmlns:a16="http://schemas.microsoft.com/office/drawing/2014/main" id="{1E13FDEC-22F7-44C9-8AB8-D243C621F44E}"/>
              </a:ext>
            </a:extLst>
          </p:cNvPr>
          <p:cNvSpPr txBox="1"/>
          <p:nvPr>
            <p:custDataLst>
              <p:tags r:id="rId6"/>
            </p:custDataLst>
          </p:nvPr>
        </p:nvSpPr>
        <p:spPr>
          <a:xfrm>
            <a:off x="8544525" y="1516986"/>
            <a:ext cx="3276000" cy="3123932"/>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300" b="1" dirty="0">
                <a:latin typeface="HelveticaNeueLT Std" panose="020B0604020202020204" pitchFamily="34" charset="0"/>
              </a:rPr>
              <a:t>Chez les cas avec réinfection potentielle comparativement à sans réinfection potentielle :</a:t>
            </a:r>
          </a:p>
          <a:p>
            <a:pPr marL="180975" indent="-180975">
              <a:spcAft>
                <a:spcPts val="600"/>
              </a:spcAft>
              <a:buClr>
                <a:srgbClr val="31859C"/>
              </a:buClr>
              <a:buFont typeface="Wingdings" panose="05000000000000000000" pitchFamily="2" charset="2"/>
              <a:buChar char="§"/>
            </a:pPr>
            <a:r>
              <a:rPr lang="fr-CA" sz="1300" dirty="0">
                <a:latin typeface="HelveticaNeueLT Std" panose="020B0604020202020204" pitchFamily="34" charset="0"/>
              </a:rPr>
              <a:t>Certains dénominateurs sont faibles, notamment pour le VHB et le VHC.</a:t>
            </a:r>
          </a:p>
          <a:p>
            <a:pPr marL="180975" indent="-180975">
              <a:spcAft>
                <a:spcPts val="600"/>
              </a:spcAft>
              <a:buClr>
                <a:srgbClr val="31859C"/>
              </a:buClr>
              <a:buFont typeface="Wingdings" panose="05000000000000000000" pitchFamily="2" charset="2"/>
              <a:buChar char="§"/>
            </a:pPr>
            <a:r>
              <a:rPr lang="fr-CA" sz="1300" dirty="0">
                <a:latin typeface="HelveticaNeueLT Std" panose="020B0604020202020204" pitchFamily="34" charset="0"/>
              </a:rPr>
              <a:t>Les manifestations cliniques non spécifiques semblent plus fréquentes.</a:t>
            </a:r>
          </a:p>
          <a:p>
            <a:pPr marL="180975" indent="-180975">
              <a:spcAft>
                <a:spcPts val="600"/>
              </a:spcAft>
              <a:buClr>
                <a:srgbClr val="31859C"/>
              </a:buClr>
              <a:buFont typeface="Wingdings" panose="05000000000000000000" pitchFamily="2" charset="2"/>
              <a:buChar char="§"/>
            </a:pPr>
            <a:r>
              <a:rPr lang="fr-CA" sz="1300" dirty="0">
                <a:latin typeface="HelveticaNeueLT Std" panose="020B0604020202020204" pitchFamily="34" charset="0"/>
              </a:rPr>
              <a:t>Bien que la proportion de personnes ayant un antécédent d'ITSS soit plus élevée parmi ceux avec réinfection, les différences (au total et par ITSS) ne sont pas statistiquement significatives, ce qui peut être attribuable au trop petit nombre de réinfections.</a:t>
            </a:r>
          </a:p>
        </p:txBody>
      </p:sp>
      <p:pic>
        <p:nvPicPr>
          <p:cNvPr id="2" name="Image 1">
            <a:extLst>
              <a:ext uri="{FF2B5EF4-FFF2-40B4-BE49-F238E27FC236}">
                <a16:creationId xmlns:a16="http://schemas.microsoft.com/office/drawing/2014/main" id="{EE82FE07-4CF0-4962-AF1C-89F1D30EF57F}"/>
              </a:ext>
            </a:extLst>
          </p:cNvPr>
          <p:cNvPicPr>
            <a:picLocks noChangeAspect="1"/>
          </p:cNvPicPr>
          <p:nvPr>
            <p:custDataLst>
              <p:tags r:id="rId7"/>
            </p:custDataLst>
          </p:nvPr>
        </p:nvPicPr>
        <p:blipFill>
          <a:blip r:embed="rId10"/>
          <a:stretch>
            <a:fillRect/>
          </a:stretch>
        </p:blipFill>
        <p:spPr>
          <a:xfrm>
            <a:off x="587375" y="1531362"/>
            <a:ext cx="6282157" cy="3497041"/>
          </a:xfrm>
          <a:prstGeom prst="rect">
            <a:avLst/>
          </a:prstGeom>
        </p:spPr>
      </p:pic>
      <p:grpSp>
        <p:nvGrpSpPr>
          <p:cNvPr id="14" name="Groupe 13">
            <a:extLst>
              <a:ext uri="{FF2B5EF4-FFF2-40B4-BE49-F238E27FC236}">
                <a16:creationId xmlns:a16="http://schemas.microsoft.com/office/drawing/2014/main" id="{51D73BAF-3B70-49C6-9C49-1A85A46F57C9}"/>
              </a:ext>
            </a:extLst>
          </p:cNvPr>
          <p:cNvGrpSpPr/>
          <p:nvPr>
            <p:custDataLst>
              <p:tags r:id="rId8"/>
            </p:custDataLst>
          </p:nvPr>
        </p:nvGrpSpPr>
        <p:grpSpPr>
          <a:xfrm rot="575319">
            <a:off x="9378215" y="4673983"/>
            <a:ext cx="2554765" cy="2159680"/>
            <a:chOff x="8718709" y="19134"/>
            <a:chExt cx="2143897" cy="1865871"/>
          </a:xfrm>
          <a:solidFill>
            <a:srgbClr val="FFFFFF">
              <a:alpha val="50196"/>
            </a:srgbClr>
          </a:solidFill>
        </p:grpSpPr>
        <p:sp>
          <p:nvSpPr>
            <p:cNvPr id="15" name="Explosion : 8 points 14">
              <a:extLst>
                <a:ext uri="{FF2B5EF4-FFF2-40B4-BE49-F238E27FC236}">
                  <a16:creationId xmlns:a16="http://schemas.microsoft.com/office/drawing/2014/main" id="{5B403E54-A815-4470-9E10-2A0F562D7A2A}"/>
                </a:ext>
              </a:extLst>
            </p:cNvPr>
            <p:cNvSpPr/>
            <p:nvPr/>
          </p:nvSpPr>
          <p:spPr>
            <a:xfrm>
              <a:off x="8718709" y="19134"/>
              <a:ext cx="2143897" cy="1865871"/>
            </a:xfrm>
            <a:prstGeom prst="irregularSeal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a:latin typeface="HelveticaNeueLT Std" panose="020B0604020202020204" pitchFamily="34" charset="0"/>
              </a:endParaRPr>
            </a:p>
          </p:txBody>
        </p:sp>
        <p:sp>
          <p:nvSpPr>
            <p:cNvPr id="16" name="ZoneTexte 15">
              <a:extLst>
                <a:ext uri="{FF2B5EF4-FFF2-40B4-BE49-F238E27FC236}">
                  <a16:creationId xmlns:a16="http://schemas.microsoft.com/office/drawing/2014/main" id="{8C0D2167-E614-4E45-818E-D840777341BC}"/>
                </a:ext>
              </a:extLst>
            </p:cNvPr>
            <p:cNvSpPr txBox="1"/>
            <p:nvPr/>
          </p:nvSpPr>
          <p:spPr>
            <a:xfrm rot="21024681">
              <a:off x="9101723" y="581862"/>
              <a:ext cx="1299809" cy="830997"/>
            </a:xfrm>
            <a:prstGeom prst="rect">
              <a:avLst/>
            </a:prstGeom>
            <a:noFill/>
          </p:spPr>
          <p:txBody>
            <a:bodyPr wrap="square" rtlCol="0">
              <a:spAutoFit/>
            </a:bodyPr>
            <a:lstStyle/>
            <a:p>
              <a:pPr algn="ctr"/>
              <a:r>
                <a:rPr lang="fr-CA" sz="1200" b="1" dirty="0">
                  <a:solidFill>
                    <a:schemeClr val="tx1">
                      <a:lumMod val="65000"/>
                      <a:lumOff val="35000"/>
                    </a:schemeClr>
                  </a:solidFill>
                  <a:latin typeface="HelveticaNeueLT Std" panose="020B0604020202020204" pitchFamily="34" charset="0"/>
                </a:rPr>
                <a:t>Interpréter avec prudence, car il s’agit de petits nombres</a:t>
              </a:r>
            </a:p>
          </p:txBody>
        </p:sp>
      </p:grpSp>
    </p:spTree>
    <p:extLst>
      <p:ext uri="{BB962C8B-B14F-4D97-AF65-F5344CB8AC3E}">
        <p14:creationId xmlns:p14="http://schemas.microsoft.com/office/powerpoint/2010/main" val="453269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9D7B25E-ADEC-4FF9-8F7F-2B7D04EBC192}"/>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54</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57557DCF-1D93-4D70-83C0-77958E3BC8A4}"/>
              </a:ext>
            </a:extLst>
          </p:cNvPr>
          <p:cNvSpPr/>
          <p:nvPr>
            <p:custDataLst>
              <p:tags r:id="rId2"/>
            </p:custDataLst>
          </p:nvPr>
        </p:nvSpPr>
        <p:spPr>
          <a:xfrm>
            <a:off x="490639" y="475839"/>
            <a:ext cx="8705338" cy="584775"/>
          </a:xfrm>
          <a:prstGeom prst="rect">
            <a:avLst/>
          </a:prstGeom>
        </p:spPr>
        <p:txBody>
          <a:bodyPr wrap="square">
            <a:spAutoFit/>
          </a:bodyPr>
          <a:lstStyle/>
          <a:p>
            <a:pPr marL="444500" indent="-444500">
              <a:tabLst>
                <a:tab pos="360363" algn="l"/>
              </a:tabLst>
            </a:pPr>
            <a:r>
              <a:rPr lang="fr-CA" sz="1600" b="1" dirty="0">
                <a:solidFill>
                  <a:schemeClr val="tx1">
                    <a:lumMod val="75000"/>
                    <a:lumOff val="25000"/>
                  </a:schemeClr>
                </a:solidFill>
                <a:latin typeface="Raleway" panose="020B0003030101060003" pitchFamily="34" charset="0"/>
              </a:rPr>
              <a:t>3.3. Comparaison des caractéristiques des cas déclarés de LGV entre les cas avec ou sans  réinfection potentielle (suite)</a:t>
            </a:r>
            <a:endParaRPr lang="fr-CA" sz="1600" dirty="0">
              <a:solidFill>
                <a:schemeClr val="tx1">
                  <a:lumMod val="75000"/>
                  <a:lumOff val="25000"/>
                </a:schemeClr>
              </a:solidFill>
              <a:latin typeface="Raleway" panose="020B0003030101060003" pitchFamily="34" charset="0"/>
            </a:endParaRPr>
          </a:p>
        </p:txBody>
      </p:sp>
      <p:sp>
        <p:nvSpPr>
          <p:cNvPr id="5" name="Rectangle 4">
            <a:extLst>
              <a:ext uri="{FF2B5EF4-FFF2-40B4-BE49-F238E27FC236}">
                <a16:creationId xmlns:a16="http://schemas.microsoft.com/office/drawing/2014/main" id="{2956EEBC-F4D9-4A20-BC38-28AF13C32582}"/>
              </a:ext>
            </a:extLst>
          </p:cNvPr>
          <p:cNvSpPr/>
          <p:nvPr>
            <p:custDataLst>
              <p:tags r:id="rId3"/>
            </p:custDataLst>
          </p:nvPr>
        </p:nvSpPr>
        <p:spPr>
          <a:xfrm>
            <a:off x="490638" y="983133"/>
            <a:ext cx="9615887" cy="584775"/>
          </a:xfrm>
          <a:prstGeom prst="rect">
            <a:avLst/>
          </a:prstGeom>
        </p:spPr>
        <p:txBody>
          <a:bodyPr wrap="square">
            <a:spAutoFit/>
          </a:bodyPr>
          <a:lstStyle/>
          <a:p>
            <a:pPr marL="1250950" lvl="0" indent="-1250950"/>
            <a:r>
              <a:rPr lang="fr-CA" sz="1600" b="1" dirty="0">
                <a:solidFill>
                  <a:schemeClr val="tx1">
                    <a:lumMod val="75000"/>
                    <a:lumOff val="25000"/>
                  </a:schemeClr>
                </a:solidFill>
                <a:latin typeface="HelveticaNeueLT Std" panose="020B0604020202020204" pitchFamily="34" charset="0"/>
              </a:rPr>
              <a:t>Tableau 32 : 	</a:t>
            </a:r>
            <a:r>
              <a:rPr lang="fr-CA" sz="1600" dirty="0">
                <a:solidFill>
                  <a:schemeClr val="tx1">
                    <a:lumMod val="75000"/>
                    <a:lumOff val="25000"/>
                  </a:schemeClr>
                </a:solidFill>
                <a:latin typeface="HelveticaNeueLT Std" panose="020B0604020202020204" pitchFamily="34" charset="0"/>
              </a:rPr>
              <a:t>Comportements sexuels des cas masculins de LGV, avec ou sans réinfection potentielle, 12 derniers mois, 2018-2019 (N = 185)</a:t>
            </a:r>
          </a:p>
        </p:txBody>
      </p:sp>
      <p:sp>
        <p:nvSpPr>
          <p:cNvPr id="9" name="Rectangle 8">
            <a:extLst>
              <a:ext uri="{FF2B5EF4-FFF2-40B4-BE49-F238E27FC236}">
                <a16:creationId xmlns:a16="http://schemas.microsoft.com/office/drawing/2014/main" id="{5FB5A298-332F-465A-A570-A0E0013C8E04}"/>
              </a:ext>
            </a:extLst>
          </p:cNvPr>
          <p:cNvSpPr/>
          <p:nvPr>
            <p:custDataLst>
              <p:tags r:id="rId4"/>
            </p:custDataLst>
          </p:nvPr>
        </p:nvSpPr>
        <p:spPr>
          <a:xfrm>
            <a:off x="486927" y="4670523"/>
            <a:ext cx="7221120" cy="253916"/>
          </a:xfrm>
          <a:prstGeom prst="rect">
            <a:avLst/>
          </a:prstGeom>
        </p:spPr>
        <p:txBody>
          <a:bodyPr wrap="square">
            <a:spAutoFit/>
          </a:bodyPr>
          <a:lstStyle/>
          <a:p>
            <a:r>
              <a:rPr lang="fr-CA" sz="1050" dirty="0">
                <a:latin typeface="HelveticaNeueLT Std" panose="020B0604020202020204" pitchFamily="34" charset="0"/>
              </a:rPr>
              <a:t>Source : INSPQ, compilation à partir des questionnaires d’enquête épidémiologique complétés par les DSP régionales</a:t>
            </a:r>
          </a:p>
        </p:txBody>
      </p:sp>
      <p:sp>
        <p:nvSpPr>
          <p:cNvPr id="6" name="Rectangle 5">
            <a:extLst>
              <a:ext uri="{FF2B5EF4-FFF2-40B4-BE49-F238E27FC236}">
                <a16:creationId xmlns:a16="http://schemas.microsoft.com/office/drawing/2014/main" id="{5B6C5243-B3EE-4743-B76E-7B0B4CD12A3B}"/>
              </a:ext>
            </a:extLst>
          </p:cNvPr>
          <p:cNvSpPr/>
          <p:nvPr>
            <p:custDataLst>
              <p:tags r:id="rId5"/>
            </p:custDataLst>
          </p:nvPr>
        </p:nvSpPr>
        <p:spPr>
          <a:xfrm>
            <a:off x="502671" y="4843379"/>
            <a:ext cx="7104928" cy="415498"/>
          </a:xfrm>
          <a:prstGeom prst="rect">
            <a:avLst/>
          </a:prstGeom>
        </p:spPr>
        <p:txBody>
          <a:bodyPr wrap="square">
            <a:spAutoFit/>
          </a:bodyPr>
          <a:lstStyle/>
          <a:p>
            <a:r>
              <a:rPr lang="fr-CA" sz="1050" dirty="0">
                <a:latin typeface="HelveticaNeueLT Std" panose="020B0604020202020204" pitchFamily="34" charset="0"/>
              </a:rPr>
              <a:t>Note : un seul épisode par personne est conservé pour les réinfections potentielles, soit l’épisode le plus récent</a:t>
            </a:r>
          </a:p>
          <a:p>
            <a:r>
              <a:rPr lang="fr-CA" sz="1050" dirty="0">
                <a:latin typeface="HelveticaNeueLT Std" panose="020B0604020202020204" pitchFamily="34" charset="0"/>
              </a:rPr>
              <a:t>Analyses statistiques par le test exact de Fisher.</a:t>
            </a:r>
          </a:p>
        </p:txBody>
      </p:sp>
      <p:sp>
        <p:nvSpPr>
          <p:cNvPr id="10" name="ZoneTexte 9">
            <a:extLst>
              <a:ext uri="{FF2B5EF4-FFF2-40B4-BE49-F238E27FC236}">
                <a16:creationId xmlns:a16="http://schemas.microsoft.com/office/drawing/2014/main" id="{17D6D362-68D2-4F67-91C3-13496FEEF2A5}"/>
              </a:ext>
            </a:extLst>
          </p:cNvPr>
          <p:cNvSpPr txBox="1"/>
          <p:nvPr>
            <p:custDataLst>
              <p:tags r:id="rId6"/>
            </p:custDataLst>
          </p:nvPr>
        </p:nvSpPr>
        <p:spPr>
          <a:xfrm>
            <a:off x="8544525" y="1520824"/>
            <a:ext cx="3276000" cy="3600986"/>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300" b="1" dirty="0">
                <a:solidFill>
                  <a:schemeClr val="tx1">
                    <a:lumMod val="75000"/>
                    <a:lumOff val="25000"/>
                  </a:schemeClr>
                </a:solidFill>
                <a:latin typeface="HelveticaNeueLT Std" panose="020B0604020202020204" pitchFamily="34" charset="0"/>
              </a:rPr>
              <a:t>Chez les cas avec réinfection potentielle comparativement à sans réinfection potentielle :</a:t>
            </a:r>
          </a:p>
          <a:p>
            <a:pPr marL="180975" indent="-180975">
              <a:spcAft>
                <a:spcPts val="600"/>
              </a:spcAft>
              <a:buClr>
                <a:srgbClr val="31859C"/>
              </a:buClr>
              <a:buFont typeface="Wingdings" panose="05000000000000000000" pitchFamily="2" charset="2"/>
              <a:buChar char="§"/>
            </a:pPr>
            <a:r>
              <a:rPr lang="fr-CA" sz="1300" dirty="0">
                <a:solidFill>
                  <a:schemeClr val="tx1">
                    <a:lumMod val="75000"/>
                    <a:lumOff val="25000"/>
                  </a:schemeClr>
                </a:solidFill>
                <a:latin typeface="HelveticaNeueLT Std" panose="020B0604020202020204" pitchFamily="34" charset="0"/>
              </a:rPr>
              <a:t>Aucune différence statistiquement significative n’est observée. Les biais de désirabilité sociale sont particulièrement importants pour ces questions.</a:t>
            </a:r>
          </a:p>
          <a:p>
            <a:pPr marL="180975" indent="-180975">
              <a:spcAft>
                <a:spcPts val="600"/>
              </a:spcAft>
              <a:buClr>
                <a:srgbClr val="31859C"/>
              </a:buClr>
              <a:buFont typeface="Wingdings" panose="05000000000000000000" pitchFamily="2" charset="2"/>
              <a:buChar char="§"/>
            </a:pPr>
            <a:r>
              <a:rPr lang="fr-CA" sz="1300" dirty="0">
                <a:solidFill>
                  <a:schemeClr val="tx1">
                    <a:lumMod val="75000"/>
                    <a:lumOff val="25000"/>
                  </a:schemeClr>
                </a:solidFill>
                <a:latin typeface="HelveticaNeueLT Std" panose="020B0604020202020204" pitchFamily="34" charset="0"/>
              </a:rPr>
              <a:t>Aucun cas ne rapporte de partenaires sexuelles féminines.</a:t>
            </a:r>
          </a:p>
          <a:p>
            <a:pPr marL="180975" indent="-180975">
              <a:spcAft>
                <a:spcPts val="600"/>
              </a:spcAft>
              <a:buClr>
                <a:srgbClr val="31859C"/>
              </a:buClr>
              <a:buFont typeface="Wingdings" panose="05000000000000000000" pitchFamily="2" charset="2"/>
              <a:buChar char="§"/>
            </a:pPr>
            <a:r>
              <a:rPr lang="fr-CA" sz="1300" dirty="0">
                <a:solidFill>
                  <a:schemeClr val="tx1">
                    <a:lumMod val="75000"/>
                    <a:lumOff val="25000"/>
                  </a:schemeClr>
                </a:solidFill>
                <a:latin typeface="HelveticaNeueLT Std" panose="020B0604020202020204" pitchFamily="34" charset="0"/>
              </a:rPr>
              <a:t>La proportion avec plus de 10 partenaires semble plus élevée.</a:t>
            </a:r>
          </a:p>
          <a:p>
            <a:pPr marL="180975" indent="-180975">
              <a:spcAft>
                <a:spcPts val="600"/>
              </a:spcAft>
              <a:buClr>
                <a:srgbClr val="31859C"/>
              </a:buClr>
              <a:buFont typeface="Wingdings" panose="05000000000000000000" pitchFamily="2" charset="2"/>
              <a:buChar char="§"/>
            </a:pPr>
            <a:r>
              <a:rPr lang="fr-CA" sz="1300" dirty="0">
                <a:solidFill>
                  <a:schemeClr val="tx1">
                    <a:lumMod val="75000"/>
                    <a:lumOff val="25000"/>
                  </a:schemeClr>
                </a:solidFill>
                <a:latin typeface="HelveticaNeueLT Std" panose="020B0604020202020204" pitchFamily="34" charset="0"/>
              </a:rPr>
              <a:t>La proportion de cas ayant donné de l’argent pour des relations sexuelles est plus élevée (17 % vs. 1,6 %), mais ceci ne concerne que 2 cas sur 12. </a:t>
            </a:r>
          </a:p>
        </p:txBody>
      </p:sp>
      <p:pic>
        <p:nvPicPr>
          <p:cNvPr id="2" name="Image 1">
            <a:extLst>
              <a:ext uri="{FF2B5EF4-FFF2-40B4-BE49-F238E27FC236}">
                <a16:creationId xmlns:a16="http://schemas.microsoft.com/office/drawing/2014/main" id="{910A08B4-7915-4AC9-A64C-72DA42E63514}"/>
              </a:ext>
            </a:extLst>
          </p:cNvPr>
          <p:cNvPicPr>
            <a:picLocks noChangeAspect="1"/>
          </p:cNvPicPr>
          <p:nvPr>
            <p:custDataLst>
              <p:tags r:id="rId7"/>
            </p:custDataLst>
          </p:nvPr>
        </p:nvPicPr>
        <p:blipFill>
          <a:blip r:embed="rId10"/>
          <a:stretch>
            <a:fillRect/>
          </a:stretch>
        </p:blipFill>
        <p:spPr>
          <a:xfrm>
            <a:off x="587375" y="1543843"/>
            <a:ext cx="7742860" cy="3123015"/>
          </a:xfrm>
          <a:prstGeom prst="rect">
            <a:avLst/>
          </a:prstGeom>
        </p:spPr>
      </p:pic>
      <p:grpSp>
        <p:nvGrpSpPr>
          <p:cNvPr id="14" name="Groupe 13">
            <a:extLst>
              <a:ext uri="{FF2B5EF4-FFF2-40B4-BE49-F238E27FC236}">
                <a16:creationId xmlns:a16="http://schemas.microsoft.com/office/drawing/2014/main" id="{AC00F5E5-450E-48AF-8317-F425058F2C73}"/>
              </a:ext>
            </a:extLst>
          </p:cNvPr>
          <p:cNvGrpSpPr/>
          <p:nvPr>
            <p:custDataLst>
              <p:tags r:id="rId8"/>
            </p:custDataLst>
          </p:nvPr>
        </p:nvGrpSpPr>
        <p:grpSpPr>
          <a:xfrm rot="575319">
            <a:off x="7127980" y="4853544"/>
            <a:ext cx="2404510" cy="1943773"/>
            <a:chOff x="8718709" y="19134"/>
            <a:chExt cx="2143897" cy="1865871"/>
          </a:xfrm>
          <a:solidFill>
            <a:srgbClr val="FFFFFF">
              <a:alpha val="50196"/>
            </a:srgbClr>
          </a:solidFill>
        </p:grpSpPr>
        <p:sp>
          <p:nvSpPr>
            <p:cNvPr id="15" name="Explosion : 8 points 14">
              <a:extLst>
                <a:ext uri="{FF2B5EF4-FFF2-40B4-BE49-F238E27FC236}">
                  <a16:creationId xmlns:a16="http://schemas.microsoft.com/office/drawing/2014/main" id="{91FC0050-0E19-4A24-98EA-6591AA528A10}"/>
                </a:ext>
              </a:extLst>
            </p:cNvPr>
            <p:cNvSpPr/>
            <p:nvPr/>
          </p:nvSpPr>
          <p:spPr>
            <a:xfrm>
              <a:off x="8718709" y="19134"/>
              <a:ext cx="2143897" cy="1865871"/>
            </a:xfrm>
            <a:prstGeom prst="irregularSeal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100">
                <a:latin typeface="HelveticaNeueLT Std" panose="020B0604020202020204" pitchFamily="34" charset="0"/>
              </a:endParaRPr>
            </a:p>
          </p:txBody>
        </p:sp>
        <p:sp>
          <p:nvSpPr>
            <p:cNvPr id="16" name="ZoneTexte 15">
              <a:extLst>
                <a:ext uri="{FF2B5EF4-FFF2-40B4-BE49-F238E27FC236}">
                  <a16:creationId xmlns:a16="http://schemas.microsoft.com/office/drawing/2014/main" id="{4D547315-CCA9-474E-9E52-003F4A084084}"/>
                </a:ext>
              </a:extLst>
            </p:cNvPr>
            <p:cNvSpPr txBox="1"/>
            <p:nvPr/>
          </p:nvSpPr>
          <p:spPr>
            <a:xfrm rot="21024681">
              <a:off x="9088275" y="583023"/>
              <a:ext cx="1299809" cy="664764"/>
            </a:xfrm>
            <a:prstGeom prst="rect">
              <a:avLst/>
            </a:prstGeom>
            <a:noFill/>
          </p:spPr>
          <p:txBody>
            <a:bodyPr wrap="square" rtlCol="0">
              <a:spAutoFit/>
            </a:bodyPr>
            <a:lstStyle/>
            <a:p>
              <a:pPr algn="ctr"/>
              <a:r>
                <a:rPr lang="fr-CA" sz="1100" b="1" dirty="0">
                  <a:solidFill>
                    <a:schemeClr val="tx1">
                      <a:lumMod val="65000"/>
                      <a:lumOff val="35000"/>
                    </a:schemeClr>
                  </a:solidFill>
                  <a:latin typeface="HelveticaNeueLT Std" panose="020B0604020202020204" pitchFamily="34" charset="0"/>
                </a:rPr>
                <a:t>Interpréter avec prudence, car il s’agit de petits nombres</a:t>
              </a:r>
            </a:p>
          </p:txBody>
        </p:sp>
      </p:grpSp>
    </p:spTree>
    <p:extLst>
      <p:ext uri="{BB962C8B-B14F-4D97-AF65-F5344CB8AC3E}">
        <p14:creationId xmlns:p14="http://schemas.microsoft.com/office/powerpoint/2010/main" val="1260831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F2C41576-19C2-408D-BE53-C886B4F04FDE}"/>
              </a:ext>
            </a:extLst>
          </p:cNvPr>
          <p:cNvGrpSpPr/>
          <p:nvPr>
            <p:custDataLst>
              <p:tags r:id="rId1"/>
            </p:custDataLst>
          </p:nvPr>
        </p:nvGrpSpPr>
        <p:grpSpPr>
          <a:xfrm rot="575319">
            <a:off x="7722604" y="4690191"/>
            <a:ext cx="2554765" cy="2159680"/>
            <a:chOff x="8718709" y="19134"/>
            <a:chExt cx="2143897" cy="1865871"/>
          </a:xfrm>
          <a:solidFill>
            <a:srgbClr val="FFFFFF">
              <a:alpha val="50196"/>
            </a:srgbClr>
          </a:solidFill>
        </p:grpSpPr>
        <p:sp>
          <p:nvSpPr>
            <p:cNvPr id="14" name="Explosion : 8 points 13">
              <a:extLst>
                <a:ext uri="{FF2B5EF4-FFF2-40B4-BE49-F238E27FC236}">
                  <a16:creationId xmlns:a16="http://schemas.microsoft.com/office/drawing/2014/main" id="{1CA2306A-22F7-4DE5-9BED-D15CA17E41DC}"/>
                </a:ext>
              </a:extLst>
            </p:cNvPr>
            <p:cNvSpPr/>
            <p:nvPr/>
          </p:nvSpPr>
          <p:spPr>
            <a:xfrm>
              <a:off x="8718709" y="19134"/>
              <a:ext cx="2143897" cy="1865871"/>
            </a:xfrm>
            <a:prstGeom prst="irregularSeal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a:latin typeface="HelveticaNeueLT Std" panose="020B0604020202020204" pitchFamily="34" charset="0"/>
              </a:endParaRPr>
            </a:p>
          </p:txBody>
        </p:sp>
        <p:sp>
          <p:nvSpPr>
            <p:cNvPr id="15" name="ZoneTexte 14">
              <a:extLst>
                <a:ext uri="{FF2B5EF4-FFF2-40B4-BE49-F238E27FC236}">
                  <a16:creationId xmlns:a16="http://schemas.microsoft.com/office/drawing/2014/main" id="{EE1F2B8A-6834-47AF-A158-A97D175D70AE}"/>
                </a:ext>
              </a:extLst>
            </p:cNvPr>
            <p:cNvSpPr txBox="1"/>
            <p:nvPr/>
          </p:nvSpPr>
          <p:spPr>
            <a:xfrm rot="21024681">
              <a:off x="9101723" y="581862"/>
              <a:ext cx="1299809" cy="830997"/>
            </a:xfrm>
            <a:prstGeom prst="rect">
              <a:avLst/>
            </a:prstGeom>
            <a:noFill/>
          </p:spPr>
          <p:txBody>
            <a:bodyPr wrap="square" rtlCol="0">
              <a:spAutoFit/>
            </a:bodyPr>
            <a:lstStyle/>
            <a:p>
              <a:pPr algn="ctr"/>
              <a:r>
                <a:rPr lang="fr-CA" sz="1200" b="1" dirty="0">
                  <a:solidFill>
                    <a:schemeClr val="tx1">
                      <a:lumMod val="65000"/>
                      <a:lumOff val="35000"/>
                    </a:schemeClr>
                  </a:solidFill>
                  <a:latin typeface="HelveticaNeueLT Std" panose="020B0604020202020204" pitchFamily="34" charset="0"/>
                </a:rPr>
                <a:t>Interpréter avec prudence, car il s’agit de petits nombres</a:t>
              </a:r>
            </a:p>
          </p:txBody>
        </p:sp>
      </p:grpSp>
      <p:sp>
        <p:nvSpPr>
          <p:cNvPr id="3" name="Espace réservé du numéro de diapositive 2">
            <a:extLst>
              <a:ext uri="{FF2B5EF4-FFF2-40B4-BE49-F238E27FC236}">
                <a16:creationId xmlns:a16="http://schemas.microsoft.com/office/drawing/2014/main" id="{4FF10DD8-230C-4F48-BCED-F2BEAF249CE9}"/>
              </a:ext>
            </a:extLst>
          </p:cNvPr>
          <p:cNvSpPr>
            <a:spLocks noGrp="1"/>
          </p:cNvSpPr>
          <p:nvPr>
            <p:ph type="sldNum" sz="quarter" idx="12"/>
            <p:custDataLst>
              <p:tags r:id="rId2"/>
            </p:custDataLst>
          </p:nvPr>
        </p:nvSpPr>
        <p:spPr/>
        <p:txBody>
          <a:bodyPr/>
          <a:lstStyle/>
          <a:p>
            <a:fld id="{00BA8EDE-6DC9-4F99-B0F4-25DFD083338C}" type="slidenum">
              <a:rPr lang="fr-FR" smtClean="0">
                <a:solidFill>
                  <a:schemeClr val="tx1">
                    <a:lumMod val="50000"/>
                    <a:lumOff val="50000"/>
                  </a:schemeClr>
                </a:solidFill>
              </a:rPr>
              <a:pPr/>
              <a:t>55</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A7BF5961-5704-451E-A861-A9241B062614}"/>
              </a:ext>
            </a:extLst>
          </p:cNvPr>
          <p:cNvSpPr/>
          <p:nvPr>
            <p:custDataLst>
              <p:tags r:id="rId3"/>
            </p:custDataLst>
          </p:nvPr>
        </p:nvSpPr>
        <p:spPr>
          <a:xfrm>
            <a:off x="502671" y="491164"/>
            <a:ext cx="8595610" cy="584775"/>
          </a:xfrm>
          <a:prstGeom prst="rect">
            <a:avLst/>
          </a:prstGeom>
        </p:spPr>
        <p:txBody>
          <a:bodyPr wrap="square">
            <a:spAutoFit/>
          </a:bodyPr>
          <a:lstStyle/>
          <a:p>
            <a:pPr marL="444500" indent="-444500"/>
            <a:r>
              <a:rPr lang="fr-CA" sz="1600" b="1" dirty="0">
                <a:solidFill>
                  <a:schemeClr val="tx1">
                    <a:lumMod val="75000"/>
                    <a:lumOff val="25000"/>
                  </a:schemeClr>
                </a:solidFill>
                <a:latin typeface="Raleway" panose="020B0003030101060003" pitchFamily="34" charset="0"/>
              </a:rPr>
              <a:t>3.3. 	Comparaison des caractéristiques des cas déclarés de LGV entre les cas avec ou sans réinfection potentielle (suite)</a:t>
            </a:r>
            <a:endParaRPr lang="fr-CA" sz="1600" dirty="0">
              <a:solidFill>
                <a:schemeClr val="tx1">
                  <a:lumMod val="75000"/>
                  <a:lumOff val="25000"/>
                </a:schemeClr>
              </a:solidFill>
              <a:latin typeface="Raleway" panose="020B0003030101060003" pitchFamily="34" charset="0"/>
            </a:endParaRPr>
          </a:p>
        </p:txBody>
      </p:sp>
      <p:sp>
        <p:nvSpPr>
          <p:cNvPr id="5" name="Rectangle 4">
            <a:extLst>
              <a:ext uri="{FF2B5EF4-FFF2-40B4-BE49-F238E27FC236}">
                <a16:creationId xmlns:a16="http://schemas.microsoft.com/office/drawing/2014/main" id="{A4E3C8B4-96E5-4521-BD33-8EA144477AE9}"/>
              </a:ext>
            </a:extLst>
          </p:cNvPr>
          <p:cNvSpPr/>
          <p:nvPr>
            <p:custDataLst>
              <p:tags r:id="rId4"/>
            </p:custDataLst>
          </p:nvPr>
        </p:nvSpPr>
        <p:spPr>
          <a:xfrm>
            <a:off x="502671" y="962250"/>
            <a:ext cx="11204478" cy="584775"/>
          </a:xfrm>
          <a:prstGeom prst="rect">
            <a:avLst/>
          </a:prstGeom>
        </p:spPr>
        <p:txBody>
          <a:bodyPr wrap="none">
            <a:spAutoFit/>
          </a:bodyPr>
          <a:lstStyle/>
          <a:p>
            <a:pPr marL="1250950" lvl="0" indent="-1250950"/>
            <a:r>
              <a:rPr lang="fr-CA" sz="1600" b="1" dirty="0">
                <a:solidFill>
                  <a:schemeClr val="tx1">
                    <a:lumMod val="75000"/>
                    <a:lumOff val="25000"/>
                  </a:schemeClr>
                </a:solidFill>
                <a:latin typeface="HelveticaNeueLT Std" panose="020B0604020202020204" pitchFamily="34" charset="0"/>
              </a:rPr>
              <a:t>Tableau 33 : 	</a:t>
            </a:r>
            <a:r>
              <a:rPr lang="fr-CA" sz="1600" dirty="0">
                <a:solidFill>
                  <a:schemeClr val="tx1">
                    <a:lumMod val="75000"/>
                    <a:lumOff val="25000"/>
                  </a:schemeClr>
                </a:solidFill>
                <a:latin typeface="HelveticaNeueLT Std" panose="020B0604020202020204" pitchFamily="34" charset="0"/>
              </a:rPr>
              <a:t>Comportements sexuels des cas masculins de LGV, avec ou sans réinfection potentielle, 60 derniers jours,</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2018-2019 (N = 185)</a:t>
            </a:r>
          </a:p>
        </p:txBody>
      </p:sp>
      <p:sp>
        <p:nvSpPr>
          <p:cNvPr id="7" name="Rectangle 6">
            <a:extLst>
              <a:ext uri="{FF2B5EF4-FFF2-40B4-BE49-F238E27FC236}">
                <a16:creationId xmlns:a16="http://schemas.microsoft.com/office/drawing/2014/main" id="{CA752B88-154A-4396-AEFD-4ED1192B6482}"/>
              </a:ext>
            </a:extLst>
          </p:cNvPr>
          <p:cNvSpPr/>
          <p:nvPr>
            <p:custDataLst>
              <p:tags r:id="rId5"/>
            </p:custDataLst>
          </p:nvPr>
        </p:nvSpPr>
        <p:spPr>
          <a:xfrm>
            <a:off x="502671" y="4620568"/>
            <a:ext cx="7498329" cy="253916"/>
          </a:xfrm>
          <a:prstGeom prst="rect">
            <a:avLst/>
          </a:prstGeom>
        </p:spPr>
        <p:txBody>
          <a:bodyPr wrap="square">
            <a:spAutoFit/>
          </a:bodyPr>
          <a:lstStyle/>
          <a:p>
            <a:r>
              <a:rPr lang="fr-CA" sz="1050" dirty="0">
                <a:latin typeface="HelveticaNeueLT Std" panose="020B0604020202020204" pitchFamily="34" charset="0"/>
              </a:rPr>
              <a:t>Source : INSPQ, compilation à partir des questionnaires d’enquête épidémiologique complétés par les DSP régionales</a:t>
            </a:r>
          </a:p>
        </p:txBody>
      </p:sp>
      <p:sp>
        <p:nvSpPr>
          <p:cNvPr id="8" name="Rectangle 7">
            <a:extLst>
              <a:ext uri="{FF2B5EF4-FFF2-40B4-BE49-F238E27FC236}">
                <a16:creationId xmlns:a16="http://schemas.microsoft.com/office/drawing/2014/main" id="{02560BD4-0560-4043-BBBA-B0E3F15E9B99}"/>
              </a:ext>
            </a:extLst>
          </p:cNvPr>
          <p:cNvSpPr/>
          <p:nvPr>
            <p:custDataLst>
              <p:tags r:id="rId6"/>
            </p:custDataLst>
          </p:nvPr>
        </p:nvSpPr>
        <p:spPr>
          <a:xfrm>
            <a:off x="502671" y="4802957"/>
            <a:ext cx="6888229" cy="415498"/>
          </a:xfrm>
          <a:prstGeom prst="rect">
            <a:avLst/>
          </a:prstGeom>
        </p:spPr>
        <p:txBody>
          <a:bodyPr wrap="square">
            <a:spAutoFit/>
          </a:bodyPr>
          <a:lstStyle/>
          <a:p>
            <a:r>
              <a:rPr lang="fr-CA" sz="1050" dirty="0">
                <a:latin typeface="HelveticaNeueLT Std" panose="020B0604020202020204" pitchFamily="34" charset="0"/>
              </a:rPr>
              <a:t>Note : un seul épisode par personne est conservé pour les réinfections potentielles, soit l’épisode le plus récent</a:t>
            </a:r>
          </a:p>
          <a:p>
            <a:r>
              <a:rPr lang="fr-CA" sz="1050" dirty="0">
                <a:latin typeface="HelveticaNeueLT Std" panose="020B0604020202020204" pitchFamily="34" charset="0"/>
              </a:rPr>
              <a:t>Analyses statistiques par le test exact de Fisher.</a:t>
            </a:r>
          </a:p>
        </p:txBody>
      </p:sp>
      <p:sp>
        <p:nvSpPr>
          <p:cNvPr id="9" name="ZoneTexte 8">
            <a:extLst>
              <a:ext uri="{FF2B5EF4-FFF2-40B4-BE49-F238E27FC236}">
                <a16:creationId xmlns:a16="http://schemas.microsoft.com/office/drawing/2014/main" id="{DA55FA1B-56E7-4B35-B9B8-3FC739B06324}"/>
              </a:ext>
            </a:extLst>
          </p:cNvPr>
          <p:cNvSpPr txBox="1"/>
          <p:nvPr>
            <p:custDataLst>
              <p:tags r:id="rId7"/>
            </p:custDataLst>
          </p:nvPr>
        </p:nvSpPr>
        <p:spPr>
          <a:xfrm>
            <a:off x="8544525" y="1521000"/>
            <a:ext cx="3276000" cy="3400931"/>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300" b="1" dirty="0">
                <a:solidFill>
                  <a:schemeClr val="tx1">
                    <a:lumMod val="65000"/>
                    <a:lumOff val="35000"/>
                  </a:schemeClr>
                </a:solidFill>
                <a:latin typeface="HelveticaNeueLT Std" panose="020B0604020202020204" pitchFamily="34" charset="0"/>
              </a:rPr>
              <a:t>Chez les cas avec réinfection potentielle comparativement à sans réinfection potentielle :</a:t>
            </a:r>
          </a:p>
          <a:p>
            <a:pPr marL="180975" indent="-180975">
              <a:spcAft>
                <a:spcPts val="600"/>
              </a:spcAft>
              <a:buClr>
                <a:srgbClr val="31859C"/>
              </a:buClr>
              <a:buFont typeface="Wingdings" panose="05000000000000000000" pitchFamily="2" charset="2"/>
              <a:buChar char="§"/>
            </a:pPr>
            <a:r>
              <a:rPr lang="fr-CA" sz="1300" dirty="0">
                <a:solidFill>
                  <a:schemeClr val="tx1">
                    <a:lumMod val="65000"/>
                    <a:lumOff val="35000"/>
                  </a:schemeClr>
                </a:solidFill>
                <a:latin typeface="HelveticaNeueLT Std" panose="020B0604020202020204" pitchFamily="34" charset="0"/>
              </a:rPr>
              <a:t>Les biais de désirabilité sociale sont particulièrement importants pour ces questions.</a:t>
            </a:r>
          </a:p>
          <a:p>
            <a:pPr marL="180975" indent="-180975">
              <a:spcAft>
                <a:spcPts val="600"/>
              </a:spcAft>
              <a:buClr>
                <a:srgbClr val="31859C"/>
              </a:buClr>
              <a:buFont typeface="Wingdings" panose="05000000000000000000" pitchFamily="2" charset="2"/>
              <a:buChar char="§"/>
            </a:pPr>
            <a:r>
              <a:rPr lang="fr-CA" sz="1300" dirty="0">
                <a:solidFill>
                  <a:schemeClr val="tx1">
                    <a:lumMod val="65000"/>
                    <a:lumOff val="35000"/>
                  </a:schemeClr>
                </a:solidFill>
                <a:latin typeface="HelveticaNeueLT Std" panose="020B0604020202020204" pitchFamily="34" charset="0"/>
              </a:rPr>
              <a:t>Aucun cas ne rapporte de partenaires sexuelles féminines.</a:t>
            </a:r>
          </a:p>
          <a:p>
            <a:pPr marL="180975" indent="-180975">
              <a:spcAft>
                <a:spcPts val="600"/>
              </a:spcAft>
              <a:buClr>
                <a:srgbClr val="31859C"/>
              </a:buClr>
              <a:buFont typeface="Wingdings" panose="05000000000000000000" pitchFamily="2" charset="2"/>
              <a:buChar char="§"/>
            </a:pPr>
            <a:r>
              <a:rPr lang="fr-CA" sz="1300" dirty="0">
                <a:solidFill>
                  <a:schemeClr val="tx1">
                    <a:lumMod val="65000"/>
                    <a:lumOff val="35000"/>
                  </a:schemeClr>
                </a:solidFill>
                <a:latin typeface="HelveticaNeueLT Std" panose="020B0604020202020204" pitchFamily="34" charset="0"/>
              </a:rPr>
              <a:t>Les cas de réinfection semblent avoir plus fréquemment exposés plus de </a:t>
            </a:r>
            <a:br>
              <a:rPr lang="fr-CA" sz="1300" dirty="0">
                <a:solidFill>
                  <a:schemeClr val="tx1">
                    <a:lumMod val="65000"/>
                    <a:lumOff val="35000"/>
                  </a:schemeClr>
                </a:solidFill>
                <a:latin typeface="HelveticaNeueLT Std" panose="020B0604020202020204" pitchFamily="34" charset="0"/>
              </a:rPr>
            </a:br>
            <a:r>
              <a:rPr lang="fr-CA" sz="1300" dirty="0">
                <a:solidFill>
                  <a:schemeClr val="tx1">
                    <a:lumMod val="65000"/>
                    <a:lumOff val="35000"/>
                  </a:schemeClr>
                </a:solidFill>
                <a:latin typeface="HelveticaNeueLT Std" panose="020B0604020202020204" pitchFamily="34" charset="0"/>
              </a:rPr>
              <a:t>10 partenaires sexuels à la LGV (non significatif, p = 0,072).</a:t>
            </a:r>
          </a:p>
          <a:p>
            <a:pPr marL="180975" indent="-180975">
              <a:spcAft>
                <a:spcPts val="600"/>
              </a:spcAft>
              <a:buClr>
                <a:srgbClr val="31859C"/>
              </a:buClr>
              <a:buFont typeface="Wingdings" panose="05000000000000000000" pitchFamily="2" charset="2"/>
              <a:buChar char="§"/>
            </a:pPr>
            <a:r>
              <a:rPr lang="fr-CA" sz="1300" dirty="0">
                <a:solidFill>
                  <a:schemeClr val="tx1">
                    <a:lumMod val="65000"/>
                    <a:lumOff val="35000"/>
                  </a:schemeClr>
                </a:solidFill>
                <a:latin typeface="HelveticaNeueLT Std" panose="020B0604020202020204" pitchFamily="34" charset="0"/>
              </a:rPr>
              <a:t>La proportion rapportant la rencontre de partenaires sexuels en sauna est plus élevée (p = 0,035). </a:t>
            </a:r>
          </a:p>
        </p:txBody>
      </p:sp>
      <p:pic>
        <p:nvPicPr>
          <p:cNvPr id="2" name="Image 1">
            <a:extLst>
              <a:ext uri="{FF2B5EF4-FFF2-40B4-BE49-F238E27FC236}">
                <a16:creationId xmlns:a16="http://schemas.microsoft.com/office/drawing/2014/main" id="{26C4D8F9-E30E-41AD-B539-8441537101BA}"/>
              </a:ext>
            </a:extLst>
          </p:cNvPr>
          <p:cNvPicPr>
            <a:picLocks noChangeAspect="1"/>
          </p:cNvPicPr>
          <p:nvPr>
            <p:custDataLst>
              <p:tags r:id="rId8"/>
            </p:custDataLst>
          </p:nvPr>
        </p:nvPicPr>
        <p:blipFill>
          <a:blip r:embed="rId10"/>
          <a:stretch>
            <a:fillRect/>
          </a:stretch>
        </p:blipFill>
        <p:spPr>
          <a:xfrm>
            <a:off x="587375" y="1507531"/>
            <a:ext cx="6973203" cy="3113037"/>
          </a:xfrm>
          <a:prstGeom prst="rect">
            <a:avLst/>
          </a:prstGeom>
        </p:spPr>
      </p:pic>
    </p:spTree>
    <p:extLst>
      <p:ext uri="{BB962C8B-B14F-4D97-AF65-F5344CB8AC3E}">
        <p14:creationId xmlns:p14="http://schemas.microsoft.com/office/powerpoint/2010/main" val="15094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FD58195-A1B9-4B3D-ACE1-7A2AD689A3FB}"/>
              </a:ext>
            </a:extLst>
          </p:cNvPr>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56</a:t>
            </a:fld>
            <a:endParaRPr lang="fr-FR" dirty="0">
              <a:solidFill>
                <a:schemeClr val="tx1">
                  <a:lumMod val="50000"/>
                  <a:lumOff val="50000"/>
                </a:schemeClr>
              </a:solidFill>
            </a:endParaRPr>
          </a:p>
        </p:txBody>
      </p:sp>
      <p:sp>
        <p:nvSpPr>
          <p:cNvPr id="4" name="Rectangle 3">
            <a:extLst>
              <a:ext uri="{FF2B5EF4-FFF2-40B4-BE49-F238E27FC236}">
                <a16:creationId xmlns:a16="http://schemas.microsoft.com/office/drawing/2014/main" id="{7116004A-3C91-47DE-B085-67CA00FEB012}"/>
              </a:ext>
            </a:extLst>
          </p:cNvPr>
          <p:cNvSpPr/>
          <p:nvPr>
            <p:custDataLst>
              <p:tags r:id="rId2"/>
            </p:custDataLst>
          </p:nvPr>
        </p:nvSpPr>
        <p:spPr>
          <a:xfrm>
            <a:off x="502671" y="466928"/>
            <a:ext cx="8421874" cy="584775"/>
          </a:xfrm>
          <a:prstGeom prst="rect">
            <a:avLst/>
          </a:prstGeom>
        </p:spPr>
        <p:txBody>
          <a:bodyPr wrap="square">
            <a:spAutoFit/>
          </a:bodyPr>
          <a:lstStyle/>
          <a:p>
            <a:pPr marL="444500" indent="-444500"/>
            <a:r>
              <a:rPr lang="fr-CA" sz="1600" b="1" dirty="0">
                <a:solidFill>
                  <a:schemeClr val="tx1">
                    <a:lumMod val="75000"/>
                    <a:lumOff val="25000"/>
                  </a:schemeClr>
                </a:solidFill>
                <a:latin typeface="Raleway" panose="020B0003030101060003" pitchFamily="34" charset="0"/>
              </a:rPr>
              <a:t>3.3. 	Comparaison des caractéristiques des cas déclarés de LGV entre les cas avec ou sans réinfection potentielle (suite)</a:t>
            </a:r>
            <a:endParaRPr lang="fr-CA" sz="1600" dirty="0">
              <a:solidFill>
                <a:schemeClr val="tx1">
                  <a:lumMod val="75000"/>
                  <a:lumOff val="25000"/>
                </a:schemeClr>
              </a:solidFill>
              <a:latin typeface="Raleway" panose="020B0003030101060003" pitchFamily="34" charset="0"/>
            </a:endParaRPr>
          </a:p>
        </p:txBody>
      </p:sp>
      <p:sp>
        <p:nvSpPr>
          <p:cNvPr id="5" name="Rectangle 4">
            <a:extLst>
              <a:ext uri="{FF2B5EF4-FFF2-40B4-BE49-F238E27FC236}">
                <a16:creationId xmlns:a16="http://schemas.microsoft.com/office/drawing/2014/main" id="{30FF11E8-C880-4548-849E-A672EB9B7D3B}"/>
              </a:ext>
            </a:extLst>
          </p:cNvPr>
          <p:cNvSpPr/>
          <p:nvPr>
            <p:custDataLst>
              <p:tags r:id="rId3"/>
            </p:custDataLst>
          </p:nvPr>
        </p:nvSpPr>
        <p:spPr>
          <a:xfrm>
            <a:off x="502671" y="959536"/>
            <a:ext cx="10546220" cy="584775"/>
          </a:xfrm>
          <a:prstGeom prst="rect">
            <a:avLst/>
          </a:prstGeom>
        </p:spPr>
        <p:txBody>
          <a:bodyPr wrap="none">
            <a:spAutoFit/>
          </a:bodyPr>
          <a:lstStyle/>
          <a:p>
            <a:pPr marL="1250950" lvl="0" indent="-1250950"/>
            <a:r>
              <a:rPr lang="fr-CA" sz="1600" b="1" dirty="0">
                <a:solidFill>
                  <a:schemeClr val="tx1">
                    <a:lumMod val="75000"/>
                    <a:lumOff val="25000"/>
                  </a:schemeClr>
                </a:solidFill>
                <a:latin typeface="HelveticaNeueLT Std" panose="020B0604020202020204" pitchFamily="34" charset="0"/>
              </a:rPr>
              <a:t>Tableau 34 : 	</a:t>
            </a:r>
            <a:r>
              <a:rPr lang="fr-CA" sz="1600" dirty="0">
                <a:solidFill>
                  <a:schemeClr val="tx1">
                    <a:lumMod val="75000"/>
                    <a:lumOff val="25000"/>
                  </a:schemeClr>
                </a:solidFill>
                <a:latin typeface="HelveticaNeueLT Std" panose="020B0604020202020204" pitchFamily="34" charset="0"/>
              </a:rPr>
              <a:t>Comportements de consommation de drogues des cas masculins de LGV, avec ou sans réinfection</a:t>
            </a:r>
            <a:br>
              <a:rPr lang="fr-CA" sz="1600" dirty="0">
                <a:solidFill>
                  <a:schemeClr val="tx1">
                    <a:lumMod val="75000"/>
                    <a:lumOff val="25000"/>
                  </a:schemeClr>
                </a:solidFill>
                <a:latin typeface="HelveticaNeueLT Std" panose="020B0604020202020204" pitchFamily="34" charset="0"/>
              </a:rPr>
            </a:br>
            <a:r>
              <a:rPr lang="fr-CA" sz="1600" dirty="0">
                <a:solidFill>
                  <a:schemeClr val="tx1">
                    <a:lumMod val="75000"/>
                    <a:lumOff val="25000"/>
                  </a:schemeClr>
                </a:solidFill>
                <a:latin typeface="HelveticaNeueLT Std" panose="020B0604020202020204" pitchFamily="34" charset="0"/>
              </a:rPr>
              <a:t>potentielle, 12 derniers mois, 2018-2019 (N = 185)</a:t>
            </a:r>
          </a:p>
        </p:txBody>
      </p:sp>
      <p:sp>
        <p:nvSpPr>
          <p:cNvPr id="8" name="Rectangle 7">
            <a:extLst>
              <a:ext uri="{FF2B5EF4-FFF2-40B4-BE49-F238E27FC236}">
                <a16:creationId xmlns:a16="http://schemas.microsoft.com/office/drawing/2014/main" id="{B63C8023-6271-4DA4-B994-BC30D49ED7E1}"/>
              </a:ext>
            </a:extLst>
          </p:cNvPr>
          <p:cNvSpPr/>
          <p:nvPr>
            <p:custDataLst>
              <p:tags r:id="rId4"/>
            </p:custDataLst>
          </p:nvPr>
        </p:nvSpPr>
        <p:spPr>
          <a:xfrm>
            <a:off x="502671" y="5526820"/>
            <a:ext cx="7372816" cy="253916"/>
          </a:xfrm>
          <a:prstGeom prst="rect">
            <a:avLst/>
          </a:prstGeom>
        </p:spPr>
        <p:txBody>
          <a:bodyPr wrap="square">
            <a:spAutoFit/>
          </a:bodyPr>
          <a:lstStyle/>
          <a:p>
            <a:r>
              <a:rPr lang="fr-CA" sz="1050" dirty="0">
                <a:latin typeface="HelveticaNeueLT Std" panose="020B0604020202020204" pitchFamily="34" charset="0"/>
              </a:rPr>
              <a:t>Source : INSPQ, compilation à partir des questionnaires d’enquête épidémiologique complétés par les DSP régionales</a:t>
            </a:r>
          </a:p>
        </p:txBody>
      </p:sp>
      <p:sp>
        <p:nvSpPr>
          <p:cNvPr id="9" name="Rectangle 8">
            <a:extLst>
              <a:ext uri="{FF2B5EF4-FFF2-40B4-BE49-F238E27FC236}">
                <a16:creationId xmlns:a16="http://schemas.microsoft.com/office/drawing/2014/main" id="{C03EE017-2F2E-4E06-AACB-FDEE2A2272ED}"/>
              </a:ext>
            </a:extLst>
          </p:cNvPr>
          <p:cNvSpPr/>
          <p:nvPr>
            <p:custDataLst>
              <p:tags r:id="rId5"/>
            </p:custDataLst>
          </p:nvPr>
        </p:nvSpPr>
        <p:spPr>
          <a:xfrm>
            <a:off x="481266" y="5753823"/>
            <a:ext cx="7394221" cy="577081"/>
          </a:xfrm>
          <a:prstGeom prst="rect">
            <a:avLst/>
          </a:prstGeom>
        </p:spPr>
        <p:txBody>
          <a:bodyPr wrap="square">
            <a:spAutoFit/>
          </a:bodyPr>
          <a:lstStyle/>
          <a:p>
            <a:r>
              <a:rPr lang="fr-CA" sz="1050" dirty="0">
                <a:latin typeface="HelveticaNeueLT Std" panose="020B0604020202020204" pitchFamily="34" charset="0"/>
              </a:rPr>
              <a:t>Note : un seul épisode par personne est conservé pour les réinfections potentielles, soit l’épisode le plus récent</a:t>
            </a:r>
          </a:p>
          <a:p>
            <a:r>
              <a:rPr lang="fr-CA" sz="1050" dirty="0">
                <a:latin typeface="HelveticaNeueLT Std" panose="020B0604020202020204" pitchFamily="34" charset="0"/>
              </a:rPr>
              <a:t>* Plus d’une réponse pouvait être sélectionnée</a:t>
            </a:r>
          </a:p>
          <a:p>
            <a:r>
              <a:rPr lang="fr-CA" sz="1050" dirty="0">
                <a:latin typeface="HelveticaNeueLT Std" panose="020B0604020202020204" pitchFamily="34" charset="0"/>
              </a:rPr>
              <a:t>Analyses statistiques par le test exact de Fisher.</a:t>
            </a:r>
          </a:p>
        </p:txBody>
      </p:sp>
      <p:sp>
        <p:nvSpPr>
          <p:cNvPr id="10" name="ZoneTexte 9">
            <a:extLst>
              <a:ext uri="{FF2B5EF4-FFF2-40B4-BE49-F238E27FC236}">
                <a16:creationId xmlns:a16="http://schemas.microsoft.com/office/drawing/2014/main" id="{9822195F-9DAD-4E37-87CC-4FBD3BC9CEAA}"/>
              </a:ext>
            </a:extLst>
          </p:cNvPr>
          <p:cNvSpPr txBox="1"/>
          <p:nvPr>
            <p:custDataLst>
              <p:tags r:id="rId6"/>
            </p:custDataLst>
          </p:nvPr>
        </p:nvSpPr>
        <p:spPr>
          <a:xfrm>
            <a:off x="8544525" y="1513062"/>
            <a:ext cx="3276000" cy="2646878"/>
          </a:xfrm>
          <a:prstGeom prst="rect">
            <a:avLst/>
          </a:prstGeom>
          <a:solidFill>
            <a:srgbClr val="FFFFFF">
              <a:alpha val="50196"/>
            </a:srgbClr>
          </a:solidFill>
          <a:ln>
            <a:solidFill>
              <a:srgbClr val="31859C"/>
            </a:solidFill>
          </a:ln>
        </p:spPr>
        <p:txBody>
          <a:bodyPr wrap="square" rtlCol="0">
            <a:spAutoFit/>
          </a:bodyPr>
          <a:lstStyle/>
          <a:p>
            <a:pPr>
              <a:spcAft>
                <a:spcPts val="600"/>
              </a:spcAft>
            </a:pPr>
            <a:r>
              <a:rPr lang="fr-CA" sz="1300" b="1" dirty="0">
                <a:solidFill>
                  <a:schemeClr val="tx1">
                    <a:lumMod val="75000"/>
                    <a:lumOff val="25000"/>
                  </a:schemeClr>
                </a:solidFill>
                <a:latin typeface="HelveticaNeueLT Std" panose="020B0604020202020204" pitchFamily="34" charset="0"/>
              </a:rPr>
              <a:t>Chez les cas avec réinfection potentielle comparativement à sans réinfection potentielle :</a:t>
            </a:r>
          </a:p>
          <a:p>
            <a:pPr marL="180975" indent="-180975">
              <a:spcAft>
                <a:spcPts val="600"/>
              </a:spcAft>
              <a:buClr>
                <a:srgbClr val="31859C"/>
              </a:buClr>
              <a:buFont typeface="Wingdings" panose="05000000000000000000" pitchFamily="2" charset="2"/>
              <a:buChar char="§"/>
            </a:pPr>
            <a:r>
              <a:rPr lang="fr-CA" sz="1300" dirty="0">
                <a:solidFill>
                  <a:schemeClr val="tx1">
                    <a:lumMod val="75000"/>
                    <a:lumOff val="25000"/>
                  </a:schemeClr>
                </a:solidFill>
                <a:latin typeface="HelveticaNeueLT Std" panose="020B0604020202020204" pitchFamily="34" charset="0"/>
              </a:rPr>
              <a:t>La consommation de drogue semble plus fréquente (54 % vs. 31 %, non significatif, p = 0,126).</a:t>
            </a:r>
          </a:p>
          <a:p>
            <a:pPr marL="180975" indent="-180975">
              <a:spcAft>
                <a:spcPts val="600"/>
              </a:spcAft>
              <a:buClr>
                <a:srgbClr val="31859C"/>
              </a:buClr>
              <a:buFont typeface="Wingdings" panose="05000000000000000000" pitchFamily="2" charset="2"/>
              <a:buChar char="§"/>
            </a:pPr>
            <a:r>
              <a:rPr lang="fr-CA" sz="1300" dirty="0">
                <a:solidFill>
                  <a:schemeClr val="tx1">
                    <a:lumMod val="75000"/>
                    <a:lumOff val="25000"/>
                  </a:schemeClr>
                </a:solidFill>
                <a:latin typeface="HelveticaNeueLT Std" panose="020B0604020202020204" pitchFamily="34" charset="0"/>
              </a:rPr>
              <a:t>La méthamphétamine en cristaux (</a:t>
            </a:r>
            <a:r>
              <a:rPr lang="fr-CA" sz="1300" dirty="0" err="1">
                <a:solidFill>
                  <a:schemeClr val="tx1">
                    <a:lumMod val="75000"/>
                    <a:lumOff val="25000"/>
                  </a:schemeClr>
                </a:solidFill>
                <a:latin typeface="HelveticaNeueLT Std" panose="020B0604020202020204" pitchFamily="34" charset="0"/>
              </a:rPr>
              <a:t>crystalmeth</a:t>
            </a:r>
            <a:r>
              <a:rPr lang="fr-CA" sz="1300" dirty="0">
                <a:solidFill>
                  <a:schemeClr val="tx1">
                    <a:lumMod val="75000"/>
                    <a:lumOff val="25000"/>
                  </a:schemeClr>
                </a:solidFill>
                <a:latin typeface="HelveticaNeueLT Std" panose="020B0604020202020204" pitchFamily="34" charset="0"/>
              </a:rPr>
              <a:t>), l’ecstasy et les poppers semblent un peu plus fréquemment consommés (p = 0,031 pour les poppers, mais non significatif pour les autres substances).</a:t>
            </a:r>
          </a:p>
        </p:txBody>
      </p:sp>
      <p:pic>
        <p:nvPicPr>
          <p:cNvPr id="7" name="Image 6">
            <a:extLst>
              <a:ext uri="{FF2B5EF4-FFF2-40B4-BE49-F238E27FC236}">
                <a16:creationId xmlns:a16="http://schemas.microsoft.com/office/drawing/2014/main" id="{27FE3CA6-B9B5-45C6-BA41-AC1CA500DA23}"/>
              </a:ext>
            </a:extLst>
          </p:cNvPr>
          <p:cNvPicPr>
            <a:picLocks noChangeAspect="1"/>
          </p:cNvPicPr>
          <p:nvPr>
            <p:custDataLst>
              <p:tags r:id="rId7"/>
            </p:custDataLst>
          </p:nvPr>
        </p:nvPicPr>
        <p:blipFill>
          <a:blip r:embed="rId10"/>
          <a:stretch>
            <a:fillRect/>
          </a:stretch>
        </p:blipFill>
        <p:spPr>
          <a:xfrm>
            <a:off x="587375" y="1520825"/>
            <a:ext cx="6751888" cy="4005995"/>
          </a:xfrm>
          <a:prstGeom prst="rect">
            <a:avLst/>
          </a:prstGeom>
        </p:spPr>
      </p:pic>
      <p:grpSp>
        <p:nvGrpSpPr>
          <p:cNvPr id="14" name="Groupe 13">
            <a:extLst>
              <a:ext uri="{FF2B5EF4-FFF2-40B4-BE49-F238E27FC236}">
                <a16:creationId xmlns:a16="http://schemas.microsoft.com/office/drawing/2014/main" id="{7999F91F-61FF-4A28-A4A9-363DC90225A7}"/>
              </a:ext>
            </a:extLst>
          </p:cNvPr>
          <p:cNvGrpSpPr/>
          <p:nvPr>
            <p:custDataLst>
              <p:tags r:id="rId8"/>
            </p:custDataLst>
          </p:nvPr>
        </p:nvGrpSpPr>
        <p:grpSpPr>
          <a:xfrm rot="575319">
            <a:off x="9378215" y="4673983"/>
            <a:ext cx="2554765" cy="2159680"/>
            <a:chOff x="8718709" y="19134"/>
            <a:chExt cx="2143897" cy="1865871"/>
          </a:xfrm>
          <a:solidFill>
            <a:srgbClr val="FFFFFF">
              <a:alpha val="50196"/>
            </a:srgbClr>
          </a:solidFill>
        </p:grpSpPr>
        <p:sp>
          <p:nvSpPr>
            <p:cNvPr id="15" name="Explosion : 8 points 14">
              <a:extLst>
                <a:ext uri="{FF2B5EF4-FFF2-40B4-BE49-F238E27FC236}">
                  <a16:creationId xmlns:a16="http://schemas.microsoft.com/office/drawing/2014/main" id="{90410872-293A-417B-921C-7ED9324DB457}"/>
                </a:ext>
              </a:extLst>
            </p:cNvPr>
            <p:cNvSpPr/>
            <p:nvPr/>
          </p:nvSpPr>
          <p:spPr>
            <a:xfrm>
              <a:off x="8718709" y="19134"/>
              <a:ext cx="2143897" cy="1865871"/>
            </a:xfrm>
            <a:prstGeom prst="irregularSeal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a:latin typeface="HelveticaNeueLT Std" panose="020B0604020202020204" pitchFamily="34" charset="0"/>
              </a:endParaRPr>
            </a:p>
          </p:txBody>
        </p:sp>
        <p:sp>
          <p:nvSpPr>
            <p:cNvPr id="16" name="ZoneTexte 15">
              <a:extLst>
                <a:ext uri="{FF2B5EF4-FFF2-40B4-BE49-F238E27FC236}">
                  <a16:creationId xmlns:a16="http://schemas.microsoft.com/office/drawing/2014/main" id="{4051CBE8-8D46-46E9-B5F8-86FADAF5C8E0}"/>
                </a:ext>
              </a:extLst>
            </p:cNvPr>
            <p:cNvSpPr txBox="1"/>
            <p:nvPr/>
          </p:nvSpPr>
          <p:spPr>
            <a:xfrm rot="21024681">
              <a:off x="9101723" y="581862"/>
              <a:ext cx="1299809" cy="830997"/>
            </a:xfrm>
            <a:prstGeom prst="rect">
              <a:avLst/>
            </a:prstGeom>
            <a:noFill/>
          </p:spPr>
          <p:txBody>
            <a:bodyPr wrap="square" rtlCol="0">
              <a:spAutoFit/>
            </a:bodyPr>
            <a:lstStyle/>
            <a:p>
              <a:pPr algn="ctr"/>
              <a:r>
                <a:rPr lang="fr-CA" sz="1200" b="1" dirty="0">
                  <a:solidFill>
                    <a:schemeClr val="tx1">
                      <a:lumMod val="65000"/>
                      <a:lumOff val="35000"/>
                    </a:schemeClr>
                  </a:solidFill>
                  <a:latin typeface="HelveticaNeueLT Std" panose="020B0604020202020204" pitchFamily="34" charset="0"/>
                </a:rPr>
                <a:t>Interpréter avec prudence, car il s’agit de petits nombres</a:t>
              </a:r>
            </a:p>
          </p:txBody>
        </p:sp>
      </p:grpSp>
    </p:spTree>
    <p:extLst>
      <p:ext uri="{BB962C8B-B14F-4D97-AF65-F5344CB8AC3E}">
        <p14:creationId xmlns:p14="http://schemas.microsoft.com/office/powerpoint/2010/main" val="1392966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68D4D47-2EDA-4408-A30E-A3BE19E34628}"/>
              </a:ext>
            </a:extLst>
          </p:cNvPr>
          <p:cNvSpPr>
            <a:spLocks noGrp="1"/>
          </p:cNvSpPr>
          <p:nvPr>
            <p:ph type="title"/>
            <p:custDataLst>
              <p:tags r:id="rId1"/>
            </p:custDataLst>
          </p:nvPr>
        </p:nvSpPr>
        <p:spPr>
          <a:xfrm>
            <a:off x="1069664" y="2467049"/>
            <a:ext cx="10628999" cy="870039"/>
          </a:xfrm>
        </p:spPr>
        <p:txBody>
          <a:bodyPr>
            <a:noAutofit/>
          </a:bodyPr>
          <a:lstStyle/>
          <a:p>
            <a:r>
              <a:rPr lang="fr-CA" sz="4000" b="1" dirty="0"/>
              <a:t>Discussion et conclusion, forces et limites</a:t>
            </a:r>
          </a:p>
        </p:txBody>
      </p:sp>
      <p:sp>
        <p:nvSpPr>
          <p:cNvPr id="3" name="Espace réservé du numéro de diapositive 2">
            <a:extLst>
              <a:ext uri="{FF2B5EF4-FFF2-40B4-BE49-F238E27FC236}">
                <a16:creationId xmlns:a16="http://schemas.microsoft.com/office/drawing/2014/main" id="{FA9FB182-D067-4B3B-B26A-014570416409}"/>
              </a:ext>
            </a:extLst>
          </p:cNvPr>
          <p:cNvSpPr>
            <a:spLocks noGrp="1"/>
          </p:cNvSpPr>
          <p:nvPr>
            <p:ph type="sldNum" sz="quarter" idx="4294967295"/>
            <p:custDataLst>
              <p:tags r:id="rId2"/>
            </p:custDataLst>
          </p:nvPr>
        </p:nvSpPr>
        <p:spPr>
          <a:xfrm>
            <a:off x="0" y="6486525"/>
            <a:ext cx="590550" cy="365125"/>
          </a:xfrm>
        </p:spPr>
        <p:txBody>
          <a:bodyPr/>
          <a:lstStyle/>
          <a:p>
            <a:fld id="{00BA8EDE-6DC9-4F99-B0F4-25DFD083338C}" type="slidenum">
              <a:rPr lang="fr-FR" smtClean="0">
                <a:solidFill>
                  <a:schemeClr val="tx1">
                    <a:lumMod val="50000"/>
                    <a:lumOff val="50000"/>
                  </a:schemeClr>
                </a:solidFill>
              </a:rPr>
              <a:pPr/>
              <a:t>57</a:t>
            </a:fld>
            <a:endParaRPr lang="fr-FR" dirty="0">
              <a:solidFill>
                <a:schemeClr val="tx1">
                  <a:lumMod val="50000"/>
                  <a:lumOff val="50000"/>
                </a:schemeClr>
              </a:solidFill>
            </a:endParaRPr>
          </a:p>
        </p:txBody>
      </p:sp>
    </p:spTree>
    <p:extLst>
      <p:ext uri="{BB962C8B-B14F-4D97-AF65-F5344CB8AC3E}">
        <p14:creationId xmlns:p14="http://schemas.microsoft.com/office/powerpoint/2010/main" val="3451209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8772" y="152605"/>
            <a:ext cx="10972800" cy="1143000"/>
          </a:xfrm>
        </p:spPr>
        <p:txBody>
          <a:bodyPr>
            <a:normAutofit/>
          </a:bodyPr>
          <a:lstStyle/>
          <a:p>
            <a:r>
              <a:rPr lang="fr-CA" sz="3200" dirty="0"/>
              <a:t>Faits saillants et discussion</a:t>
            </a:r>
          </a:p>
        </p:txBody>
      </p:sp>
      <p:sp>
        <p:nvSpPr>
          <p:cNvPr id="9" name="Content Placeholder 8">
            <a:extLst>
              <a:ext uri="{FF2B5EF4-FFF2-40B4-BE49-F238E27FC236}">
                <a16:creationId xmlns:a16="http://schemas.microsoft.com/office/drawing/2014/main" id="{85C4AD26-03BC-4166-B6C5-BB0DF9758702}"/>
              </a:ext>
            </a:extLst>
          </p:cNvPr>
          <p:cNvSpPr>
            <a:spLocks noGrp="1"/>
          </p:cNvSpPr>
          <p:nvPr>
            <p:ph idx="1"/>
            <p:custDataLst>
              <p:tags r:id="rId2"/>
            </p:custDataLst>
          </p:nvPr>
        </p:nvSpPr>
        <p:spPr>
          <a:xfrm>
            <a:off x="485331" y="1860996"/>
            <a:ext cx="11245458" cy="3136008"/>
          </a:xfrm>
        </p:spPr>
        <p:txBody>
          <a:bodyPr>
            <a:noAutofit/>
          </a:bodyPr>
          <a:lstStyle/>
          <a:p>
            <a:pPr>
              <a:spcAft>
                <a:spcPts val="800"/>
              </a:spcAft>
              <a:buClr>
                <a:srgbClr val="4BACC6">
                  <a:lumMod val="75000"/>
                </a:srgbClr>
              </a:buClr>
            </a:pPr>
            <a:r>
              <a:rPr lang="fr-FR" sz="2200" b="1" dirty="0">
                <a:solidFill>
                  <a:srgbClr val="31859C"/>
                </a:solidFill>
              </a:rPr>
              <a:t>Taux d’incidence, âge et régions</a:t>
            </a:r>
          </a:p>
          <a:p>
            <a:pPr>
              <a:spcAft>
                <a:spcPts val="1200"/>
              </a:spcAft>
              <a:buClr>
                <a:srgbClr val="4BACC6">
                  <a:lumMod val="75000"/>
                </a:srgbClr>
              </a:buClr>
            </a:pPr>
            <a:r>
              <a:rPr lang="fr-FR" sz="2200" dirty="0">
                <a:solidFill>
                  <a:schemeClr val="tx1">
                    <a:lumMod val="65000"/>
                    <a:lumOff val="35000"/>
                  </a:schemeClr>
                </a:solidFill>
              </a:rPr>
              <a:t>Le taux d’incidence brut de la LGV au Québec était de 1,6 pour 100 000 personnes en 2019, soit une hausse importante en comparaison à 2018 (1,1 par 100 000 personnes en 2018), et 135 cas en 2019 comparativement à 89 cas en 2018. Le taux était de 3,2 pour 100 000 parmi les hommes en 2019. Ce nombre élevé s’est maintenu pour l’année 2020, avec 128 cas déclarés (Infocentre, 21 septembre 2021). </a:t>
            </a:r>
          </a:p>
          <a:p>
            <a:pPr>
              <a:spcAft>
                <a:spcPts val="1200"/>
              </a:spcAft>
              <a:buClr>
                <a:srgbClr val="4BACC6">
                  <a:lumMod val="75000"/>
                </a:srgbClr>
              </a:buClr>
            </a:pPr>
            <a:r>
              <a:rPr lang="fr-FR" sz="2200" dirty="0">
                <a:solidFill>
                  <a:schemeClr val="tx1">
                    <a:lumMod val="65000"/>
                    <a:lumOff val="35000"/>
                  </a:schemeClr>
                </a:solidFill>
              </a:rPr>
              <a:t>La moyenne d’âge est restée stable au cours des années, à environ 40 ans. Une diminution est observée en 2019 (38,3 ans). La hausse observée en 2019 concerne majoritairement les 30-39 ans.</a:t>
            </a:r>
          </a:p>
          <a:p>
            <a:pPr>
              <a:spcAft>
                <a:spcPts val="1200"/>
              </a:spcAft>
              <a:buClr>
                <a:srgbClr val="4BACC6">
                  <a:lumMod val="75000"/>
                </a:srgbClr>
              </a:buClr>
            </a:pPr>
            <a:r>
              <a:rPr lang="fr-FR" sz="2200" dirty="0">
                <a:solidFill>
                  <a:schemeClr val="tx1">
                    <a:lumMod val="65000"/>
                    <a:lumOff val="35000"/>
                  </a:schemeClr>
                </a:solidFill>
              </a:rPr>
              <a:t>La proportion des cas déclarés hors Montréal s’est maintenue entre 15 % et 20 % depuis 2017.</a:t>
            </a:r>
          </a:p>
        </p:txBody>
      </p:sp>
      <p:sp>
        <p:nvSpPr>
          <p:cNvPr id="3" name="Espace réservé du numéro de diapositive 2"/>
          <p:cNvSpPr>
            <a:spLocks noGrp="1"/>
          </p:cNvSpPr>
          <p:nvPr>
            <p:ph type="sldNum" sz="quarter" idx="12"/>
            <p:custDataLst>
              <p:tags r:id="rId3"/>
            </p:custDataLst>
          </p:nvPr>
        </p:nvSpPr>
        <p:spPr>
          <a:xfrm>
            <a:off x="-131085" y="6492875"/>
            <a:ext cx="589857" cy="365125"/>
          </a:xfrm>
        </p:spPr>
        <p:txBody>
          <a:bodyPr/>
          <a:lstStyle/>
          <a:p>
            <a:fld id="{397918C9-25E8-4AAB-AED4-A5266DEDEDFA}" type="slidenum">
              <a:rPr lang="fr-CA" smtClean="0"/>
              <a:t>58</a:t>
            </a:fld>
            <a:endParaRPr lang="fr-CA" dirty="0"/>
          </a:p>
        </p:txBody>
      </p:sp>
    </p:spTree>
    <p:extLst>
      <p:ext uri="{BB962C8B-B14F-4D97-AF65-F5344CB8AC3E}">
        <p14:creationId xmlns:p14="http://schemas.microsoft.com/office/powerpoint/2010/main" val="911134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45E1C-7B25-4C74-87B1-5103E4971575}"/>
              </a:ext>
            </a:extLst>
          </p:cNvPr>
          <p:cNvSpPr>
            <a:spLocks noGrp="1"/>
          </p:cNvSpPr>
          <p:nvPr>
            <p:ph type="title"/>
          </p:nvPr>
        </p:nvSpPr>
        <p:spPr>
          <a:xfrm>
            <a:off x="466550" y="155629"/>
            <a:ext cx="10972800" cy="1143000"/>
          </a:xfrm>
        </p:spPr>
        <p:txBody>
          <a:bodyPr>
            <a:normAutofit/>
          </a:bodyPr>
          <a:lstStyle/>
          <a:p>
            <a:r>
              <a:rPr lang="fr-CA" sz="3200" dirty="0"/>
              <a:t>Faits saillants et discussion (suite)</a:t>
            </a:r>
          </a:p>
        </p:txBody>
      </p:sp>
      <p:sp>
        <p:nvSpPr>
          <p:cNvPr id="3" name="Espace réservé du contenu 2">
            <a:extLst>
              <a:ext uri="{FF2B5EF4-FFF2-40B4-BE49-F238E27FC236}">
                <a16:creationId xmlns:a16="http://schemas.microsoft.com/office/drawing/2014/main" id="{194AA253-43E3-4964-BEA5-0551D578CA88}"/>
              </a:ext>
            </a:extLst>
          </p:cNvPr>
          <p:cNvSpPr>
            <a:spLocks noGrp="1"/>
          </p:cNvSpPr>
          <p:nvPr>
            <p:ph idx="1"/>
          </p:nvPr>
        </p:nvSpPr>
        <p:spPr>
          <a:xfrm>
            <a:off x="489114" y="1837227"/>
            <a:ext cx="10972800" cy="3825599"/>
          </a:xfrm>
        </p:spPr>
        <p:txBody>
          <a:bodyPr>
            <a:noAutofit/>
          </a:bodyPr>
          <a:lstStyle/>
          <a:p>
            <a:pPr>
              <a:spcAft>
                <a:spcPts val="1200"/>
              </a:spcAft>
              <a:buClr>
                <a:srgbClr val="4BACC6">
                  <a:lumMod val="75000"/>
                </a:srgbClr>
              </a:buClr>
            </a:pPr>
            <a:r>
              <a:rPr lang="fr-FR" sz="2200" b="1" dirty="0">
                <a:solidFill>
                  <a:srgbClr val="31859C"/>
                </a:solidFill>
              </a:rPr>
              <a:t>Génotypage et taux de positivité</a:t>
            </a:r>
          </a:p>
          <a:p>
            <a:pPr>
              <a:spcAft>
                <a:spcPts val="1200"/>
              </a:spcAft>
              <a:buClr>
                <a:srgbClr val="4BACC6">
                  <a:lumMod val="75000"/>
                </a:srgbClr>
              </a:buClr>
            </a:pPr>
            <a:r>
              <a:rPr lang="fr-FR" sz="2000" dirty="0">
                <a:solidFill>
                  <a:schemeClr val="tx1">
                    <a:lumMod val="65000"/>
                    <a:lumOff val="35000"/>
                  </a:schemeClr>
                </a:solidFill>
              </a:rPr>
              <a:t>Le LSPQ s’est doté de la capacité d’effectuer le génotypage afin de diminuer les délais de confirmation de l’infection auprès du clinicien. La littérature rapportant une proportion significative de cas asymptomatiques, il a été décidé de systématiser la détection de LGV à partir de spécimens </a:t>
            </a:r>
            <a:r>
              <a:rPr lang="fr-FR" sz="2000" dirty="0" err="1">
                <a:solidFill>
                  <a:schemeClr val="tx1">
                    <a:lumMod val="65000"/>
                    <a:lumOff val="35000"/>
                  </a:schemeClr>
                </a:solidFill>
              </a:rPr>
              <a:t>ano-rectaux</a:t>
            </a:r>
            <a:r>
              <a:rPr lang="fr-FR" sz="2000" dirty="0">
                <a:solidFill>
                  <a:schemeClr val="tx1">
                    <a:lumMod val="65000"/>
                    <a:lumOff val="35000"/>
                  </a:schemeClr>
                </a:solidFill>
              </a:rPr>
              <a:t> dont le résultat de TAAN était positif pour </a:t>
            </a:r>
            <a:r>
              <a:rPr lang="fr-FR" sz="2000" i="1" dirty="0">
                <a:solidFill>
                  <a:schemeClr val="tx1">
                    <a:lumMod val="65000"/>
                    <a:lumOff val="35000"/>
                  </a:schemeClr>
                </a:solidFill>
              </a:rPr>
              <a:t>C. trachomatis, </a:t>
            </a:r>
            <a:r>
              <a:rPr lang="fr-FR" sz="2000" dirty="0">
                <a:solidFill>
                  <a:schemeClr val="tx1">
                    <a:lumMod val="65000"/>
                    <a:lumOff val="35000"/>
                  </a:schemeClr>
                </a:solidFill>
              </a:rPr>
              <a:t>ce qui permet notamment de capter les cas asymptomatiques. Le génotypage systématique est effectif depuis juin 2016 pour l’ensemble du Québec. </a:t>
            </a:r>
          </a:p>
          <a:p>
            <a:pPr>
              <a:spcAft>
                <a:spcPts val="1200"/>
              </a:spcAft>
              <a:buClr>
                <a:srgbClr val="4BACC6">
                  <a:lumMod val="75000"/>
                </a:srgbClr>
              </a:buClr>
            </a:pPr>
            <a:r>
              <a:rPr lang="fr-FR" sz="2000" dirty="0">
                <a:solidFill>
                  <a:schemeClr val="tx1">
                    <a:lumMod val="65000"/>
                    <a:lumOff val="35000"/>
                  </a:schemeClr>
                </a:solidFill>
              </a:rPr>
              <a:t>Parallèlement à une augmentation du nombre d'échantillons </a:t>
            </a:r>
            <a:r>
              <a:rPr lang="fr-FR" sz="2000" dirty="0" err="1">
                <a:solidFill>
                  <a:schemeClr val="tx1">
                    <a:lumMod val="65000"/>
                    <a:lumOff val="35000"/>
                  </a:schemeClr>
                </a:solidFill>
              </a:rPr>
              <a:t>ano-rectaux</a:t>
            </a:r>
            <a:r>
              <a:rPr lang="fr-FR" sz="2000" dirty="0">
                <a:solidFill>
                  <a:schemeClr val="tx1">
                    <a:lumMod val="65000"/>
                    <a:lumOff val="35000"/>
                  </a:schemeClr>
                </a:solidFill>
              </a:rPr>
              <a:t> positifs pour </a:t>
            </a:r>
            <a:r>
              <a:rPr lang="fr-FR" sz="2000" i="1" dirty="0">
                <a:solidFill>
                  <a:schemeClr val="tx1">
                    <a:lumMod val="65000"/>
                    <a:lumOff val="35000"/>
                  </a:schemeClr>
                </a:solidFill>
              </a:rPr>
              <a:t>C. trachomatis</a:t>
            </a:r>
            <a:r>
              <a:rPr lang="fr-FR" sz="2000" dirty="0">
                <a:solidFill>
                  <a:schemeClr val="tx1">
                    <a:lumMod val="65000"/>
                    <a:lumOff val="35000"/>
                  </a:schemeClr>
                </a:solidFill>
              </a:rPr>
              <a:t> testés au LSPQ, le taux de positivité pour les sexes réunis est en baisse depuis 2013 passant de 12,3 % en 2013 à 6,0 % en 2019. Il se maintient entre 4,8 % et 6,3 % depuis le début du génotypage systématique au </a:t>
            </a:r>
            <a:r>
              <a:rPr lang="fr-CA" sz="2000" dirty="0">
                <a:solidFill>
                  <a:schemeClr val="tx1">
                    <a:lumMod val="65000"/>
                    <a:lumOff val="35000"/>
                  </a:schemeClr>
                </a:solidFill>
              </a:rPr>
              <a:t>Québec</a:t>
            </a:r>
            <a:r>
              <a:rPr lang="fr-FR" sz="2000" dirty="0">
                <a:solidFill>
                  <a:schemeClr val="tx1">
                    <a:lumMod val="65000"/>
                    <a:lumOff val="35000"/>
                  </a:schemeClr>
                </a:solidFill>
              </a:rPr>
              <a:t>. Le taux de positivité est de 0 % chez les femmes et de 5,6 % à 7,1 % chez les hommes. </a:t>
            </a:r>
          </a:p>
          <a:p>
            <a:endParaRPr lang="fr-CA" sz="2200" dirty="0"/>
          </a:p>
        </p:txBody>
      </p:sp>
      <p:sp>
        <p:nvSpPr>
          <p:cNvPr id="4" name="Espace réservé du numéro de diapositive 3">
            <a:extLst>
              <a:ext uri="{FF2B5EF4-FFF2-40B4-BE49-F238E27FC236}">
                <a16:creationId xmlns:a16="http://schemas.microsoft.com/office/drawing/2014/main" id="{893BC40B-2FD8-4B58-B422-FA90F6C5FB5A}"/>
              </a:ext>
            </a:extLst>
          </p:cNvPr>
          <p:cNvSpPr>
            <a:spLocks noGrp="1"/>
          </p:cNvSpPr>
          <p:nvPr>
            <p:ph type="sldNum" sz="quarter" idx="12"/>
          </p:nvPr>
        </p:nvSpPr>
        <p:spPr/>
        <p:txBody>
          <a:bodyPr/>
          <a:lstStyle/>
          <a:p>
            <a:fld id="{397918C9-25E8-4AAB-AED4-A5266DEDEDFA}" type="slidenum">
              <a:rPr lang="fr-CA" smtClean="0"/>
              <a:t>59</a:t>
            </a:fld>
            <a:endParaRPr lang="fr-CA"/>
          </a:p>
        </p:txBody>
      </p:sp>
    </p:spTree>
    <p:extLst>
      <p:ext uri="{BB962C8B-B14F-4D97-AF65-F5344CB8AC3E}">
        <p14:creationId xmlns:p14="http://schemas.microsoft.com/office/powerpoint/2010/main" val="299904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6768" y="116632"/>
            <a:ext cx="10972800" cy="1143000"/>
          </a:xfrm>
        </p:spPr>
        <p:txBody>
          <a:bodyPr>
            <a:noAutofit/>
          </a:bodyPr>
          <a:lstStyle/>
          <a:p>
            <a:r>
              <a:rPr lang="fr-FR" sz="2800" dirty="0">
                <a:solidFill>
                  <a:schemeClr val="tx1">
                    <a:lumMod val="75000"/>
                    <a:lumOff val="25000"/>
                  </a:schemeClr>
                </a:solidFill>
              </a:rPr>
              <a:t>Lymphogranulomatose vénérienne : caractéristiques </a:t>
            </a:r>
            <a:r>
              <a:rPr lang="fr-CA" sz="2800" dirty="0">
                <a:solidFill>
                  <a:schemeClr val="tx1">
                    <a:lumMod val="75000"/>
                    <a:lumOff val="25000"/>
                  </a:schemeClr>
                </a:solidFill>
              </a:rPr>
              <a:t>(suite)</a:t>
            </a:r>
          </a:p>
        </p:txBody>
      </p:sp>
      <p:sp>
        <p:nvSpPr>
          <p:cNvPr id="4" name="Espace réservé du numéro de diapositive 3"/>
          <p:cNvSpPr>
            <a:spLocks noGrp="1"/>
          </p:cNvSpPr>
          <p:nvPr>
            <p:ph type="sldNum" sz="quarter" idx="12"/>
            <p:custDataLst>
              <p:tags r:id="rId2"/>
            </p:custDataLst>
          </p:nvPr>
        </p:nvSpPr>
        <p:spPr/>
        <p:txBody>
          <a:bodyPr/>
          <a:lstStyle/>
          <a:p>
            <a:fld id="{00BA8EDE-6DC9-4F99-B0F4-25DFD083338C}" type="slidenum">
              <a:rPr lang="fr-FR" smtClean="0">
                <a:solidFill>
                  <a:schemeClr val="tx1">
                    <a:lumMod val="50000"/>
                    <a:lumOff val="50000"/>
                  </a:schemeClr>
                </a:solidFill>
              </a:rPr>
              <a:pPr/>
              <a:t>6</a:t>
            </a:fld>
            <a:endParaRPr lang="fr-FR" dirty="0">
              <a:solidFill>
                <a:schemeClr val="tx1">
                  <a:lumMod val="50000"/>
                  <a:lumOff val="50000"/>
                </a:schemeClr>
              </a:solidFill>
            </a:endParaRPr>
          </a:p>
        </p:txBody>
      </p:sp>
      <p:graphicFrame>
        <p:nvGraphicFramePr>
          <p:cNvPr id="5" name="Espace réservé du contenu 1"/>
          <p:cNvGraphicFramePr>
            <a:graphicFrameLocks/>
          </p:cNvGraphicFramePr>
          <p:nvPr>
            <p:custDataLst>
              <p:tags r:id="rId3"/>
            </p:custDataLst>
            <p:extLst>
              <p:ext uri="{D42A27DB-BD31-4B8C-83A1-F6EECF244321}">
                <p14:modId xmlns:p14="http://schemas.microsoft.com/office/powerpoint/2010/main" val="169529514"/>
              </p:ext>
            </p:extLst>
          </p:nvPr>
        </p:nvGraphicFramePr>
        <p:xfrm>
          <a:off x="587375" y="1055101"/>
          <a:ext cx="11233150" cy="5131141"/>
        </p:xfrm>
        <a:graphic>
          <a:graphicData uri="http://schemas.openxmlformats.org/drawingml/2006/table">
            <a:tbl>
              <a:tblPr/>
              <a:tblGrid>
                <a:gridCol w="1834081">
                  <a:extLst>
                    <a:ext uri="{9D8B030D-6E8A-4147-A177-3AD203B41FA5}">
                      <a16:colId xmlns:a16="http://schemas.microsoft.com/office/drawing/2014/main" val="20000"/>
                    </a:ext>
                  </a:extLst>
                </a:gridCol>
                <a:gridCol w="9399069">
                  <a:extLst>
                    <a:ext uri="{9D8B030D-6E8A-4147-A177-3AD203B41FA5}">
                      <a16:colId xmlns:a16="http://schemas.microsoft.com/office/drawing/2014/main" val="20001"/>
                    </a:ext>
                  </a:extLst>
                </a:gridCol>
              </a:tblGrid>
              <a:tr h="864355">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300" b="1" i="0" u="none" strike="noStrike" cap="none" normalizeH="0" baseline="0" dirty="0">
                          <a:ln>
                            <a:noFill/>
                          </a:ln>
                          <a:solidFill>
                            <a:schemeClr val="accent5">
                              <a:lumMod val="75000"/>
                            </a:schemeClr>
                          </a:solidFill>
                          <a:effectLst/>
                          <a:latin typeface="HelveticaNeueLT Std" panose="020B0604020202020204" pitchFamily="34" charset="0"/>
                          <a:ea typeface="MS PGothic" pitchFamily="34" charset="-128"/>
                        </a:rPr>
                        <a:t>Durée de l’infection</a:t>
                      </a: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Les lésions du stade primaire disparaissent d’elles-mêmes en quelques jours.</a:t>
                      </a:r>
                    </a:p>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Les lésions de stade secondaire peuvent persister de plusieurs semaines à plusieurs mois.</a:t>
                      </a:r>
                    </a:p>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La majorité des personnes atteintes guérissent spontanément après le stade secondaire.</a:t>
                      </a: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016312">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300" b="1" i="0" u="none" strike="noStrike" cap="none" normalizeH="0" baseline="0" dirty="0">
                          <a:ln>
                            <a:noFill/>
                          </a:ln>
                          <a:solidFill>
                            <a:schemeClr val="accent5">
                              <a:lumMod val="75000"/>
                            </a:schemeClr>
                          </a:solidFill>
                          <a:effectLst/>
                          <a:latin typeface="HelveticaNeueLT Std" panose="020B0604020202020204" pitchFamily="34" charset="0"/>
                          <a:ea typeface="MS PGothic" pitchFamily="34" charset="-128"/>
                        </a:rPr>
                        <a:t>Complications</a:t>
                      </a: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En l’absence de traitement, au stade secondaire, le bubon peut mener à une fistule jusqu’à la peau qui cause, dans</a:t>
                      </a:r>
                    </a:p>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environ 30 % des cas, un écoulement persistant. La guérison peut s’accompagner de cicatrices.</a:t>
                      </a:r>
                    </a:p>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D’autres complications sont liées au stade tertiaire. Ces complications, une fois établies, peuvent ne pas être</a:t>
                      </a:r>
                    </a:p>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complètement réversibles malgré le traitement entrepris</a:t>
                      </a: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54078">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300" b="1" i="0" u="none" strike="noStrike" cap="none" normalizeH="0" baseline="0" dirty="0">
                          <a:ln>
                            <a:noFill/>
                          </a:ln>
                          <a:solidFill>
                            <a:schemeClr val="accent5">
                              <a:lumMod val="75000"/>
                            </a:schemeClr>
                          </a:solidFill>
                          <a:effectLst/>
                          <a:latin typeface="HelveticaNeueLT Std" panose="020B0604020202020204" pitchFamily="34" charset="0"/>
                          <a:ea typeface="MS PGothic" pitchFamily="34" charset="-128"/>
                        </a:rPr>
                        <a:t>Période d’incubation</a:t>
                      </a: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1"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LGV primaire :</a:t>
                      </a: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 de 3 à 30 jours après le contact infectieux.</a:t>
                      </a:r>
                    </a:p>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1"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LGV secondaire :</a:t>
                      </a: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 de 2 à 6 semaines après le stade primaire.</a:t>
                      </a:r>
                    </a:p>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1"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LGV tertiaire :</a:t>
                      </a: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 peut se manifester plusieurs années après l’infection initiale.</a:t>
                      </a: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94868">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300" b="1" i="0" u="none" strike="noStrike" cap="none" normalizeH="0" baseline="0" dirty="0">
                          <a:ln>
                            <a:noFill/>
                          </a:ln>
                          <a:solidFill>
                            <a:schemeClr val="accent5">
                              <a:lumMod val="75000"/>
                            </a:schemeClr>
                          </a:solidFill>
                          <a:effectLst/>
                          <a:latin typeface="HelveticaNeueLT Std" panose="020B0604020202020204" pitchFamily="34" charset="0"/>
                          <a:ea typeface="MS PGothic" pitchFamily="34" charset="-128"/>
                        </a:rPr>
                        <a:t>Période de contagiosité</a:t>
                      </a: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Une personne infectée et non traitée peut être contagieuse durant plusieurs semaines ou parfois plusieurs mois après avoir contracté l’infection.</a:t>
                      </a:r>
                    </a:p>
                    <a:p>
                      <a:pPr marL="180975" marR="0" lvl="0" indent="-180975" algn="just" defTabSz="914400" rtl="0" eaLnBrk="1" fontAlgn="base" latinLnBrk="0" hangingPunct="1">
                        <a:lnSpc>
                          <a:spcPct val="100000"/>
                        </a:lnSpc>
                        <a:spcBef>
                          <a:spcPts val="300"/>
                        </a:spcBef>
                        <a:spcAft>
                          <a:spcPts val="0"/>
                        </a:spcAft>
                        <a:buClrTx/>
                        <a:buSzTx/>
                        <a:buFont typeface="Arial" charset="0"/>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Chez les personnes traitées, la transmission est possible :</a:t>
                      </a:r>
                    </a:p>
                    <a:p>
                      <a:pPr marL="180975" marR="0" lvl="0" indent="-180975" algn="just" defTabSz="914400" rtl="0" eaLnBrk="1" fontAlgn="base" latinLnBrk="0" hangingPunct="1">
                        <a:lnSpc>
                          <a:spcPct val="100000"/>
                        </a:lnSpc>
                        <a:spcBef>
                          <a:spcPts val="300"/>
                        </a:spcBef>
                        <a:spcAft>
                          <a:spcPts val="0"/>
                        </a:spcAft>
                        <a:buClr>
                          <a:srgbClr val="31859C"/>
                        </a:buClr>
                        <a:buSzTx/>
                        <a:buFont typeface="Wingdings" panose="05000000000000000000" pitchFamily="2" charset="2"/>
                        <a:buChar char="§"/>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jusqu’à la fin du traitement;</a:t>
                      </a:r>
                    </a:p>
                    <a:p>
                      <a:pPr marL="180975" marR="0" lvl="0" indent="-180975" algn="just" defTabSz="914400" rtl="0" eaLnBrk="1" fontAlgn="base" latinLnBrk="0" hangingPunct="1">
                        <a:lnSpc>
                          <a:spcPct val="100000"/>
                        </a:lnSpc>
                        <a:spcBef>
                          <a:spcPts val="300"/>
                        </a:spcBef>
                        <a:spcAft>
                          <a:spcPts val="0"/>
                        </a:spcAft>
                        <a:buClr>
                          <a:srgbClr val="31859C"/>
                        </a:buClr>
                        <a:buSzTx/>
                        <a:buFont typeface="Wingdings" panose="05000000000000000000" pitchFamily="2" charset="2"/>
                        <a:buChar char="§"/>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jusqu’à la résolution des signes et symptômes en présence de lésions causées par la LGV.</a:t>
                      </a: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89142">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300" b="1" i="0" u="none" strike="noStrike" cap="none" normalizeH="0" baseline="0" dirty="0">
                          <a:ln>
                            <a:noFill/>
                          </a:ln>
                          <a:solidFill>
                            <a:schemeClr val="accent5">
                              <a:lumMod val="75000"/>
                            </a:schemeClr>
                          </a:solidFill>
                          <a:effectLst/>
                          <a:latin typeface="HelveticaNeueLT Std" panose="020B0604020202020204" pitchFamily="34" charset="0"/>
                          <a:ea typeface="MS PGothic" pitchFamily="34" charset="-128"/>
                        </a:rPr>
                        <a:t>Modes de transmission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fr-FR" sz="1300" b="1" i="0" u="none" strike="noStrike" cap="none" normalizeH="0" baseline="0" dirty="0">
                        <a:ln>
                          <a:noFill/>
                        </a:ln>
                        <a:solidFill>
                          <a:schemeClr val="accent5">
                            <a:lumMod val="75000"/>
                          </a:schemeClr>
                        </a:solidFill>
                        <a:effectLst/>
                        <a:latin typeface="HelveticaNeueLT Std" panose="020B0604020202020204" pitchFamily="34" charset="0"/>
                        <a:ea typeface="MS PGothic" pitchFamily="34" charset="-128"/>
                      </a:endParaRP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108" charset="2"/>
                        <a:defRPr sz="2000">
                          <a:solidFill>
                            <a:schemeClr val="tx1"/>
                          </a:solidFill>
                          <a:latin typeface="Century Schoolbook" pitchFamily="-108" charset="0"/>
                          <a:ea typeface="MS PGothic" pitchFamily="34" charset="-128"/>
                        </a:defRPr>
                      </a:lvl1pPr>
                      <a:lvl2pPr marL="37931725" indent="-37474525" eaLnBrk="0" hangingPunct="0">
                        <a:spcBef>
                          <a:spcPct val="20000"/>
                        </a:spcBef>
                        <a:buClr>
                          <a:schemeClr val="accent1"/>
                        </a:buClr>
                        <a:buSzPct val="80000"/>
                        <a:buFont typeface="Wingdings 2" pitchFamily="-108" charset="2"/>
                        <a:defRPr sz="1900">
                          <a:solidFill>
                            <a:schemeClr val="tx1"/>
                          </a:solidFill>
                          <a:latin typeface="Century Schoolbook" pitchFamily="-108" charset="0"/>
                          <a:ea typeface="MS PGothic" pitchFamily="34" charset="-128"/>
                        </a:defRPr>
                      </a:lvl2pPr>
                      <a:lvl3pPr eaLnBrk="0" hangingPunct="0">
                        <a:spcBef>
                          <a:spcPct val="20000"/>
                        </a:spcBef>
                        <a:defRPr sz="1600">
                          <a:solidFill>
                            <a:schemeClr val="tx1"/>
                          </a:solidFill>
                          <a:latin typeface="Century Schoolbook" pitchFamily="-108" charset="0"/>
                          <a:ea typeface="MS PGothic" pitchFamily="34" charset="-128"/>
                        </a:defRPr>
                      </a:lvl3pPr>
                      <a:lvl4pPr eaLnBrk="0" hangingPunct="0">
                        <a:spcBef>
                          <a:spcPct val="20000"/>
                        </a:spcBef>
                        <a:defRPr sz="1600">
                          <a:solidFill>
                            <a:schemeClr val="tx1"/>
                          </a:solidFill>
                          <a:latin typeface="Century Schoolbook" pitchFamily="-108" charset="0"/>
                          <a:ea typeface="MS PGothic" pitchFamily="34" charset="-128"/>
                        </a:defRPr>
                      </a:lvl4pPr>
                      <a:lvl5pPr eaLnBrk="0" hangingPunct="0">
                        <a:spcBef>
                          <a:spcPct val="20000"/>
                        </a:spcBef>
                        <a:defRPr sz="1400">
                          <a:solidFill>
                            <a:schemeClr val="tx1"/>
                          </a:solidFill>
                          <a:latin typeface="Century Schoolbook" pitchFamily="-108" charset="0"/>
                          <a:ea typeface="MS PGothic" pitchFamily="34" charset="-128"/>
                        </a:defRPr>
                      </a:lvl5pPr>
                      <a:lvl6pPr marL="457200" eaLnBrk="0" fontAlgn="base" hangingPunct="0">
                        <a:spcBef>
                          <a:spcPct val="20000"/>
                        </a:spcBef>
                        <a:spcAft>
                          <a:spcPct val="0"/>
                        </a:spcAft>
                        <a:defRPr sz="1400">
                          <a:solidFill>
                            <a:schemeClr val="tx1"/>
                          </a:solidFill>
                          <a:latin typeface="Century Schoolbook" pitchFamily="-108" charset="0"/>
                          <a:ea typeface="MS PGothic" pitchFamily="34" charset="-128"/>
                        </a:defRPr>
                      </a:lvl6pPr>
                      <a:lvl7pPr marL="914400" eaLnBrk="0" fontAlgn="base" hangingPunct="0">
                        <a:spcBef>
                          <a:spcPct val="20000"/>
                        </a:spcBef>
                        <a:spcAft>
                          <a:spcPct val="0"/>
                        </a:spcAft>
                        <a:defRPr sz="1400">
                          <a:solidFill>
                            <a:schemeClr val="tx1"/>
                          </a:solidFill>
                          <a:latin typeface="Century Schoolbook" pitchFamily="-108" charset="0"/>
                          <a:ea typeface="MS PGothic" pitchFamily="34" charset="-128"/>
                        </a:defRPr>
                      </a:lvl7pPr>
                      <a:lvl8pPr marL="1371600" eaLnBrk="0" fontAlgn="base" hangingPunct="0">
                        <a:spcBef>
                          <a:spcPct val="20000"/>
                        </a:spcBef>
                        <a:spcAft>
                          <a:spcPct val="0"/>
                        </a:spcAft>
                        <a:defRPr sz="1400">
                          <a:solidFill>
                            <a:schemeClr val="tx1"/>
                          </a:solidFill>
                          <a:latin typeface="Century Schoolbook" pitchFamily="-108" charset="0"/>
                          <a:ea typeface="MS PGothic" pitchFamily="34" charset="-128"/>
                        </a:defRPr>
                      </a:lvl8pPr>
                      <a:lvl9pPr marL="1828800" eaLnBrk="0" fontAlgn="base" hangingPunct="0">
                        <a:spcBef>
                          <a:spcPct val="20000"/>
                        </a:spcBef>
                        <a:spcAft>
                          <a:spcPct val="0"/>
                        </a:spcAft>
                        <a:defRPr sz="1400">
                          <a:solidFill>
                            <a:schemeClr val="tx1"/>
                          </a:solidFill>
                          <a:latin typeface="Century Schoolbook" pitchFamily="-108" charset="0"/>
                          <a:ea typeface="MS PGothic" pitchFamily="34" charset="-128"/>
                        </a:defRPr>
                      </a:lvl9pPr>
                    </a:lstStyle>
                    <a:p>
                      <a:pPr marL="0" marR="0" lvl="0" indent="0" algn="just" defTabSz="914400" rtl="0" eaLnBrk="1" fontAlgn="base" latinLnBrk="0" hangingPunct="1">
                        <a:lnSpc>
                          <a:spcPct val="100000"/>
                        </a:lnSpc>
                        <a:spcBef>
                          <a:spcPts val="300"/>
                        </a:spcBef>
                        <a:spcAft>
                          <a:spcPts val="0"/>
                        </a:spcAft>
                        <a:buClrTx/>
                        <a:buSzTx/>
                        <a:buFontTx/>
                        <a:buNone/>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Dans un contexte sexuel : </a:t>
                      </a:r>
                    </a:p>
                    <a:p>
                      <a:pPr marL="180975" marR="0" lvl="0" indent="-180975" algn="just" defTabSz="914400" rtl="0" eaLnBrk="1" fontAlgn="base" latinLnBrk="0" hangingPunct="1">
                        <a:lnSpc>
                          <a:spcPct val="100000"/>
                        </a:lnSpc>
                        <a:spcBef>
                          <a:spcPts val="300"/>
                        </a:spcBef>
                        <a:spcAft>
                          <a:spcPts val="0"/>
                        </a:spcAft>
                        <a:buClr>
                          <a:srgbClr val="31859C"/>
                        </a:buClr>
                        <a:buSzTx/>
                        <a:buFont typeface="Wingdings" panose="05000000000000000000" pitchFamily="2" charset="2"/>
                        <a:buChar char="§"/>
                        <a:tabLst/>
                      </a:pPr>
                      <a:r>
                        <a:rPr kumimoji="0" lang="fr-CA" altLang="fr-FR" sz="1300" b="0" i="0" u="none" strike="noStrike"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rPr>
                        <a:t>contact avec des sécrétions génitales infectées;</a:t>
                      </a:r>
                    </a:p>
                    <a:p>
                      <a:pPr marL="180975" marR="0" lvl="0" indent="-180975" algn="just" defTabSz="914400" rtl="0" eaLnBrk="1" fontAlgn="base" latinLnBrk="0" hangingPunct="1">
                        <a:lnSpc>
                          <a:spcPct val="100000"/>
                        </a:lnSpc>
                        <a:spcBef>
                          <a:spcPts val="300"/>
                        </a:spcBef>
                        <a:spcAft>
                          <a:spcPts val="300"/>
                        </a:spcAft>
                        <a:buClr>
                          <a:srgbClr val="31859C"/>
                        </a:buClr>
                        <a:buSzTx/>
                        <a:buFont typeface="Wingdings" panose="05000000000000000000" pitchFamily="2" charset="2"/>
                        <a:buChar char="§"/>
                        <a:tabLst/>
                      </a:pPr>
                      <a:r>
                        <a:rPr kumimoji="0" lang="fr-CA" altLang="fr-FR" sz="1300" b="0" i="0" u="none" strike="noStrike" kern="1200"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cs typeface="+mn-cs"/>
                        </a:rPr>
                        <a:t>contact direct avec les exsudats des lésions de la peau ou des muqueuses.</a:t>
                      </a:r>
                    </a:p>
                    <a:p>
                      <a:pPr marL="0" marR="0" lvl="0" indent="0" algn="just" defTabSz="914400" rtl="0" eaLnBrk="1" fontAlgn="base" latinLnBrk="0" hangingPunct="1">
                        <a:lnSpc>
                          <a:spcPct val="100000"/>
                        </a:lnSpc>
                        <a:spcBef>
                          <a:spcPts val="300"/>
                        </a:spcBef>
                        <a:spcAft>
                          <a:spcPts val="0"/>
                        </a:spcAft>
                        <a:buClrTx/>
                        <a:buSzTx/>
                        <a:buFont typeface="Arial" charset="0"/>
                        <a:buNone/>
                        <a:tabLst/>
                        <a:defRPr/>
                      </a:pPr>
                      <a:r>
                        <a:rPr kumimoji="0" lang="fr-CA" altLang="fr-FR" sz="1300" b="0" i="0" u="none" strike="noStrike" kern="1200" cap="none" normalizeH="0" baseline="0" dirty="0">
                          <a:ln>
                            <a:noFill/>
                          </a:ln>
                          <a:solidFill>
                            <a:schemeClr val="tx1">
                              <a:lumMod val="75000"/>
                              <a:lumOff val="25000"/>
                            </a:schemeClr>
                          </a:solidFill>
                          <a:effectLst/>
                          <a:latin typeface="HelveticaNeueLT Std" panose="020B0604020202020204" pitchFamily="34" charset="0"/>
                          <a:ea typeface="MS PGothic" pitchFamily="34" charset="-128"/>
                          <a:cs typeface="+mn-cs"/>
                        </a:rPr>
                        <a:t>Transmission de la mère infectée à son enfant au moment de l’accouchement.</a:t>
                      </a:r>
                    </a:p>
                  </a:txBody>
                  <a:tcPr marL="121920" marR="121920" marT="60959" marB="6095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90773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60</a:t>
            </a:fld>
            <a:endParaRPr lang="fr-FR" dirty="0">
              <a:solidFill>
                <a:schemeClr val="tx1">
                  <a:lumMod val="50000"/>
                  <a:lumOff val="50000"/>
                </a:schemeClr>
              </a:solidFill>
            </a:endParaRPr>
          </a:p>
        </p:txBody>
      </p:sp>
      <p:sp>
        <p:nvSpPr>
          <p:cNvPr id="9" name="Content Placeholder 8">
            <a:extLst>
              <a:ext uri="{FF2B5EF4-FFF2-40B4-BE49-F238E27FC236}">
                <a16:creationId xmlns:a16="http://schemas.microsoft.com/office/drawing/2014/main" id="{85C4AD26-03BC-4166-B6C5-BB0DF9758702}"/>
              </a:ext>
            </a:extLst>
          </p:cNvPr>
          <p:cNvSpPr>
            <a:spLocks noGrp="1"/>
          </p:cNvSpPr>
          <p:nvPr>
            <p:ph idx="1"/>
            <p:custDataLst>
              <p:tags r:id="rId2"/>
            </p:custDataLst>
          </p:nvPr>
        </p:nvSpPr>
        <p:spPr>
          <a:xfrm>
            <a:off x="479997" y="1821039"/>
            <a:ext cx="11603736" cy="4983173"/>
          </a:xfrm>
        </p:spPr>
        <p:txBody>
          <a:bodyPr>
            <a:noAutofit/>
          </a:bodyPr>
          <a:lstStyle/>
          <a:p>
            <a:pPr>
              <a:spcAft>
                <a:spcPts val="800"/>
              </a:spcAft>
            </a:pPr>
            <a:r>
              <a:rPr lang="fr-FR" sz="2200" b="1" dirty="0">
                <a:solidFill>
                  <a:srgbClr val="31859C"/>
                </a:solidFill>
              </a:rPr>
              <a:t>Raisons de prélèvement </a:t>
            </a:r>
          </a:p>
          <a:p>
            <a:pPr>
              <a:spcAft>
                <a:spcPts val="600"/>
              </a:spcAft>
            </a:pPr>
            <a:r>
              <a:rPr lang="fr-CA" sz="2000" dirty="0">
                <a:solidFill>
                  <a:schemeClr val="tx1">
                    <a:lumMod val="65000"/>
                    <a:lumOff val="35000"/>
                  </a:schemeClr>
                </a:solidFill>
              </a:rPr>
              <a:t>Une diminution importante de la fréquence de cas détectés dans un contexte de dépistage est observée entre 2018 et 2019, passant de 42 % en 2018 à 28 % en 2019. Cette diminution est appréciable puisque la fréquence de dépistage se maintient au-dessus des 30% depuis 2016, soit depuis l’introduction du génotypage systématique des échantillons </a:t>
            </a:r>
            <a:r>
              <a:rPr lang="fr-CA" sz="2000" dirty="0" err="1">
                <a:solidFill>
                  <a:schemeClr val="tx1">
                    <a:lumMod val="65000"/>
                    <a:lumOff val="35000"/>
                  </a:schemeClr>
                </a:solidFill>
              </a:rPr>
              <a:t>ano-rectaux</a:t>
            </a:r>
            <a:r>
              <a:rPr lang="fr-CA" sz="2000" dirty="0">
                <a:solidFill>
                  <a:schemeClr val="tx1">
                    <a:lumMod val="65000"/>
                    <a:lumOff val="35000"/>
                  </a:schemeClr>
                </a:solidFill>
              </a:rPr>
              <a:t> positifs par TAAN pour </a:t>
            </a:r>
            <a:r>
              <a:rPr lang="fr-CA" sz="2000" i="1" dirty="0">
                <a:solidFill>
                  <a:schemeClr val="tx1">
                    <a:lumMod val="65000"/>
                    <a:lumOff val="35000"/>
                  </a:schemeClr>
                </a:solidFill>
              </a:rPr>
              <a:t>C. trachomatis</a:t>
            </a:r>
            <a:r>
              <a:rPr lang="fr-CA" sz="2000" dirty="0">
                <a:solidFill>
                  <a:schemeClr val="tx1">
                    <a:lumMod val="65000"/>
                    <a:lumOff val="35000"/>
                  </a:schemeClr>
                </a:solidFill>
              </a:rPr>
              <a:t>. </a:t>
            </a:r>
          </a:p>
          <a:p>
            <a:pPr marL="363538" indent="-363538">
              <a:spcAft>
                <a:spcPts val="600"/>
              </a:spcAft>
              <a:buFont typeface="Wingdings" panose="05000000000000000000" pitchFamily="2" charset="2"/>
              <a:buChar char="§"/>
            </a:pPr>
            <a:r>
              <a:rPr lang="fr-CA" sz="2000" dirty="0">
                <a:solidFill>
                  <a:schemeClr val="tx1">
                    <a:lumMod val="65000"/>
                    <a:lumOff val="35000"/>
                  </a:schemeClr>
                </a:solidFill>
              </a:rPr>
              <a:t>Afin d’expliquer cette diminution observée en 2019, les hypothèses suivantes sont émises : </a:t>
            </a:r>
            <a:br>
              <a:rPr lang="fr-CA" sz="2000" dirty="0">
                <a:solidFill>
                  <a:schemeClr val="tx1">
                    <a:lumMod val="65000"/>
                    <a:lumOff val="35000"/>
                  </a:schemeClr>
                </a:solidFill>
              </a:rPr>
            </a:br>
            <a:r>
              <a:rPr lang="fr-CA" sz="2000" dirty="0">
                <a:solidFill>
                  <a:schemeClr val="tx1">
                    <a:lumMod val="65000"/>
                    <a:lumOff val="35000"/>
                  </a:schemeClr>
                </a:solidFill>
              </a:rPr>
              <a:t>1) si la fréquence de dépistage diminue dans une population, l’infection peut évoluer à un stade symptomatique menant alors à une consultation médicale; 2) si les connaissances à propos de</a:t>
            </a:r>
            <a:br>
              <a:rPr lang="fr-CA" sz="2000" dirty="0">
                <a:solidFill>
                  <a:schemeClr val="tx1">
                    <a:lumMod val="65000"/>
                    <a:lumOff val="35000"/>
                  </a:schemeClr>
                </a:solidFill>
              </a:rPr>
            </a:br>
            <a:r>
              <a:rPr lang="fr-CA" sz="2000" dirty="0">
                <a:solidFill>
                  <a:schemeClr val="tx1">
                    <a:lumMod val="65000"/>
                    <a:lumOff val="35000"/>
                  </a:schemeClr>
                </a:solidFill>
              </a:rPr>
              <a:t>la LGV s’améliorent chez les personnes atteintes et les cliniciens, il est plus probable que des prélèvements appropriés avec demande d’analyse LGV soient effectués lorsque la personne consulte en présence de symptômes.</a:t>
            </a:r>
            <a:endParaRPr lang="fr-FR" sz="2000" dirty="0">
              <a:solidFill>
                <a:schemeClr val="tx1">
                  <a:lumMod val="65000"/>
                  <a:lumOff val="35000"/>
                </a:schemeClr>
              </a:solidFill>
            </a:endParaRPr>
          </a:p>
          <a:p>
            <a:pPr>
              <a:spcAft>
                <a:spcPts val="800"/>
              </a:spcAft>
            </a:pPr>
            <a:endParaRPr lang="fr-FR" sz="2200" dirty="0">
              <a:solidFill>
                <a:schemeClr val="tx1">
                  <a:lumMod val="65000"/>
                  <a:lumOff val="35000"/>
                </a:schemeClr>
              </a:solidFill>
            </a:endParaRPr>
          </a:p>
          <a:p>
            <a:pPr marL="228594" indent="-228594">
              <a:spcAft>
                <a:spcPts val="0"/>
              </a:spcAft>
              <a:buFont typeface="Arial" panose="020B0604020202020204" pitchFamily="34" charset="0"/>
              <a:buChar char="•"/>
            </a:pPr>
            <a:endParaRPr lang="fr-FR" sz="2200" dirty="0">
              <a:solidFill>
                <a:schemeClr val="tx1">
                  <a:lumMod val="65000"/>
                  <a:lumOff val="35000"/>
                </a:schemeClr>
              </a:solidFill>
            </a:endParaRPr>
          </a:p>
          <a:p>
            <a:endParaRPr lang="fr-FR" sz="2200" dirty="0">
              <a:solidFill>
                <a:schemeClr val="tx1">
                  <a:lumMod val="65000"/>
                  <a:lumOff val="35000"/>
                </a:schemeClr>
              </a:solidFill>
            </a:endParaRPr>
          </a:p>
        </p:txBody>
      </p:sp>
      <p:sp>
        <p:nvSpPr>
          <p:cNvPr id="6" name="Titre 1"/>
          <p:cNvSpPr>
            <a:spLocks noGrp="1"/>
          </p:cNvSpPr>
          <p:nvPr>
            <p:ph type="title"/>
            <p:custDataLst>
              <p:tags r:id="rId3"/>
            </p:custDataLst>
          </p:nvPr>
        </p:nvSpPr>
        <p:spPr>
          <a:xfrm>
            <a:off x="479997" y="150070"/>
            <a:ext cx="10972800" cy="1143000"/>
          </a:xfrm>
        </p:spPr>
        <p:txBody>
          <a:bodyPr>
            <a:normAutofit/>
          </a:bodyPr>
          <a:lstStyle/>
          <a:p>
            <a:r>
              <a:rPr lang="fr-CA" sz="3200" dirty="0"/>
              <a:t>Faits saillants et discussion (suite)</a:t>
            </a:r>
          </a:p>
        </p:txBody>
      </p:sp>
    </p:spTree>
    <p:extLst>
      <p:ext uri="{BB962C8B-B14F-4D97-AF65-F5344CB8AC3E}">
        <p14:creationId xmlns:p14="http://schemas.microsoft.com/office/powerpoint/2010/main" val="1554955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61</a:t>
            </a:fld>
            <a:endParaRPr lang="fr-FR" dirty="0">
              <a:solidFill>
                <a:schemeClr val="tx1">
                  <a:lumMod val="50000"/>
                  <a:lumOff val="50000"/>
                </a:schemeClr>
              </a:solidFill>
            </a:endParaRPr>
          </a:p>
        </p:txBody>
      </p:sp>
      <p:sp>
        <p:nvSpPr>
          <p:cNvPr id="9" name="Content Placeholder 8">
            <a:extLst>
              <a:ext uri="{FF2B5EF4-FFF2-40B4-BE49-F238E27FC236}">
                <a16:creationId xmlns:a16="http://schemas.microsoft.com/office/drawing/2014/main" id="{85C4AD26-03BC-4166-B6C5-BB0DF9758702}"/>
              </a:ext>
            </a:extLst>
          </p:cNvPr>
          <p:cNvSpPr>
            <a:spLocks noGrp="1"/>
          </p:cNvSpPr>
          <p:nvPr>
            <p:ph idx="1"/>
            <p:custDataLst>
              <p:tags r:id="rId2"/>
            </p:custDataLst>
          </p:nvPr>
        </p:nvSpPr>
        <p:spPr>
          <a:xfrm>
            <a:off x="479997" y="1821039"/>
            <a:ext cx="11603736" cy="4983173"/>
          </a:xfrm>
        </p:spPr>
        <p:txBody>
          <a:bodyPr>
            <a:noAutofit/>
          </a:bodyPr>
          <a:lstStyle/>
          <a:p>
            <a:pPr>
              <a:spcAft>
                <a:spcPts val="600"/>
              </a:spcAft>
            </a:pPr>
            <a:r>
              <a:rPr lang="fr-FR" sz="2200" b="1" dirty="0">
                <a:solidFill>
                  <a:srgbClr val="31859C"/>
                </a:solidFill>
              </a:rPr>
              <a:t>Raisons de prélèvement (suite)</a:t>
            </a:r>
          </a:p>
          <a:p>
            <a:pPr>
              <a:spcAft>
                <a:spcPts val="600"/>
              </a:spcAft>
            </a:pPr>
            <a:r>
              <a:rPr lang="fr-CA" sz="2000" dirty="0">
                <a:solidFill>
                  <a:schemeClr val="tx1">
                    <a:lumMod val="65000"/>
                    <a:lumOff val="35000"/>
                  </a:schemeClr>
                </a:solidFill>
              </a:rPr>
              <a:t>Parmi les cas ne rapportant pas d’antécédents de VIH, la détection de la LGV dans un contexte de suivi pour </a:t>
            </a:r>
            <a:r>
              <a:rPr lang="fr-CA" sz="2000" dirty="0" err="1">
                <a:solidFill>
                  <a:schemeClr val="tx1">
                    <a:lumMod val="65000"/>
                    <a:lumOff val="35000"/>
                  </a:schemeClr>
                </a:solidFill>
              </a:rPr>
              <a:t>PPrE</a:t>
            </a:r>
            <a:r>
              <a:rPr lang="fr-CA" sz="2000" dirty="0">
                <a:solidFill>
                  <a:schemeClr val="tx1">
                    <a:lumMod val="65000"/>
                    <a:lumOff val="35000"/>
                  </a:schemeClr>
                </a:solidFill>
              </a:rPr>
              <a:t> est rapportée pour seulement 11 % des cas.</a:t>
            </a:r>
          </a:p>
          <a:p>
            <a:pPr marL="363538" indent="-363538">
              <a:spcAft>
                <a:spcPts val="600"/>
              </a:spcAft>
              <a:buFont typeface="Wingdings" panose="05000000000000000000" pitchFamily="2" charset="2"/>
              <a:buChar char="§"/>
            </a:pPr>
            <a:r>
              <a:rPr lang="fr-CA" sz="2000" dirty="0">
                <a:solidFill>
                  <a:schemeClr val="tx1">
                    <a:lumMod val="65000"/>
                    <a:lumOff val="35000"/>
                  </a:schemeClr>
                </a:solidFill>
              </a:rPr>
              <a:t>Les cas de LGV de statut VIH séronégatif présentaient des indications claires de </a:t>
            </a:r>
            <a:r>
              <a:rPr lang="fr-CA" sz="2000" dirty="0" err="1">
                <a:solidFill>
                  <a:schemeClr val="tx1">
                    <a:lumMod val="65000"/>
                    <a:lumOff val="35000"/>
                  </a:schemeClr>
                </a:solidFill>
              </a:rPr>
              <a:t>PPrE</a:t>
            </a:r>
            <a:r>
              <a:rPr lang="fr-CA" sz="2000" dirty="0">
                <a:solidFill>
                  <a:schemeClr val="tx1">
                    <a:lumMod val="65000"/>
                    <a:lumOff val="35000"/>
                  </a:schemeClr>
                </a:solidFill>
              </a:rPr>
              <a:t>. La presque totalité des cas masculins ont une ITS bactérienne rectale et la majorité rapporte un nombre élevé de partenaires sexuels. Dans le contexte actuel où la moitié des cas de LGV enquêtés pour lesquels l’information est disponible sont de statut VIH séronégatif, il importe de sensibiliser ces personnes à l’importance de la </a:t>
            </a:r>
            <a:r>
              <a:rPr lang="fr-CA" sz="2000" dirty="0" err="1">
                <a:solidFill>
                  <a:schemeClr val="tx1">
                    <a:lumMod val="65000"/>
                    <a:lumOff val="35000"/>
                  </a:schemeClr>
                </a:solidFill>
              </a:rPr>
              <a:t>PPrE</a:t>
            </a:r>
            <a:r>
              <a:rPr lang="fr-CA" sz="2000" dirty="0">
                <a:solidFill>
                  <a:schemeClr val="tx1">
                    <a:lumMod val="65000"/>
                    <a:lumOff val="35000"/>
                  </a:schemeClr>
                </a:solidFill>
              </a:rPr>
              <a:t>. Mentionnons toutefois que l’outil de collecte sous-estime probablement le nombre de personnes sous </a:t>
            </a:r>
            <a:r>
              <a:rPr lang="fr-CA" sz="2000" dirty="0" err="1">
                <a:solidFill>
                  <a:schemeClr val="tx1">
                    <a:lumMod val="65000"/>
                    <a:lumOff val="35000"/>
                  </a:schemeClr>
                </a:solidFill>
              </a:rPr>
              <a:t>PPrE</a:t>
            </a:r>
            <a:r>
              <a:rPr lang="fr-CA" sz="2000" dirty="0">
                <a:solidFill>
                  <a:schemeClr val="tx1">
                    <a:lumMod val="65000"/>
                    <a:lumOff val="35000"/>
                  </a:schemeClr>
                </a:solidFill>
              </a:rPr>
              <a:t>. </a:t>
            </a:r>
          </a:p>
          <a:p>
            <a:pPr marL="363538" indent="-363538">
              <a:spcAft>
                <a:spcPts val="600"/>
              </a:spcAft>
              <a:buFont typeface="Wingdings" panose="05000000000000000000" pitchFamily="2" charset="2"/>
              <a:buChar char="§"/>
            </a:pPr>
            <a:r>
              <a:rPr lang="fr-CA" sz="2000" dirty="0">
                <a:solidFill>
                  <a:schemeClr val="tx1">
                    <a:lumMod val="65000"/>
                    <a:lumOff val="35000"/>
                  </a:schemeClr>
                </a:solidFill>
              </a:rPr>
              <a:t>Peu de cas sont détectés dans le contexte de l’intervention auprès du cas index et de ses partenaires (IPPAP). </a:t>
            </a:r>
            <a:r>
              <a:rPr lang="fr-FR" sz="2000" dirty="0">
                <a:solidFill>
                  <a:schemeClr val="tx1">
                    <a:lumMod val="65000"/>
                    <a:lumOff val="35000"/>
                  </a:schemeClr>
                </a:solidFill>
              </a:rPr>
              <a:t>L’utilisation de l’IPPAP n’est possiblement pas complètement documentée et joindre tous les contacts des cas de LGV peut présenter des défis très importants. </a:t>
            </a:r>
            <a:endParaRPr lang="fr-CA" sz="2000" dirty="0">
              <a:solidFill>
                <a:schemeClr val="tx1">
                  <a:lumMod val="65000"/>
                  <a:lumOff val="35000"/>
                </a:schemeClr>
              </a:solidFill>
            </a:endParaRPr>
          </a:p>
          <a:p>
            <a:pPr>
              <a:spcAft>
                <a:spcPts val="600"/>
              </a:spcAft>
            </a:pPr>
            <a:endParaRPr lang="fr-FR" sz="2000" dirty="0">
              <a:solidFill>
                <a:schemeClr val="tx1">
                  <a:lumMod val="65000"/>
                  <a:lumOff val="35000"/>
                </a:schemeClr>
              </a:solidFill>
            </a:endParaRPr>
          </a:p>
          <a:p>
            <a:pPr>
              <a:spcAft>
                <a:spcPts val="600"/>
              </a:spcAft>
            </a:pPr>
            <a:endParaRPr lang="fr-FR" sz="2000" dirty="0">
              <a:solidFill>
                <a:schemeClr val="tx1">
                  <a:lumMod val="65000"/>
                  <a:lumOff val="35000"/>
                </a:schemeClr>
              </a:solidFill>
            </a:endParaRPr>
          </a:p>
          <a:p>
            <a:pPr marL="228594" indent="-228594">
              <a:spcAft>
                <a:spcPts val="600"/>
              </a:spcAft>
              <a:buFont typeface="Arial" panose="020B0604020202020204" pitchFamily="34" charset="0"/>
              <a:buChar char="•"/>
            </a:pPr>
            <a:endParaRPr lang="fr-FR" sz="2000" dirty="0">
              <a:solidFill>
                <a:schemeClr val="tx1">
                  <a:lumMod val="65000"/>
                  <a:lumOff val="35000"/>
                </a:schemeClr>
              </a:solidFill>
            </a:endParaRPr>
          </a:p>
          <a:p>
            <a:pPr>
              <a:spcAft>
                <a:spcPts val="600"/>
              </a:spcAft>
            </a:pPr>
            <a:endParaRPr lang="fr-FR" sz="1400" dirty="0">
              <a:solidFill>
                <a:schemeClr val="tx1">
                  <a:lumMod val="65000"/>
                  <a:lumOff val="35000"/>
                </a:schemeClr>
              </a:solidFill>
            </a:endParaRPr>
          </a:p>
        </p:txBody>
      </p:sp>
      <p:sp>
        <p:nvSpPr>
          <p:cNvPr id="6" name="Titre 1"/>
          <p:cNvSpPr>
            <a:spLocks noGrp="1"/>
          </p:cNvSpPr>
          <p:nvPr>
            <p:ph type="title"/>
            <p:custDataLst>
              <p:tags r:id="rId3"/>
            </p:custDataLst>
          </p:nvPr>
        </p:nvSpPr>
        <p:spPr>
          <a:xfrm>
            <a:off x="479997" y="150070"/>
            <a:ext cx="10972800" cy="1143000"/>
          </a:xfrm>
        </p:spPr>
        <p:txBody>
          <a:bodyPr>
            <a:normAutofit/>
          </a:bodyPr>
          <a:lstStyle/>
          <a:p>
            <a:r>
              <a:rPr lang="fr-CA" sz="3200" dirty="0"/>
              <a:t>Faits saillants et discussion (suite)</a:t>
            </a:r>
          </a:p>
        </p:txBody>
      </p:sp>
    </p:spTree>
    <p:extLst>
      <p:ext uri="{BB962C8B-B14F-4D97-AF65-F5344CB8AC3E}">
        <p14:creationId xmlns:p14="http://schemas.microsoft.com/office/powerpoint/2010/main" val="4092545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2B4C5-C4E5-4257-9B09-2A1B8BBB1DF9}"/>
              </a:ext>
            </a:extLst>
          </p:cNvPr>
          <p:cNvSpPr>
            <a:spLocks noGrp="1"/>
          </p:cNvSpPr>
          <p:nvPr>
            <p:ph type="title"/>
          </p:nvPr>
        </p:nvSpPr>
        <p:spPr>
          <a:xfrm>
            <a:off x="479997" y="156973"/>
            <a:ext cx="10972800" cy="1143000"/>
          </a:xfrm>
        </p:spPr>
        <p:txBody>
          <a:bodyPr>
            <a:normAutofit/>
          </a:bodyPr>
          <a:lstStyle/>
          <a:p>
            <a:r>
              <a:rPr lang="fr-CA" sz="3200" dirty="0"/>
              <a:t>Faits saillants et discussion (suite)</a:t>
            </a:r>
          </a:p>
        </p:txBody>
      </p:sp>
      <p:sp>
        <p:nvSpPr>
          <p:cNvPr id="3" name="Espace réservé du contenu 2">
            <a:extLst>
              <a:ext uri="{FF2B5EF4-FFF2-40B4-BE49-F238E27FC236}">
                <a16:creationId xmlns:a16="http://schemas.microsoft.com/office/drawing/2014/main" id="{585AF3BF-0A1B-4982-A948-6B7B360620BB}"/>
              </a:ext>
            </a:extLst>
          </p:cNvPr>
          <p:cNvSpPr>
            <a:spLocks noGrp="1"/>
          </p:cNvSpPr>
          <p:nvPr>
            <p:ph idx="1"/>
          </p:nvPr>
        </p:nvSpPr>
        <p:spPr>
          <a:xfrm>
            <a:off x="506891" y="1825393"/>
            <a:ext cx="10972800" cy="4525963"/>
          </a:xfrm>
        </p:spPr>
        <p:txBody>
          <a:bodyPr>
            <a:noAutofit/>
          </a:bodyPr>
          <a:lstStyle/>
          <a:p>
            <a:pPr>
              <a:spcAft>
                <a:spcPts val="800"/>
              </a:spcAft>
            </a:pPr>
            <a:r>
              <a:rPr lang="fr-FR" sz="2200" b="1" dirty="0">
                <a:solidFill>
                  <a:srgbClr val="31859C"/>
                </a:solidFill>
              </a:rPr>
              <a:t>Manifestations cliniques</a:t>
            </a:r>
          </a:p>
          <a:p>
            <a:pPr>
              <a:spcAft>
                <a:spcPts val="800"/>
              </a:spcAft>
            </a:pPr>
            <a:r>
              <a:rPr lang="fr-FR" sz="1800" dirty="0">
                <a:solidFill>
                  <a:schemeClr val="tx1">
                    <a:lumMod val="65000"/>
                    <a:lumOff val="35000"/>
                  </a:schemeClr>
                </a:solidFill>
              </a:rPr>
              <a:t>Parmi les 573 cas de l’enquête par questionnaire depuis 2013 </a:t>
            </a:r>
            <a:r>
              <a:rPr lang="fr-CA" sz="1800" dirty="0">
                <a:solidFill>
                  <a:schemeClr val="tx1">
                    <a:lumMod val="65000"/>
                    <a:lumOff val="35000"/>
                  </a:schemeClr>
                </a:solidFill>
              </a:rPr>
              <a:t>pour lesquels l’information est disponible</a:t>
            </a:r>
            <a:r>
              <a:rPr lang="fr-FR" sz="1800" dirty="0">
                <a:solidFill>
                  <a:schemeClr val="tx1">
                    <a:lumMod val="65000"/>
                    <a:lumOff val="35000"/>
                  </a:schemeClr>
                </a:solidFill>
              </a:rPr>
              <a:t>, 69 % ont des manifestations cliniques classiquement associées à la LGV, dont 64 % avec rectite, 4 % ont seulement des symptômes non spécifiques ou non précisés et 27 % n’ont aucune manifestation clinique. </a:t>
            </a:r>
          </a:p>
          <a:p>
            <a:pPr>
              <a:spcAft>
                <a:spcPts val="800"/>
              </a:spcAft>
            </a:pPr>
            <a:r>
              <a:rPr lang="fr-FR" sz="1800" dirty="0">
                <a:solidFill>
                  <a:schemeClr val="tx1">
                    <a:lumMod val="65000"/>
                    <a:lumOff val="35000"/>
                  </a:schemeClr>
                </a:solidFill>
              </a:rPr>
              <a:t>La proportion de cas asymptomatique a diminué légèrement entre 2017 et 2019, passant de 36 % à 23 % en 2019. </a:t>
            </a:r>
          </a:p>
          <a:p>
            <a:pPr>
              <a:spcAft>
                <a:spcPts val="1800"/>
              </a:spcAft>
            </a:pPr>
            <a:r>
              <a:rPr lang="fr-FR" sz="1800" dirty="0">
                <a:solidFill>
                  <a:schemeClr val="tx1">
                    <a:lumMod val="65000"/>
                    <a:lumOff val="35000"/>
                  </a:schemeClr>
                </a:solidFill>
              </a:rPr>
              <a:t>La proportion relativement importante des cas asymptomatiques plaide en faveur du maintien du génotypage systématique des infections à chlamydia rectales.</a:t>
            </a:r>
          </a:p>
          <a:p>
            <a:pPr>
              <a:spcAft>
                <a:spcPts val="800"/>
              </a:spcAft>
            </a:pPr>
            <a:r>
              <a:rPr lang="fr-FR" sz="2200" b="1" dirty="0">
                <a:solidFill>
                  <a:srgbClr val="31859C"/>
                </a:solidFill>
              </a:rPr>
              <a:t>Traitements</a:t>
            </a:r>
          </a:p>
          <a:p>
            <a:pPr>
              <a:spcAft>
                <a:spcPts val="1200"/>
              </a:spcAft>
            </a:pPr>
            <a:r>
              <a:rPr lang="fr-FR" sz="1800" dirty="0">
                <a:solidFill>
                  <a:schemeClr val="tx1">
                    <a:lumMod val="65000"/>
                    <a:lumOff val="35000"/>
                  </a:schemeClr>
                </a:solidFill>
              </a:rPr>
              <a:t>Selon les informations rapportées en 2013-2016, la majorité des cas (76 %) ont reçu un traitement conforme aux recommandations. Cette proportion a augmenté à 89 % en 2017, puis à 95 % en 2018. Une diminution des traitements conformes est observée en 2019 (87 %). Cette baisse est surprenante. </a:t>
            </a:r>
            <a:endParaRPr lang="fr-CA" sz="1800" dirty="0"/>
          </a:p>
        </p:txBody>
      </p:sp>
      <p:sp>
        <p:nvSpPr>
          <p:cNvPr id="4" name="Espace réservé du numéro de diapositive 3">
            <a:extLst>
              <a:ext uri="{FF2B5EF4-FFF2-40B4-BE49-F238E27FC236}">
                <a16:creationId xmlns:a16="http://schemas.microsoft.com/office/drawing/2014/main" id="{79516183-C04F-464D-BDD8-72F4F53AFC1B}"/>
              </a:ext>
            </a:extLst>
          </p:cNvPr>
          <p:cNvSpPr>
            <a:spLocks noGrp="1"/>
          </p:cNvSpPr>
          <p:nvPr>
            <p:ph type="sldNum" sz="quarter" idx="12"/>
          </p:nvPr>
        </p:nvSpPr>
        <p:spPr/>
        <p:txBody>
          <a:bodyPr/>
          <a:lstStyle/>
          <a:p>
            <a:fld id="{397918C9-25E8-4AAB-AED4-A5266DEDEDFA}" type="slidenum">
              <a:rPr lang="fr-CA" smtClean="0"/>
              <a:t>62</a:t>
            </a:fld>
            <a:endParaRPr lang="fr-CA"/>
          </a:p>
        </p:txBody>
      </p:sp>
    </p:spTree>
    <p:extLst>
      <p:ext uri="{BB962C8B-B14F-4D97-AF65-F5344CB8AC3E}">
        <p14:creationId xmlns:p14="http://schemas.microsoft.com/office/powerpoint/2010/main" val="3196477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5A691C-70B4-46E8-984B-BEB6ED80E93F}"/>
              </a:ext>
            </a:extLst>
          </p:cNvPr>
          <p:cNvSpPr>
            <a:spLocks noGrp="1"/>
          </p:cNvSpPr>
          <p:nvPr>
            <p:ph type="title"/>
            <p:custDataLst>
              <p:tags r:id="rId1"/>
            </p:custDataLst>
          </p:nvPr>
        </p:nvSpPr>
        <p:spPr>
          <a:xfrm>
            <a:off x="479997" y="156973"/>
            <a:ext cx="10972800" cy="1143000"/>
          </a:xfrm>
        </p:spPr>
        <p:txBody>
          <a:bodyPr>
            <a:normAutofit/>
          </a:bodyPr>
          <a:lstStyle/>
          <a:p>
            <a:r>
              <a:rPr lang="fr-CA" sz="3200" dirty="0"/>
              <a:t>Faits saillants et discussion (suite)</a:t>
            </a:r>
          </a:p>
        </p:txBody>
      </p:sp>
      <p:sp>
        <p:nvSpPr>
          <p:cNvPr id="3" name="Espace réservé du numéro de diapositive 2">
            <a:extLst>
              <a:ext uri="{FF2B5EF4-FFF2-40B4-BE49-F238E27FC236}">
                <a16:creationId xmlns:a16="http://schemas.microsoft.com/office/drawing/2014/main" id="{9CD571C8-A78A-42AB-BDCB-4E26CF846494}"/>
              </a:ext>
            </a:extLst>
          </p:cNvPr>
          <p:cNvSpPr>
            <a:spLocks noGrp="1"/>
          </p:cNvSpPr>
          <p:nvPr>
            <p:ph type="sldNum" sz="quarter" idx="12"/>
            <p:custDataLst>
              <p:tags r:id="rId2"/>
            </p:custDataLst>
          </p:nvPr>
        </p:nvSpPr>
        <p:spPr/>
        <p:txBody>
          <a:bodyPr/>
          <a:lstStyle/>
          <a:p>
            <a:fld id="{397918C9-25E8-4AAB-AED4-A5266DEDEDFA}" type="slidenum">
              <a:rPr lang="fr-CA" smtClean="0"/>
              <a:t>63</a:t>
            </a:fld>
            <a:endParaRPr lang="fr-CA"/>
          </a:p>
        </p:txBody>
      </p:sp>
      <p:sp>
        <p:nvSpPr>
          <p:cNvPr id="4" name="Rectangle 3">
            <a:extLst>
              <a:ext uri="{FF2B5EF4-FFF2-40B4-BE49-F238E27FC236}">
                <a16:creationId xmlns:a16="http://schemas.microsoft.com/office/drawing/2014/main" id="{F3A18937-B544-40C6-9A9F-75D8EE93E442}"/>
              </a:ext>
            </a:extLst>
          </p:cNvPr>
          <p:cNvSpPr/>
          <p:nvPr>
            <p:custDataLst>
              <p:tags r:id="rId3"/>
            </p:custDataLst>
          </p:nvPr>
        </p:nvSpPr>
        <p:spPr>
          <a:xfrm>
            <a:off x="493444" y="1837758"/>
            <a:ext cx="11455685" cy="4175502"/>
          </a:xfrm>
          <a:prstGeom prst="rect">
            <a:avLst/>
          </a:prstGeom>
        </p:spPr>
        <p:txBody>
          <a:bodyPr wrap="square">
            <a:spAutoFit/>
          </a:bodyPr>
          <a:lstStyle/>
          <a:p>
            <a:pPr>
              <a:spcAft>
                <a:spcPts val="800"/>
              </a:spcAft>
            </a:pPr>
            <a:r>
              <a:rPr lang="fr-FR" sz="2200" b="1" dirty="0">
                <a:solidFill>
                  <a:srgbClr val="31859C"/>
                </a:solidFill>
                <a:latin typeface="HelveticaNeueLT Std" pitchFamily="34" charset="0"/>
              </a:rPr>
              <a:t>Antécédents d’ITSS</a:t>
            </a:r>
          </a:p>
          <a:p>
            <a:pPr>
              <a:spcAft>
                <a:spcPts val="800"/>
              </a:spcAft>
            </a:pPr>
            <a:r>
              <a:rPr lang="fr-FR" sz="1500" dirty="0">
                <a:solidFill>
                  <a:schemeClr val="tx1">
                    <a:lumMod val="65000"/>
                    <a:lumOff val="35000"/>
                  </a:schemeClr>
                </a:solidFill>
                <a:latin typeface="HelveticaNeueLT Std" pitchFamily="34" charset="0"/>
              </a:rPr>
              <a:t>En 2019, 86 % des cas ont rapporté au moins un antécédent d’ITSS à vie : 74 % </a:t>
            </a:r>
            <a:r>
              <a:rPr lang="fr-FR" sz="1500" i="1" dirty="0">
                <a:solidFill>
                  <a:schemeClr val="tx1">
                    <a:lumMod val="65000"/>
                    <a:lumOff val="35000"/>
                  </a:schemeClr>
                </a:solidFill>
                <a:latin typeface="HelveticaNeueLT Std" pitchFamily="34" charset="0"/>
              </a:rPr>
              <a:t>Chlamydia trachomatis</a:t>
            </a:r>
            <a:r>
              <a:rPr lang="fr-FR" sz="1500" dirty="0">
                <a:solidFill>
                  <a:schemeClr val="tx1">
                    <a:lumMod val="65000"/>
                    <a:lumOff val="35000"/>
                  </a:schemeClr>
                </a:solidFill>
                <a:latin typeface="HelveticaNeueLT Std" pitchFamily="34" charset="0"/>
              </a:rPr>
              <a:t> (non LGV), 81 % l’infection gonococcique, 62 % la syphilis et 46 % le VIH. Ces proportions résultent d’un taux de réponse variant entre 33 % et 78 % selon l’infection, les hépatites ayant des taux de réponse les plus faibles. </a:t>
            </a:r>
          </a:p>
          <a:p>
            <a:pPr>
              <a:spcAft>
                <a:spcPts val="800"/>
              </a:spcAft>
            </a:pPr>
            <a:r>
              <a:rPr lang="fr-CA" sz="1500" dirty="0">
                <a:solidFill>
                  <a:schemeClr val="tx1">
                    <a:lumMod val="65000"/>
                    <a:lumOff val="35000"/>
                  </a:schemeClr>
                </a:solidFill>
                <a:latin typeface="HelveticaNeueLT Std" pitchFamily="34" charset="0"/>
              </a:rPr>
              <a:t>Parmi les cas enquêtés de LGV, la diminution de la proportion de PVVIH amorcée en 2017 (55 % par rapport à 83 % pour  2013-2016) se poursuit en 2018 (54 %) et en 2019 (46 %). La proportion de cas enquêtés pour lesquels l’information est disponible se maintien entre 71 % et 85 % entre 2017 et 2019, ce qui suggère que la diminution récente observée est relativement valide. </a:t>
            </a:r>
          </a:p>
          <a:p>
            <a:pPr marL="285750" indent="-285750">
              <a:spcAft>
                <a:spcPts val="800"/>
              </a:spcAft>
              <a:buFont typeface="Arial" panose="020B0604020202020204" pitchFamily="34" charset="0"/>
              <a:buChar char="•"/>
            </a:pPr>
            <a:r>
              <a:rPr lang="fr-CA" sz="1500" dirty="0">
                <a:solidFill>
                  <a:schemeClr val="tx1">
                    <a:lumMod val="65000"/>
                    <a:lumOff val="35000"/>
                  </a:schemeClr>
                </a:solidFill>
                <a:latin typeface="HelveticaNeueLT Std" pitchFamily="34" charset="0"/>
              </a:rPr>
              <a:t>Cette diminution suggère que le réseau sexuel des personnes atteintes de LGV s’élargit et touche de plus en plus de personnes séronégatives au VIH. Un enjeu de transmission du VIH demeure présent, surtout en présence d’une infection rectale avec ulcération ou inflammation.</a:t>
            </a:r>
          </a:p>
          <a:p>
            <a:pPr>
              <a:spcAft>
                <a:spcPts val="800"/>
              </a:spcAft>
            </a:pPr>
            <a:r>
              <a:rPr lang="fr-CA" sz="1500" dirty="0">
                <a:solidFill>
                  <a:schemeClr val="tx1">
                    <a:lumMod val="65000"/>
                    <a:lumOff val="35000"/>
                  </a:schemeClr>
                </a:solidFill>
                <a:latin typeface="HelveticaNeueLT Std" pitchFamily="34" charset="0"/>
              </a:rPr>
              <a:t>Parmi les PVVIH, la charge virale du VIH lors du dernier test est disponible depuis 2018; elle est rapportée indétectable pour 88 % des cas en 2018 et par 94 % des cas en 2019 (taux de réponse de 74 % en 2018 et de 85 % en 2019). Ainsi, le risque de transmission du VIH ne serait pas un enjeu dans la majorité des cas.</a:t>
            </a:r>
          </a:p>
          <a:p>
            <a:pPr>
              <a:spcAft>
                <a:spcPts val="800"/>
              </a:spcAft>
            </a:pPr>
            <a:r>
              <a:rPr lang="fr-CA" sz="1500" dirty="0">
                <a:solidFill>
                  <a:schemeClr val="tx1">
                    <a:lumMod val="65000"/>
                    <a:lumOff val="35000"/>
                  </a:schemeClr>
                </a:solidFill>
                <a:latin typeface="HelveticaNeueLT Std" pitchFamily="34" charset="0"/>
              </a:rPr>
              <a:t>L’accès au traitement pour les PVVIH et à la </a:t>
            </a:r>
            <a:r>
              <a:rPr lang="fr-CA" sz="1500" dirty="0" err="1">
                <a:solidFill>
                  <a:schemeClr val="tx1">
                    <a:lumMod val="65000"/>
                    <a:lumOff val="35000"/>
                  </a:schemeClr>
                </a:solidFill>
                <a:latin typeface="HelveticaNeueLT Std" pitchFamily="34" charset="0"/>
              </a:rPr>
              <a:t>PPrE</a:t>
            </a:r>
            <a:r>
              <a:rPr lang="fr-CA" sz="1500" dirty="0">
                <a:solidFill>
                  <a:schemeClr val="tx1">
                    <a:lumMod val="65000"/>
                    <a:lumOff val="35000"/>
                  </a:schemeClr>
                </a:solidFill>
                <a:latin typeface="HelveticaNeueLT Std" pitchFamily="34" charset="0"/>
              </a:rPr>
              <a:t> pour les personnes séronégatives ayant des comportements </a:t>
            </a:r>
            <a:br>
              <a:rPr lang="fr-CA" sz="1500" dirty="0">
                <a:solidFill>
                  <a:schemeClr val="tx1">
                    <a:lumMod val="65000"/>
                    <a:lumOff val="35000"/>
                  </a:schemeClr>
                </a:solidFill>
                <a:latin typeface="HelveticaNeueLT Std" pitchFamily="34" charset="0"/>
              </a:rPr>
            </a:br>
            <a:r>
              <a:rPr lang="fr-CA" sz="1500" dirty="0">
                <a:solidFill>
                  <a:schemeClr val="tx1">
                    <a:lumMod val="65000"/>
                    <a:lumOff val="35000"/>
                  </a:schemeClr>
                </a:solidFill>
                <a:latin typeface="HelveticaNeueLT Std" pitchFamily="34" charset="0"/>
              </a:rPr>
              <a:t>à risque est une condition essentielle à la prévention de la transmission du VIH dans le contexte de l’épidémie de LGV.</a:t>
            </a:r>
          </a:p>
        </p:txBody>
      </p:sp>
    </p:spTree>
    <p:extLst>
      <p:ext uri="{BB962C8B-B14F-4D97-AF65-F5344CB8AC3E}">
        <p14:creationId xmlns:p14="http://schemas.microsoft.com/office/powerpoint/2010/main" val="3302407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64</a:t>
            </a:fld>
            <a:endParaRPr lang="fr-FR" dirty="0">
              <a:solidFill>
                <a:schemeClr val="tx1">
                  <a:lumMod val="50000"/>
                  <a:lumOff val="50000"/>
                </a:schemeClr>
              </a:solidFill>
            </a:endParaRPr>
          </a:p>
        </p:txBody>
      </p:sp>
      <p:sp>
        <p:nvSpPr>
          <p:cNvPr id="9" name="Content Placeholder 8">
            <a:extLst>
              <a:ext uri="{FF2B5EF4-FFF2-40B4-BE49-F238E27FC236}">
                <a16:creationId xmlns:a16="http://schemas.microsoft.com/office/drawing/2014/main" id="{85C4AD26-03BC-4166-B6C5-BB0DF9758702}"/>
              </a:ext>
            </a:extLst>
          </p:cNvPr>
          <p:cNvSpPr>
            <a:spLocks noGrp="1"/>
          </p:cNvSpPr>
          <p:nvPr>
            <p:ph idx="1"/>
            <p:custDataLst>
              <p:tags r:id="rId2"/>
            </p:custDataLst>
          </p:nvPr>
        </p:nvSpPr>
        <p:spPr>
          <a:xfrm>
            <a:off x="487858" y="1752046"/>
            <a:ext cx="11237977" cy="4637636"/>
          </a:xfrm>
        </p:spPr>
        <p:txBody>
          <a:bodyPr>
            <a:noAutofit/>
          </a:bodyPr>
          <a:lstStyle/>
          <a:p>
            <a:pPr>
              <a:lnSpc>
                <a:spcPct val="150000"/>
              </a:lnSpc>
              <a:spcAft>
                <a:spcPts val="1200"/>
              </a:spcAft>
              <a:buClr>
                <a:srgbClr val="4BACC6">
                  <a:lumMod val="75000"/>
                </a:srgbClr>
              </a:buClr>
            </a:pPr>
            <a:r>
              <a:rPr lang="fr-FR" sz="2200" b="1" dirty="0">
                <a:solidFill>
                  <a:srgbClr val="31859C"/>
                </a:solidFill>
              </a:rPr>
              <a:t>Comparaison entre PVVIH et non PVVIH</a:t>
            </a:r>
          </a:p>
          <a:p>
            <a:pPr>
              <a:spcAft>
                <a:spcPts val="1200"/>
              </a:spcAft>
              <a:buClr>
                <a:srgbClr val="4BACC6">
                  <a:lumMod val="75000"/>
                </a:srgbClr>
              </a:buClr>
            </a:pPr>
            <a:r>
              <a:rPr lang="fr-CA" sz="2000" dirty="0">
                <a:solidFill>
                  <a:schemeClr val="tx1">
                    <a:lumMod val="65000"/>
                    <a:lumOff val="35000"/>
                  </a:schemeClr>
                </a:solidFill>
              </a:rPr>
              <a:t>L’information sur les antécédents de VIH est disponible pour 68 % des cas masculins déclarés (152/224). Le risque de biais est non négligeable. </a:t>
            </a:r>
          </a:p>
          <a:p>
            <a:pPr>
              <a:spcAft>
                <a:spcPts val="1200"/>
              </a:spcAft>
              <a:buClr>
                <a:srgbClr val="4BACC6">
                  <a:lumMod val="75000"/>
                </a:srgbClr>
              </a:buClr>
            </a:pPr>
            <a:r>
              <a:rPr lang="fr-CA" sz="2000" dirty="0">
                <a:solidFill>
                  <a:schemeClr val="tx1">
                    <a:lumMod val="65000"/>
                    <a:lumOff val="35000"/>
                  </a:schemeClr>
                </a:solidFill>
              </a:rPr>
              <a:t>L’âge moyen des PVVIH est plus élevé que chez les non PVVIH (42 vs 37 ans).</a:t>
            </a:r>
          </a:p>
          <a:p>
            <a:pPr>
              <a:spcAft>
                <a:spcPts val="1200"/>
              </a:spcAft>
              <a:buClr>
                <a:srgbClr val="4BACC6">
                  <a:lumMod val="75000"/>
                </a:srgbClr>
              </a:buClr>
            </a:pPr>
            <a:r>
              <a:rPr lang="fr-CA" sz="2000" dirty="0">
                <a:solidFill>
                  <a:schemeClr val="tx1">
                    <a:lumMod val="65000"/>
                    <a:lumOff val="35000"/>
                  </a:schemeClr>
                </a:solidFill>
              </a:rPr>
              <a:t>Chez les PVVIH comparativement aux non PVVIH, les antécédents d’ITSS ainsi que les réinfections sont plus fréquents. La rencontre de partenaires sexuels dans le contexte du sauna est plus fréquente alors que la rencontre sur internet l’est moins. Cette différence au niveau des lieux de rencontre de partenaires sexuels est probablement influencée par l’âge, les PVVIH étant en moyenne plus âgés.</a:t>
            </a:r>
          </a:p>
          <a:p>
            <a:pPr>
              <a:spcAft>
                <a:spcPts val="1200"/>
              </a:spcAft>
              <a:buClr>
                <a:srgbClr val="4BACC6">
                  <a:lumMod val="75000"/>
                </a:srgbClr>
              </a:buClr>
            </a:pPr>
            <a:r>
              <a:rPr lang="fr-CA" sz="2000" dirty="0">
                <a:solidFill>
                  <a:schemeClr val="tx1">
                    <a:lumMod val="65000"/>
                    <a:lumOff val="35000"/>
                  </a:schemeClr>
                </a:solidFill>
              </a:rPr>
              <a:t>La consommation de drogue est plus souvent observée, mais les substances consommées semblent similaires.</a:t>
            </a:r>
          </a:p>
          <a:p>
            <a:pPr>
              <a:spcAft>
                <a:spcPts val="1200"/>
              </a:spcAft>
              <a:buClr>
                <a:srgbClr val="4BACC6">
                  <a:lumMod val="75000"/>
                </a:srgbClr>
              </a:buClr>
            </a:pPr>
            <a:endParaRPr lang="fr-FR" sz="1333" dirty="0">
              <a:solidFill>
                <a:schemeClr val="tx1">
                  <a:lumMod val="65000"/>
                  <a:lumOff val="35000"/>
                </a:schemeClr>
              </a:solidFill>
            </a:endParaRPr>
          </a:p>
        </p:txBody>
      </p:sp>
      <p:sp>
        <p:nvSpPr>
          <p:cNvPr id="5" name="Titre 1"/>
          <p:cNvSpPr>
            <a:spLocks noGrp="1"/>
          </p:cNvSpPr>
          <p:nvPr>
            <p:ph type="title"/>
            <p:custDataLst>
              <p:tags r:id="rId3"/>
            </p:custDataLst>
          </p:nvPr>
        </p:nvSpPr>
        <p:spPr>
          <a:xfrm>
            <a:off x="466550" y="274096"/>
            <a:ext cx="8605441" cy="900932"/>
          </a:xfrm>
        </p:spPr>
        <p:txBody>
          <a:bodyPr>
            <a:normAutofit/>
          </a:bodyPr>
          <a:lstStyle/>
          <a:p>
            <a:r>
              <a:rPr lang="fr-CA" sz="3200" dirty="0"/>
              <a:t>Faits saillants et discussion (suite)</a:t>
            </a:r>
          </a:p>
        </p:txBody>
      </p:sp>
    </p:spTree>
    <p:extLst>
      <p:ext uri="{BB962C8B-B14F-4D97-AF65-F5344CB8AC3E}">
        <p14:creationId xmlns:p14="http://schemas.microsoft.com/office/powerpoint/2010/main" val="1911046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5DD80-668A-4910-AB53-18582BDD69F5}"/>
              </a:ext>
            </a:extLst>
          </p:cNvPr>
          <p:cNvSpPr>
            <a:spLocks noGrp="1"/>
          </p:cNvSpPr>
          <p:nvPr>
            <p:ph type="title"/>
          </p:nvPr>
        </p:nvSpPr>
        <p:spPr>
          <a:xfrm>
            <a:off x="479997" y="163517"/>
            <a:ext cx="10972800" cy="1143000"/>
          </a:xfrm>
        </p:spPr>
        <p:txBody>
          <a:bodyPr>
            <a:normAutofit/>
          </a:bodyPr>
          <a:lstStyle/>
          <a:p>
            <a:r>
              <a:rPr lang="fr-CA" sz="3200" dirty="0"/>
              <a:t>Faits saillants et discussion (suite)</a:t>
            </a:r>
          </a:p>
        </p:txBody>
      </p:sp>
      <p:sp>
        <p:nvSpPr>
          <p:cNvPr id="3" name="Espace réservé du contenu 2">
            <a:extLst>
              <a:ext uri="{FF2B5EF4-FFF2-40B4-BE49-F238E27FC236}">
                <a16:creationId xmlns:a16="http://schemas.microsoft.com/office/drawing/2014/main" id="{A98EE7D2-A69D-4554-84CA-81BE7C56C407}"/>
              </a:ext>
            </a:extLst>
          </p:cNvPr>
          <p:cNvSpPr>
            <a:spLocks noGrp="1"/>
          </p:cNvSpPr>
          <p:nvPr>
            <p:ph idx="1"/>
          </p:nvPr>
        </p:nvSpPr>
        <p:spPr>
          <a:xfrm>
            <a:off x="506891" y="1865735"/>
            <a:ext cx="10972800" cy="4494724"/>
          </a:xfrm>
        </p:spPr>
        <p:txBody>
          <a:bodyPr>
            <a:noAutofit/>
          </a:bodyPr>
          <a:lstStyle/>
          <a:p>
            <a:pPr>
              <a:spcAft>
                <a:spcPts val="1200"/>
              </a:spcAft>
              <a:buClr>
                <a:srgbClr val="4BACC6">
                  <a:lumMod val="75000"/>
                </a:srgbClr>
              </a:buClr>
            </a:pPr>
            <a:r>
              <a:rPr lang="fr-FR" sz="2200" b="1" dirty="0">
                <a:solidFill>
                  <a:srgbClr val="31859C"/>
                </a:solidFill>
              </a:rPr>
              <a:t>Comparaison entre Montréal vs hors Montréal</a:t>
            </a:r>
          </a:p>
          <a:p>
            <a:pPr>
              <a:spcAft>
                <a:spcPts val="1200"/>
              </a:spcAft>
              <a:buClr>
                <a:srgbClr val="4BACC6">
                  <a:lumMod val="75000"/>
                </a:srgbClr>
              </a:buClr>
            </a:pPr>
            <a:r>
              <a:rPr lang="fr-CA" sz="2000" b="1" dirty="0">
                <a:solidFill>
                  <a:schemeClr val="tx1">
                    <a:lumMod val="65000"/>
                    <a:lumOff val="35000"/>
                  </a:schemeClr>
                </a:solidFill>
              </a:rPr>
              <a:t>Pour les cas résidant à Montréal comparativement à hors Montréal</a:t>
            </a:r>
            <a:r>
              <a:rPr lang="fr-CA" sz="2000" dirty="0">
                <a:solidFill>
                  <a:schemeClr val="tx1">
                    <a:lumMod val="65000"/>
                    <a:lumOff val="35000"/>
                  </a:schemeClr>
                </a:solidFill>
              </a:rPr>
              <a:t>, la proportion de PVVIH est plus élevée (44 % vs 24 % hors Montréal)</a:t>
            </a:r>
            <a:r>
              <a:rPr lang="fr-FR" sz="2000" dirty="0">
                <a:solidFill>
                  <a:schemeClr val="tx1">
                    <a:lumMod val="65000"/>
                    <a:lumOff val="35000"/>
                  </a:schemeClr>
                </a:solidFill>
              </a:rPr>
              <a:t>, proportionnellement m</a:t>
            </a:r>
            <a:r>
              <a:rPr lang="fr-CA" sz="2000" dirty="0">
                <a:solidFill>
                  <a:schemeClr val="tx1">
                    <a:lumMod val="65000"/>
                    <a:lumOff val="35000"/>
                  </a:schemeClr>
                </a:solidFill>
              </a:rPr>
              <a:t>oins de cas rapportent des partenaires sexuelles féminines, plus de cas rapportent de 4 à 10 partenaires dans les </a:t>
            </a:r>
            <a:br>
              <a:rPr lang="fr-CA" sz="2000" dirty="0">
                <a:solidFill>
                  <a:schemeClr val="tx1">
                    <a:lumMod val="65000"/>
                    <a:lumOff val="35000"/>
                  </a:schemeClr>
                </a:solidFill>
              </a:rPr>
            </a:br>
            <a:r>
              <a:rPr lang="fr-CA" sz="2000" dirty="0">
                <a:solidFill>
                  <a:schemeClr val="tx1">
                    <a:lumMod val="65000"/>
                    <a:lumOff val="35000"/>
                  </a:schemeClr>
                </a:solidFill>
              </a:rPr>
              <a:t>12 derniers mois (vs 1 à 3 partenaires) et une proportion légèrement plus élevée rapportent des partenaires sexuels résidant habituellement hors du Québec dans les 2 derniers mois. </a:t>
            </a:r>
          </a:p>
          <a:p>
            <a:pPr>
              <a:spcAft>
                <a:spcPts val="1200"/>
              </a:spcAft>
              <a:buClr>
                <a:srgbClr val="4BACC6">
                  <a:lumMod val="75000"/>
                </a:srgbClr>
              </a:buClr>
            </a:pPr>
            <a:r>
              <a:rPr lang="fr-CA" sz="2000" dirty="0">
                <a:solidFill>
                  <a:schemeClr val="tx1">
                    <a:lumMod val="65000"/>
                    <a:lumOff val="35000"/>
                  </a:schemeClr>
                </a:solidFill>
              </a:rPr>
              <a:t>La consommation de drogue dans les 12 derniers mois est similaire, mais la consommation de méthamphétamine en cristaux (</a:t>
            </a:r>
            <a:r>
              <a:rPr lang="fr-CA" sz="2000" dirty="0" err="1">
                <a:solidFill>
                  <a:schemeClr val="tx1">
                    <a:lumMod val="65000"/>
                    <a:lumOff val="35000"/>
                  </a:schemeClr>
                </a:solidFill>
              </a:rPr>
              <a:t>Crystalmeth</a:t>
            </a:r>
            <a:r>
              <a:rPr lang="fr-CA" sz="2000" dirty="0">
                <a:solidFill>
                  <a:schemeClr val="tx1">
                    <a:lumMod val="65000"/>
                    <a:lumOff val="35000"/>
                  </a:schemeClr>
                </a:solidFill>
              </a:rPr>
              <a:t>), d’Ecstasy et de GHB semble plus fréquente.</a:t>
            </a:r>
          </a:p>
          <a:p>
            <a:endParaRPr lang="fr-CA" sz="2200" dirty="0"/>
          </a:p>
        </p:txBody>
      </p:sp>
      <p:sp>
        <p:nvSpPr>
          <p:cNvPr id="4" name="Espace réservé du numéro de diapositive 3">
            <a:extLst>
              <a:ext uri="{FF2B5EF4-FFF2-40B4-BE49-F238E27FC236}">
                <a16:creationId xmlns:a16="http://schemas.microsoft.com/office/drawing/2014/main" id="{54000993-A8CA-4307-9210-7106588D156F}"/>
              </a:ext>
            </a:extLst>
          </p:cNvPr>
          <p:cNvSpPr>
            <a:spLocks noGrp="1"/>
          </p:cNvSpPr>
          <p:nvPr>
            <p:ph type="sldNum" sz="quarter" idx="12"/>
          </p:nvPr>
        </p:nvSpPr>
        <p:spPr/>
        <p:txBody>
          <a:bodyPr/>
          <a:lstStyle/>
          <a:p>
            <a:fld id="{397918C9-25E8-4AAB-AED4-A5266DEDEDFA}" type="slidenum">
              <a:rPr lang="fr-CA" smtClean="0"/>
              <a:t>65</a:t>
            </a:fld>
            <a:endParaRPr lang="fr-CA"/>
          </a:p>
        </p:txBody>
      </p:sp>
    </p:spTree>
    <p:extLst>
      <p:ext uri="{BB962C8B-B14F-4D97-AF65-F5344CB8AC3E}">
        <p14:creationId xmlns:p14="http://schemas.microsoft.com/office/powerpoint/2010/main" val="1521767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11942-0227-46BA-BA91-6672F0E100AC}"/>
              </a:ext>
            </a:extLst>
          </p:cNvPr>
          <p:cNvSpPr>
            <a:spLocks noGrp="1"/>
          </p:cNvSpPr>
          <p:nvPr>
            <p:ph type="title"/>
            <p:custDataLst>
              <p:tags r:id="rId1"/>
            </p:custDataLst>
          </p:nvPr>
        </p:nvSpPr>
        <p:spPr>
          <a:xfrm>
            <a:off x="461683" y="143526"/>
            <a:ext cx="10972800" cy="1143000"/>
          </a:xfrm>
        </p:spPr>
        <p:txBody>
          <a:bodyPr>
            <a:normAutofit/>
          </a:bodyPr>
          <a:lstStyle/>
          <a:p>
            <a:r>
              <a:rPr lang="fr-CA" sz="3200" dirty="0"/>
              <a:t>Faits saillants et discussion (suite)</a:t>
            </a:r>
          </a:p>
        </p:txBody>
      </p:sp>
      <p:sp>
        <p:nvSpPr>
          <p:cNvPr id="3" name="Espace réservé du contenu 2">
            <a:extLst>
              <a:ext uri="{FF2B5EF4-FFF2-40B4-BE49-F238E27FC236}">
                <a16:creationId xmlns:a16="http://schemas.microsoft.com/office/drawing/2014/main" id="{08FD87C6-42DA-479E-9B2C-000ED17FFA9F}"/>
              </a:ext>
            </a:extLst>
          </p:cNvPr>
          <p:cNvSpPr>
            <a:spLocks noGrp="1"/>
          </p:cNvSpPr>
          <p:nvPr>
            <p:ph idx="1"/>
            <p:custDataLst>
              <p:tags r:id="rId2"/>
            </p:custDataLst>
          </p:nvPr>
        </p:nvSpPr>
        <p:spPr>
          <a:xfrm>
            <a:off x="506891" y="1844514"/>
            <a:ext cx="10972800" cy="4357142"/>
          </a:xfrm>
        </p:spPr>
        <p:txBody>
          <a:bodyPr>
            <a:noAutofit/>
          </a:bodyPr>
          <a:lstStyle/>
          <a:p>
            <a:pPr>
              <a:spcAft>
                <a:spcPts val="1200"/>
              </a:spcAft>
              <a:buClr>
                <a:srgbClr val="4BACC6">
                  <a:lumMod val="75000"/>
                </a:srgbClr>
              </a:buClr>
            </a:pPr>
            <a:r>
              <a:rPr lang="fr-FR" sz="2200" b="1" dirty="0">
                <a:solidFill>
                  <a:srgbClr val="31859C"/>
                </a:solidFill>
              </a:rPr>
              <a:t>Comparaison entre réinfection potentielle et sans réinfection potentielle</a:t>
            </a:r>
          </a:p>
          <a:p>
            <a:pPr>
              <a:spcAft>
                <a:spcPts val="1200"/>
              </a:spcAft>
              <a:buClr>
                <a:srgbClr val="4BACC6">
                  <a:lumMod val="75000"/>
                </a:srgbClr>
              </a:buClr>
            </a:pPr>
            <a:r>
              <a:rPr lang="fr-CA" sz="2000" dirty="0">
                <a:solidFill>
                  <a:schemeClr val="tx1">
                    <a:lumMod val="65000"/>
                    <a:lumOff val="35000"/>
                  </a:schemeClr>
                </a:solidFill>
              </a:rPr>
              <a:t>Entre 2013 et 2019, 664 épisodes ont été rapportés chez 604 personnes différentes. Au moins une réinfection potentielle a été observée chez 8,8 % des personnes (53 des 604 personnes). Pour la LGV, un taux de réinfection de 8,8 % est très élevé et suggère un réseau sexuel dense au sein duquel les expositions sont fréquentes.</a:t>
            </a:r>
          </a:p>
          <a:p>
            <a:pPr>
              <a:spcAft>
                <a:spcPts val="1200"/>
              </a:spcAft>
              <a:buClr>
                <a:srgbClr val="4BACC6">
                  <a:lumMod val="75000"/>
                </a:srgbClr>
              </a:buClr>
            </a:pPr>
            <a:r>
              <a:rPr lang="fr-CA" sz="2000" dirty="0">
                <a:solidFill>
                  <a:schemeClr val="tx1">
                    <a:lumMod val="65000"/>
                    <a:lumOff val="35000"/>
                  </a:schemeClr>
                </a:solidFill>
              </a:rPr>
              <a:t>Pour les cas avec réinfection potentielle comparativement à ceux sans réinfection potentielle, la proportion avec antécédents d’ITSS à vie est plus élevée, aucun cas ne rapporte de partenaires sexuelles féminines. </a:t>
            </a:r>
          </a:p>
        </p:txBody>
      </p:sp>
      <p:sp>
        <p:nvSpPr>
          <p:cNvPr id="4" name="Espace réservé du numéro de diapositive 3">
            <a:extLst>
              <a:ext uri="{FF2B5EF4-FFF2-40B4-BE49-F238E27FC236}">
                <a16:creationId xmlns:a16="http://schemas.microsoft.com/office/drawing/2014/main" id="{CE0CAB5A-B30A-4C32-85B4-A7CD310EE2CE}"/>
              </a:ext>
            </a:extLst>
          </p:cNvPr>
          <p:cNvSpPr>
            <a:spLocks noGrp="1"/>
          </p:cNvSpPr>
          <p:nvPr>
            <p:ph type="sldNum" sz="quarter" idx="12"/>
            <p:custDataLst>
              <p:tags r:id="rId3"/>
            </p:custDataLst>
          </p:nvPr>
        </p:nvSpPr>
        <p:spPr/>
        <p:txBody>
          <a:bodyPr/>
          <a:lstStyle/>
          <a:p>
            <a:fld id="{397918C9-25E8-4AAB-AED4-A5266DEDEDFA}" type="slidenum">
              <a:rPr lang="fr-CA" smtClean="0"/>
              <a:t>66</a:t>
            </a:fld>
            <a:endParaRPr lang="fr-CA"/>
          </a:p>
        </p:txBody>
      </p:sp>
    </p:spTree>
    <p:extLst>
      <p:ext uri="{BB962C8B-B14F-4D97-AF65-F5344CB8AC3E}">
        <p14:creationId xmlns:p14="http://schemas.microsoft.com/office/powerpoint/2010/main" val="479227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23ABA-D7F8-4404-B297-57F64A0DE163}"/>
              </a:ext>
            </a:extLst>
          </p:cNvPr>
          <p:cNvSpPr>
            <a:spLocks noGrp="1"/>
          </p:cNvSpPr>
          <p:nvPr>
            <p:ph type="title"/>
          </p:nvPr>
        </p:nvSpPr>
        <p:spPr>
          <a:xfrm>
            <a:off x="479997" y="152582"/>
            <a:ext cx="10972800" cy="1143000"/>
          </a:xfrm>
        </p:spPr>
        <p:txBody>
          <a:bodyPr>
            <a:normAutofit/>
          </a:bodyPr>
          <a:lstStyle/>
          <a:p>
            <a:r>
              <a:rPr lang="fr-CA" sz="3200" dirty="0"/>
              <a:t>Faits saillants et discussion (suite)</a:t>
            </a:r>
          </a:p>
        </p:txBody>
      </p:sp>
      <p:sp>
        <p:nvSpPr>
          <p:cNvPr id="3" name="Espace réservé du contenu 2">
            <a:extLst>
              <a:ext uri="{FF2B5EF4-FFF2-40B4-BE49-F238E27FC236}">
                <a16:creationId xmlns:a16="http://schemas.microsoft.com/office/drawing/2014/main" id="{4E7CC66C-1AD8-44C6-B66E-B4E75211B8BF}"/>
              </a:ext>
            </a:extLst>
          </p:cNvPr>
          <p:cNvSpPr>
            <a:spLocks noGrp="1"/>
          </p:cNvSpPr>
          <p:nvPr>
            <p:ph idx="1"/>
          </p:nvPr>
        </p:nvSpPr>
        <p:spPr>
          <a:xfrm>
            <a:off x="493444" y="1849598"/>
            <a:ext cx="10972800" cy="4824535"/>
          </a:xfrm>
        </p:spPr>
        <p:txBody>
          <a:bodyPr>
            <a:noAutofit/>
          </a:bodyPr>
          <a:lstStyle/>
          <a:p>
            <a:pPr>
              <a:spcAft>
                <a:spcPts val="1200"/>
              </a:spcAft>
              <a:buClr>
                <a:srgbClr val="4BACC6">
                  <a:lumMod val="75000"/>
                </a:srgbClr>
              </a:buClr>
            </a:pPr>
            <a:r>
              <a:rPr lang="fr-FR" sz="2200" b="1" dirty="0">
                <a:solidFill>
                  <a:srgbClr val="31859C"/>
                </a:solidFill>
              </a:rPr>
              <a:t>Comparaison entre réinfection potentielle et sans réinfection potentielle (suite)</a:t>
            </a:r>
          </a:p>
          <a:p>
            <a:pPr>
              <a:spcAft>
                <a:spcPts val="1200"/>
              </a:spcAft>
              <a:buClr>
                <a:srgbClr val="4BACC6">
                  <a:lumMod val="75000"/>
                </a:srgbClr>
              </a:buClr>
            </a:pPr>
            <a:r>
              <a:rPr lang="fr-CA" sz="1800" dirty="0">
                <a:solidFill>
                  <a:schemeClr val="tx1">
                    <a:lumMod val="65000"/>
                    <a:lumOff val="35000"/>
                  </a:schemeClr>
                </a:solidFill>
              </a:rPr>
              <a:t>Les cas de réinfections potentielles concernent probablement un réseau sexuel très dense, avec des antécédents de VIH plus fréquents (73 % vs 47 %), un nombre élevé de partenaires sexuels (75 % ayant 10 partenaires sexuels ou plus), mentionnant aussi plus fréquemment la rencontre de partenaires sexuels en sauna (64 % vs 32 %) ainsi que la consommation de drogues (54 % vs 31 %), en particulier certaines substances telles la méthamphétamine en cristaux (</a:t>
            </a:r>
            <a:r>
              <a:rPr lang="fr-CA" sz="1800" dirty="0" err="1">
                <a:solidFill>
                  <a:schemeClr val="tx1">
                    <a:lumMod val="65000"/>
                    <a:lumOff val="35000"/>
                  </a:schemeClr>
                </a:solidFill>
              </a:rPr>
              <a:t>crystalmeth</a:t>
            </a:r>
            <a:r>
              <a:rPr lang="fr-CA" sz="1800" dirty="0">
                <a:solidFill>
                  <a:schemeClr val="tx1">
                    <a:lumMod val="65000"/>
                    <a:lumOff val="35000"/>
                  </a:schemeClr>
                </a:solidFill>
              </a:rPr>
              <a:t>), l’ecstasy, les poppers et le GHB.</a:t>
            </a:r>
          </a:p>
          <a:p>
            <a:pPr marL="342900" indent="-342900">
              <a:spcAft>
                <a:spcPts val="1200"/>
              </a:spcAft>
              <a:buClr>
                <a:srgbClr val="4BACC6">
                  <a:lumMod val="75000"/>
                </a:srgbClr>
              </a:buClr>
              <a:buFont typeface="Wingdings" panose="05000000000000000000" pitchFamily="2" charset="2"/>
              <a:buChar char="§"/>
            </a:pPr>
            <a:r>
              <a:rPr lang="fr-CA" sz="1800" dirty="0">
                <a:solidFill>
                  <a:schemeClr val="tx1">
                    <a:lumMod val="65000"/>
                    <a:lumOff val="35000"/>
                  </a:schemeClr>
                </a:solidFill>
              </a:rPr>
              <a:t>Très peu d’associations significatives ont été observées entre les réinfections potentielles et les comportements sexuels. Avoir une infection à LGV suggère déjà l’appartenance à un réseau sexuel dense avec des expositions sexuelles très fréquentes. Des risques spécifiques pour les cas avec réinfection potentielle (infections répétées) pourraient ne pas être distingués facilement en comparaison avec les personnes ayant eu un seul épisode de LGV. </a:t>
            </a:r>
          </a:p>
          <a:p>
            <a:pPr marL="342900" indent="-342900">
              <a:spcAft>
                <a:spcPts val="1200"/>
              </a:spcAft>
              <a:buClr>
                <a:srgbClr val="4BACC6">
                  <a:lumMod val="75000"/>
                </a:srgbClr>
              </a:buClr>
              <a:buFont typeface="Wingdings" panose="05000000000000000000" pitchFamily="2" charset="2"/>
              <a:buChar char="§"/>
            </a:pPr>
            <a:r>
              <a:rPr lang="fr-CA" sz="1800" dirty="0">
                <a:solidFill>
                  <a:schemeClr val="tx1">
                    <a:lumMod val="65000"/>
                    <a:lumOff val="35000"/>
                  </a:schemeClr>
                </a:solidFill>
              </a:rPr>
              <a:t>La puissance statistique pourrait également être insuffisante pour détecter des différences en raison des petits nombres.</a:t>
            </a:r>
          </a:p>
          <a:p>
            <a:pPr>
              <a:spcAft>
                <a:spcPts val="1200"/>
              </a:spcAft>
              <a:buClr>
                <a:srgbClr val="4BACC6">
                  <a:lumMod val="75000"/>
                </a:srgbClr>
              </a:buClr>
            </a:pPr>
            <a:r>
              <a:rPr lang="fr-CA" sz="1800" dirty="0">
                <a:solidFill>
                  <a:schemeClr val="tx1">
                    <a:lumMod val="65000"/>
                    <a:lumOff val="35000"/>
                  </a:schemeClr>
                </a:solidFill>
              </a:rPr>
              <a:t>Le faible nombre de cas avec réinfection potentielle (n = 15) observée nécessite </a:t>
            </a:r>
            <a:br>
              <a:rPr lang="fr-CA" sz="1800" dirty="0">
                <a:solidFill>
                  <a:schemeClr val="tx1">
                    <a:lumMod val="65000"/>
                    <a:lumOff val="35000"/>
                  </a:schemeClr>
                </a:solidFill>
              </a:rPr>
            </a:br>
            <a:r>
              <a:rPr lang="fr-CA" sz="1800" dirty="0">
                <a:solidFill>
                  <a:schemeClr val="tx1">
                    <a:lumMod val="65000"/>
                    <a:lumOff val="35000"/>
                  </a:schemeClr>
                </a:solidFill>
              </a:rPr>
              <a:t>d’ailleurs une interprétation prudente de ces résultats.</a:t>
            </a:r>
          </a:p>
          <a:p>
            <a:endParaRPr lang="fr-CA" sz="2000" dirty="0"/>
          </a:p>
        </p:txBody>
      </p:sp>
      <p:sp>
        <p:nvSpPr>
          <p:cNvPr id="4" name="Espace réservé du numéro de diapositive 3">
            <a:extLst>
              <a:ext uri="{FF2B5EF4-FFF2-40B4-BE49-F238E27FC236}">
                <a16:creationId xmlns:a16="http://schemas.microsoft.com/office/drawing/2014/main" id="{F3D5D0B6-92F0-4C7A-BC82-872BF6A9403C}"/>
              </a:ext>
            </a:extLst>
          </p:cNvPr>
          <p:cNvSpPr>
            <a:spLocks noGrp="1"/>
          </p:cNvSpPr>
          <p:nvPr>
            <p:ph type="sldNum" sz="quarter" idx="12"/>
          </p:nvPr>
        </p:nvSpPr>
        <p:spPr/>
        <p:txBody>
          <a:bodyPr/>
          <a:lstStyle/>
          <a:p>
            <a:fld id="{397918C9-25E8-4AAB-AED4-A5266DEDEDFA}" type="slidenum">
              <a:rPr lang="fr-CA" smtClean="0"/>
              <a:t>67</a:t>
            </a:fld>
            <a:endParaRPr lang="fr-CA"/>
          </a:p>
        </p:txBody>
      </p:sp>
    </p:spTree>
    <p:extLst>
      <p:ext uri="{BB962C8B-B14F-4D97-AF65-F5344CB8AC3E}">
        <p14:creationId xmlns:p14="http://schemas.microsoft.com/office/powerpoint/2010/main" val="1311604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68</a:t>
            </a:fld>
            <a:endParaRPr lang="fr-FR" dirty="0">
              <a:solidFill>
                <a:schemeClr val="tx1">
                  <a:lumMod val="50000"/>
                  <a:lumOff val="50000"/>
                </a:schemeClr>
              </a:solidFill>
            </a:endParaRPr>
          </a:p>
        </p:txBody>
      </p:sp>
      <p:sp>
        <p:nvSpPr>
          <p:cNvPr id="9" name="Content Placeholder 8">
            <a:extLst>
              <a:ext uri="{FF2B5EF4-FFF2-40B4-BE49-F238E27FC236}">
                <a16:creationId xmlns:a16="http://schemas.microsoft.com/office/drawing/2014/main" id="{85C4AD26-03BC-4166-B6C5-BB0DF9758702}"/>
              </a:ext>
            </a:extLst>
          </p:cNvPr>
          <p:cNvSpPr>
            <a:spLocks noGrp="1"/>
          </p:cNvSpPr>
          <p:nvPr>
            <p:ph idx="1"/>
            <p:custDataLst>
              <p:tags r:id="rId2"/>
            </p:custDataLst>
          </p:nvPr>
        </p:nvSpPr>
        <p:spPr>
          <a:xfrm>
            <a:off x="506693" y="1831089"/>
            <a:ext cx="11613485" cy="4451377"/>
          </a:xfrm>
        </p:spPr>
        <p:txBody>
          <a:bodyPr>
            <a:noAutofit/>
          </a:bodyPr>
          <a:lstStyle/>
          <a:p>
            <a:pPr marL="285750" indent="-285750">
              <a:spcAft>
                <a:spcPts val="1200"/>
              </a:spcAft>
              <a:buFont typeface="Wingdings" panose="05000000000000000000" pitchFamily="2" charset="2"/>
              <a:buChar char="§"/>
            </a:pPr>
            <a:r>
              <a:rPr lang="fr-CA" sz="1700" dirty="0">
                <a:solidFill>
                  <a:schemeClr val="tx1">
                    <a:lumMod val="65000"/>
                    <a:lumOff val="35000"/>
                  </a:schemeClr>
                </a:solidFill>
              </a:rPr>
              <a:t>Avant 2018, l’absence de standardisation des formulaires d’enquête d’une direction de santé publique régionale à l’autre et dans le temps.</a:t>
            </a:r>
          </a:p>
          <a:p>
            <a:pPr marL="285750" indent="-285750">
              <a:spcAft>
                <a:spcPts val="1200"/>
              </a:spcAft>
              <a:buFont typeface="Wingdings" panose="05000000000000000000" pitchFamily="2" charset="2"/>
              <a:buChar char="§"/>
            </a:pPr>
            <a:r>
              <a:rPr lang="fr-CA" sz="1700" dirty="0">
                <a:solidFill>
                  <a:schemeClr val="tx1">
                    <a:lumMod val="65000"/>
                    <a:lumOff val="35000"/>
                  </a:schemeClr>
                </a:solidFill>
              </a:rPr>
              <a:t>La proportion de questionnaires d’enquêtes reçus a diminué en 2019.</a:t>
            </a:r>
          </a:p>
          <a:p>
            <a:pPr marL="285750" indent="-285750">
              <a:spcAft>
                <a:spcPts val="1200"/>
              </a:spcAft>
              <a:buFont typeface="Wingdings" panose="05000000000000000000" pitchFamily="2" charset="2"/>
              <a:buChar char="§"/>
            </a:pPr>
            <a:r>
              <a:rPr lang="fr-CA" sz="1700" dirty="0">
                <a:solidFill>
                  <a:schemeClr val="tx1">
                    <a:lumMod val="65000"/>
                    <a:lumOff val="35000"/>
                  </a:schemeClr>
                </a:solidFill>
              </a:rPr>
              <a:t>Le nombre de réponses « inconnues » à certaines questions est très élevé. </a:t>
            </a:r>
            <a:r>
              <a:rPr lang="fr-FR" sz="1700" dirty="0">
                <a:solidFill>
                  <a:schemeClr val="tx1">
                    <a:lumMod val="65000"/>
                    <a:lumOff val="35000"/>
                  </a:schemeClr>
                </a:solidFill>
              </a:rPr>
              <a:t>Pour certaines variables, le pourcentage de données manquantes est élevé et il varie d’une année à l’autre. Il est nécessaire de faire preuve de prudence dans l’interprétation des données considérant le risque de biais. </a:t>
            </a:r>
            <a:r>
              <a:rPr lang="fr-CA" sz="1700" dirty="0">
                <a:solidFill>
                  <a:schemeClr val="tx1">
                    <a:lumMod val="65000"/>
                    <a:lumOff val="35000"/>
                  </a:schemeClr>
                </a:solidFill>
              </a:rPr>
              <a:t>Lorsque le nombre de valeurs manquantes est élevé, la proportion calculée est susceptible de surestimer ou sous‐estimer ce qui devrait être observé. </a:t>
            </a:r>
          </a:p>
          <a:p>
            <a:pPr marL="285750" indent="-285750">
              <a:spcAft>
                <a:spcPts val="1200"/>
              </a:spcAft>
              <a:buFont typeface="Wingdings" panose="05000000000000000000" pitchFamily="2" charset="2"/>
              <a:buChar char="§"/>
            </a:pPr>
            <a:r>
              <a:rPr lang="fr-CA" sz="1700" dirty="0">
                <a:solidFill>
                  <a:schemeClr val="tx1">
                    <a:lumMod val="65000"/>
                    <a:lumOff val="35000"/>
                  </a:schemeClr>
                </a:solidFill>
              </a:rPr>
              <a:t>Les comportements sexuels ou de consommation sont particulièrement susceptibles d’être affectés par un biais de désirabilité sociale, c’est-à-dire que le répondant pourrait avoir tendance à fournir des réponses qu’il considère socialement acceptables plutôt que les vraies réponses. </a:t>
            </a:r>
          </a:p>
          <a:p>
            <a:pPr marL="285750" indent="-285750">
              <a:spcAft>
                <a:spcPts val="1200"/>
              </a:spcAft>
              <a:buFont typeface="Wingdings" panose="05000000000000000000" pitchFamily="2" charset="2"/>
              <a:buChar char="§"/>
            </a:pPr>
            <a:r>
              <a:rPr lang="fr-CA" sz="1700" dirty="0">
                <a:solidFill>
                  <a:schemeClr val="tx1">
                    <a:lumMod val="65000"/>
                    <a:lumOff val="35000"/>
                  </a:schemeClr>
                </a:solidFill>
              </a:rPr>
              <a:t>Les analyses bivariées en particulier devraient être interprétées avec prudence, car certains nombres et dénominateurs sont faibles ou très faibles. Compte tenu des différences observées, des biais de confusion sont probables notamment entre l’âge, le statut VIH et la région de résidence. Des analyses multivariées n’ont pas été effectuées afin d’ajuster, en raison des faibles nombres, notamment. </a:t>
            </a:r>
          </a:p>
        </p:txBody>
      </p:sp>
      <p:sp>
        <p:nvSpPr>
          <p:cNvPr id="5" name="Titre 1"/>
          <p:cNvSpPr>
            <a:spLocks noGrp="1"/>
          </p:cNvSpPr>
          <p:nvPr>
            <p:ph type="title"/>
            <p:custDataLst>
              <p:tags r:id="rId3"/>
            </p:custDataLst>
          </p:nvPr>
        </p:nvSpPr>
        <p:spPr>
          <a:xfrm>
            <a:off x="466550" y="214108"/>
            <a:ext cx="6753473" cy="1015355"/>
          </a:xfrm>
        </p:spPr>
        <p:txBody>
          <a:bodyPr>
            <a:normAutofit/>
          </a:bodyPr>
          <a:lstStyle/>
          <a:p>
            <a:r>
              <a:rPr lang="fr-CA" sz="3200" dirty="0"/>
              <a:t>Limites</a:t>
            </a:r>
          </a:p>
        </p:txBody>
      </p:sp>
    </p:spTree>
    <p:extLst>
      <p:ext uri="{BB962C8B-B14F-4D97-AF65-F5344CB8AC3E}">
        <p14:creationId xmlns:p14="http://schemas.microsoft.com/office/powerpoint/2010/main" val="3820337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DD904-95E4-4387-8E23-6DD58D773941}"/>
              </a:ext>
            </a:extLst>
          </p:cNvPr>
          <p:cNvSpPr>
            <a:spLocks noGrp="1"/>
          </p:cNvSpPr>
          <p:nvPr>
            <p:ph type="title"/>
            <p:custDataLst>
              <p:tags r:id="rId1"/>
            </p:custDataLst>
          </p:nvPr>
        </p:nvSpPr>
        <p:spPr>
          <a:xfrm>
            <a:off x="493444" y="170420"/>
            <a:ext cx="10972800" cy="1143000"/>
          </a:xfrm>
        </p:spPr>
        <p:txBody>
          <a:bodyPr>
            <a:normAutofit/>
          </a:bodyPr>
          <a:lstStyle/>
          <a:p>
            <a:r>
              <a:rPr lang="fr-CA" sz="3200" dirty="0"/>
              <a:t>Forces</a:t>
            </a:r>
          </a:p>
        </p:txBody>
      </p:sp>
      <p:sp>
        <p:nvSpPr>
          <p:cNvPr id="4" name="Espace réservé du numéro de diapositive 3">
            <a:extLst>
              <a:ext uri="{FF2B5EF4-FFF2-40B4-BE49-F238E27FC236}">
                <a16:creationId xmlns:a16="http://schemas.microsoft.com/office/drawing/2014/main" id="{5E4ED8F4-727C-4E54-BFC7-C7B50CA00A80}"/>
              </a:ext>
            </a:extLst>
          </p:cNvPr>
          <p:cNvSpPr>
            <a:spLocks noGrp="1"/>
          </p:cNvSpPr>
          <p:nvPr>
            <p:ph type="sldNum" sz="quarter" idx="12"/>
            <p:custDataLst>
              <p:tags r:id="rId2"/>
            </p:custDataLst>
          </p:nvPr>
        </p:nvSpPr>
        <p:spPr/>
        <p:txBody>
          <a:bodyPr/>
          <a:lstStyle/>
          <a:p>
            <a:fld id="{397918C9-25E8-4AAB-AED4-A5266DEDEDFA}" type="slidenum">
              <a:rPr lang="fr-CA" smtClean="0"/>
              <a:t>69</a:t>
            </a:fld>
            <a:endParaRPr lang="fr-CA"/>
          </a:p>
        </p:txBody>
      </p:sp>
      <p:sp>
        <p:nvSpPr>
          <p:cNvPr id="6" name="Espace réservé du contenu 5">
            <a:extLst>
              <a:ext uri="{FF2B5EF4-FFF2-40B4-BE49-F238E27FC236}">
                <a16:creationId xmlns:a16="http://schemas.microsoft.com/office/drawing/2014/main" id="{FFE70747-51A9-4F6A-BBB1-F2E1A018A9E5}"/>
              </a:ext>
            </a:extLst>
          </p:cNvPr>
          <p:cNvSpPr>
            <a:spLocks noGrp="1"/>
          </p:cNvSpPr>
          <p:nvPr>
            <p:ph idx="1"/>
            <p:custDataLst>
              <p:tags r:id="rId3"/>
            </p:custDataLst>
          </p:nvPr>
        </p:nvSpPr>
        <p:spPr>
          <a:xfrm>
            <a:off x="488577" y="1831602"/>
            <a:ext cx="10972800" cy="4394540"/>
          </a:xfrm>
        </p:spPr>
        <p:txBody>
          <a:bodyPr>
            <a:normAutofit/>
          </a:bodyPr>
          <a:lstStyle/>
          <a:p>
            <a:pPr marL="342900" indent="-342900">
              <a:lnSpc>
                <a:spcPct val="120000"/>
              </a:lnSpc>
              <a:buFont typeface="Wingdings" panose="05000000000000000000" pitchFamily="2" charset="2"/>
              <a:buChar char="§"/>
            </a:pPr>
            <a:r>
              <a:rPr lang="fr-CA" sz="2000" dirty="0">
                <a:solidFill>
                  <a:schemeClr val="tx1">
                    <a:lumMod val="65000"/>
                    <a:lumOff val="35000"/>
                  </a:schemeClr>
                </a:solidFill>
              </a:rPr>
              <a:t>Disponibilités de données de laboratoire détaillées (LSPQ, LNM).</a:t>
            </a:r>
          </a:p>
          <a:p>
            <a:pPr marL="342900" indent="-342900">
              <a:lnSpc>
                <a:spcPct val="120000"/>
              </a:lnSpc>
              <a:buFont typeface="Wingdings" panose="05000000000000000000" pitchFamily="2" charset="2"/>
              <a:buChar char="§"/>
            </a:pPr>
            <a:r>
              <a:rPr lang="fr-CA" sz="2000" dirty="0">
                <a:solidFill>
                  <a:schemeClr val="tx1">
                    <a:lumMod val="65000"/>
                    <a:lumOff val="35000"/>
                  </a:schemeClr>
                </a:solidFill>
              </a:rPr>
              <a:t>Questionnaires épidémiologiques permettant une caractérisation exhaustive des cas. </a:t>
            </a:r>
          </a:p>
          <a:p>
            <a:pPr marL="342900" indent="-342900">
              <a:lnSpc>
                <a:spcPct val="120000"/>
              </a:lnSpc>
              <a:buFont typeface="Wingdings" panose="05000000000000000000" pitchFamily="2" charset="2"/>
              <a:buChar char="§"/>
            </a:pPr>
            <a:r>
              <a:rPr lang="fr-CA" sz="2000" dirty="0">
                <a:solidFill>
                  <a:schemeClr val="tx1">
                    <a:lumMod val="65000"/>
                    <a:lumOff val="35000"/>
                  </a:schemeClr>
                </a:solidFill>
              </a:rPr>
              <a:t>Possibilité de capter les cas asymptomatiques par l’intermédiaire du génotypage systématique des échantillons </a:t>
            </a:r>
            <a:r>
              <a:rPr lang="fr-CA" sz="2000" dirty="0" err="1">
                <a:solidFill>
                  <a:schemeClr val="tx1">
                    <a:lumMod val="65000"/>
                    <a:lumOff val="35000"/>
                  </a:schemeClr>
                </a:solidFill>
              </a:rPr>
              <a:t>ano-rectaux</a:t>
            </a:r>
            <a:r>
              <a:rPr lang="fr-CA" sz="2000" dirty="0">
                <a:solidFill>
                  <a:schemeClr val="tx1">
                    <a:lumMod val="65000"/>
                    <a:lumOff val="35000"/>
                  </a:schemeClr>
                </a:solidFill>
              </a:rPr>
              <a:t> positifs par TAAN pour </a:t>
            </a:r>
            <a:r>
              <a:rPr lang="fr-CA" sz="2000" i="1" dirty="0">
                <a:solidFill>
                  <a:schemeClr val="tx1">
                    <a:lumMod val="65000"/>
                    <a:lumOff val="35000"/>
                  </a:schemeClr>
                </a:solidFill>
              </a:rPr>
              <a:t>C. trachomatis.</a:t>
            </a:r>
          </a:p>
          <a:p>
            <a:pPr marL="342900" indent="-342900">
              <a:lnSpc>
                <a:spcPct val="120000"/>
              </a:lnSpc>
              <a:buFont typeface="Wingdings" panose="05000000000000000000" pitchFamily="2" charset="2"/>
              <a:buChar char="§"/>
            </a:pPr>
            <a:r>
              <a:rPr lang="fr-CA" sz="2000" dirty="0">
                <a:solidFill>
                  <a:schemeClr val="tx1">
                    <a:lumMod val="65000"/>
                    <a:lumOff val="35000"/>
                  </a:schemeClr>
                </a:solidFill>
              </a:rPr>
              <a:t>Représentativité provinciale.</a:t>
            </a:r>
          </a:p>
          <a:p>
            <a:pPr marL="342900" indent="-342900">
              <a:lnSpc>
                <a:spcPct val="120000"/>
              </a:lnSpc>
              <a:buFont typeface="Wingdings" panose="05000000000000000000" pitchFamily="2" charset="2"/>
              <a:buChar char="§"/>
            </a:pPr>
            <a:r>
              <a:rPr lang="fr-CA" sz="2000" dirty="0">
                <a:solidFill>
                  <a:schemeClr val="tx1">
                    <a:lumMod val="65000"/>
                    <a:lumOff val="35000"/>
                  </a:schemeClr>
                </a:solidFill>
              </a:rPr>
              <a:t>Période d’analyse de 2013 à 2019.</a:t>
            </a:r>
          </a:p>
        </p:txBody>
      </p:sp>
    </p:spTree>
    <p:extLst>
      <p:ext uri="{BB962C8B-B14F-4D97-AF65-F5344CB8AC3E}">
        <p14:creationId xmlns:p14="http://schemas.microsoft.com/office/powerpoint/2010/main" val="380576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3AF88C-D7F1-4880-9DEA-FB1E266C7FA9}"/>
              </a:ext>
            </a:extLst>
          </p:cNvPr>
          <p:cNvSpPr>
            <a:spLocks noGrp="1"/>
          </p:cNvSpPr>
          <p:nvPr>
            <p:ph type="title"/>
            <p:custDataLst>
              <p:tags r:id="rId1"/>
            </p:custDataLst>
          </p:nvPr>
        </p:nvSpPr>
        <p:spPr/>
        <p:txBody>
          <a:bodyPr/>
          <a:lstStyle/>
          <a:p>
            <a:r>
              <a:rPr lang="fr-CA" dirty="0"/>
              <a:t>Objectif du rapport</a:t>
            </a:r>
          </a:p>
        </p:txBody>
      </p:sp>
      <p:sp>
        <p:nvSpPr>
          <p:cNvPr id="3" name="Espace réservé du numéro de diapositive 2">
            <a:extLst>
              <a:ext uri="{FF2B5EF4-FFF2-40B4-BE49-F238E27FC236}">
                <a16:creationId xmlns:a16="http://schemas.microsoft.com/office/drawing/2014/main" id="{F6442A49-6B4D-4E5B-A923-0688EDAA9E44}"/>
              </a:ext>
            </a:extLst>
          </p:cNvPr>
          <p:cNvSpPr>
            <a:spLocks noGrp="1"/>
          </p:cNvSpPr>
          <p:nvPr>
            <p:ph type="sldNum" sz="quarter" idx="12"/>
            <p:custDataLst>
              <p:tags r:id="rId2"/>
            </p:custDataLst>
          </p:nvPr>
        </p:nvSpPr>
        <p:spPr/>
        <p:txBody>
          <a:bodyPr/>
          <a:lstStyle/>
          <a:p>
            <a:fld id="{00BA8EDE-6DC9-4F99-B0F4-25DFD083338C}" type="slidenum">
              <a:rPr lang="fr-FR" smtClean="0">
                <a:solidFill>
                  <a:schemeClr val="tx1">
                    <a:lumMod val="50000"/>
                    <a:lumOff val="50000"/>
                  </a:schemeClr>
                </a:solidFill>
              </a:rPr>
              <a:pPr/>
              <a:t>7</a:t>
            </a:fld>
            <a:endParaRPr lang="fr-FR" dirty="0">
              <a:solidFill>
                <a:schemeClr val="tx1">
                  <a:lumMod val="50000"/>
                  <a:lumOff val="50000"/>
                </a:schemeClr>
              </a:solidFill>
            </a:endParaRPr>
          </a:p>
        </p:txBody>
      </p:sp>
      <p:sp>
        <p:nvSpPr>
          <p:cNvPr id="6" name="Rectangle : coins arrondis 5">
            <a:extLst>
              <a:ext uri="{FF2B5EF4-FFF2-40B4-BE49-F238E27FC236}">
                <a16:creationId xmlns:a16="http://schemas.microsoft.com/office/drawing/2014/main" id="{40AA0B6D-78D3-42B3-96EF-B4BA4309AD22}"/>
              </a:ext>
            </a:extLst>
          </p:cNvPr>
          <p:cNvSpPr/>
          <p:nvPr>
            <p:custDataLst>
              <p:tags r:id="rId3"/>
            </p:custDataLst>
          </p:nvPr>
        </p:nvSpPr>
        <p:spPr>
          <a:xfrm>
            <a:off x="1576768" y="2258162"/>
            <a:ext cx="8506653" cy="3301593"/>
          </a:xfrm>
          <a:prstGeom prst="roundRect">
            <a:avLst>
              <a:gd name="adj" fmla="val 63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342900" indent="-342900">
              <a:spcAft>
                <a:spcPts val="1200"/>
              </a:spcAft>
              <a:buClr>
                <a:schemeClr val="bg1"/>
              </a:buClr>
              <a:buFont typeface="Wingdings" panose="05000000000000000000" pitchFamily="2" charset="2"/>
              <a:buChar char="§"/>
            </a:pPr>
            <a:r>
              <a:rPr lang="fr-CA" sz="2400" dirty="0">
                <a:latin typeface="HelveticaNeueLT Std" panose="020B0604020202020204" pitchFamily="34" charset="0"/>
              </a:rPr>
              <a:t>Décrire l'évolution de la résurgence de LGV observée au Québec à partir des données des enquêtes épidémiologiques recueillies entre 2013 et 2019.</a:t>
            </a:r>
          </a:p>
          <a:p>
            <a:pPr marL="627063" lvl="1" indent="-271463">
              <a:spcAft>
                <a:spcPts val="1200"/>
              </a:spcAft>
              <a:buClr>
                <a:schemeClr val="bg1"/>
              </a:buClr>
              <a:buFont typeface="Wingdings" panose="05000000000000000000" pitchFamily="2" charset="2"/>
              <a:buChar char="§"/>
            </a:pPr>
            <a:r>
              <a:rPr lang="fr-CA" sz="2000" dirty="0">
                <a:latin typeface="HelveticaNeueLT Std" panose="020B0604020202020204" pitchFamily="34" charset="0"/>
              </a:rPr>
              <a:t>Ces résultats permettent de soutenir la prise de décision, notamment pour l’adaptation des interventions de santé publique et des recommandations cliniques.</a:t>
            </a:r>
          </a:p>
        </p:txBody>
      </p:sp>
    </p:spTree>
    <p:extLst>
      <p:ext uri="{BB962C8B-B14F-4D97-AF65-F5344CB8AC3E}">
        <p14:creationId xmlns:p14="http://schemas.microsoft.com/office/powerpoint/2010/main" val="2172614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F4CD8-3CB4-4039-BC26-1DF8D81D11C6}"/>
              </a:ext>
            </a:extLst>
          </p:cNvPr>
          <p:cNvSpPr>
            <a:spLocks noGrp="1"/>
          </p:cNvSpPr>
          <p:nvPr>
            <p:ph type="title"/>
            <p:custDataLst>
              <p:tags r:id="rId1"/>
            </p:custDataLst>
          </p:nvPr>
        </p:nvSpPr>
        <p:spPr>
          <a:xfrm>
            <a:off x="503434" y="175102"/>
            <a:ext cx="10972800" cy="1143000"/>
          </a:xfrm>
        </p:spPr>
        <p:txBody>
          <a:bodyPr>
            <a:normAutofit/>
          </a:bodyPr>
          <a:lstStyle/>
          <a:p>
            <a:r>
              <a:rPr lang="fr-CA" sz="3200" dirty="0"/>
              <a:t>À surveiller</a:t>
            </a:r>
          </a:p>
        </p:txBody>
      </p:sp>
      <p:sp>
        <p:nvSpPr>
          <p:cNvPr id="3" name="Espace réservé du contenu 2">
            <a:extLst>
              <a:ext uri="{FF2B5EF4-FFF2-40B4-BE49-F238E27FC236}">
                <a16:creationId xmlns:a16="http://schemas.microsoft.com/office/drawing/2014/main" id="{F8C7EA25-9C41-4CC2-B425-74304A8640D6}"/>
              </a:ext>
            </a:extLst>
          </p:cNvPr>
          <p:cNvSpPr>
            <a:spLocks noGrp="1"/>
          </p:cNvSpPr>
          <p:nvPr>
            <p:ph idx="1"/>
            <p:custDataLst>
              <p:tags r:id="rId2"/>
            </p:custDataLst>
          </p:nvPr>
        </p:nvSpPr>
        <p:spPr>
          <a:xfrm>
            <a:off x="487720" y="1889939"/>
            <a:ext cx="11096090" cy="4525963"/>
          </a:xfrm>
        </p:spPr>
        <p:txBody>
          <a:bodyPr>
            <a:noAutofit/>
          </a:bodyPr>
          <a:lstStyle/>
          <a:p>
            <a:r>
              <a:rPr lang="fr-CA" sz="2200" dirty="0"/>
              <a:t>Les changements suivants ont été observés en 2019 : </a:t>
            </a:r>
          </a:p>
          <a:p>
            <a:pPr marL="457200" indent="-457200">
              <a:spcAft>
                <a:spcPts val="1200"/>
              </a:spcAft>
              <a:buFont typeface="Wingdings" panose="05000000000000000000" pitchFamily="2" charset="2"/>
              <a:buChar char="§"/>
            </a:pPr>
            <a:r>
              <a:rPr lang="fr-CA" sz="2000" dirty="0">
                <a:solidFill>
                  <a:schemeClr val="tx1">
                    <a:lumMod val="65000"/>
                    <a:lumOff val="35000"/>
                  </a:schemeClr>
                </a:solidFill>
              </a:rPr>
              <a:t>Hausse importante du nombre et du taux d’incidence de cas déclarés </a:t>
            </a:r>
          </a:p>
          <a:p>
            <a:pPr marL="457200" indent="-457200">
              <a:spcAft>
                <a:spcPts val="1200"/>
              </a:spcAft>
              <a:buFont typeface="Wingdings" panose="05000000000000000000" pitchFamily="2" charset="2"/>
              <a:buChar char="§"/>
            </a:pPr>
            <a:r>
              <a:rPr lang="fr-CA" sz="2000" dirty="0">
                <a:solidFill>
                  <a:schemeClr val="tx1">
                    <a:lumMod val="65000"/>
                    <a:lumOff val="35000"/>
                  </a:schemeClr>
                </a:solidFill>
              </a:rPr>
              <a:t>Diminution de la moyenne d’âge et hausse des cas chez les 30-39 ans</a:t>
            </a:r>
          </a:p>
          <a:p>
            <a:pPr marL="457200" indent="-457200">
              <a:spcAft>
                <a:spcPts val="1200"/>
              </a:spcAft>
              <a:buFont typeface="Wingdings" panose="05000000000000000000" pitchFamily="2" charset="2"/>
              <a:buChar char="§"/>
            </a:pPr>
            <a:r>
              <a:rPr lang="fr-CA" sz="2000" dirty="0">
                <a:solidFill>
                  <a:schemeClr val="tx1">
                    <a:lumMod val="65000"/>
                    <a:lumOff val="35000"/>
                  </a:schemeClr>
                </a:solidFill>
              </a:rPr>
              <a:t>Diminution de la proportion de cas détectés dans un contexte de dépistage ainsi que de la proportion de cas asymptomatiques et hausse de la proportion de personnes avec symptômes </a:t>
            </a:r>
          </a:p>
          <a:p>
            <a:pPr marL="457200" indent="-457200">
              <a:spcAft>
                <a:spcPts val="1200"/>
              </a:spcAft>
              <a:buFont typeface="Wingdings" panose="05000000000000000000" pitchFamily="2" charset="2"/>
              <a:buChar char="§"/>
            </a:pPr>
            <a:r>
              <a:rPr lang="fr-CA" sz="2000" dirty="0">
                <a:solidFill>
                  <a:schemeClr val="tx1">
                    <a:lumMod val="65000"/>
                    <a:lumOff val="35000"/>
                  </a:schemeClr>
                </a:solidFill>
              </a:rPr>
              <a:t>Hausse des traitements non conformes aux recommandations comparativement à 2018</a:t>
            </a:r>
          </a:p>
          <a:p>
            <a:r>
              <a:rPr lang="fr-CA" sz="2200" dirty="0"/>
              <a:t>L’évolution de ces tendances devrait être surveillée.</a:t>
            </a:r>
          </a:p>
        </p:txBody>
      </p:sp>
      <p:sp>
        <p:nvSpPr>
          <p:cNvPr id="4" name="Espace réservé du numéro de diapositive 3">
            <a:extLst>
              <a:ext uri="{FF2B5EF4-FFF2-40B4-BE49-F238E27FC236}">
                <a16:creationId xmlns:a16="http://schemas.microsoft.com/office/drawing/2014/main" id="{A4BCD4BB-43BF-4655-B18F-756311C3CF7F}"/>
              </a:ext>
            </a:extLst>
          </p:cNvPr>
          <p:cNvSpPr>
            <a:spLocks noGrp="1"/>
          </p:cNvSpPr>
          <p:nvPr>
            <p:ph type="sldNum" sz="quarter" idx="12"/>
            <p:custDataLst>
              <p:tags r:id="rId3"/>
            </p:custDataLst>
          </p:nvPr>
        </p:nvSpPr>
        <p:spPr/>
        <p:txBody>
          <a:bodyPr/>
          <a:lstStyle/>
          <a:p>
            <a:fld id="{397918C9-25E8-4AAB-AED4-A5266DEDEDFA}" type="slidenum">
              <a:rPr lang="fr-CA" smtClean="0"/>
              <a:t>70</a:t>
            </a:fld>
            <a:endParaRPr lang="fr-CA"/>
          </a:p>
        </p:txBody>
      </p:sp>
    </p:spTree>
    <p:extLst>
      <p:ext uri="{BB962C8B-B14F-4D97-AF65-F5344CB8AC3E}">
        <p14:creationId xmlns:p14="http://schemas.microsoft.com/office/powerpoint/2010/main" val="1978040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00BA8EDE-6DC9-4F99-B0F4-25DFD083338C}" type="slidenum">
              <a:rPr lang="fr-FR" smtClean="0">
                <a:solidFill>
                  <a:schemeClr val="tx1">
                    <a:lumMod val="50000"/>
                    <a:lumOff val="50000"/>
                  </a:schemeClr>
                </a:solidFill>
              </a:rPr>
              <a:pPr/>
              <a:t>71</a:t>
            </a:fld>
            <a:endParaRPr lang="fr-FR" dirty="0">
              <a:solidFill>
                <a:schemeClr val="tx1">
                  <a:lumMod val="50000"/>
                  <a:lumOff val="50000"/>
                </a:schemeClr>
              </a:solidFill>
            </a:endParaRPr>
          </a:p>
        </p:txBody>
      </p:sp>
      <p:sp>
        <p:nvSpPr>
          <p:cNvPr id="9" name="Content Placeholder 8">
            <a:extLst>
              <a:ext uri="{FF2B5EF4-FFF2-40B4-BE49-F238E27FC236}">
                <a16:creationId xmlns:a16="http://schemas.microsoft.com/office/drawing/2014/main" id="{85C4AD26-03BC-4166-B6C5-BB0DF9758702}"/>
              </a:ext>
            </a:extLst>
          </p:cNvPr>
          <p:cNvSpPr>
            <a:spLocks noGrp="1"/>
          </p:cNvSpPr>
          <p:nvPr>
            <p:ph idx="1"/>
            <p:custDataLst>
              <p:tags r:id="rId2"/>
            </p:custDataLst>
          </p:nvPr>
        </p:nvSpPr>
        <p:spPr>
          <a:xfrm>
            <a:off x="478086" y="1860040"/>
            <a:ext cx="11235446" cy="3877159"/>
          </a:xfrm>
        </p:spPr>
        <p:txBody>
          <a:bodyPr>
            <a:noAutofit/>
          </a:bodyPr>
          <a:lstStyle/>
          <a:p>
            <a:pPr marL="285750" indent="-285750">
              <a:spcAft>
                <a:spcPts val="1200"/>
              </a:spcAft>
              <a:buClr>
                <a:srgbClr val="4BACC6">
                  <a:lumMod val="75000"/>
                </a:srgbClr>
              </a:buClr>
              <a:buFont typeface="Wingdings" panose="05000000000000000000" pitchFamily="2" charset="2"/>
              <a:buChar char="§"/>
            </a:pPr>
            <a:r>
              <a:rPr lang="fr-FR" sz="1800" dirty="0">
                <a:solidFill>
                  <a:schemeClr val="tx1">
                    <a:lumMod val="65000"/>
                    <a:lumOff val="35000"/>
                  </a:schemeClr>
                </a:solidFill>
              </a:rPr>
              <a:t>La LGV demeure une infection principalement concentrée chez les hommes ayant des relations sexuelles avec des hommes vivant à Montréal. </a:t>
            </a:r>
          </a:p>
          <a:p>
            <a:pPr marL="285750" indent="-285750">
              <a:spcAft>
                <a:spcPts val="1200"/>
              </a:spcAft>
              <a:buClr>
                <a:srgbClr val="4BACC6">
                  <a:lumMod val="75000"/>
                </a:srgbClr>
              </a:buClr>
              <a:buFont typeface="Wingdings" panose="05000000000000000000" pitchFamily="2" charset="2"/>
              <a:buChar char="§"/>
            </a:pPr>
            <a:r>
              <a:rPr lang="fr-FR" sz="1800" dirty="0">
                <a:solidFill>
                  <a:schemeClr val="tx1">
                    <a:lumMod val="65000"/>
                    <a:lumOff val="35000"/>
                  </a:schemeClr>
                </a:solidFill>
              </a:rPr>
              <a:t>Les fréquences d’antécédents d’ITSS à vie, de partenaires sexuels multiples, de rencontres de partenaires en sauna et sur internet, de partenaires résidant habituellement à l’extérieur du Québec et d’usage de drogues récréatives sont élevées parmi les cas de LGV, </a:t>
            </a:r>
            <a:r>
              <a:rPr lang="fr-CA" sz="1800" dirty="0">
                <a:solidFill>
                  <a:schemeClr val="tx1">
                    <a:lumMod val="65000"/>
                    <a:lumOff val="35000"/>
                  </a:schemeClr>
                </a:solidFill>
              </a:rPr>
              <a:t>en continuité avec les observations de Boutin et collaborateurs</a:t>
            </a:r>
            <a:r>
              <a:rPr lang="fr-CA" sz="1800" baseline="30000" dirty="0">
                <a:solidFill>
                  <a:schemeClr val="tx1">
                    <a:lumMod val="65000"/>
                    <a:lumOff val="35000"/>
                  </a:schemeClr>
                </a:solidFill>
              </a:rPr>
              <a:t>1</a:t>
            </a:r>
            <a:r>
              <a:rPr lang="fr-CA" sz="1800" dirty="0">
                <a:solidFill>
                  <a:schemeClr val="tx1">
                    <a:lumMod val="65000"/>
                    <a:lumOff val="35000"/>
                  </a:schemeClr>
                </a:solidFill>
              </a:rPr>
              <a:t> lorsque les cas de LGV de 2013 à 2016 avaient été analysés.</a:t>
            </a:r>
          </a:p>
          <a:p>
            <a:pPr marL="285750" indent="-285750">
              <a:spcAft>
                <a:spcPts val="1200"/>
              </a:spcAft>
              <a:buClr>
                <a:srgbClr val="4BACC6">
                  <a:lumMod val="75000"/>
                </a:srgbClr>
              </a:buClr>
              <a:buFont typeface="Wingdings" panose="05000000000000000000" pitchFamily="2" charset="2"/>
              <a:buChar char="§"/>
            </a:pPr>
            <a:r>
              <a:rPr lang="fr-CA" sz="1800" dirty="0">
                <a:solidFill>
                  <a:schemeClr val="tx1">
                    <a:lumMod val="65000"/>
                    <a:lumOff val="35000"/>
                  </a:schemeClr>
                </a:solidFill>
              </a:rPr>
              <a:t>La proportion de cas de LGV avec </a:t>
            </a:r>
            <a:r>
              <a:rPr lang="fr-CA" sz="1800" b="1" dirty="0">
                <a:solidFill>
                  <a:schemeClr val="tx1">
                    <a:lumMod val="65000"/>
                    <a:lumOff val="35000"/>
                  </a:schemeClr>
                </a:solidFill>
              </a:rPr>
              <a:t>réinfections potentielles</a:t>
            </a:r>
            <a:r>
              <a:rPr lang="fr-CA" sz="1800" dirty="0">
                <a:solidFill>
                  <a:schemeClr val="tx1">
                    <a:lumMod val="65000"/>
                    <a:lumOff val="35000"/>
                  </a:schemeClr>
                </a:solidFill>
              </a:rPr>
              <a:t> est très élevée (8,8 %) considérant qu’il s’agit d’une infection très peu fréquente dans la population. Ces réinfections concernent probablement un </a:t>
            </a:r>
            <a:r>
              <a:rPr lang="fr-CA" sz="1800" b="1" dirty="0">
                <a:solidFill>
                  <a:schemeClr val="tx1">
                    <a:lumMod val="65000"/>
                    <a:lumOff val="35000"/>
                  </a:schemeClr>
                </a:solidFill>
              </a:rPr>
              <a:t>réseau sexuel très dense</a:t>
            </a:r>
            <a:r>
              <a:rPr lang="fr-CA" sz="1800" dirty="0">
                <a:solidFill>
                  <a:schemeClr val="tx1">
                    <a:lumMod val="65000"/>
                    <a:lumOff val="35000"/>
                  </a:schemeClr>
                </a:solidFill>
              </a:rPr>
              <a:t>. Comparativement aux cas de LGV avec épisode unique, les réinfections potentielles rapportent exclusivement des partenaires sexuels masculins, plus souvent des antécédents de VIH et plus souvent la rencontre de partenaires sexuels en sauna ainsi que la consommation de drogues, en particulier la méthamphétamine en cristaux (</a:t>
            </a:r>
            <a:r>
              <a:rPr lang="fr-CA" sz="1800" dirty="0" err="1">
                <a:solidFill>
                  <a:schemeClr val="tx1">
                    <a:lumMod val="65000"/>
                    <a:lumOff val="35000"/>
                  </a:schemeClr>
                </a:solidFill>
              </a:rPr>
              <a:t>Crystalmeth</a:t>
            </a:r>
            <a:r>
              <a:rPr lang="fr-CA" sz="1800" dirty="0">
                <a:solidFill>
                  <a:schemeClr val="tx1">
                    <a:lumMod val="65000"/>
                    <a:lumOff val="35000"/>
                  </a:schemeClr>
                </a:solidFill>
              </a:rPr>
              <a:t>), l’ecstasy, les poppers et le GHB.</a:t>
            </a:r>
          </a:p>
        </p:txBody>
      </p:sp>
      <p:sp>
        <p:nvSpPr>
          <p:cNvPr id="5" name="Titre 1"/>
          <p:cNvSpPr>
            <a:spLocks noGrp="1"/>
          </p:cNvSpPr>
          <p:nvPr>
            <p:ph type="title"/>
            <p:custDataLst>
              <p:tags r:id="rId3"/>
            </p:custDataLst>
          </p:nvPr>
        </p:nvSpPr>
        <p:spPr>
          <a:xfrm>
            <a:off x="478086" y="233658"/>
            <a:ext cx="3652178" cy="1015355"/>
          </a:xfrm>
        </p:spPr>
        <p:txBody>
          <a:bodyPr>
            <a:normAutofit/>
          </a:bodyPr>
          <a:lstStyle/>
          <a:p>
            <a:r>
              <a:rPr lang="fr-CA" sz="3200" dirty="0"/>
              <a:t>Conclusion</a:t>
            </a:r>
          </a:p>
        </p:txBody>
      </p:sp>
      <p:sp>
        <p:nvSpPr>
          <p:cNvPr id="2" name="ZoneTexte 1">
            <a:extLst>
              <a:ext uri="{FF2B5EF4-FFF2-40B4-BE49-F238E27FC236}">
                <a16:creationId xmlns:a16="http://schemas.microsoft.com/office/drawing/2014/main" id="{CD01B059-4350-491F-A70F-2235429B501C}"/>
              </a:ext>
            </a:extLst>
          </p:cNvPr>
          <p:cNvSpPr txBox="1"/>
          <p:nvPr>
            <p:custDataLst>
              <p:tags r:id="rId4"/>
            </p:custDataLst>
          </p:nvPr>
        </p:nvSpPr>
        <p:spPr>
          <a:xfrm>
            <a:off x="506693" y="5643070"/>
            <a:ext cx="9901331" cy="553998"/>
          </a:xfrm>
          <a:prstGeom prst="rect">
            <a:avLst/>
          </a:prstGeom>
          <a:noFill/>
        </p:spPr>
        <p:txBody>
          <a:bodyPr wrap="square" rtlCol="0">
            <a:spAutoFit/>
          </a:bodyPr>
          <a:lstStyle/>
          <a:p>
            <a:pPr marL="174625" indent="-174625"/>
            <a:r>
              <a:rPr lang="fr-CA" sz="1000" baseline="30000" dirty="0">
                <a:solidFill>
                  <a:schemeClr val="tx1">
                    <a:lumMod val="65000"/>
                    <a:lumOff val="35000"/>
                  </a:schemeClr>
                </a:solidFill>
                <a:latin typeface="HelveticaNeueLT Std" panose="020B0604020202020204" pitchFamily="34" charset="0"/>
              </a:rPr>
              <a:t>1	</a:t>
            </a:r>
            <a:r>
              <a:rPr lang="fr-CA" sz="1000" dirty="0">
                <a:solidFill>
                  <a:schemeClr val="tx1">
                    <a:lumMod val="65000"/>
                    <a:lumOff val="35000"/>
                  </a:schemeClr>
                </a:solidFill>
                <a:latin typeface="HelveticaNeueLT Std" panose="020B0604020202020204" pitchFamily="34" charset="0"/>
              </a:rPr>
              <a:t> Boutin, CA., Venne, S., Fiset, M., Fortin, C., Murphy, D., Severini, A. et al. </a:t>
            </a:r>
            <a:r>
              <a:rPr lang="fr-CA" sz="1000" dirty="0" err="1">
                <a:solidFill>
                  <a:schemeClr val="tx1">
                    <a:lumMod val="65000"/>
                    <a:lumOff val="35000"/>
                  </a:schemeClr>
                </a:solidFill>
                <a:latin typeface="HelveticaNeueLT Std" panose="020B0604020202020204" pitchFamily="34" charset="0"/>
              </a:rPr>
              <a:t>Lymphogranuloma</a:t>
            </a:r>
            <a:r>
              <a:rPr lang="fr-CA" sz="1000" dirty="0">
                <a:solidFill>
                  <a:schemeClr val="tx1">
                    <a:lumMod val="65000"/>
                    <a:lumOff val="35000"/>
                  </a:schemeClr>
                </a:solidFill>
                <a:latin typeface="HelveticaNeueLT Std" panose="020B0604020202020204" pitchFamily="34" charset="0"/>
              </a:rPr>
              <a:t> venereum in </a:t>
            </a:r>
            <a:r>
              <a:rPr lang="fr-CA" sz="1000" dirty="0" err="1">
                <a:solidFill>
                  <a:schemeClr val="tx1">
                    <a:lumMod val="65000"/>
                    <a:lumOff val="35000"/>
                  </a:schemeClr>
                </a:solidFill>
                <a:latin typeface="HelveticaNeueLT Std" panose="020B0604020202020204" pitchFamily="34" charset="0"/>
              </a:rPr>
              <a:t>Quebec</a:t>
            </a:r>
            <a:r>
              <a:rPr lang="fr-CA" sz="1000" dirty="0">
                <a:solidFill>
                  <a:schemeClr val="tx1">
                    <a:lumMod val="65000"/>
                    <a:lumOff val="35000"/>
                  </a:schemeClr>
                </a:solidFill>
                <a:latin typeface="HelveticaNeueLT Std" panose="020B0604020202020204" pitchFamily="34" charset="0"/>
              </a:rPr>
              <a:t>: </a:t>
            </a:r>
            <a:r>
              <a:rPr lang="fr-CA" sz="1000" dirty="0" err="1">
                <a:solidFill>
                  <a:schemeClr val="tx1">
                    <a:lumMod val="65000"/>
                    <a:lumOff val="35000"/>
                  </a:schemeClr>
                </a:solidFill>
                <a:latin typeface="HelveticaNeueLT Std" panose="020B0604020202020204" pitchFamily="34" charset="0"/>
              </a:rPr>
              <a:t>Re-emergence</a:t>
            </a:r>
            <a:r>
              <a:rPr lang="fr-CA" sz="1000" dirty="0">
                <a:solidFill>
                  <a:schemeClr val="tx1">
                    <a:lumMod val="65000"/>
                    <a:lumOff val="35000"/>
                  </a:schemeClr>
                </a:solidFill>
                <a:latin typeface="HelveticaNeueLT Std" panose="020B0604020202020204" pitchFamily="34" charset="0"/>
              </a:rPr>
              <a:t> </a:t>
            </a:r>
            <a:r>
              <a:rPr lang="fr-CA" sz="1000" dirty="0" err="1">
                <a:solidFill>
                  <a:schemeClr val="tx1">
                    <a:lumMod val="65000"/>
                    <a:lumOff val="35000"/>
                  </a:schemeClr>
                </a:solidFill>
                <a:latin typeface="HelveticaNeueLT Std" panose="020B0604020202020204" pitchFamily="34" charset="0"/>
              </a:rPr>
              <a:t>among</a:t>
            </a:r>
            <a:r>
              <a:rPr lang="fr-CA" sz="1000" dirty="0">
                <a:solidFill>
                  <a:schemeClr val="tx1">
                    <a:lumMod val="65000"/>
                    <a:lumOff val="35000"/>
                  </a:schemeClr>
                </a:solidFill>
                <a:latin typeface="HelveticaNeueLT Std" panose="020B0604020202020204" pitchFamily="34" charset="0"/>
              </a:rPr>
              <a:t> men </a:t>
            </a:r>
            <a:r>
              <a:rPr lang="fr-CA" sz="1000" dirty="0" err="1">
                <a:solidFill>
                  <a:schemeClr val="tx1">
                    <a:lumMod val="65000"/>
                    <a:lumOff val="35000"/>
                  </a:schemeClr>
                </a:solidFill>
                <a:latin typeface="HelveticaNeueLT Std" panose="020B0604020202020204" pitchFamily="34" charset="0"/>
              </a:rPr>
              <a:t>who</a:t>
            </a:r>
            <a:r>
              <a:rPr lang="fr-CA" sz="1000" dirty="0">
                <a:solidFill>
                  <a:schemeClr val="tx1">
                    <a:lumMod val="65000"/>
                    <a:lumOff val="35000"/>
                  </a:schemeClr>
                </a:solidFill>
                <a:latin typeface="HelveticaNeueLT Std" panose="020B0604020202020204" pitchFamily="34" charset="0"/>
              </a:rPr>
              <a:t> have </a:t>
            </a:r>
            <a:r>
              <a:rPr lang="fr-CA" sz="1000" dirty="0" err="1">
                <a:solidFill>
                  <a:schemeClr val="tx1">
                    <a:lumMod val="65000"/>
                    <a:lumOff val="35000"/>
                  </a:schemeClr>
                </a:solidFill>
                <a:latin typeface="HelveticaNeueLT Std" panose="020B0604020202020204" pitchFamily="34" charset="0"/>
              </a:rPr>
              <a:t>sex</a:t>
            </a:r>
            <a:r>
              <a:rPr lang="fr-CA" sz="1000" dirty="0">
                <a:solidFill>
                  <a:schemeClr val="tx1">
                    <a:lumMod val="65000"/>
                    <a:lumOff val="35000"/>
                  </a:schemeClr>
                </a:solidFill>
                <a:latin typeface="HelveticaNeueLT Std" panose="020B0604020202020204" pitchFamily="34" charset="0"/>
              </a:rPr>
              <a:t> </a:t>
            </a:r>
            <a:r>
              <a:rPr lang="fr-CA" sz="1000" dirty="0" err="1">
                <a:solidFill>
                  <a:schemeClr val="tx1">
                    <a:lumMod val="65000"/>
                    <a:lumOff val="35000"/>
                  </a:schemeClr>
                </a:solidFill>
                <a:latin typeface="HelveticaNeueLT Std" panose="020B0604020202020204" pitchFamily="34" charset="0"/>
              </a:rPr>
              <a:t>with</a:t>
            </a:r>
            <a:r>
              <a:rPr lang="fr-CA" sz="1000" dirty="0">
                <a:solidFill>
                  <a:schemeClr val="tx1">
                    <a:lumMod val="65000"/>
                    <a:lumOff val="35000"/>
                  </a:schemeClr>
                </a:solidFill>
                <a:latin typeface="HelveticaNeueLT Std" panose="020B0604020202020204" pitchFamily="34" charset="0"/>
              </a:rPr>
              <a:t> men </a:t>
            </a:r>
            <a:br>
              <a:rPr lang="fr-CA" sz="1000" dirty="0">
                <a:solidFill>
                  <a:schemeClr val="accent5">
                    <a:lumMod val="75000"/>
                  </a:schemeClr>
                </a:solidFill>
                <a:latin typeface="HelveticaNeueLT Std" panose="020B0604020202020204" pitchFamily="34" charset="0"/>
              </a:rPr>
            </a:br>
            <a:r>
              <a:rPr lang="fr-CA" sz="1000" dirty="0">
                <a:solidFill>
                  <a:schemeClr val="accent5">
                    <a:lumMod val="75000"/>
                  </a:schemeClr>
                </a:solidFill>
                <a:latin typeface="HelveticaNeueLT Std" panose="020B0604020202020204" pitchFamily="34" charset="0"/>
              </a:rPr>
              <a:t>(</a:t>
            </a:r>
            <a:r>
              <a:rPr lang="fr-CA" sz="1000" dirty="0">
                <a:solidFill>
                  <a:schemeClr val="accent5">
                    <a:lumMod val="75000"/>
                  </a:schemeClr>
                </a:solidFill>
                <a:latin typeface="HelveticaNeueLT Std" panose="020B0604020202020204" pitchFamily="34" charset="0"/>
                <a:hlinkClick r:id="rId6"/>
              </a:rPr>
              <a:t>https://www.canada.ca/content/dam/phac-aspc/documents/services/reports-publications/canada-communicable-disease-report-ccdr/monthly-issue/2018-44/issue-2-february-1-2018/ccdrv44i02a04-eng.pdf</a:t>
            </a:r>
            <a:r>
              <a:rPr lang="fr-CA" sz="1000" dirty="0">
                <a:solidFill>
                  <a:schemeClr val="accent5">
                    <a:lumMod val="75000"/>
                  </a:schemeClr>
                </a:solidFill>
                <a:latin typeface="HelveticaNeueLT Std" panose="020B0604020202020204" pitchFamily="34" charset="0"/>
              </a:rPr>
              <a:t>)</a:t>
            </a:r>
          </a:p>
        </p:txBody>
      </p:sp>
    </p:spTree>
    <p:extLst>
      <p:ext uri="{BB962C8B-B14F-4D97-AF65-F5344CB8AC3E}">
        <p14:creationId xmlns:p14="http://schemas.microsoft.com/office/powerpoint/2010/main" val="249749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0DD32-2D20-481A-ACD0-01C9E882FF37}"/>
              </a:ext>
            </a:extLst>
          </p:cNvPr>
          <p:cNvSpPr>
            <a:spLocks noGrp="1"/>
          </p:cNvSpPr>
          <p:nvPr>
            <p:ph type="title"/>
          </p:nvPr>
        </p:nvSpPr>
        <p:spPr>
          <a:xfrm>
            <a:off x="506891" y="170421"/>
            <a:ext cx="10972800" cy="1143000"/>
          </a:xfrm>
        </p:spPr>
        <p:txBody>
          <a:bodyPr>
            <a:normAutofit/>
          </a:bodyPr>
          <a:lstStyle/>
          <a:p>
            <a:r>
              <a:rPr lang="fr-CA" sz="3200" dirty="0"/>
              <a:t>Conclusion (suite)</a:t>
            </a:r>
          </a:p>
        </p:txBody>
      </p:sp>
      <p:sp>
        <p:nvSpPr>
          <p:cNvPr id="3" name="Espace réservé du contenu 2">
            <a:extLst>
              <a:ext uri="{FF2B5EF4-FFF2-40B4-BE49-F238E27FC236}">
                <a16:creationId xmlns:a16="http://schemas.microsoft.com/office/drawing/2014/main" id="{C6367937-F792-47BD-BF13-51140C60CB05}"/>
              </a:ext>
            </a:extLst>
          </p:cNvPr>
          <p:cNvSpPr>
            <a:spLocks noGrp="1"/>
          </p:cNvSpPr>
          <p:nvPr>
            <p:ph idx="1"/>
          </p:nvPr>
        </p:nvSpPr>
        <p:spPr>
          <a:xfrm>
            <a:off x="492700" y="1863045"/>
            <a:ext cx="11430000" cy="4525963"/>
          </a:xfrm>
        </p:spPr>
        <p:txBody>
          <a:bodyPr>
            <a:noAutofit/>
          </a:bodyPr>
          <a:lstStyle/>
          <a:p>
            <a:pPr marL="285750" indent="-285750">
              <a:spcAft>
                <a:spcPts val="1200"/>
              </a:spcAft>
              <a:buClr>
                <a:srgbClr val="4BACC6">
                  <a:lumMod val="75000"/>
                </a:srgbClr>
              </a:buClr>
              <a:buFont typeface="Wingdings" panose="05000000000000000000" pitchFamily="2" charset="2"/>
              <a:buChar char="§"/>
            </a:pPr>
            <a:r>
              <a:rPr lang="fr-CA" sz="1800" dirty="0">
                <a:solidFill>
                  <a:schemeClr val="tx1">
                    <a:lumMod val="65000"/>
                    <a:lumOff val="35000"/>
                  </a:schemeClr>
                </a:solidFill>
              </a:rPr>
              <a:t>La </a:t>
            </a:r>
            <a:r>
              <a:rPr lang="fr-CA" sz="1800" b="1" dirty="0">
                <a:solidFill>
                  <a:schemeClr val="tx1">
                    <a:lumMod val="65000"/>
                    <a:lumOff val="35000"/>
                  </a:schemeClr>
                </a:solidFill>
              </a:rPr>
              <a:t>diminution de la proportion de PVVIH</a:t>
            </a:r>
            <a:r>
              <a:rPr lang="fr-CA" sz="1800" dirty="0">
                <a:solidFill>
                  <a:schemeClr val="tx1">
                    <a:lumMod val="65000"/>
                    <a:lumOff val="35000"/>
                  </a:schemeClr>
                </a:solidFill>
              </a:rPr>
              <a:t> amorcée en 2017 se poursuit en 2018 (54 %) et en 2019 (46 %). Une tendance similaire a aussi été observée en Europe. En effet, plusieurs pays rapportent, suite à l'augmentation du dépistage systématique de la LGV, une hausse de la proportion de cas asymptomatiques et VIH négatifs</a:t>
            </a:r>
            <a:r>
              <a:rPr lang="fr-CA" sz="1800" baseline="30000" dirty="0">
                <a:solidFill>
                  <a:schemeClr val="tx1">
                    <a:lumMod val="65000"/>
                    <a:lumOff val="35000"/>
                  </a:schemeClr>
                </a:solidFill>
              </a:rPr>
              <a:t>1,2</a:t>
            </a:r>
            <a:r>
              <a:rPr lang="fr-CA" sz="1800" dirty="0">
                <a:solidFill>
                  <a:schemeClr val="tx1">
                    <a:lumMod val="65000"/>
                    <a:lumOff val="35000"/>
                  </a:schemeClr>
                </a:solidFill>
              </a:rPr>
              <a:t>.</a:t>
            </a:r>
          </a:p>
          <a:p>
            <a:pPr marL="538163" lvl="1" indent="-269875">
              <a:spcAft>
                <a:spcPts val="1200"/>
              </a:spcAft>
              <a:buClr>
                <a:srgbClr val="EF7516"/>
              </a:buClr>
            </a:pPr>
            <a:r>
              <a:rPr lang="fr-CA" sz="1800" dirty="0"/>
              <a:t>Ceci suggère que le réseau sexuel des personnes atteintes de LGV s’élargit et touche de plus en plus de personnes séronégatives au VIH. Un enjeu d’acquisition du VIH pourrait être présent. Toutefois, parmi les PVVIH, la charge virale du VIH lors du dernier test est rapportée indétectable pour 88 % des cas en 2018 et par 94 % des cas en 2019. Le risque de transmission du VIH ne serait donc pas un enjeu dans la majorité des cas.</a:t>
            </a:r>
          </a:p>
          <a:p>
            <a:pPr marL="538163" lvl="1" indent="-269875">
              <a:spcAft>
                <a:spcPts val="1200"/>
              </a:spcAft>
              <a:buClr>
                <a:srgbClr val="EF7516"/>
              </a:buClr>
            </a:pPr>
            <a:r>
              <a:rPr lang="fr-CA" sz="1800" dirty="0"/>
              <a:t>L’accès au traitement pour les PVVIH et à la </a:t>
            </a:r>
            <a:r>
              <a:rPr lang="fr-CA" sz="1800" dirty="0" err="1"/>
              <a:t>PPrE</a:t>
            </a:r>
            <a:r>
              <a:rPr lang="fr-CA" sz="1800" dirty="0"/>
              <a:t> pour les personnes séronégatives ayant des comportements à risque est important dans le contexte de l’épidémie de LGV.</a:t>
            </a:r>
          </a:p>
          <a:p>
            <a:endParaRPr lang="fr-CA" dirty="0"/>
          </a:p>
        </p:txBody>
      </p:sp>
      <p:sp>
        <p:nvSpPr>
          <p:cNvPr id="4" name="Espace réservé du numéro de diapositive 3">
            <a:extLst>
              <a:ext uri="{FF2B5EF4-FFF2-40B4-BE49-F238E27FC236}">
                <a16:creationId xmlns:a16="http://schemas.microsoft.com/office/drawing/2014/main" id="{50487A4C-4D13-4B20-B6E5-A738911B86E7}"/>
              </a:ext>
            </a:extLst>
          </p:cNvPr>
          <p:cNvSpPr>
            <a:spLocks noGrp="1"/>
          </p:cNvSpPr>
          <p:nvPr>
            <p:ph type="sldNum" sz="quarter" idx="12"/>
          </p:nvPr>
        </p:nvSpPr>
        <p:spPr/>
        <p:txBody>
          <a:bodyPr/>
          <a:lstStyle/>
          <a:p>
            <a:fld id="{397918C9-25E8-4AAB-AED4-A5266DEDEDFA}" type="slidenum">
              <a:rPr lang="fr-CA" smtClean="0"/>
              <a:t>72</a:t>
            </a:fld>
            <a:endParaRPr lang="fr-CA"/>
          </a:p>
        </p:txBody>
      </p:sp>
      <p:sp>
        <p:nvSpPr>
          <p:cNvPr id="5" name="ZoneTexte 4">
            <a:extLst>
              <a:ext uri="{FF2B5EF4-FFF2-40B4-BE49-F238E27FC236}">
                <a16:creationId xmlns:a16="http://schemas.microsoft.com/office/drawing/2014/main" id="{9846023B-C47B-4B09-BD32-3767CFB200BD}"/>
              </a:ext>
            </a:extLst>
          </p:cNvPr>
          <p:cNvSpPr txBox="1"/>
          <p:nvPr>
            <p:custDataLst>
              <p:tags r:id="rId1"/>
            </p:custDataLst>
          </p:nvPr>
        </p:nvSpPr>
        <p:spPr>
          <a:xfrm>
            <a:off x="506693" y="5284054"/>
            <a:ext cx="11233150" cy="733534"/>
          </a:xfrm>
          <a:prstGeom prst="rect">
            <a:avLst/>
          </a:prstGeom>
          <a:noFill/>
        </p:spPr>
        <p:txBody>
          <a:bodyPr wrap="square" rtlCol="0">
            <a:spAutoFit/>
          </a:bodyPr>
          <a:lstStyle/>
          <a:p>
            <a:pPr marL="174625" indent="-174625">
              <a:spcAft>
                <a:spcPts val="200"/>
              </a:spcAft>
            </a:pPr>
            <a:r>
              <a:rPr lang="fr-CA" sz="1000" baseline="30000" dirty="0">
                <a:solidFill>
                  <a:schemeClr val="tx1">
                    <a:lumMod val="65000"/>
                    <a:lumOff val="35000"/>
                  </a:schemeClr>
                </a:solidFill>
                <a:latin typeface="HelveticaNeueLT Std" panose="020B0604020202020204" pitchFamily="34" charset="0"/>
              </a:rPr>
              <a:t>1</a:t>
            </a:r>
            <a:r>
              <a:rPr lang="fr-CA" sz="1000" dirty="0">
                <a:solidFill>
                  <a:schemeClr val="tx1">
                    <a:lumMod val="65000"/>
                    <a:lumOff val="35000"/>
                  </a:schemeClr>
                </a:solidFill>
                <a:latin typeface="HelveticaNeueLT Std" panose="020B0604020202020204" pitchFamily="34" charset="0"/>
              </a:rPr>
              <a:t> 	van Aar, F., </a:t>
            </a:r>
            <a:r>
              <a:rPr lang="fr-CA" sz="1000" dirty="0" err="1">
                <a:solidFill>
                  <a:schemeClr val="tx1">
                    <a:lumMod val="65000"/>
                    <a:lumOff val="35000"/>
                  </a:schemeClr>
                </a:solidFill>
                <a:latin typeface="HelveticaNeueLT Std" panose="020B0604020202020204" pitchFamily="34" charset="0"/>
              </a:rPr>
              <a:t>Kroone</a:t>
            </a:r>
            <a:r>
              <a:rPr lang="fr-CA" sz="1000" dirty="0">
                <a:solidFill>
                  <a:schemeClr val="tx1">
                    <a:lumMod val="65000"/>
                    <a:lumOff val="35000"/>
                  </a:schemeClr>
                </a:solidFill>
                <a:latin typeface="HelveticaNeueLT Std" panose="020B0604020202020204" pitchFamily="34" charset="0"/>
              </a:rPr>
              <a:t>, M.M., de Vries, H. JC., </a:t>
            </a:r>
            <a:r>
              <a:rPr lang="fr-CA" sz="1000" dirty="0" err="1">
                <a:solidFill>
                  <a:schemeClr val="tx1">
                    <a:lumMod val="65000"/>
                    <a:lumOff val="35000"/>
                  </a:schemeClr>
                </a:solidFill>
                <a:latin typeface="HelveticaNeueLT Std" panose="020B0604020202020204" pitchFamily="34" charset="0"/>
              </a:rPr>
              <a:t>Göts</a:t>
            </a:r>
            <a:r>
              <a:rPr lang="fr-CA" sz="1000" dirty="0">
                <a:solidFill>
                  <a:schemeClr val="tx1">
                    <a:lumMod val="65000"/>
                    <a:lumOff val="35000"/>
                  </a:schemeClr>
                </a:solidFill>
                <a:latin typeface="HelveticaNeueLT Std" panose="020B0604020202020204" pitchFamily="34" charset="0"/>
              </a:rPr>
              <a:t>, H.M. &amp; van </a:t>
            </a:r>
            <a:r>
              <a:rPr lang="fr-CA" sz="1000" dirty="0" err="1">
                <a:solidFill>
                  <a:schemeClr val="tx1">
                    <a:lumMod val="65000"/>
                    <a:lumOff val="35000"/>
                  </a:schemeClr>
                </a:solidFill>
                <a:latin typeface="HelveticaNeueLT Std" panose="020B0604020202020204" pitchFamily="34" charset="0"/>
              </a:rPr>
              <a:t>Benthem</a:t>
            </a:r>
            <a:r>
              <a:rPr lang="fr-CA" sz="1000" dirty="0">
                <a:solidFill>
                  <a:schemeClr val="tx1">
                    <a:lumMod val="65000"/>
                    <a:lumOff val="35000"/>
                  </a:schemeClr>
                </a:solidFill>
                <a:latin typeface="HelveticaNeueLT Std" panose="020B0604020202020204" pitchFamily="34" charset="0"/>
              </a:rPr>
              <a:t>, B. HB., </a:t>
            </a:r>
            <a:r>
              <a:rPr lang="fr-CA" sz="1000" dirty="0" err="1">
                <a:solidFill>
                  <a:schemeClr val="tx1">
                    <a:lumMod val="65000"/>
                    <a:lumOff val="35000"/>
                  </a:schemeClr>
                </a:solidFill>
                <a:latin typeface="HelveticaNeueLT Std" panose="020B0604020202020204" pitchFamily="34" charset="0"/>
              </a:rPr>
              <a:t>Increasing</a:t>
            </a:r>
            <a:r>
              <a:rPr lang="fr-CA" sz="1000" dirty="0">
                <a:solidFill>
                  <a:schemeClr val="tx1">
                    <a:lumMod val="65000"/>
                    <a:lumOff val="35000"/>
                  </a:schemeClr>
                </a:solidFill>
                <a:latin typeface="HelveticaNeueLT Std" panose="020B0604020202020204" pitchFamily="34" charset="0"/>
              </a:rPr>
              <a:t> trends of </a:t>
            </a:r>
            <a:r>
              <a:rPr lang="fr-CA" sz="1000" dirty="0" err="1">
                <a:solidFill>
                  <a:schemeClr val="tx1">
                    <a:lumMod val="65000"/>
                    <a:lumOff val="35000"/>
                  </a:schemeClr>
                </a:solidFill>
                <a:latin typeface="HelveticaNeueLT Std" panose="020B0604020202020204" pitchFamily="34" charset="0"/>
              </a:rPr>
              <a:t>lymphogranuloma</a:t>
            </a:r>
            <a:r>
              <a:rPr lang="fr-CA" sz="1000" dirty="0">
                <a:solidFill>
                  <a:schemeClr val="tx1">
                    <a:lumMod val="65000"/>
                    <a:lumOff val="35000"/>
                  </a:schemeClr>
                </a:solidFill>
                <a:latin typeface="HelveticaNeueLT Std" panose="020B0604020202020204" pitchFamily="34" charset="0"/>
              </a:rPr>
              <a:t> venereum </a:t>
            </a:r>
            <a:r>
              <a:rPr lang="fr-CA" sz="1000" dirty="0" err="1">
                <a:solidFill>
                  <a:schemeClr val="tx1">
                    <a:lumMod val="65000"/>
                    <a:lumOff val="35000"/>
                  </a:schemeClr>
                </a:solidFill>
                <a:latin typeface="HelveticaNeueLT Std" panose="020B0604020202020204" pitchFamily="34" charset="0"/>
              </a:rPr>
              <a:t>among</a:t>
            </a:r>
            <a:r>
              <a:rPr lang="fr-CA" sz="1000" dirty="0">
                <a:solidFill>
                  <a:schemeClr val="tx1">
                    <a:lumMod val="65000"/>
                    <a:lumOff val="35000"/>
                  </a:schemeClr>
                </a:solidFill>
                <a:latin typeface="HelveticaNeueLT Std" panose="020B0604020202020204" pitchFamily="34" charset="0"/>
              </a:rPr>
              <a:t> HIV-</a:t>
            </a:r>
            <a:r>
              <a:rPr lang="fr-CA" sz="1000" dirty="0" err="1">
                <a:solidFill>
                  <a:schemeClr val="tx1">
                    <a:lumMod val="65000"/>
                    <a:lumOff val="35000"/>
                  </a:schemeClr>
                </a:solidFill>
                <a:latin typeface="HelveticaNeueLT Std" panose="020B0604020202020204" pitchFamily="34" charset="0"/>
              </a:rPr>
              <a:t>negative</a:t>
            </a:r>
            <a:r>
              <a:rPr lang="fr-CA" sz="1000" dirty="0">
                <a:solidFill>
                  <a:schemeClr val="tx1">
                    <a:lumMod val="65000"/>
                    <a:lumOff val="35000"/>
                  </a:schemeClr>
                </a:solidFill>
                <a:latin typeface="HelveticaNeueLT Std" panose="020B0604020202020204" pitchFamily="34" charset="0"/>
              </a:rPr>
              <a:t> and </a:t>
            </a:r>
            <a:r>
              <a:rPr lang="fr-CA" sz="1000" dirty="0" err="1">
                <a:solidFill>
                  <a:schemeClr val="tx1">
                    <a:lumMod val="65000"/>
                    <a:lumOff val="35000"/>
                  </a:schemeClr>
                </a:solidFill>
                <a:latin typeface="HelveticaNeueLT Std" panose="020B0604020202020204" pitchFamily="34" charset="0"/>
              </a:rPr>
              <a:t>asymptomatic</a:t>
            </a:r>
            <a:r>
              <a:rPr lang="fr-CA" sz="1000" dirty="0">
                <a:solidFill>
                  <a:schemeClr val="tx1">
                    <a:lumMod val="65000"/>
                    <a:lumOff val="35000"/>
                  </a:schemeClr>
                </a:solidFill>
                <a:latin typeface="HelveticaNeueLT Std" panose="020B0604020202020204" pitchFamily="34" charset="0"/>
              </a:rPr>
              <a:t> men </a:t>
            </a:r>
            <a:r>
              <a:rPr lang="fr-CA" sz="1000" dirty="0" err="1">
                <a:solidFill>
                  <a:schemeClr val="tx1">
                    <a:lumMod val="65000"/>
                    <a:lumOff val="35000"/>
                  </a:schemeClr>
                </a:solidFill>
                <a:latin typeface="HelveticaNeueLT Std" panose="020B0604020202020204" pitchFamily="34" charset="0"/>
              </a:rPr>
              <a:t>who</a:t>
            </a:r>
            <a:r>
              <a:rPr lang="fr-CA" sz="1000" dirty="0">
                <a:solidFill>
                  <a:schemeClr val="tx1">
                    <a:lumMod val="65000"/>
                    <a:lumOff val="35000"/>
                  </a:schemeClr>
                </a:solidFill>
                <a:latin typeface="HelveticaNeueLT Std" panose="020B0604020202020204" pitchFamily="34" charset="0"/>
              </a:rPr>
              <a:t> have </a:t>
            </a:r>
            <a:r>
              <a:rPr lang="fr-CA" sz="1000" dirty="0" err="1">
                <a:solidFill>
                  <a:schemeClr val="tx1">
                    <a:lumMod val="65000"/>
                    <a:lumOff val="35000"/>
                  </a:schemeClr>
                </a:solidFill>
                <a:latin typeface="HelveticaNeueLT Std" panose="020B0604020202020204" pitchFamily="34" charset="0"/>
              </a:rPr>
              <a:t>sex</a:t>
            </a:r>
            <a:r>
              <a:rPr lang="fr-CA" sz="1000" dirty="0">
                <a:solidFill>
                  <a:schemeClr val="tx1">
                    <a:lumMod val="65000"/>
                    <a:lumOff val="35000"/>
                  </a:schemeClr>
                </a:solidFill>
                <a:latin typeface="HelveticaNeueLT Std" panose="020B0604020202020204" pitchFamily="34" charset="0"/>
              </a:rPr>
              <a:t> </a:t>
            </a:r>
            <a:r>
              <a:rPr lang="fr-CA" sz="1000" dirty="0" err="1">
                <a:solidFill>
                  <a:schemeClr val="tx1">
                    <a:lumMod val="65000"/>
                    <a:lumOff val="35000"/>
                  </a:schemeClr>
                </a:solidFill>
                <a:latin typeface="HelveticaNeueLT Std" panose="020B0604020202020204" pitchFamily="34" charset="0"/>
              </a:rPr>
              <a:t>with</a:t>
            </a:r>
            <a:r>
              <a:rPr lang="fr-CA" sz="1000" dirty="0">
                <a:solidFill>
                  <a:schemeClr val="tx1">
                    <a:lumMod val="65000"/>
                    <a:lumOff val="35000"/>
                  </a:schemeClr>
                </a:solidFill>
                <a:latin typeface="HelveticaNeueLT Std" panose="020B0604020202020204" pitchFamily="34" charset="0"/>
              </a:rPr>
              <a:t> men, the </a:t>
            </a:r>
            <a:r>
              <a:rPr lang="fr-CA" sz="1000" dirty="0" err="1">
                <a:solidFill>
                  <a:schemeClr val="tx1">
                    <a:lumMod val="65000"/>
                    <a:lumOff val="35000"/>
                  </a:schemeClr>
                </a:solidFill>
                <a:latin typeface="HelveticaNeueLT Std" panose="020B0604020202020204" pitchFamily="34" charset="0"/>
              </a:rPr>
              <a:t>Netherlands</a:t>
            </a:r>
            <a:r>
              <a:rPr lang="fr-CA" sz="1000" dirty="0">
                <a:solidFill>
                  <a:schemeClr val="tx1">
                    <a:lumMod val="65000"/>
                    <a:lumOff val="35000"/>
                  </a:schemeClr>
                </a:solidFill>
                <a:latin typeface="HelveticaNeueLT Std" panose="020B0604020202020204" pitchFamily="34" charset="0"/>
              </a:rPr>
              <a:t>, 2011 to 2017 </a:t>
            </a:r>
            <a:r>
              <a:rPr lang="fr-CA" sz="1000" dirty="0">
                <a:solidFill>
                  <a:schemeClr val="accent5">
                    <a:lumMod val="75000"/>
                  </a:schemeClr>
                </a:solidFill>
                <a:latin typeface="HelveticaNeueLT Std" panose="020B0604020202020204" pitchFamily="34" charset="0"/>
              </a:rPr>
              <a:t>(</a:t>
            </a:r>
            <a:r>
              <a:rPr lang="fr-CA" sz="1000" dirty="0">
                <a:solidFill>
                  <a:schemeClr val="accent5">
                    <a:lumMod val="75000"/>
                  </a:schemeClr>
                </a:solidFill>
                <a:latin typeface="HelveticaNeueLT Std" panose="020B0604020202020204" pitchFamily="34" charset="0"/>
                <a:hlinkClick r:id="rId3"/>
              </a:rPr>
              <a:t>https://www.eurosurveillance.org/content/10.2807/1560-7917.ES.2020.25.14.1900377</a:t>
            </a:r>
            <a:r>
              <a:rPr lang="fr-CA" sz="1000" dirty="0">
                <a:solidFill>
                  <a:schemeClr val="accent5">
                    <a:lumMod val="75000"/>
                  </a:schemeClr>
                </a:solidFill>
                <a:latin typeface="HelveticaNeueLT Std" panose="020B0604020202020204" pitchFamily="34" charset="0"/>
              </a:rPr>
              <a:t>)</a:t>
            </a:r>
          </a:p>
          <a:p>
            <a:pPr marL="174625" indent="-174625"/>
            <a:r>
              <a:rPr lang="fr-CA" sz="1000" baseline="30000" dirty="0">
                <a:solidFill>
                  <a:schemeClr val="tx1">
                    <a:lumMod val="65000"/>
                    <a:lumOff val="35000"/>
                  </a:schemeClr>
                </a:solidFill>
                <a:latin typeface="HelveticaNeueLT Std" panose="020B0604020202020204" pitchFamily="34" charset="0"/>
              </a:rPr>
              <a:t>2</a:t>
            </a:r>
            <a:r>
              <a:rPr lang="fr-CA" sz="1000" dirty="0">
                <a:solidFill>
                  <a:schemeClr val="tx1">
                    <a:lumMod val="65000"/>
                    <a:lumOff val="35000"/>
                  </a:schemeClr>
                </a:solidFill>
                <a:latin typeface="HelveticaNeueLT Std" panose="020B0604020202020204" pitchFamily="34" charset="0"/>
              </a:rPr>
              <a:t> 	Allen, H., Pitt, R., </a:t>
            </a:r>
            <a:r>
              <a:rPr lang="fr-CA" sz="1000" dirty="0" err="1">
                <a:solidFill>
                  <a:schemeClr val="tx1">
                    <a:lumMod val="65000"/>
                    <a:lumOff val="35000"/>
                  </a:schemeClr>
                </a:solidFill>
                <a:latin typeface="HelveticaNeueLT Std" panose="020B0604020202020204" pitchFamily="34" charset="0"/>
              </a:rPr>
              <a:t>Bardsley</a:t>
            </a:r>
            <a:r>
              <a:rPr lang="fr-CA" sz="1000" dirty="0">
                <a:solidFill>
                  <a:schemeClr val="tx1">
                    <a:lumMod val="65000"/>
                    <a:lumOff val="35000"/>
                  </a:schemeClr>
                </a:solidFill>
                <a:latin typeface="HelveticaNeueLT Std" panose="020B0604020202020204" pitchFamily="34" charset="0"/>
              </a:rPr>
              <a:t>, M., </a:t>
            </a:r>
            <a:r>
              <a:rPr lang="fr-CA" sz="1000" dirty="0" err="1">
                <a:solidFill>
                  <a:schemeClr val="tx1">
                    <a:lumMod val="65000"/>
                    <a:lumOff val="35000"/>
                  </a:schemeClr>
                </a:solidFill>
                <a:latin typeface="HelveticaNeueLT Std" panose="020B0604020202020204" pitchFamily="34" charset="0"/>
              </a:rPr>
              <a:t>Smolarchuk</a:t>
            </a:r>
            <a:r>
              <a:rPr lang="fr-CA" sz="1000" dirty="0">
                <a:solidFill>
                  <a:schemeClr val="tx1">
                    <a:lumMod val="65000"/>
                    <a:lumOff val="35000"/>
                  </a:schemeClr>
                </a:solidFill>
                <a:latin typeface="HelveticaNeueLT Std" panose="020B0604020202020204" pitchFamily="34" charset="0"/>
              </a:rPr>
              <a:t>, C., Sullivan, A., Mohammed, H. et al. </a:t>
            </a:r>
            <a:r>
              <a:rPr lang="fr-CA" sz="1000" dirty="0" err="1">
                <a:solidFill>
                  <a:schemeClr val="tx1">
                    <a:lumMod val="65000"/>
                    <a:lumOff val="35000"/>
                  </a:schemeClr>
                </a:solidFill>
                <a:latin typeface="HelveticaNeueLT Std" panose="020B0604020202020204" pitchFamily="34" charset="0"/>
              </a:rPr>
              <a:t>Investigating</a:t>
            </a:r>
            <a:r>
              <a:rPr lang="fr-CA" sz="1000" dirty="0">
                <a:solidFill>
                  <a:schemeClr val="tx1">
                    <a:lumMod val="65000"/>
                    <a:lumOff val="35000"/>
                  </a:schemeClr>
                </a:solidFill>
                <a:latin typeface="HelveticaNeueLT Std" panose="020B0604020202020204" pitchFamily="34" charset="0"/>
              </a:rPr>
              <a:t> the </a:t>
            </a:r>
            <a:r>
              <a:rPr lang="fr-CA" sz="1000" dirty="0" err="1">
                <a:solidFill>
                  <a:schemeClr val="tx1">
                    <a:lumMod val="65000"/>
                    <a:lumOff val="35000"/>
                  </a:schemeClr>
                </a:solidFill>
                <a:latin typeface="HelveticaNeueLT Std" panose="020B0604020202020204" pitchFamily="34" charset="0"/>
              </a:rPr>
              <a:t>decline</a:t>
            </a:r>
            <a:r>
              <a:rPr lang="fr-CA" sz="1000" dirty="0">
                <a:solidFill>
                  <a:schemeClr val="tx1">
                    <a:lumMod val="65000"/>
                    <a:lumOff val="35000"/>
                  </a:schemeClr>
                </a:solidFill>
                <a:latin typeface="HelveticaNeueLT Std" panose="020B0604020202020204" pitchFamily="34" charset="0"/>
              </a:rPr>
              <a:t> in </a:t>
            </a:r>
            <a:r>
              <a:rPr lang="fr-CA" sz="1000" dirty="0" err="1">
                <a:solidFill>
                  <a:schemeClr val="tx1">
                    <a:lumMod val="65000"/>
                    <a:lumOff val="35000"/>
                  </a:schemeClr>
                </a:solidFill>
                <a:latin typeface="HelveticaNeueLT Std" panose="020B0604020202020204" pitchFamily="34" charset="0"/>
              </a:rPr>
              <a:t>Lymphogranuloma</a:t>
            </a:r>
            <a:r>
              <a:rPr lang="fr-CA" sz="1000" dirty="0">
                <a:solidFill>
                  <a:schemeClr val="tx1">
                    <a:lumMod val="65000"/>
                    <a:lumOff val="35000"/>
                  </a:schemeClr>
                </a:solidFill>
                <a:latin typeface="HelveticaNeueLT Std" panose="020B0604020202020204" pitchFamily="34" charset="0"/>
              </a:rPr>
              <a:t> </a:t>
            </a:r>
            <a:r>
              <a:rPr lang="fr-CA" sz="1000" dirty="0" err="1">
                <a:solidFill>
                  <a:schemeClr val="tx1">
                    <a:lumMod val="65000"/>
                    <a:lumOff val="35000"/>
                  </a:schemeClr>
                </a:solidFill>
                <a:latin typeface="HelveticaNeueLT Std" panose="020B0604020202020204" pitchFamily="34" charset="0"/>
              </a:rPr>
              <a:t>vevereum</a:t>
            </a:r>
            <a:r>
              <a:rPr lang="fr-CA" sz="1000" dirty="0">
                <a:solidFill>
                  <a:schemeClr val="tx1">
                    <a:lumMod val="65000"/>
                    <a:lumOff val="35000"/>
                  </a:schemeClr>
                </a:solidFill>
                <a:latin typeface="HelveticaNeueLT Std" panose="020B0604020202020204" pitchFamily="34" charset="0"/>
              </a:rPr>
              <a:t> diagnoses in men </a:t>
            </a:r>
            <a:r>
              <a:rPr lang="fr-CA" sz="1000" dirty="0" err="1">
                <a:solidFill>
                  <a:schemeClr val="tx1">
                    <a:lumMod val="65000"/>
                    <a:lumOff val="35000"/>
                  </a:schemeClr>
                </a:solidFill>
                <a:latin typeface="HelveticaNeueLT Std" panose="020B0604020202020204" pitchFamily="34" charset="0"/>
              </a:rPr>
              <a:t>who</a:t>
            </a:r>
            <a:r>
              <a:rPr lang="fr-CA" sz="1000" dirty="0">
                <a:solidFill>
                  <a:schemeClr val="tx1">
                    <a:lumMod val="65000"/>
                    <a:lumOff val="35000"/>
                  </a:schemeClr>
                </a:solidFill>
                <a:latin typeface="HelveticaNeueLT Std" panose="020B0604020202020204" pitchFamily="34" charset="0"/>
              </a:rPr>
              <a:t> have </a:t>
            </a:r>
            <a:r>
              <a:rPr lang="fr-CA" sz="1000" dirty="0" err="1">
                <a:solidFill>
                  <a:schemeClr val="tx1">
                    <a:lumMod val="65000"/>
                    <a:lumOff val="35000"/>
                  </a:schemeClr>
                </a:solidFill>
                <a:latin typeface="HelveticaNeueLT Std" panose="020B0604020202020204" pitchFamily="34" charset="0"/>
              </a:rPr>
              <a:t>sex</a:t>
            </a:r>
            <a:r>
              <a:rPr lang="fr-CA" sz="1000" dirty="0">
                <a:solidFill>
                  <a:schemeClr val="tx1">
                    <a:lumMod val="65000"/>
                    <a:lumOff val="35000"/>
                  </a:schemeClr>
                </a:solidFill>
                <a:latin typeface="HelveticaNeueLT Std" panose="020B0604020202020204" pitchFamily="34" charset="0"/>
              </a:rPr>
              <a:t> </a:t>
            </a:r>
            <a:r>
              <a:rPr lang="fr-CA" sz="1000" dirty="0" err="1">
                <a:solidFill>
                  <a:schemeClr val="tx1">
                    <a:lumMod val="65000"/>
                    <a:lumOff val="35000"/>
                  </a:schemeClr>
                </a:solidFill>
                <a:latin typeface="HelveticaNeueLT Std" panose="020B0604020202020204" pitchFamily="34" charset="0"/>
              </a:rPr>
              <a:t>with</a:t>
            </a:r>
            <a:r>
              <a:rPr lang="fr-CA" sz="1000" dirty="0">
                <a:solidFill>
                  <a:schemeClr val="tx1">
                    <a:lumMod val="65000"/>
                    <a:lumOff val="35000"/>
                  </a:schemeClr>
                </a:solidFill>
                <a:latin typeface="HelveticaNeueLT Std" panose="020B0604020202020204" pitchFamily="34" charset="0"/>
              </a:rPr>
              <a:t> men in the United </a:t>
            </a:r>
            <a:r>
              <a:rPr lang="fr-CA" sz="1000" dirty="0" err="1">
                <a:solidFill>
                  <a:schemeClr val="tx1">
                    <a:lumMod val="65000"/>
                    <a:lumOff val="35000"/>
                  </a:schemeClr>
                </a:solidFill>
                <a:latin typeface="HelveticaNeueLT Std" panose="020B0604020202020204" pitchFamily="34" charset="0"/>
              </a:rPr>
              <a:t>Kingdom</a:t>
            </a:r>
            <a:r>
              <a:rPr lang="fr-CA" sz="1000" dirty="0">
                <a:solidFill>
                  <a:schemeClr val="tx1">
                    <a:lumMod val="65000"/>
                    <a:lumOff val="35000"/>
                  </a:schemeClr>
                </a:solidFill>
                <a:latin typeface="HelveticaNeueLT Std" panose="020B0604020202020204" pitchFamily="34" charset="0"/>
              </a:rPr>
              <a:t> </a:t>
            </a:r>
            <a:r>
              <a:rPr lang="fr-CA" sz="1000" dirty="0" err="1">
                <a:solidFill>
                  <a:schemeClr val="tx1">
                    <a:lumMod val="65000"/>
                    <a:lumOff val="35000"/>
                  </a:schemeClr>
                </a:solidFill>
                <a:latin typeface="HelveticaNeueLT Std" panose="020B0604020202020204" pitchFamily="34" charset="0"/>
              </a:rPr>
              <a:t>since</a:t>
            </a:r>
            <a:r>
              <a:rPr lang="fr-CA" sz="1000" dirty="0">
                <a:solidFill>
                  <a:schemeClr val="tx1">
                    <a:lumMod val="65000"/>
                    <a:lumOff val="35000"/>
                  </a:schemeClr>
                </a:solidFill>
                <a:latin typeface="HelveticaNeueLT Std" panose="020B0604020202020204" pitchFamily="34" charset="0"/>
              </a:rPr>
              <a:t> 2016: an </a:t>
            </a:r>
            <a:r>
              <a:rPr lang="fr-CA" sz="1000" dirty="0" err="1">
                <a:solidFill>
                  <a:schemeClr val="tx1">
                    <a:lumMod val="65000"/>
                    <a:lumOff val="35000"/>
                  </a:schemeClr>
                </a:solidFill>
                <a:latin typeface="HelveticaNeueLT Std" panose="020B0604020202020204" pitchFamily="34" charset="0"/>
              </a:rPr>
              <a:t>analysis</a:t>
            </a:r>
            <a:r>
              <a:rPr lang="fr-CA" sz="1000" dirty="0">
                <a:solidFill>
                  <a:schemeClr val="tx1">
                    <a:lumMod val="65000"/>
                    <a:lumOff val="35000"/>
                  </a:schemeClr>
                </a:solidFill>
                <a:latin typeface="HelveticaNeueLT Std" panose="020B0604020202020204" pitchFamily="34" charset="0"/>
              </a:rPr>
              <a:t> of surveillance data </a:t>
            </a:r>
            <a:r>
              <a:rPr lang="fr-CA" sz="1000" dirty="0">
                <a:solidFill>
                  <a:schemeClr val="accent5">
                    <a:lumMod val="75000"/>
                  </a:schemeClr>
                </a:solidFill>
                <a:latin typeface="HelveticaNeueLT Std" panose="020B0604020202020204" pitchFamily="34" charset="0"/>
              </a:rPr>
              <a:t>(</a:t>
            </a:r>
            <a:r>
              <a:rPr lang="fr-CA" sz="1000" dirty="0">
                <a:solidFill>
                  <a:schemeClr val="accent5">
                    <a:lumMod val="75000"/>
                  </a:schemeClr>
                </a:solidFill>
                <a:latin typeface="HelveticaNeueLT Std" panose="020B0604020202020204" pitchFamily="34" charset="0"/>
                <a:hlinkClick r:id="rId4"/>
              </a:rPr>
              <a:t>https://www.publish.csiro.au/sh/SH20001</a:t>
            </a:r>
            <a:r>
              <a:rPr lang="fr-CA" sz="1000" dirty="0">
                <a:solidFill>
                  <a:schemeClr val="accent5">
                    <a:lumMod val="75000"/>
                  </a:schemeClr>
                </a:solidFill>
                <a:latin typeface="HelveticaNeueLT Std" panose="020B0604020202020204" pitchFamily="34" charset="0"/>
              </a:rPr>
              <a:t>)</a:t>
            </a:r>
          </a:p>
        </p:txBody>
      </p:sp>
    </p:spTree>
    <p:extLst>
      <p:ext uri="{BB962C8B-B14F-4D97-AF65-F5344CB8AC3E}">
        <p14:creationId xmlns:p14="http://schemas.microsoft.com/office/powerpoint/2010/main" val="1382966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01EACF-862A-4954-9D32-A4BCBB8FE431}"/>
              </a:ext>
            </a:extLst>
          </p:cNvPr>
          <p:cNvSpPr>
            <a:spLocks noGrp="1"/>
          </p:cNvSpPr>
          <p:nvPr>
            <p:ph type="title"/>
            <p:custDataLst>
              <p:tags r:id="rId1"/>
            </p:custDataLst>
          </p:nvPr>
        </p:nvSpPr>
        <p:spPr>
          <a:xfrm>
            <a:off x="499719" y="298525"/>
            <a:ext cx="5486400" cy="893872"/>
          </a:xfrm>
        </p:spPr>
        <p:txBody>
          <a:bodyPr>
            <a:normAutofit/>
          </a:bodyPr>
          <a:lstStyle/>
          <a:p>
            <a:r>
              <a:rPr lang="fr-CA" sz="3200" dirty="0"/>
              <a:t>Conclusion (suite)</a:t>
            </a:r>
          </a:p>
        </p:txBody>
      </p:sp>
      <p:sp>
        <p:nvSpPr>
          <p:cNvPr id="3" name="Espace réservé du contenu 2">
            <a:extLst>
              <a:ext uri="{FF2B5EF4-FFF2-40B4-BE49-F238E27FC236}">
                <a16:creationId xmlns:a16="http://schemas.microsoft.com/office/drawing/2014/main" id="{1CCF11CF-50B6-4067-B438-03105D04174F}"/>
              </a:ext>
            </a:extLst>
          </p:cNvPr>
          <p:cNvSpPr>
            <a:spLocks noGrp="1"/>
          </p:cNvSpPr>
          <p:nvPr>
            <p:ph idx="1"/>
            <p:custDataLst>
              <p:tags r:id="rId2"/>
            </p:custDataLst>
          </p:nvPr>
        </p:nvSpPr>
        <p:spPr>
          <a:xfrm>
            <a:off x="506891" y="2056912"/>
            <a:ext cx="10877389" cy="4435328"/>
          </a:xfrm>
        </p:spPr>
        <p:txBody>
          <a:bodyPr>
            <a:noAutofit/>
          </a:bodyPr>
          <a:lstStyle/>
          <a:p>
            <a:pPr marL="363538" indent="-363538">
              <a:spcAft>
                <a:spcPts val="1200"/>
              </a:spcAft>
              <a:buClr>
                <a:srgbClr val="4BACC6">
                  <a:lumMod val="75000"/>
                </a:srgbClr>
              </a:buClr>
              <a:buFont typeface="Wingdings" panose="05000000000000000000" pitchFamily="2" charset="2"/>
              <a:buChar char="§"/>
            </a:pPr>
            <a:r>
              <a:rPr lang="fr-FR" sz="1800" dirty="0">
                <a:solidFill>
                  <a:schemeClr val="tx1">
                    <a:lumMod val="65000"/>
                    <a:lumOff val="35000"/>
                  </a:schemeClr>
                </a:solidFill>
              </a:rPr>
              <a:t>Peu de cas sont identifiés comme des contacts de cas connus de LGV ou d’une autre ITSS. Des ressources supplémentaires pour l’intervention auprès des cas et des partenaires sexuels des personnes atteintes d’une ITSS (IPPAP) et l’utilisation de méthodes innovantes pourraient améliorer l’utilisation, la collaboration et l’adhésion aux interventions.  </a:t>
            </a:r>
          </a:p>
          <a:p>
            <a:pPr marL="363538" indent="-363538">
              <a:spcAft>
                <a:spcPts val="1200"/>
              </a:spcAft>
              <a:buClr>
                <a:srgbClr val="4BACC6">
                  <a:lumMod val="75000"/>
                </a:srgbClr>
              </a:buClr>
              <a:buFont typeface="Wingdings" panose="05000000000000000000" pitchFamily="2" charset="2"/>
              <a:buChar char="§"/>
            </a:pPr>
            <a:r>
              <a:rPr lang="fr-FR" sz="1800" dirty="0">
                <a:solidFill>
                  <a:schemeClr val="tx1">
                    <a:lumMod val="65000"/>
                    <a:lumOff val="35000"/>
                  </a:schemeClr>
                </a:solidFill>
              </a:rPr>
              <a:t>La proportion de cas recevant le traitement recommandé au cours des trois dernières années est de 89 %, 95 % et 87 % respectivement pour 2017, 2018 et 2019. Il s’agit d’une bonne adhésion aux recommandations, mais la diminution observée en 2019 souligne l’importance de maintenir des activités d’</a:t>
            </a:r>
            <a:r>
              <a:rPr lang="fr-FR" sz="1800" dirty="0" err="1">
                <a:solidFill>
                  <a:schemeClr val="tx1">
                    <a:lumMod val="65000"/>
                    <a:lumOff val="35000"/>
                  </a:schemeClr>
                </a:solidFill>
              </a:rPr>
              <a:t>antibiogouvernance</a:t>
            </a:r>
            <a:r>
              <a:rPr lang="fr-FR" sz="1800" dirty="0">
                <a:solidFill>
                  <a:schemeClr val="tx1">
                    <a:lumMod val="65000"/>
                    <a:lumOff val="35000"/>
                  </a:schemeClr>
                </a:solidFill>
              </a:rPr>
              <a:t> régulières pour une amélioration continue et la conservation des acquis. Les connaissances scientifiques sur l’efficacité des traitements et l’antibiorésistance évoluent continuellement, tout comme les recommandations, ce qui constitue un défi important pour les milieux cliniques. </a:t>
            </a:r>
          </a:p>
        </p:txBody>
      </p:sp>
      <p:sp>
        <p:nvSpPr>
          <p:cNvPr id="4" name="Espace réservé du numéro de diapositive 3">
            <a:extLst>
              <a:ext uri="{FF2B5EF4-FFF2-40B4-BE49-F238E27FC236}">
                <a16:creationId xmlns:a16="http://schemas.microsoft.com/office/drawing/2014/main" id="{828DF8DA-C342-477E-8F8A-011DAEFBA5AB}"/>
              </a:ext>
            </a:extLst>
          </p:cNvPr>
          <p:cNvSpPr>
            <a:spLocks noGrp="1"/>
          </p:cNvSpPr>
          <p:nvPr>
            <p:ph type="sldNum" sz="quarter" idx="12"/>
            <p:custDataLst>
              <p:tags r:id="rId3"/>
            </p:custDataLst>
          </p:nvPr>
        </p:nvSpPr>
        <p:spPr/>
        <p:txBody>
          <a:bodyPr/>
          <a:lstStyle/>
          <a:p>
            <a:fld id="{397918C9-25E8-4AAB-AED4-A5266DEDEDFA}" type="slidenum">
              <a:rPr lang="fr-CA" smtClean="0"/>
              <a:t>73</a:t>
            </a:fld>
            <a:endParaRPr lang="fr-CA"/>
          </a:p>
        </p:txBody>
      </p:sp>
    </p:spTree>
    <p:extLst>
      <p:ext uri="{BB962C8B-B14F-4D97-AF65-F5344CB8AC3E}">
        <p14:creationId xmlns:p14="http://schemas.microsoft.com/office/powerpoint/2010/main" val="675543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73F364-3C5F-4A68-92F3-3E7E217C514D}"/>
              </a:ext>
            </a:extLst>
          </p:cNvPr>
          <p:cNvSpPr>
            <a:spLocks noGrp="1"/>
          </p:cNvSpPr>
          <p:nvPr>
            <p:ph type="title"/>
          </p:nvPr>
        </p:nvSpPr>
        <p:spPr>
          <a:xfrm>
            <a:off x="493246" y="156973"/>
            <a:ext cx="10972800" cy="1143000"/>
          </a:xfrm>
        </p:spPr>
        <p:txBody>
          <a:bodyPr>
            <a:normAutofit/>
          </a:bodyPr>
          <a:lstStyle/>
          <a:p>
            <a:r>
              <a:rPr lang="fr-CA" sz="3200" dirty="0"/>
              <a:t>Conclusion (suite)</a:t>
            </a:r>
          </a:p>
        </p:txBody>
      </p:sp>
      <p:sp>
        <p:nvSpPr>
          <p:cNvPr id="3" name="Espace réservé du contenu 2">
            <a:extLst>
              <a:ext uri="{FF2B5EF4-FFF2-40B4-BE49-F238E27FC236}">
                <a16:creationId xmlns:a16="http://schemas.microsoft.com/office/drawing/2014/main" id="{4195C78B-36E7-442C-85D0-7DC129D94739}"/>
              </a:ext>
            </a:extLst>
          </p:cNvPr>
          <p:cNvSpPr>
            <a:spLocks noGrp="1"/>
          </p:cNvSpPr>
          <p:nvPr>
            <p:ph idx="1"/>
          </p:nvPr>
        </p:nvSpPr>
        <p:spPr>
          <a:xfrm>
            <a:off x="493246" y="1831602"/>
            <a:ext cx="10972800" cy="3240383"/>
          </a:xfrm>
        </p:spPr>
        <p:txBody>
          <a:bodyPr>
            <a:noAutofit/>
          </a:bodyPr>
          <a:lstStyle/>
          <a:p>
            <a:pPr marL="363538" indent="-363538">
              <a:lnSpc>
                <a:spcPct val="120000"/>
              </a:lnSpc>
              <a:buClr>
                <a:srgbClr val="4BACC6">
                  <a:lumMod val="75000"/>
                </a:srgbClr>
              </a:buClr>
              <a:buFont typeface="Wingdings" panose="05000000000000000000" pitchFamily="2" charset="2"/>
              <a:buChar char="§"/>
            </a:pPr>
            <a:r>
              <a:rPr lang="fr-CA" sz="1800" dirty="0">
                <a:solidFill>
                  <a:schemeClr val="tx1">
                    <a:lumMod val="65000"/>
                    <a:lumOff val="35000"/>
                  </a:schemeClr>
                </a:solidFill>
              </a:rPr>
              <a:t>Parmi les autres recommandations pertinentes à rappeler, notons qu’en dépistage, il est important de prélever les sites anatomiques exposés (génitaux ou anaux, sans le pharynx si la recherche de</a:t>
            </a:r>
            <a:br>
              <a:rPr lang="fr-CA" sz="1800" dirty="0">
                <a:solidFill>
                  <a:schemeClr val="tx1">
                    <a:lumMod val="65000"/>
                    <a:lumOff val="35000"/>
                  </a:schemeClr>
                </a:solidFill>
              </a:rPr>
            </a:br>
            <a:r>
              <a:rPr lang="fr-CA" sz="1800" i="1" dirty="0">
                <a:solidFill>
                  <a:schemeClr val="tx1">
                    <a:lumMod val="65000"/>
                    <a:lumOff val="35000"/>
                  </a:schemeClr>
                </a:solidFill>
              </a:rPr>
              <a:t>N. gonorrhoeae </a:t>
            </a:r>
            <a:r>
              <a:rPr lang="fr-CA" sz="1800" dirty="0">
                <a:solidFill>
                  <a:schemeClr val="tx1">
                    <a:lumMod val="65000"/>
                    <a:lumOff val="35000"/>
                  </a:schemeClr>
                </a:solidFill>
              </a:rPr>
              <a:t>n’est pas indiquée), incluant évidemment les sites symptomatiques. Dans le cas des partenaires exposés à un cas de LGV, tous les sites anatomiques exposés devraient être prélevés.</a:t>
            </a:r>
            <a:endParaRPr lang="fr-FR" sz="1800" dirty="0">
              <a:solidFill>
                <a:schemeClr val="tx1">
                  <a:lumMod val="65000"/>
                  <a:lumOff val="35000"/>
                </a:schemeClr>
              </a:solidFill>
            </a:endParaRPr>
          </a:p>
          <a:p>
            <a:pPr marL="363538" indent="-363538">
              <a:lnSpc>
                <a:spcPct val="120000"/>
              </a:lnSpc>
              <a:buClr>
                <a:srgbClr val="4BACC6">
                  <a:lumMod val="75000"/>
                </a:srgbClr>
              </a:buClr>
              <a:buFont typeface="Wingdings" panose="05000000000000000000" pitchFamily="2" charset="2"/>
              <a:buChar char="§"/>
            </a:pPr>
            <a:r>
              <a:rPr lang="fr-CA" sz="1800" dirty="0">
                <a:solidFill>
                  <a:schemeClr val="tx1">
                    <a:lumMod val="65000"/>
                    <a:lumOff val="35000"/>
                  </a:schemeClr>
                </a:solidFill>
              </a:rPr>
              <a:t>Le dépistage régulier de l’infection rectale à </a:t>
            </a:r>
            <a:r>
              <a:rPr lang="fr-CA" sz="1800" i="1" dirty="0">
                <a:solidFill>
                  <a:schemeClr val="tx1">
                    <a:lumMod val="65000"/>
                    <a:lumOff val="35000"/>
                  </a:schemeClr>
                </a:solidFill>
              </a:rPr>
              <a:t>C. trachomatis </a:t>
            </a:r>
            <a:r>
              <a:rPr lang="fr-CA" sz="1800" dirty="0">
                <a:solidFill>
                  <a:schemeClr val="tx1">
                    <a:lumMod val="65000"/>
                    <a:lumOff val="35000"/>
                  </a:schemeClr>
                </a:solidFill>
              </a:rPr>
              <a:t>chez les </a:t>
            </a:r>
            <a:r>
              <a:rPr lang="fr-FR" sz="1800" dirty="0">
                <a:solidFill>
                  <a:schemeClr val="tx1">
                    <a:lumMod val="65000"/>
                    <a:lumOff val="35000"/>
                  </a:schemeClr>
                </a:solidFill>
              </a:rPr>
              <a:t>hommes ayant des relations sexuelles avec des hommes</a:t>
            </a:r>
            <a:r>
              <a:rPr lang="fr-CA" sz="1800" dirty="0">
                <a:solidFill>
                  <a:schemeClr val="tx1">
                    <a:lumMod val="65000"/>
                    <a:lumOff val="35000"/>
                  </a:schemeClr>
                </a:solidFill>
              </a:rPr>
              <a:t> présentant des facteurs de risque de manière continue ou répétée, comme recommandé par le Guide québécois de dépistage des ITSS, demeure une priorité pour le contrôle de l’épidémie de LGV. </a:t>
            </a:r>
            <a:endParaRPr lang="fr-FR" sz="1800" dirty="0">
              <a:solidFill>
                <a:schemeClr val="tx1">
                  <a:lumMod val="65000"/>
                  <a:lumOff val="35000"/>
                </a:schemeClr>
              </a:solidFill>
            </a:endParaRPr>
          </a:p>
          <a:p>
            <a:endParaRPr lang="fr-CA" sz="1800" dirty="0"/>
          </a:p>
        </p:txBody>
      </p:sp>
      <p:sp>
        <p:nvSpPr>
          <p:cNvPr id="4" name="Espace réservé du numéro de diapositive 3">
            <a:extLst>
              <a:ext uri="{FF2B5EF4-FFF2-40B4-BE49-F238E27FC236}">
                <a16:creationId xmlns:a16="http://schemas.microsoft.com/office/drawing/2014/main" id="{5ADBDEB3-BCF3-499F-8C80-8ED5811DD766}"/>
              </a:ext>
            </a:extLst>
          </p:cNvPr>
          <p:cNvSpPr>
            <a:spLocks noGrp="1"/>
          </p:cNvSpPr>
          <p:nvPr>
            <p:ph type="sldNum" sz="quarter" idx="12"/>
          </p:nvPr>
        </p:nvSpPr>
        <p:spPr/>
        <p:txBody>
          <a:bodyPr/>
          <a:lstStyle/>
          <a:p>
            <a:fld id="{397918C9-25E8-4AAB-AED4-A5266DEDEDFA}" type="slidenum">
              <a:rPr lang="fr-CA" smtClean="0"/>
              <a:t>74</a:t>
            </a:fld>
            <a:endParaRPr lang="fr-CA"/>
          </a:p>
        </p:txBody>
      </p:sp>
    </p:spTree>
    <p:extLst>
      <p:ext uri="{BB962C8B-B14F-4D97-AF65-F5344CB8AC3E}">
        <p14:creationId xmlns:p14="http://schemas.microsoft.com/office/powerpoint/2010/main" val="1051550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00BA8EDE-6DC9-4F99-B0F4-25DFD083338C}" type="slidenum">
              <a:rPr lang="fr-FR" smtClean="0"/>
              <a:pPr/>
              <a:t>75</a:t>
            </a:fld>
            <a:endParaRPr lang="fr-FR" dirty="0"/>
          </a:p>
        </p:txBody>
      </p:sp>
      <p:sp>
        <p:nvSpPr>
          <p:cNvPr id="5" name="Rectangle 4"/>
          <p:cNvSpPr/>
          <p:nvPr>
            <p:custDataLst>
              <p:tags r:id="rId2"/>
            </p:custDataLst>
          </p:nvPr>
        </p:nvSpPr>
        <p:spPr>
          <a:xfrm>
            <a:off x="502671" y="441104"/>
            <a:ext cx="11425269" cy="5929828"/>
          </a:xfrm>
          <a:prstGeom prst="rect">
            <a:avLst/>
          </a:prstGeom>
        </p:spPr>
        <p:txBody>
          <a:bodyPr wrap="square">
            <a:spAutoFit/>
          </a:bodyPr>
          <a:lstStyle/>
          <a:p>
            <a:pPr>
              <a:spcAft>
                <a:spcPts val="1600"/>
              </a:spcAft>
            </a:pPr>
            <a:r>
              <a:rPr lang="fr-CA" sz="3200" dirty="0">
                <a:solidFill>
                  <a:schemeClr val="tx1">
                    <a:lumMod val="65000"/>
                    <a:lumOff val="35000"/>
                  </a:schemeClr>
                </a:solidFill>
                <a:latin typeface="HelveticaNeueLT Std" panose="020B0604020202020204" pitchFamily="34" charset="0"/>
              </a:rPr>
              <a:t>Documents complémentaires sur la LGV</a:t>
            </a:r>
            <a:r>
              <a:rPr lang="fr-FR" sz="3200" dirty="0">
                <a:solidFill>
                  <a:schemeClr val="tx1">
                    <a:lumMod val="65000"/>
                    <a:lumOff val="35000"/>
                  </a:schemeClr>
                </a:solidFill>
                <a:latin typeface="HelveticaNeueLT Std" panose="020B0604020202020204" pitchFamily="34" charset="0"/>
              </a:rPr>
              <a:t> </a:t>
            </a:r>
            <a:endParaRPr lang="fr-CA" sz="3200" dirty="0">
              <a:solidFill>
                <a:schemeClr val="tx1">
                  <a:lumMod val="65000"/>
                  <a:lumOff val="35000"/>
                </a:schemeClr>
              </a:solidFill>
              <a:latin typeface="HelveticaNeueLT Std" panose="020B0604020202020204" pitchFamily="34" charset="0"/>
            </a:endParaRPr>
          </a:p>
          <a:p>
            <a:pPr marL="304792" indent="-304792">
              <a:spcAft>
                <a:spcPts val="800"/>
              </a:spcAft>
              <a:buFont typeface="+mj-lt"/>
              <a:buAutoNum type="arabicPeriod"/>
            </a:pPr>
            <a:r>
              <a:rPr lang="fr-FR" sz="1400" dirty="0">
                <a:solidFill>
                  <a:schemeClr val="tx1">
                    <a:lumMod val="65000"/>
                    <a:lumOff val="35000"/>
                  </a:schemeClr>
                </a:solidFill>
                <a:latin typeface="HelveticaNeueLT Std" panose="020B0604020202020204" pitchFamily="34" charset="0"/>
                <a:cs typeface="Times New Roman" panose="02020603050405020304" pitchFamily="18" charset="0"/>
              </a:rPr>
              <a:t>Comité sur les analyses de laboratoire en lien avec les ITSS (CALI). </a:t>
            </a:r>
            <a:r>
              <a:rPr lang="fr-FR" sz="1400" i="1" dirty="0">
                <a:solidFill>
                  <a:schemeClr val="tx1">
                    <a:lumMod val="65000"/>
                    <a:lumOff val="35000"/>
                  </a:schemeClr>
                </a:solidFill>
                <a:latin typeface="HelveticaNeueLT Std" panose="020B0604020202020204" pitchFamily="34" charset="0"/>
                <a:cs typeface="Times New Roman" panose="02020603050405020304" pitchFamily="18" charset="0"/>
              </a:rPr>
              <a:t>Lymphogranulomatose vénérienne: avis sur le dépistage, la prise en charge clinique et la surveillance au Québec</a:t>
            </a:r>
            <a:r>
              <a:rPr lang="fr-FR" sz="1400" dirty="0">
                <a:solidFill>
                  <a:schemeClr val="tx1">
                    <a:lumMod val="65000"/>
                    <a:lumOff val="35000"/>
                  </a:schemeClr>
                </a:solidFill>
                <a:latin typeface="HelveticaNeueLT Std" panose="020B0604020202020204" pitchFamily="34" charset="0"/>
                <a:cs typeface="Times New Roman" panose="02020603050405020304" pitchFamily="18" charset="0"/>
              </a:rPr>
              <a:t>. Québec (QC): INSPQ; 2016. </a:t>
            </a:r>
            <a:r>
              <a:rPr lang="fr-FR" sz="1400" dirty="0">
                <a:solidFill>
                  <a:schemeClr val="accent5">
                    <a:lumMod val="75000"/>
                  </a:schemeClr>
                </a:solidFill>
                <a:latin typeface="HelveticaNeueLT Std" panose="020B0604020202020204" pitchFamily="34" charset="0"/>
                <a:cs typeface="Times New Roman" panose="02020603050405020304" pitchFamily="18" charset="0"/>
                <a:hlinkClick r:id="rId4"/>
              </a:rPr>
              <a:t>https://www.inspq.qc.ca/publications/2130</a:t>
            </a:r>
            <a:r>
              <a:rPr lang="fr-FR" sz="1400" dirty="0">
                <a:solidFill>
                  <a:schemeClr val="accent5">
                    <a:lumMod val="75000"/>
                  </a:schemeClr>
                </a:solidFill>
                <a:latin typeface="HelveticaNeueLT Std" panose="020B0604020202020204" pitchFamily="34" charset="0"/>
                <a:cs typeface="Times New Roman" panose="02020603050405020304" pitchFamily="18" charset="0"/>
              </a:rPr>
              <a:t> .</a:t>
            </a:r>
          </a:p>
          <a:p>
            <a:pPr marL="304792" indent="-304792">
              <a:spcAft>
                <a:spcPts val="800"/>
              </a:spcAft>
              <a:buFont typeface="+mj-lt"/>
              <a:buAutoNum type="arabicPeriod"/>
            </a:pPr>
            <a:r>
              <a:rPr lang="fr-FR" sz="1400" dirty="0">
                <a:solidFill>
                  <a:schemeClr val="tx1">
                    <a:lumMod val="65000"/>
                    <a:lumOff val="35000"/>
                  </a:schemeClr>
                </a:solidFill>
                <a:latin typeface="HelveticaNeueLT Std" panose="020B0604020202020204" pitchFamily="34" charset="0"/>
                <a:cs typeface="Times New Roman" panose="02020603050405020304" pitchFamily="18" charset="0"/>
              </a:rPr>
              <a:t>Ministère de la santé et des services sociaux du Québec. </a:t>
            </a:r>
            <a:r>
              <a:rPr lang="fr-FR" sz="1400" i="1" dirty="0">
                <a:solidFill>
                  <a:schemeClr val="tx1">
                    <a:lumMod val="65000"/>
                    <a:lumOff val="35000"/>
                  </a:schemeClr>
                </a:solidFill>
                <a:latin typeface="HelveticaNeueLT Std" panose="020B0604020202020204" pitchFamily="34" charset="0"/>
                <a:cs typeface="Times New Roman" panose="02020603050405020304" pitchFamily="18" charset="0"/>
              </a:rPr>
              <a:t>Recrudescence de la lymphogranulomatose vénérienne au Québec : détection et traitement</a:t>
            </a:r>
            <a:r>
              <a:rPr lang="fr-FR" sz="1400" dirty="0">
                <a:solidFill>
                  <a:schemeClr val="tx1">
                    <a:lumMod val="65000"/>
                    <a:lumOff val="35000"/>
                  </a:schemeClr>
                </a:solidFill>
                <a:latin typeface="HelveticaNeueLT Std" panose="020B0604020202020204" pitchFamily="34" charset="0"/>
                <a:cs typeface="Times New Roman" panose="02020603050405020304" pitchFamily="18" charset="0"/>
              </a:rPr>
              <a:t>. Québec (QC): no : 17-328-01W- MSSS; 2017-</a:t>
            </a:r>
            <a:r>
              <a:rPr lang="fr-FR" sz="1400" dirty="0">
                <a:solidFill>
                  <a:srgbClr val="4BACC6">
                    <a:lumMod val="75000"/>
                  </a:srgbClr>
                </a:solidFill>
                <a:latin typeface="HelveticaNeueLT Std" panose="020B0604020202020204" pitchFamily="34" charset="0"/>
                <a:cs typeface="Times New Roman" panose="02020603050405020304" pitchFamily="18" charset="0"/>
              </a:rPr>
              <a:t>. </a:t>
            </a:r>
            <a:r>
              <a:rPr lang="fr-FR" sz="1400" dirty="0">
                <a:solidFill>
                  <a:srgbClr val="4BACC6">
                    <a:lumMod val="75000"/>
                  </a:srgbClr>
                </a:solidFill>
                <a:latin typeface="HelveticaNeueLT Std" panose="020B0604020202020204" pitchFamily="34" charset="0"/>
                <a:cs typeface="Times New Roman" panose="02020603050405020304" pitchFamily="18" charset="0"/>
                <a:hlinkClick r:id="rId5"/>
              </a:rPr>
              <a:t>http://publications.msss.gouv.qc.ca/msss/document-001956/</a:t>
            </a:r>
            <a:r>
              <a:rPr lang="fr-FR" sz="1400" dirty="0">
                <a:solidFill>
                  <a:srgbClr val="4BACC6">
                    <a:lumMod val="75000"/>
                  </a:srgbClr>
                </a:solidFill>
                <a:latin typeface="HelveticaNeueLT Std" panose="020B0604020202020204" pitchFamily="34" charset="0"/>
                <a:cs typeface="Times New Roman" panose="02020603050405020304" pitchFamily="18" charset="0"/>
              </a:rPr>
              <a:t>  </a:t>
            </a:r>
          </a:p>
          <a:p>
            <a:pPr marL="304792" indent="-304792">
              <a:spcAft>
                <a:spcPts val="800"/>
              </a:spcAft>
              <a:buFont typeface="+mj-lt"/>
              <a:buAutoNum type="arabicPeriod"/>
            </a:pPr>
            <a:r>
              <a:rPr lang="fr-CA" sz="1400" dirty="0">
                <a:solidFill>
                  <a:schemeClr val="tx1">
                    <a:lumMod val="65000"/>
                    <a:lumOff val="35000"/>
                  </a:schemeClr>
                </a:solidFill>
                <a:latin typeface="HelveticaNeueLT Std" panose="020B0604020202020204" pitchFamily="34" charset="0"/>
                <a:cs typeface="Times New Roman" panose="02020603050405020304" pitchFamily="18" charset="0"/>
              </a:rPr>
              <a:t>Portrait des infections transmissibles sexuellement et par le sang (ITSS) au Québec : année 2019. </a:t>
            </a:r>
            <a:r>
              <a:rPr lang="fr-FR" sz="1400" dirty="0">
                <a:solidFill>
                  <a:schemeClr val="tx1">
                    <a:lumMod val="65000"/>
                    <a:lumOff val="35000"/>
                  </a:schemeClr>
                </a:solidFill>
                <a:latin typeface="HelveticaNeueLT Std" panose="020B0604020202020204" pitchFamily="34" charset="0"/>
                <a:cs typeface="Times New Roman" panose="02020603050405020304" pitchFamily="18" charset="0"/>
              </a:rPr>
              <a:t>Mai 2021, en ligne</a:t>
            </a:r>
            <a:r>
              <a:rPr lang="fr-FR" sz="1400" dirty="0">
                <a:solidFill>
                  <a:srgbClr val="4BACC6">
                    <a:lumMod val="75000"/>
                  </a:srgbClr>
                </a:solidFill>
                <a:latin typeface="HelveticaNeueLT Std" panose="020B0604020202020204" pitchFamily="34" charset="0"/>
                <a:cs typeface="Times New Roman" panose="02020603050405020304" pitchFamily="18" charset="0"/>
              </a:rPr>
              <a:t> </a:t>
            </a:r>
            <a:r>
              <a:rPr lang="fr-FR" sz="1400" dirty="0">
                <a:solidFill>
                  <a:srgbClr val="4BACC6">
                    <a:lumMod val="75000"/>
                  </a:srgbClr>
                </a:solidFill>
                <a:latin typeface="HelveticaNeueLT Std" panose="020B0604020202020204" pitchFamily="34" charset="0"/>
                <a:cs typeface="Times New Roman" panose="02020603050405020304" pitchFamily="18" charset="0"/>
                <a:hlinkClick r:id="rId6"/>
              </a:rPr>
              <a:t>https://www.inspq.qc.ca/publications/2783</a:t>
            </a:r>
            <a:r>
              <a:rPr lang="fr-FR" sz="1400" dirty="0">
                <a:solidFill>
                  <a:srgbClr val="4BACC6">
                    <a:lumMod val="75000"/>
                  </a:srgbClr>
                </a:solidFill>
                <a:latin typeface="HelveticaNeueLT Std" panose="020B0604020202020204" pitchFamily="34" charset="0"/>
                <a:cs typeface="Times New Roman" panose="02020603050405020304" pitchFamily="18" charset="0"/>
              </a:rPr>
              <a:t>  </a:t>
            </a:r>
          </a:p>
          <a:p>
            <a:pPr marL="304792" indent="-304792">
              <a:spcAft>
                <a:spcPts val="800"/>
              </a:spcAft>
              <a:buFont typeface="+mj-lt"/>
              <a:buAutoNum type="arabicPeriod"/>
            </a:pPr>
            <a:r>
              <a:rPr lang="fr-FR" sz="1400" dirty="0">
                <a:solidFill>
                  <a:schemeClr val="tx1">
                    <a:lumMod val="65000"/>
                    <a:lumOff val="35000"/>
                  </a:schemeClr>
                </a:solidFill>
                <a:latin typeface="HelveticaNeueLT Std" panose="020B0604020202020204" pitchFamily="34" charset="0"/>
                <a:cs typeface="Times New Roman" panose="02020603050405020304" pitchFamily="18" charset="0"/>
              </a:rPr>
              <a:t>Ministère de la Santé et des Services Sociaux du Québec, Guide québécois de dépistage des ITSS, Fiche clinique. Lymphogranulomatose vénérienne, Québec, ministère de la Santé et des Services sociaux, Juillet 2016, en ligne </a:t>
            </a:r>
            <a:r>
              <a:rPr lang="fr-FR" sz="1400" dirty="0">
                <a:solidFill>
                  <a:srgbClr val="4BACC6">
                    <a:lumMod val="75000"/>
                  </a:srgbClr>
                </a:solidFill>
                <a:latin typeface="HelveticaNeueLT Std" panose="020B0604020202020204" pitchFamily="34" charset="0"/>
                <a:cs typeface="Times New Roman" panose="02020603050405020304" pitchFamily="18" charset="0"/>
                <a:hlinkClick r:id="rId7"/>
              </a:rPr>
              <a:t>http://publications.msss.gouv.qc.ca/msss/document-000090/</a:t>
            </a:r>
            <a:r>
              <a:rPr lang="fr-FR" sz="1400" dirty="0">
                <a:solidFill>
                  <a:srgbClr val="4BACC6">
                    <a:lumMod val="75000"/>
                  </a:srgbClr>
                </a:solidFill>
                <a:latin typeface="HelveticaNeueLT Std" panose="020B0604020202020204" pitchFamily="34" charset="0"/>
                <a:cs typeface="Times New Roman" panose="02020603050405020304" pitchFamily="18" charset="0"/>
              </a:rPr>
              <a:t> </a:t>
            </a:r>
          </a:p>
          <a:p>
            <a:pPr marL="304792" indent="-304792">
              <a:buFont typeface="+mj-lt"/>
              <a:buAutoNum type="arabicPeriod"/>
            </a:pPr>
            <a:r>
              <a:rPr lang="fr-FR" sz="1400" dirty="0">
                <a:solidFill>
                  <a:schemeClr val="tx1">
                    <a:lumMod val="65000"/>
                    <a:lumOff val="35000"/>
                  </a:schemeClr>
                </a:solidFill>
                <a:latin typeface="HelveticaNeueLT Std" panose="020B0604020202020204" pitchFamily="34" charset="0"/>
                <a:cs typeface="Times New Roman" panose="02020603050405020304" pitchFamily="18" charset="0"/>
              </a:rPr>
              <a:t>Institut national d’excellence en santé et en services sociaux (</a:t>
            </a:r>
            <a:r>
              <a:rPr lang="fr-FR" sz="1400" dirty="0">
                <a:solidFill>
                  <a:schemeClr val="tx1">
                    <a:lumMod val="65000"/>
                    <a:lumOff val="35000"/>
                  </a:schemeClr>
                </a:solidFill>
                <a:latin typeface="HelveticaNeueLT Std" panose="020B0604020202020204" pitchFamily="34" charset="0"/>
              </a:rPr>
              <a:t>INESSS) | </a:t>
            </a:r>
          </a:p>
          <a:p>
            <a:pPr marL="538163" lvl="1" indent="-269875">
              <a:buClr>
                <a:schemeClr val="accent5">
                  <a:lumMod val="75000"/>
                </a:schemeClr>
              </a:buClr>
              <a:buFont typeface="Wingdings" panose="05000000000000000000" pitchFamily="2" charset="2"/>
              <a:buChar char="§"/>
            </a:pPr>
            <a:r>
              <a:rPr lang="fr-FR" sz="1400" dirty="0">
                <a:solidFill>
                  <a:schemeClr val="tx1">
                    <a:lumMod val="65000"/>
                    <a:lumOff val="35000"/>
                  </a:schemeClr>
                </a:solidFill>
                <a:latin typeface="HelveticaNeueLT Std" panose="020B0604020202020204" pitchFamily="34" charset="0"/>
              </a:rPr>
              <a:t>Protocole médical – Protocole national pour le traitement d’une infection à </a:t>
            </a:r>
            <a:r>
              <a:rPr lang="fr-FR" sz="1400" i="1" dirty="0">
                <a:solidFill>
                  <a:schemeClr val="tx1">
                    <a:lumMod val="65000"/>
                    <a:lumOff val="35000"/>
                  </a:schemeClr>
                </a:solidFill>
                <a:latin typeface="HelveticaNeueLT Std" panose="020B0604020202020204" pitchFamily="34" charset="0"/>
              </a:rPr>
              <a:t>Chlamydia trachomatis </a:t>
            </a:r>
            <a:r>
              <a:rPr lang="fr-FR" sz="1400" dirty="0">
                <a:solidFill>
                  <a:schemeClr val="tx1">
                    <a:lumMod val="65000"/>
                    <a:lumOff val="35000"/>
                  </a:schemeClr>
                </a:solidFill>
                <a:latin typeface="HelveticaNeueLT Std" panose="020B0604020202020204" pitchFamily="34" charset="0"/>
              </a:rPr>
              <a:t>ou à </a:t>
            </a:r>
            <a:r>
              <a:rPr lang="fr-FR" sz="1400" i="1" dirty="0" err="1">
                <a:solidFill>
                  <a:schemeClr val="tx1">
                    <a:lumMod val="65000"/>
                    <a:lumOff val="35000"/>
                  </a:schemeClr>
                </a:solidFill>
                <a:latin typeface="HelveticaNeueLT Std" panose="020B0604020202020204" pitchFamily="34" charset="0"/>
              </a:rPr>
              <a:t>Neisseria</a:t>
            </a:r>
            <a:r>
              <a:rPr lang="fr-FR" sz="1400" i="1" dirty="0">
                <a:solidFill>
                  <a:schemeClr val="tx1">
                    <a:lumMod val="65000"/>
                    <a:lumOff val="35000"/>
                  </a:schemeClr>
                </a:solidFill>
                <a:latin typeface="HelveticaNeueLT Std" panose="020B0604020202020204" pitchFamily="34" charset="0"/>
              </a:rPr>
              <a:t> gonorrhoeae </a:t>
            </a:r>
            <a:r>
              <a:rPr lang="fr-FR" sz="1400" dirty="0">
                <a:solidFill>
                  <a:schemeClr val="tx1">
                    <a:lumMod val="65000"/>
                    <a:lumOff val="35000"/>
                  </a:schemeClr>
                </a:solidFill>
                <a:latin typeface="HelveticaNeueLT Std" panose="020B0604020202020204" pitchFamily="34" charset="0"/>
              </a:rPr>
              <a:t>chez une personne asymptomatique. (mise à jour août 2020).  </a:t>
            </a:r>
          </a:p>
          <a:p>
            <a:pPr marL="538163" lvl="1" indent="-269875">
              <a:buClr>
                <a:schemeClr val="accent5">
                  <a:lumMod val="75000"/>
                </a:schemeClr>
              </a:buClr>
              <a:buFont typeface="Wingdings" panose="05000000000000000000" pitchFamily="2" charset="2"/>
              <a:buChar char="§"/>
            </a:pPr>
            <a:r>
              <a:rPr lang="fr-FR" sz="1400" dirty="0">
                <a:solidFill>
                  <a:schemeClr val="tx1">
                    <a:lumMod val="65000"/>
                    <a:lumOff val="35000"/>
                  </a:schemeClr>
                </a:solidFill>
                <a:latin typeface="HelveticaNeueLT Std" panose="020B0604020202020204" pitchFamily="34" charset="0"/>
              </a:rPr>
              <a:t>Guide ITSS - Infection </a:t>
            </a:r>
            <a:r>
              <a:rPr lang="fr-FR" sz="1400" i="1" dirty="0">
                <a:solidFill>
                  <a:schemeClr val="tx1">
                    <a:lumMod val="65000"/>
                    <a:lumOff val="35000"/>
                  </a:schemeClr>
                </a:solidFill>
                <a:latin typeface="HelveticaNeueLT Std" panose="020B0604020202020204" pitchFamily="34" charset="0"/>
              </a:rPr>
              <a:t>à Chlamydia trachomatis </a:t>
            </a:r>
            <a:r>
              <a:rPr lang="fr-FR" sz="1400" dirty="0">
                <a:solidFill>
                  <a:schemeClr val="tx1">
                    <a:lumMod val="65000"/>
                    <a:lumOff val="35000"/>
                  </a:schemeClr>
                </a:solidFill>
                <a:latin typeface="HelveticaNeueLT Std" panose="020B0604020202020204" pitchFamily="34" charset="0"/>
              </a:rPr>
              <a:t>et infection à </a:t>
            </a:r>
            <a:r>
              <a:rPr lang="fr-FR" sz="1400" i="1" dirty="0">
                <a:solidFill>
                  <a:schemeClr val="tx1">
                    <a:lumMod val="65000"/>
                    <a:lumOff val="35000"/>
                  </a:schemeClr>
                </a:solidFill>
                <a:latin typeface="HelveticaNeueLT Std" panose="020B0604020202020204" pitchFamily="34" charset="0"/>
              </a:rPr>
              <a:t>Neisseria gonorrhoeae </a:t>
            </a:r>
            <a:r>
              <a:rPr lang="fr-FR" sz="1400" dirty="0">
                <a:solidFill>
                  <a:schemeClr val="tx1">
                    <a:lumMod val="65000"/>
                    <a:lumOff val="35000"/>
                  </a:schemeClr>
                </a:solidFill>
                <a:latin typeface="HelveticaNeueLT Std" panose="020B0604020202020204" pitchFamily="34" charset="0"/>
              </a:rPr>
              <a:t>(mise à jour août 2020)</a:t>
            </a:r>
          </a:p>
          <a:p>
            <a:pPr marL="538163" lvl="1" indent="-269875">
              <a:buClr>
                <a:schemeClr val="accent5">
                  <a:lumMod val="75000"/>
                </a:schemeClr>
              </a:buClr>
              <a:buFont typeface="Wingdings" panose="05000000000000000000" pitchFamily="2" charset="2"/>
              <a:buChar char="§"/>
            </a:pPr>
            <a:r>
              <a:rPr lang="fr-FR" sz="1400" dirty="0">
                <a:solidFill>
                  <a:schemeClr val="tx1">
                    <a:lumMod val="65000"/>
                    <a:lumOff val="35000"/>
                  </a:schemeClr>
                </a:solidFill>
                <a:latin typeface="HelveticaNeueLT Std" panose="020B0604020202020204" pitchFamily="34" charset="0"/>
              </a:rPr>
              <a:t>Algorithme décisionnel - ITSS (mise à jour mai 2021)</a:t>
            </a:r>
          </a:p>
          <a:p>
            <a:pPr marL="444500" lvl="1">
              <a:spcAft>
                <a:spcPts val="800"/>
              </a:spcAft>
              <a:buClr>
                <a:schemeClr val="accent5">
                  <a:lumMod val="75000"/>
                </a:schemeClr>
              </a:buClr>
              <a:tabLst>
                <a:tab pos="444500" algn="l"/>
              </a:tabLst>
            </a:pPr>
            <a:r>
              <a:rPr lang="fr-CA" sz="1400" dirty="0">
                <a:solidFill>
                  <a:srgbClr val="4BACC6">
                    <a:lumMod val="75000"/>
                  </a:srgbClr>
                </a:solidFill>
                <a:latin typeface="HelveticaNeueLT Std" panose="020B0604020202020204" pitchFamily="34" charset="0"/>
                <a:hlinkClick r:id="rId8"/>
              </a:rPr>
              <a:t>https://www.inesss.qc.ca/outils-cliniques/outils-cliniques/outils-par-types/guides-dusage-optimal.html</a:t>
            </a:r>
            <a:r>
              <a:rPr lang="fr-CA" sz="1400" dirty="0">
                <a:solidFill>
                  <a:srgbClr val="4BACC6">
                    <a:lumMod val="75000"/>
                  </a:srgbClr>
                </a:solidFill>
                <a:latin typeface="HelveticaNeueLT Std" panose="020B0604020202020204" pitchFamily="34" charset="0"/>
              </a:rPr>
              <a:t> </a:t>
            </a:r>
          </a:p>
          <a:p>
            <a:pPr marL="360363" indent="-360363">
              <a:spcAft>
                <a:spcPts val="800"/>
              </a:spcAft>
              <a:buClr>
                <a:schemeClr val="accent5">
                  <a:lumMod val="75000"/>
                </a:schemeClr>
              </a:buClr>
              <a:buFont typeface="+mj-lt"/>
              <a:buAutoNum type="arabicPeriod"/>
            </a:pPr>
            <a:r>
              <a:rPr lang="fr-FR" sz="1400" dirty="0">
                <a:solidFill>
                  <a:schemeClr val="tx1">
                    <a:lumMod val="65000"/>
                    <a:lumOff val="35000"/>
                  </a:schemeClr>
                </a:solidFill>
                <a:latin typeface="HelveticaNeueLT Std" panose="020B0604020202020204" pitchFamily="34" charset="0"/>
              </a:rPr>
              <a:t>Fiset M, Venne S. </a:t>
            </a:r>
            <a:r>
              <a:rPr lang="fr-FR" sz="1400" i="1" dirty="0">
                <a:solidFill>
                  <a:schemeClr val="tx1">
                    <a:lumMod val="65000"/>
                    <a:lumOff val="35000"/>
                  </a:schemeClr>
                </a:solidFill>
                <a:latin typeface="HelveticaNeueLT Std" panose="020B0604020202020204" pitchFamily="34" charset="0"/>
              </a:rPr>
              <a:t>lymphogranulomatose vénérienne. Québec, 1er janvier 2005 au 31 décembre 2016 Portrait épidémiologique réalisé à partir des résultats de la vigie rehaussée en cours au Québec depuis 2005 Novembre 2017</a:t>
            </a:r>
            <a:r>
              <a:rPr lang="fr-FR" sz="1400" dirty="0">
                <a:solidFill>
                  <a:srgbClr val="4BACC6">
                    <a:lumMod val="75000"/>
                  </a:srgbClr>
                </a:solidFill>
                <a:latin typeface="HelveticaNeueLT Std" panose="020B0604020202020204" pitchFamily="34" charset="0"/>
              </a:rPr>
              <a:t>. </a:t>
            </a:r>
            <a:r>
              <a:rPr lang="fr-FR" sz="1400" dirty="0">
                <a:solidFill>
                  <a:srgbClr val="4BACC6">
                    <a:lumMod val="75000"/>
                  </a:srgbClr>
                </a:solidFill>
                <a:latin typeface="HelveticaNeueLT Std" panose="020B0604020202020204" pitchFamily="34" charset="0"/>
                <a:hlinkClick r:id="rId9"/>
              </a:rPr>
              <a:t>https://www.inspq.qc.ca/sites/default/files/documents/itss/vigie_rehaussee_lgv_rapport_2005-2016_201711_1.pdf</a:t>
            </a:r>
            <a:r>
              <a:rPr lang="fr-FR" sz="1400" dirty="0">
                <a:solidFill>
                  <a:srgbClr val="4BACC6">
                    <a:lumMod val="75000"/>
                  </a:srgbClr>
                </a:solidFill>
                <a:latin typeface="HelveticaNeueLT Std" panose="020B0604020202020204" pitchFamily="34" charset="0"/>
              </a:rPr>
              <a:t> </a:t>
            </a:r>
          </a:p>
          <a:p>
            <a:pPr marL="304792" indent="-304792">
              <a:spcAft>
                <a:spcPts val="800"/>
              </a:spcAft>
              <a:buFont typeface="+mj-lt"/>
              <a:buAutoNum type="arabicPeriod"/>
            </a:pPr>
            <a:r>
              <a:rPr lang="fr-FR" sz="1400" dirty="0">
                <a:solidFill>
                  <a:schemeClr val="tx1">
                    <a:lumMod val="65000"/>
                    <a:lumOff val="35000"/>
                  </a:schemeClr>
                </a:solidFill>
                <a:latin typeface="HelveticaNeueLT Std" panose="020B0604020202020204" pitchFamily="34" charset="0"/>
                <a:cs typeface="Times New Roman" panose="02020603050405020304" pitchFamily="18" charset="0"/>
              </a:rPr>
              <a:t>Ministère de la Santé et des Services Sociaux du Québec (MSSS). </a:t>
            </a:r>
            <a:r>
              <a:rPr lang="fr-FR" sz="1400" i="1" dirty="0">
                <a:solidFill>
                  <a:schemeClr val="tx1">
                    <a:lumMod val="65000"/>
                    <a:lumOff val="35000"/>
                  </a:schemeClr>
                </a:solidFill>
                <a:latin typeface="HelveticaNeueLT Std" panose="020B0604020202020204" pitchFamily="34" charset="0"/>
                <a:cs typeface="Times New Roman" panose="02020603050405020304" pitchFamily="18" charset="0"/>
              </a:rPr>
              <a:t>Surveillance des maladies à déclaration obligatoire au Québec - Définitions nosologiques - Maladies d'origine infectieuse </a:t>
            </a:r>
            <a:r>
              <a:rPr lang="fr-FR" sz="1400" dirty="0">
                <a:solidFill>
                  <a:schemeClr val="tx1">
                    <a:lumMod val="65000"/>
                    <a:lumOff val="35000"/>
                  </a:schemeClr>
                </a:solidFill>
                <a:latin typeface="HelveticaNeueLT Std" panose="020B0604020202020204" pitchFamily="34" charset="0"/>
                <a:cs typeface="Times New Roman" panose="02020603050405020304" pitchFamily="18" charset="0"/>
              </a:rPr>
              <a:t>- 12e édition - Mise à jour juillet 2019, en ligne </a:t>
            </a:r>
            <a:r>
              <a:rPr lang="fr-FR" sz="1400" dirty="0">
                <a:solidFill>
                  <a:srgbClr val="4BACC6">
                    <a:lumMod val="75000"/>
                  </a:srgbClr>
                </a:solidFill>
                <a:latin typeface="HelveticaNeueLT Std" panose="020B0604020202020204" pitchFamily="34" charset="0"/>
                <a:cs typeface="Times New Roman" panose="02020603050405020304" pitchFamily="18" charset="0"/>
                <a:hlinkClick r:id="rId10"/>
              </a:rPr>
              <a:t>https://publications.msss.gouv.qc.ca/msss/document-000480/</a:t>
            </a:r>
            <a:r>
              <a:rPr lang="fr-FR" sz="1400" dirty="0">
                <a:solidFill>
                  <a:srgbClr val="4BACC6">
                    <a:lumMod val="75000"/>
                  </a:srgbClr>
                </a:solidFill>
                <a:latin typeface="HelveticaNeueLT Std" panose="020B0604020202020204" pitchFamily="34" charset="0"/>
                <a:cs typeface="Times New Roman" panose="02020603050405020304" pitchFamily="18" charset="0"/>
              </a:rPr>
              <a:t> </a:t>
            </a:r>
            <a:endParaRPr lang="fr-CA" sz="1400" dirty="0">
              <a:solidFill>
                <a:srgbClr val="4BACC6">
                  <a:lumMod val="75000"/>
                </a:srgbClr>
              </a:solidFill>
              <a:latin typeface="HelveticaNeueLT Std" panose="020B0604020202020204" pitchFamily="34" charset="0"/>
            </a:endParaRPr>
          </a:p>
        </p:txBody>
      </p:sp>
    </p:spTree>
    <p:extLst>
      <p:ext uri="{BB962C8B-B14F-4D97-AF65-F5344CB8AC3E}">
        <p14:creationId xmlns:p14="http://schemas.microsoft.com/office/powerpoint/2010/main" val="4251723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3C656CD-7B06-48C2-ACCC-26C80FF2AF46}"/>
              </a:ext>
            </a:extLst>
          </p:cNvPr>
          <p:cNvSpPr>
            <a:spLocks noGrp="1"/>
          </p:cNvSpPr>
          <p:nvPr>
            <p:ph type="title"/>
            <p:custDataLst>
              <p:tags r:id="rId1"/>
            </p:custDataLst>
          </p:nvPr>
        </p:nvSpPr>
        <p:spPr>
          <a:xfrm>
            <a:off x="1553214" y="2553955"/>
            <a:ext cx="10363200" cy="1362075"/>
          </a:xfrm>
        </p:spPr>
        <p:txBody>
          <a:bodyPr>
            <a:normAutofit/>
          </a:bodyPr>
          <a:lstStyle/>
          <a:p>
            <a:r>
              <a:rPr lang="fr-CA" sz="3600" b="1" dirty="0"/>
              <a:t>Annexe I : Tableaux supplémentaires</a:t>
            </a:r>
          </a:p>
        </p:txBody>
      </p:sp>
      <p:sp>
        <p:nvSpPr>
          <p:cNvPr id="3" name="Espace réservé du numéro de diapositive 2">
            <a:extLst>
              <a:ext uri="{FF2B5EF4-FFF2-40B4-BE49-F238E27FC236}">
                <a16:creationId xmlns:a16="http://schemas.microsoft.com/office/drawing/2014/main" id="{363F803E-F3B0-427B-8EC3-2B52454C41F0}"/>
              </a:ext>
            </a:extLst>
          </p:cNvPr>
          <p:cNvSpPr>
            <a:spLocks noGrp="1"/>
          </p:cNvSpPr>
          <p:nvPr>
            <p:ph type="sldNum" sz="quarter" idx="4294967295"/>
            <p:custDataLst>
              <p:tags r:id="rId2"/>
            </p:custDataLst>
          </p:nvPr>
        </p:nvSpPr>
        <p:spPr>
          <a:xfrm>
            <a:off x="0" y="6486525"/>
            <a:ext cx="590550" cy="365125"/>
          </a:xfrm>
        </p:spPr>
        <p:txBody>
          <a:bodyPr/>
          <a:lstStyle/>
          <a:p>
            <a:fld id="{397918C9-25E8-4AAB-AED4-A5266DEDEDFA}" type="slidenum">
              <a:rPr lang="fr-CA" smtClean="0"/>
              <a:t>76</a:t>
            </a:fld>
            <a:endParaRPr lang="fr-CA"/>
          </a:p>
        </p:txBody>
      </p:sp>
    </p:spTree>
    <p:extLst>
      <p:ext uri="{BB962C8B-B14F-4D97-AF65-F5344CB8AC3E}">
        <p14:creationId xmlns:p14="http://schemas.microsoft.com/office/powerpoint/2010/main" val="31982119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397918C9-25E8-4AAB-AED4-A5266DEDEDFA}" type="slidenum">
              <a:rPr lang="fr-CA" smtClean="0"/>
              <a:t>77</a:t>
            </a:fld>
            <a:endParaRPr lang="fr-CA"/>
          </a:p>
        </p:txBody>
      </p:sp>
      <p:sp>
        <p:nvSpPr>
          <p:cNvPr id="5" name="Rectangle 4"/>
          <p:cNvSpPr/>
          <p:nvPr>
            <p:custDataLst>
              <p:tags r:id="rId2"/>
            </p:custDataLst>
          </p:nvPr>
        </p:nvSpPr>
        <p:spPr>
          <a:xfrm>
            <a:off x="502671" y="4339749"/>
            <a:ext cx="11044790" cy="1061829"/>
          </a:xfrm>
          <a:prstGeom prst="rect">
            <a:avLst/>
          </a:prstGeom>
        </p:spPr>
        <p:txBody>
          <a:bodyPr wrap="square">
            <a:spAutoFit/>
          </a:bodyPr>
          <a:lstStyle/>
          <a:p>
            <a:r>
              <a:rPr lang="fr-CA" sz="1050" dirty="0">
                <a:solidFill>
                  <a:schemeClr val="tx1">
                    <a:lumMod val="65000"/>
                    <a:lumOff val="35000"/>
                  </a:schemeClr>
                </a:solidFill>
                <a:latin typeface="HelveticaNeueLT Std" panose="020B0604020202020204" pitchFamily="34" charset="0"/>
              </a:rPr>
              <a:t>Source : INSPQ, compilation à partir des questionnaires d’enquête épidémiologique complétés par les DSP régionales</a:t>
            </a:r>
          </a:p>
          <a:p>
            <a:endParaRPr lang="fr-CA" sz="1050" dirty="0">
              <a:solidFill>
                <a:schemeClr val="tx1">
                  <a:lumMod val="65000"/>
                  <a:lumOff val="35000"/>
                </a:schemeClr>
              </a:solidFill>
              <a:latin typeface="HelveticaNeueLT Std" panose="020B0604020202020204" pitchFamily="34" charset="0"/>
            </a:endParaRPr>
          </a:p>
          <a:p>
            <a:r>
              <a:rPr lang="fr-CA" sz="1050" dirty="0">
                <a:solidFill>
                  <a:schemeClr val="tx1">
                    <a:lumMod val="65000"/>
                    <a:lumOff val="35000"/>
                  </a:schemeClr>
                </a:solidFill>
                <a:latin typeface="HelveticaNeueLT Std" panose="020B0604020202020204" pitchFamily="34" charset="0"/>
              </a:rPr>
              <a:t>Notes : Plus d'un symptôme peut avoir été rapporté par épisode.	</a:t>
            </a:r>
          </a:p>
          <a:p>
            <a:r>
              <a:rPr lang="fr-CA" sz="1050" dirty="0">
                <a:solidFill>
                  <a:schemeClr val="tx1">
                    <a:lumMod val="65000"/>
                    <a:lumOff val="35000"/>
                  </a:schemeClr>
                </a:solidFill>
                <a:latin typeface="HelveticaNeueLT Std" panose="020B0604020202020204" pitchFamily="34" charset="0"/>
              </a:rPr>
              <a:t>1) Regroupant les symptômes suivants : rectite/proctite, selles sanguinolentes, pertes rectales, ténesme ou douleur anorectale, constipation, diarrhée.</a:t>
            </a:r>
          </a:p>
          <a:p>
            <a:r>
              <a:rPr lang="fr-CA" sz="1050" dirty="0">
                <a:solidFill>
                  <a:schemeClr val="tx1">
                    <a:lumMod val="65000"/>
                    <a:lumOff val="35000"/>
                  </a:schemeClr>
                </a:solidFill>
                <a:latin typeface="HelveticaNeueLT Std" panose="020B0604020202020204" pitchFamily="34" charset="0"/>
              </a:rPr>
              <a:t>2) Cas rapportant des symptômes excluant symptômes de rectite/proctite, </a:t>
            </a:r>
            <a:r>
              <a:rPr lang="fr-CA" sz="1050" dirty="0" err="1">
                <a:solidFill>
                  <a:schemeClr val="tx1">
                    <a:lumMod val="65000"/>
                    <a:lumOff val="35000"/>
                  </a:schemeClr>
                </a:solidFill>
                <a:latin typeface="HelveticaNeueLT Std" panose="020B0604020202020204" pitchFamily="34" charset="0"/>
              </a:rPr>
              <a:t>lymphadénopathie</a:t>
            </a:r>
            <a:r>
              <a:rPr lang="fr-CA" sz="1050" dirty="0">
                <a:solidFill>
                  <a:schemeClr val="tx1">
                    <a:lumMod val="65000"/>
                    <a:lumOff val="35000"/>
                  </a:schemeClr>
                </a:solidFill>
                <a:latin typeface="HelveticaNeueLT Std" panose="020B0604020202020204" pitchFamily="34" charset="0"/>
              </a:rPr>
              <a:t> (inclut douleur abdominale, crampes abdominales, douleur inguinale) et lésion génitale (ulcération/papule).	</a:t>
            </a:r>
          </a:p>
        </p:txBody>
      </p:sp>
      <p:sp>
        <p:nvSpPr>
          <p:cNvPr id="6" name="Rectangle 5"/>
          <p:cNvSpPr/>
          <p:nvPr>
            <p:custDataLst>
              <p:tags r:id="rId3"/>
            </p:custDataLst>
          </p:nvPr>
        </p:nvSpPr>
        <p:spPr>
          <a:xfrm>
            <a:off x="489484" y="870447"/>
            <a:ext cx="11044790" cy="923330"/>
          </a:xfrm>
          <a:prstGeom prst="rect">
            <a:avLst/>
          </a:prstGeom>
        </p:spPr>
        <p:txBody>
          <a:bodyPr wrap="square">
            <a:spAutoFit/>
          </a:bodyPr>
          <a:lstStyle/>
          <a:p>
            <a:pPr lvl="0"/>
            <a:r>
              <a:rPr lang="fr-CA" b="1" dirty="0">
                <a:solidFill>
                  <a:schemeClr val="tx1">
                    <a:lumMod val="65000"/>
                    <a:lumOff val="35000"/>
                  </a:schemeClr>
                </a:solidFill>
                <a:latin typeface="HelveticaNeueLT Std" panose="020B0604020202020204" pitchFamily="34" charset="0"/>
              </a:rPr>
              <a:t>Tableau 35 : </a:t>
            </a:r>
            <a:r>
              <a:rPr lang="fr-CA" dirty="0">
                <a:solidFill>
                  <a:schemeClr val="tx1">
                    <a:lumMod val="65000"/>
                    <a:lumOff val="35000"/>
                  </a:schemeClr>
                </a:solidFill>
                <a:latin typeface="HelveticaNeueLT Std" panose="020B0604020202020204" pitchFamily="34" charset="0"/>
              </a:rPr>
              <a:t>Manifestations cliniques déclarés parmi les cas masculins de LGV au Québec, 2013-2019</a:t>
            </a:r>
          </a:p>
          <a:p>
            <a:pPr lvl="0"/>
            <a:endParaRPr lang="fr-CA" dirty="0">
              <a:solidFill>
                <a:schemeClr val="tx1">
                  <a:lumMod val="65000"/>
                  <a:lumOff val="35000"/>
                </a:schemeClr>
              </a:solidFill>
              <a:latin typeface="HelveticaNeueLT Std" panose="020B0604020202020204" pitchFamily="34" charset="0"/>
            </a:endParaRPr>
          </a:p>
          <a:p>
            <a:pPr lvl="0"/>
            <a:endParaRPr lang="fr-CA" dirty="0">
              <a:solidFill>
                <a:schemeClr val="tx1">
                  <a:lumMod val="65000"/>
                  <a:lumOff val="35000"/>
                </a:schemeClr>
              </a:solidFill>
              <a:latin typeface="HelveticaNeueLT Std" panose="020B0604020202020204" pitchFamily="34" charset="0"/>
            </a:endParaRPr>
          </a:p>
        </p:txBody>
      </p:sp>
      <p:sp>
        <p:nvSpPr>
          <p:cNvPr id="8" name="Rectangle 7">
            <a:extLst>
              <a:ext uri="{FF2B5EF4-FFF2-40B4-BE49-F238E27FC236}">
                <a16:creationId xmlns:a16="http://schemas.microsoft.com/office/drawing/2014/main" id="{8251B28A-E809-4EC6-A1FC-F1C13ACC32D5}"/>
              </a:ext>
            </a:extLst>
          </p:cNvPr>
          <p:cNvSpPr/>
          <p:nvPr>
            <p:custDataLst>
              <p:tags r:id="rId4"/>
            </p:custDataLst>
          </p:nvPr>
        </p:nvSpPr>
        <p:spPr>
          <a:xfrm>
            <a:off x="502671" y="486106"/>
            <a:ext cx="2876557" cy="369332"/>
          </a:xfrm>
          <a:prstGeom prst="rect">
            <a:avLst/>
          </a:prstGeom>
        </p:spPr>
        <p:txBody>
          <a:bodyPr wrap="none">
            <a:spAutoFit/>
          </a:bodyPr>
          <a:lstStyle/>
          <a:p>
            <a:pPr lvl="0"/>
            <a:r>
              <a:rPr lang="fr-CA" b="1" dirty="0">
                <a:solidFill>
                  <a:schemeClr val="tx1">
                    <a:lumMod val="65000"/>
                    <a:lumOff val="35000"/>
                  </a:schemeClr>
                </a:solidFill>
                <a:latin typeface="Raleway" panose="020B0003030101060003" pitchFamily="34" charset="0"/>
              </a:rPr>
              <a:t>Manifestations cliniques</a:t>
            </a:r>
            <a:endParaRPr lang="fr-CA" dirty="0">
              <a:solidFill>
                <a:schemeClr val="tx1">
                  <a:lumMod val="65000"/>
                  <a:lumOff val="35000"/>
                </a:schemeClr>
              </a:solidFill>
              <a:latin typeface="Raleway" panose="020B0003030101060003" pitchFamily="34" charset="0"/>
            </a:endParaRPr>
          </a:p>
        </p:txBody>
      </p:sp>
      <p:pic>
        <p:nvPicPr>
          <p:cNvPr id="2" name="Image 1">
            <a:extLst>
              <a:ext uri="{FF2B5EF4-FFF2-40B4-BE49-F238E27FC236}">
                <a16:creationId xmlns:a16="http://schemas.microsoft.com/office/drawing/2014/main" id="{C890C0EF-676B-4915-B3FD-8D81AB50A0C1}"/>
              </a:ext>
            </a:extLst>
          </p:cNvPr>
          <p:cNvPicPr>
            <a:picLocks noChangeAspect="1"/>
          </p:cNvPicPr>
          <p:nvPr>
            <p:custDataLst>
              <p:tags r:id="rId5"/>
            </p:custDataLst>
          </p:nvPr>
        </p:nvPicPr>
        <p:blipFill>
          <a:blip r:embed="rId7"/>
          <a:stretch>
            <a:fillRect/>
          </a:stretch>
        </p:blipFill>
        <p:spPr>
          <a:xfrm>
            <a:off x="587375" y="1520825"/>
            <a:ext cx="11437620" cy="2773680"/>
          </a:xfrm>
          <a:prstGeom prst="rect">
            <a:avLst/>
          </a:prstGeom>
        </p:spPr>
      </p:pic>
    </p:spTree>
    <p:extLst>
      <p:ext uri="{BB962C8B-B14F-4D97-AF65-F5344CB8AC3E}">
        <p14:creationId xmlns:p14="http://schemas.microsoft.com/office/powerpoint/2010/main" val="428832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custDataLst>
              <p:tags r:id="rId1"/>
            </p:custDataLst>
          </p:nvPr>
        </p:nvSpPr>
        <p:spPr/>
        <p:txBody>
          <a:bodyPr/>
          <a:lstStyle/>
          <a:p>
            <a:fld id="{397918C9-25E8-4AAB-AED4-A5266DEDEDFA}" type="slidenum">
              <a:rPr lang="fr-CA" smtClean="0"/>
              <a:t>78</a:t>
            </a:fld>
            <a:endParaRPr lang="fr-CA"/>
          </a:p>
        </p:txBody>
      </p:sp>
      <p:sp>
        <p:nvSpPr>
          <p:cNvPr id="3" name="Rectangle 2"/>
          <p:cNvSpPr/>
          <p:nvPr>
            <p:custDataLst>
              <p:tags r:id="rId2"/>
            </p:custDataLst>
          </p:nvPr>
        </p:nvSpPr>
        <p:spPr>
          <a:xfrm>
            <a:off x="516602" y="5355695"/>
            <a:ext cx="11129965" cy="1323439"/>
          </a:xfrm>
          <a:prstGeom prst="rect">
            <a:avLst/>
          </a:prstGeom>
        </p:spPr>
        <p:txBody>
          <a:bodyPr wrap="square">
            <a:spAutoFit/>
          </a:bodyPr>
          <a:lstStyle/>
          <a:p>
            <a:r>
              <a:rPr lang="fr-CA" sz="1000" dirty="0">
                <a:solidFill>
                  <a:schemeClr val="tx1">
                    <a:lumMod val="65000"/>
                    <a:lumOff val="35000"/>
                  </a:schemeClr>
                </a:solidFill>
                <a:latin typeface="HelveticaNeueLT Std" panose="020B0604020202020204" pitchFamily="34" charset="0"/>
              </a:rPr>
              <a:t>Note: variable indicateur combinant la raison du test de détection et les signes ou symptômes rapportés, ce qui explique la différence avec les tableaux 11 et 32.</a:t>
            </a:r>
          </a:p>
          <a:p>
            <a:pPr fontAlgn="ctr"/>
            <a:r>
              <a:rPr lang="fr-CA" sz="1000" dirty="0">
                <a:solidFill>
                  <a:schemeClr val="tx1">
                    <a:lumMod val="65000"/>
                    <a:lumOff val="35000"/>
                  </a:schemeClr>
                </a:solidFill>
                <a:latin typeface="HelveticaNeueLT Std" panose="020B0604020202020204" pitchFamily="34" charset="0"/>
              </a:rPr>
              <a:t>Notes : Plus d'un symptôme peut avoir été rapporté par épisode. Ils sont présentés avec hiérarchisation. La variable indicateur présentée combine l’information sur la raison du test de détection et les signes ou symptômes rapportés.</a:t>
            </a:r>
          </a:p>
          <a:p>
            <a:pPr fontAlgn="ctr"/>
            <a:r>
              <a:rPr lang="fr-CA" sz="1000" dirty="0">
                <a:solidFill>
                  <a:schemeClr val="tx1">
                    <a:lumMod val="65000"/>
                    <a:lumOff val="35000"/>
                  </a:schemeClr>
                </a:solidFill>
                <a:latin typeface="HelveticaNeueLT Std" panose="020B0604020202020204" pitchFamily="34" charset="0"/>
              </a:rPr>
              <a:t>1) Regroupant les symptômes suivants : rectite/proctite (selles sanguinolentes, pertes rectales, ténesme ou douleur anorectale, constipation, diarrhée), </a:t>
            </a:r>
            <a:r>
              <a:rPr lang="fr-CA" sz="1000" dirty="0" err="1">
                <a:solidFill>
                  <a:schemeClr val="tx1">
                    <a:lumMod val="65000"/>
                    <a:lumOff val="35000"/>
                  </a:schemeClr>
                </a:solidFill>
                <a:latin typeface="HelveticaNeueLT Std" panose="020B0604020202020204" pitchFamily="34" charset="0"/>
              </a:rPr>
              <a:t>lymphadénopathie</a:t>
            </a:r>
            <a:r>
              <a:rPr lang="fr-CA" sz="1000" dirty="0">
                <a:solidFill>
                  <a:schemeClr val="tx1">
                    <a:lumMod val="65000"/>
                    <a:lumOff val="35000"/>
                  </a:schemeClr>
                </a:solidFill>
                <a:latin typeface="HelveticaNeueLT Std" panose="020B0604020202020204" pitchFamily="34" charset="0"/>
              </a:rPr>
              <a:t> (inclut douleur abdominale, crampes abdominales, douleur inguinale) et lésion génitale (ulcération/papule). </a:t>
            </a:r>
            <a:r>
              <a:rPr lang="fr-CA" sz="1000" b="1" dirty="0">
                <a:solidFill>
                  <a:schemeClr val="tx1">
                    <a:lumMod val="65000"/>
                    <a:lumOff val="35000"/>
                  </a:schemeClr>
                </a:solidFill>
                <a:latin typeface="HelveticaNeueLT Std" panose="020B0604020202020204" pitchFamily="34" charset="0"/>
              </a:rPr>
              <a:t>Peut être accompagné de symptômes non spécifiques/non précisés.</a:t>
            </a:r>
            <a:endParaRPr lang="fr-CA" sz="1000" dirty="0">
              <a:solidFill>
                <a:schemeClr val="tx1">
                  <a:lumMod val="65000"/>
                  <a:lumOff val="35000"/>
                </a:schemeClr>
              </a:solidFill>
              <a:latin typeface="HelveticaNeueLT Std" panose="020B0604020202020204" pitchFamily="34" charset="0"/>
            </a:endParaRPr>
          </a:p>
          <a:p>
            <a:r>
              <a:rPr lang="fr-CA" sz="1000" dirty="0">
                <a:solidFill>
                  <a:schemeClr val="tx1">
                    <a:lumMod val="65000"/>
                    <a:lumOff val="35000"/>
                  </a:schemeClr>
                </a:solidFill>
                <a:latin typeface="HelveticaNeueLT Std" panose="020B0604020202020204" pitchFamily="34" charset="0"/>
              </a:rPr>
              <a:t>2) Cas rapportant des symptômes non spécifiques ou non précisés SEULEMENT, excluant les symptômes nommés en 1).</a:t>
            </a:r>
          </a:p>
          <a:p>
            <a:r>
              <a:rPr lang="fr-CA" sz="1000" dirty="0">
                <a:solidFill>
                  <a:schemeClr val="tx1">
                    <a:lumMod val="65000"/>
                    <a:lumOff val="35000"/>
                  </a:schemeClr>
                </a:solidFill>
                <a:latin typeface="HelveticaNeueLT Std" panose="020B0604020202020204" pitchFamily="34" charset="0"/>
              </a:rPr>
              <a:t>3) Aucuns symptômes, qu’ils soient spécifiques à la LGV ou non spécifiques.</a:t>
            </a:r>
          </a:p>
          <a:p>
            <a:r>
              <a:rPr lang="fr-CA" sz="1000" dirty="0">
                <a:solidFill>
                  <a:schemeClr val="tx1">
                    <a:lumMod val="65000"/>
                    <a:lumOff val="35000"/>
                  </a:schemeClr>
                </a:solidFill>
                <a:latin typeface="HelveticaNeueLT Std" panose="020B0604020202020204" pitchFamily="34" charset="0"/>
              </a:rPr>
              <a:t>La différence entre 2017 et 2018 n’est pas significative</a:t>
            </a:r>
            <a:r>
              <a:rPr lang="fr-CA" sz="1000" i="1" dirty="0">
                <a:solidFill>
                  <a:schemeClr val="tx1">
                    <a:lumMod val="65000"/>
                    <a:lumOff val="35000"/>
                  </a:schemeClr>
                </a:solidFill>
                <a:latin typeface="HelveticaNeueLT Std" panose="020B0604020202020204" pitchFamily="34" charset="0"/>
              </a:rPr>
              <a:t>, P</a:t>
            </a:r>
            <a:r>
              <a:rPr lang="fr-CA" sz="1000" dirty="0">
                <a:solidFill>
                  <a:schemeClr val="tx1">
                    <a:lumMod val="65000"/>
                    <a:lumOff val="35000"/>
                  </a:schemeClr>
                </a:solidFill>
                <a:latin typeface="HelveticaNeueLT Std" panose="020B0604020202020204" pitchFamily="34" charset="0"/>
              </a:rPr>
              <a:t>&gt; 0,05.		.</a:t>
            </a:r>
          </a:p>
        </p:txBody>
      </p:sp>
      <p:sp>
        <p:nvSpPr>
          <p:cNvPr id="8" name="Rectangle 7"/>
          <p:cNvSpPr/>
          <p:nvPr>
            <p:custDataLst>
              <p:tags r:id="rId3"/>
            </p:custDataLst>
          </p:nvPr>
        </p:nvSpPr>
        <p:spPr>
          <a:xfrm>
            <a:off x="493041" y="500269"/>
            <a:ext cx="11263315" cy="584775"/>
          </a:xfrm>
          <a:prstGeom prst="rect">
            <a:avLst/>
          </a:prstGeom>
        </p:spPr>
        <p:txBody>
          <a:bodyPr wrap="square">
            <a:spAutoFit/>
          </a:bodyPr>
          <a:lstStyle/>
          <a:p>
            <a:pPr marL="977900" indent="-977900"/>
            <a:r>
              <a:rPr lang="fr-CA" sz="1600" dirty="0">
                <a:solidFill>
                  <a:schemeClr val="tx1">
                    <a:lumMod val="65000"/>
                    <a:lumOff val="35000"/>
                  </a:schemeClr>
                </a:solidFill>
                <a:latin typeface="HelveticaNeueLTStd-Bd" panose="020B0804020202020204" pitchFamily="34" charset="0"/>
              </a:rPr>
              <a:t>Figure 3 : 	Nombre de cas et proportions des cas masculins de LGV répartis selon l’histoire de symptômes, Québec, 2013-2019</a:t>
            </a:r>
          </a:p>
        </p:txBody>
      </p:sp>
      <p:graphicFrame>
        <p:nvGraphicFramePr>
          <p:cNvPr id="9" name="Tableau 8"/>
          <p:cNvGraphicFramePr>
            <a:graphicFrameLocks noGrp="1"/>
          </p:cNvGraphicFramePr>
          <p:nvPr>
            <p:custDataLst>
              <p:tags r:id="rId4"/>
            </p:custDataLst>
            <p:extLst>
              <p:ext uri="{D42A27DB-BD31-4B8C-83A1-F6EECF244321}">
                <p14:modId xmlns:p14="http://schemas.microsoft.com/office/powerpoint/2010/main" val="2560046280"/>
              </p:ext>
            </p:extLst>
          </p:nvPr>
        </p:nvGraphicFramePr>
        <p:xfrm>
          <a:off x="419086" y="4087883"/>
          <a:ext cx="11353828" cy="790575"/>
        </p:xfrm>
        <a:graphic>
          <a:graphicData uri="http://schemas.openxmlformats.org/drawingml/2006/table">
            <a:tbl>
              <a:tblPr/>
              <a:tblGrid>
                <a:gridCol w="1630475">
                  <a:extLst>
                    <a:ext uri="{9D8B030D-6E8A-4147-A177-3AD203B41FA5}">
                      <a16:colId xmlns:a16="http://schemas.microsoft.com/office/drawing/2014/main" val="20000"/>
                    </a:ext>
                  </a:extLst>
                </a:gridCol>
                <a:gridCol w="300212">
                  <a:extLst>
                    <a:ext uri="{9D8B030D-6E8A-4147-A177-3AD203B41FA5}">
                      <a16:colId xmlns:a16="http://schemas.microsoft.com/office/drawing/2014/main" val="2787863324"/>
                    </a:ext>
                  </a:extLst>
                </a:gridCol>
                <a:gridCol w="1346163">
                  <a:extLst>
                    <a:ext uri="{9D8B030D-6E8A-4147-A177-3AD203B41FA5}">
                      <a16:colId xmlns:a16="http://schemas.microsoft.com/office/drawing/2014/main" val="20002"/>
                    </a:ext>
                  </a:extLst>
                </a:gridCol>
                <a:gridCol w="1346163">
                  <a:extLst>
                    <a:ext uri="{9D8B030D-6E8A-4147-A177-3AD203B41FA5}">
                      <a16:colId xmlns:a16="http://schemas.microsoft.com/office/drawing/2014/main" val="20003"/>
                    </a:ext>
                  </a:extLst>
                </a:gridCol>
                <a:gridCol w="1346163">
                  <a:extLst>
                    <a:ext uri="{9D8B030D-6E8A-4147-A177-3AD203B41FA5}">
                      <a16:colId xmlns:a16="http://schemas.microsoft.com/office/drawing/2014/main" val="20005"/>
                    </a:ext>
                  </a:extLst>
                </a:gridCol>
                <a:gridCol w="1346163">
                  <a:extLst>
                    <a:ext uri="{9D8B030D-6E8A-4147-A177-3AD203B41FA5}">
                      <a16:colId xmlns:a16="http://schemas.microsoft.com/office/drawing/2014/main" val="20006"/>
                    </a:ext>
                  </a:extLst>
                </a:gridCol>
                <a:gridCol w="1346163">
                  <a:extLst>
                    <a:ext uri="{9D8B030D-6E8A-4147-A177-3AD203B41FA5}">
                      <a16:colId xmlns:a16="http://schemas.microsoft.com/office/drawing/2014/main" val="20007"/>
                    </a:ext>
                  </a:extLst>
                </a:gridCol>
                <a:gridCol w="1346163">
                  <a:extLst>
                    <a:ext uri="{9D8B030D-6E8A-4147-A177-3AD203B41FA5}">
                      <a16:colId xmlns:a16="http://schemas.microsoft.com/office/drawing/2014/main" val="20008"/>
                    </a:ext>
                  </a:extLst>
                </a:gridCol>
                <a:gridCol w="1346163">
                  <a:extLst>
                    <a:ext uri="{9D8B030D-6E8A-4147-A177-3AD203B41FA5}">
                      <a16:colId xmlns:a16="http://schemas.microsoft.com/office/drawing/2014/main" val="1973905192"/>
                    </a:ext>
                  </a:extLst>
                </a:gridCol>
              </a:tblGrid>
              <a:tr h="200025">
                <a:tc>
                  <a:txBody>
                    <a:bodyPr/>
                    <a:lstStyle/>
                    <a:p>
                      <a:pPr algn="l" fontAlgn="b"/>
                      <a:r>
                        <a:rPr lang="fr-CA" sz="1100" b="1" i="0" u="none" strike="noStrike" dirty="0">
                          <a:solidFill>
                            <a:srgbClr val="000000"/>
                          </a:solidFill>
                          <a:effectLst/>
                          <a:latin typeface="Calibri" panose="020F0502020204030204" pitchFamily="34" charset="0"/>
                        </a:rPr>
                        <a:t>  Nombres de cas</a:t>
                      </a:r>
                    </a:p>
                  </a:txBody>
                  <a:tcPr marL="9525" marR="9525" marT="9525" marB="0" anchor="b">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8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1" i="0" u="none" strike="noStrike" dirty="0">
                          <a:solidFill>
                            <a:srgbClr val="000000"/>
                          </a:solidFill>
                          <a:effectLst/>
                          <a:latin typeface="Calibri" panose="020F0502020204030204" pitchFamily="34" charset="0"/>
                        </a:rPr>
                        <a:t>2013</a:t>
                      </a:r>
                    </a:p>
                  </a:txBody>
                  <a:tcPr marL="9525" marR="9525" marT="9525" marB="0" anchor="ctr">
                    <a:lnL w="635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1" i="0" u="none" strike="noStrike" dirty="0">
                          <a:solidFill>
                            <a:srgbClr val="000000"/>
                          </a:solidFill>
                          <a:effectLst/>
                          <a:latin typeface="Calibri" panose="020F0502020204030204" pitchFamily="34" charset="0"/>
                        </a:rPr>
                        <a:t>2014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1" i="0" u="none" strike="noStrike" dirty="0">
                          <a:solidFill>
                            <a:srgbClr val="000000"/>
                          </a:solidFill>
                          <a:effectLst/>
                          <a:latin typeface="Calibri" panose="020F0502020204030204" pitchFamily="34" charset="0"/>
                        </a:rPr>
                        <a:t>2015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1" i="0" u="none" strike="noStrike" dirty="0">
                          <a:solidFill>
                            <a:srgbClr val="000000"/>
                          </a:solidFill>
                          <a:effectLst/>
                          <a:latin typeface="Calibri" panose="020F0502020204030204" pitchFamily="34" charset="0"/>
                        </a:rPr>
                        <a:t>2016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1" i="0" u="none" strike="noStrike" dirty="0">
                          <a:solidFill>
                            <a:srgbClr val="000000"/>
                          </a:solidFill>
                          <a:effectLst/>
                          <a:latin typeface="Calibri" panose="020F0502020204030204" pitchFamily="34" charset="0"/>
                        </a:rPr>
                        <a:t>2017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1" i="0" u="none" strike="noStrike" dirty="0">
                          <a:solidFill>
                            <a:srgbClr val="000000"/>
                          </a:solidFill>
                          <a:effectLst/>
                          <a:latin typeface="Calibri" panose="020F0502020204030204" pitchFamily="34" charset="0"/>
                        </a:rPr>
                        <a:t>2018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1" i="0" u="none" strike="noStrike" dirty="0">
                          <a:solidFill>
                            <a:srgbClr val="000000"/>
                          </a:solidFill>
                          <a:effectLst/>
                          <a:latin typeface="Calibri" panose="020F0502020204030204" pitchFamily="34" charset="0"/>
                        </a:rPr>
                        <a:t>2019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0500">
                <a:tc>
                  <a:txBody>
                    <a:bodyPr/>
                    <a:lstStyle/>
                    <a:p>
                      <a:pPr algn="l" fontAlgn="b"/>
                      <a:r>
                        <a:rPr lang="fr-CA" sz="1050" b="0" i="0" u="none" strike="noStrike" dirty="0">
                          <a:solidFill>
                            <a:srgbClr val="000000"/>
                          </a:solidFill>
                          <a:effectLst/>
                          <a:latin typeface="Calibri" panose="020F0502020204030204" pitchFamily="34" charset="0"/>
                        </a:rPr>
                        <a:t>    Symptômes LGV </a:t>
                      </a:r>
                      <a:r>
                        <a:rPr lang="fr-CA" sz="1050" b="0" i="0" u="none" strike="noStrike" baseline="30000" dirty="0">
                          <a:solidFill>
                            <a:srgbClr val="000000"/>
                          </a:solidFill>
                          <a:effectLst/>
                          <a:latin typeface="Calibri" panose="020F0502020204030204" pitchFamily="34" charset="0"/>
                        </a:rPr>
                        <a:t>1</a:t>
                      </a:r>
                    </a:p>
                  </a:txBody>
                  <a:tcPr marL="9525" marR="9525" marT="9525"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8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48</a:t>
                      </a:r>
                    </a:p>
                  </a:txBody>
                  <a:tcPr marL="9525" marR="9525" marT="9525" marB="0" anchor="ctr">
                    <a:lnL w="635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65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63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0025">
                <a:tc gridSpan="2">
                  <a:txBody>
                    <a:bodyPr/>
                    <a:lstStyle/>
                    <a:p>
                      <a:pPr algn="l" fontAlgn="b"/>
                      <a:r>
                        <a:rPr lang="fr-CA" sz="1050" b="0" i="0" u="none" strike="noStrike" dirty="0">
                          <a:solidFill>
                            <a:srgbClr val="000000"/>
                          </a:solidFill>
                          <a:effectLst/>
                          <a:latin typeface="Calibri" panose="020F0502020204030204" pitchFamily="34" charset="0"/>
                        </a:rPr>
                        <a:t>    Non spécifiques/non précisés </a:t>
                      </a:r>
                      <a:r>
                        <a:rPr lang="fr-CA" sz="1050" b="0" i="0" u="none" strike="noStrike" baseline="30000" dirty="0">
                          <a:solidFill>
                            <a:srgbClr val="000000"/>
                          </a:solidFill>
                          <a:effectLst/>
                          <a:latin typeface="Calibri" panose="020F0502020204030204" pitchFamily="34" charset="0"/>
                        </a:rPr>
                        <a:t>2</a:t>
                      </a:r>
                    </a:p>
                  </a:txBody>
                  <a:tcPr marL="9525" marR="9525" marT="9525"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fr-CA" sz="8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0</a:t>
                      </a:r>
                    </a:p>
                  </a:txBody>
                  <a:tcPr marL="9525" marR="9525" marT="9525"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6648424"/>
                  </a:ext>
                </a:extLst>
              </a:tr>
              <a:tr h="200025">
                <a:tc>
                  <a:txBody>
                    <a:bodyPr/>
                    <a:lstStyle/>
                    <a:p>
                      <a:pPr algn="l" fontAlgn="b"/>
                      <a:r>
                        <a:rPr lang="fr-CA" sz="1050" b="0" i="0" u="none" strike="noStrike" dirty="0">
                          <a:solidFill>
                            <a:srgbClr val="000000"/>
                          </a:solidFill>
                          <a:effectLst/>
                          <a:latin typeface="Calibri" panose="020F0502020204030204" pitchFamily="34" charset="0"/>
                        </a:rPr>
                        <a:t>    Asymptomatiques </a:t>
                      </a:r>
                      <a:r>
                        <a:rPr lang="fr-CA" sz="1050" b="0" i="0" u="none" strike="noStrike" baseline="30000" dirty="0">
                          <a:solidFill>
                            <a:srgbClr val="000000"/>
                          </a:solidFill>
                          <a:effectLst/>
                          <a:latin typeface="Calibri" panose="020F0502020204030204" pitchFamily="34" charset="0"/>
                        </a:rPr>
                        <a:t>3</a:t>
                      </a:r>
                    </a:p>
                  </a:txBody>
                  <a:tcPr marL="9525" marR="9525" marT="9525"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8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29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50" b="0"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7" name="Rectangle 16"/>
          <p:cNvSpPr/>
          <p:nvPr>
            <p:custDataLst>
              <p:tags r:id="rId5"/>
            </p:custDataLst>
          </p:nvPr>
        </p:nvSpPr>
        <p:spPr>
          <a:xfrm>
            <a:off x="516602" y="5158604"/>
            <a:ext cx="6981398" cy="246221"/>
          </a:xfrm>
          <a:prstGeom prst="rect">
            <a:avLst/>
          </a:prstGeom>
        </p:spPr>
        <p:txBody>
          <a:bodyPr wrap="none">
            <a:spAutoFit/>
          </a:bodyPr>
          <a:lstStyle/>
          <a:p>
            <a:r>
              <a:rPr lang="fr-CA" sz="1000" dirty="0">
                <a:solidFill>
                  <a:schemeClr val="tx1">
                    <a:lumMod val="65000"/>
                    <a:lumOff val="35000"/>
                  </a:schemeClr>
                </a:solidFill>
                <a:latin typeface="HelveticaNeueLTStd-Roman" panose="020B0604020202020204" pitchFamily="34" charset="0"/>
              </a:rPr>
              <a:t>Source : INSPQ, compilation à partir des questionnaires d’enquête épidémiologique complétés par les DSP régionales.</a:t>
            </a:r>
            <a:endParaRPr lang="fr-CA" sz="1000" dirty="0">
              <a:solidFill>
                <a:schemeClr val="tx1">
                  <a:lumMod val="65000"/>
                  <a:lumOff val="35000"/>
                </a:schemeClr>
              </a:solidFill>
            </a:endParaRPr>
          </a:p>
        </p:txBody>
      </p:sp>
      <p:graphicFrame>
        <p:nvGraphicFramePr>
          <p:cNvPr id="20" name="Graphique 19">
            <a:extLst>
              <a:ext uri="{FF2B5EF4-FFF2-40B4-BE49-F238E27FC236}">
                <a16:creationId xmlns:a16="http://schemas.microsoft.com/office/drawing/2014/main" id="{AE3E0694-A17D-40A2-A593-3AD6DA8FBC4E}"/>
              </a:ext>
            </a:extLst>
          </p:cNvPr>
          <p:cNvGraphicFramePr>
            <a:graphicFrameLocks/>
          </p:cNvGraphicFramePr>
          <p:nvPr>
            <p:custDataLst>
              <p:tags r:id="rId6"/>
            </p:custDataLst>
            <p:extLst>
              <p:ext uri="{D42A27DB-BD31-4B8C-83A1-F6EECF244321}">
                <p14:modId xmlns:p14="http://schemas.microsoft.com/office/powerpoint/2010/main" val="2213954942"/>
              </p:ext>
            </p:extLst>
          </p:nvPr>
        </p:nvGraphicFramePr>
        <p:xfrm>
          <a:off x="1638300" y="1048050"/>
          <a:ext cx="10258425" cy="31891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181924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397918C9-25E8-4AAB-AED4-A5266DEDEDFA}" type="slidenum">
              <a:rPr lang="fr-CA" smtClean="0"/>
              <a:t>79</a:t>
            </a:fld>
            <a:endParaRPr lang="fr-CA"/>
          </a:p>
        </p:txBody>
      </p:sp>
      <p:sp>
        <p:nvSpPr>
          <p:cNvPr id="6" name="Rectangle 5"/>
          <p:cNvSpPr/>
          <p:nvPr>
            <p:custDataLst>
              <p:tags r:id="rId2"/>
            </p:custDataLst>
          </p:nvPr>
        </p:nvSpPr>
        <p:spPr>
          <a:xfrm>
            <a:off x="515689" y="6195460"/>
            <a:ext cx="11240668" cy="577081"/>
          </a:xfrm>
          <a:prstGeom prst="rect">
            <a:avLst/>
          </a:prstGeom>
        </p:spPr>
        <p:txBody>
          <a:bodyPr wrap="square">
            <a:spAutoFit/>
          </a:bodyPr>
          <a:lstStyle/>
          <a:p>
            <a:r>
              <a:rPr lang="fr-CA" sz="1050" dirty="0">
                <a:solidFill>
                  <a:schemeClr val="tx1">
                    <a:lumMod val="65000"/>
                    <a:lumOff val="3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65000"/>
                    <a:lumOff val="35000"/>
                  </a:schemeClr>
                </a:solidFill>
                <a:latin typeface="HelveticaNeueLT Std" panose="020B0604020202020204" pitchFamily="34" charset="0"/>
              </a:rPr>
              <a:t>Notes : La durée du traitement a été considérée pour examiner la conformité car la dose était saisie de façon non uniforme avant 2018; 3 sem. = 1 fois par semaine pendant 3 semaines; Autre: autre durée que doxycycline 21 jours ou azithromycine 3 semaines, par exemple, azithromycine unidose et doxycycline 7 ou 14 jours </a:t>
            </a:r>
            <a:r>
              <a:rPr lang="fr-CA" sz="1000" dirty="0">
                <a:solidFill>
                  <a:schemeClr val="tx1">
                    <a:lumMod val="65000"/>
                    <a:lumOff val="35000"/>
                  </a:schemeClr>
                </a:solidFill>
                <a:latin typeface="HelveticaNeueLT Std" panose="020B0604020202020204" pitchFamily="34" charset="0"/>
              </a:rPr>
              <a:t>	</a:t>
            </a:r>
          </a:p>
        </p:txBody>
      </p:sp>
      <p:sp>
        <p:nvSpPr>
          <p:cNvPr id="7" name="Rectangle 6"/>
          <p:cNvSpPr/>
          <p:nvPr>
            <p:custDataLst>
              <p:tags r:id="rId3"/>
            </p:custDataLst>
          </p:nvPr>
        </p:nvSpPr>
        <p:spPr>
          <a:xfrm>
            <a:off x="470587" y="447915"/>
            <a:ext cx="4191212" cy="584775"/>
          </a:xfrm>
          <a:prstGeom prst="rect">
            <a:avLst/>
          </a:prstGeom>
        </p:spPr>
        <p:txBody>
          <a:bodyPr wrap="none">
            <a:spAutoFit/>
          </a:bodyPr>
          <a:lstStyle/>
          <a:p>
            <a:pPr lvl="0"/>
            <a:r>
              <a:rPr lang="fr-CA" sz="3200" dirty="0">
                <a:solidFill>
                  <a:srgbClr val="31869D"/>
                </a:solidFill>
                <a:latin typeface="Raleway" panose="020B0003030101060003" pitchFamily="34" charset="0"/>
              </a:rPr>
              <a:t>Traitements prescrits</a:t>
            </a:r>
            <a:endParaRPr lang="fr-CA" sz="3200" dirty="0">
              <a:solidFill>
                <a:prstClr val="black"/>
              </a:solidFill>
              <a:latin typeface="Raleway" panose="020B0003030101060003" pitchFamily="34" charset="0"/>
            </a:endParaRPr>
          </a:p>
        </p:txBody>
      </p:sp>
      <p:sp>
        <p:nvSpPr>
          <p:cNvPr id="11" name="Rectangle 10"/>
          <p:cNvSpPr/>
          <p:nvPr>
            <p:custDataLst>
              <p:tags r:id="rId4"/>
            </p:custDataLst>
          </p:nvPr>
        </p:nvSpPr>
        <p:spPr>
          <a:xfrm>
            <a:off x="502670" y="906367"/>
            <a:ext cx="11082301" cy="338554"/>
          </a:xfrm>
          <a:prstGeom prst="rect">
            <a:avLst/>
          </a:prstGeom>
        </p:spPr>
        <p:txBody>
          <a:bodyPr wrap="square">
            <a:spAutoFit/>
          </a:bodyPr>
          <a:lstStyle/>
          <a:p>
            <a:pPr lvl="0"/>
            <a:r>
              <a:rPr lang="fr-CA" sz="1600" b="1" dirty="0">
                <a:solidFill>
                  <a:schemeClr val="tx1">
                    <a:lumMod val="65000"/>
                    <a:lumOff val="35000"/>
                  </a:schemeClr>
                </a:solidFill>
                <a:latin typeface="HelveticaNeueLT Std" panose="020B0604020202020204" pitchFamily="34" charset="0"/>
              </a:rPr>
              <a:t>Tableau 36 : </a:t>
            </a:r>
            <a:r>
              <a:rPr lang="fr-CA" sz="1600" dirty="0">
                <a:solidFill>
                  <a:schemeClr val="tx1">
                    <a:lumMod val="65000"/>
                    <a:lumOff val="35000"/>
                  </a:schemeClr>
                </a:solidFill>
                <a:latin typeface="HelveticaNeueLT Std" panose="020B0604020202020204" pitchFamily="34" charset="0"/>
              </a:rPr>
              <a:t>Traitements conformes, parmi les cas de LGV déclarés au Québec, 2013 à 2019 (N = 559)</a:t>
            </a:r>
          </a:p>
        </p:txBody>
      </p:sp>
      <p:pic>
        <p:nvPicPr>
          <p:cNvPr id="2" name="Image 1">
            <a:extLst>
              <a:ext uri="{FF2B5EF4-FFF2-40B4-BE49-F238E27FC236}">
                <a16:creationId xmlns:a16="http://schemas.microsoft.com/office/drawing/2014/main" id="{EED0F188-BAF1-4948-A020-3BED56C65BC3}"/>
              </a:ext>
            </a:extLst>
          </p:cNvPr>
          <p:cNvPicPr>
            <a:picLocks noChangeAspect="1"/>
          </p:cNvPicPr>
          <p:nvPr>
            <p:custDataLst>
              <p:tags r:id="rId5"/>
            </p:custDataLst>
          </p:nvPr>
        </p:nvPicPr>
        <p:blipFill>
          <a:blip r:embed="rId7"/>
          <a:stretch>
            <a:fillRect/>
          </a:stretch>
        </p:blipFill>
        <p:spPr>
          <a:xfrm>
            <a:off x="607028" y="1392665"/>
            <a:ext cx="11140504" cy="4802795"/>
          </a:xfrm>
          <a:prstGeom prst="rect">
            <a:avLst/>
          </a:prstGeom>
        </p:spPr>
      </p:pic>
    </p:spTree>
    <p:extLst>
      <p:ext uri="{BB962C8B-B14F-4D97-AF65-F5344CB8AC3E}">
        <p14:creationId xmlns:p14="http://schemas.microsoft.com/office/powerpoint/2010/main" val="97621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3663" y="260648"/>
            <a:ext cx="8366720" cy="790045"/>
          </a:xfrm>
        </p:spPr>
        <p:txBody>
          <a:bodyPr>
            <a:normAutofit/>
          </a:bodyPr>
          <a:lstStyle/>
          <a:p>
            <a:r>
              <a:rPr lang="fr-CA" sz="3200" dirty="0"/>
              <a:t>Méthode</a:t>
            </a:r>
          </a:p>
        </p:txBody>
      </p:sp>
      <p:sp>
        <p:nvSpPr>
          <p:cNvPr id="4" name="Espace réservé du contenu 3"/>
          <p:cNvSpPr>
            <a:spLocks noGrp="1"/>
          </p:cNvSpPr>
          <p:nvPr>
            <p:ph idx="1"/>
            <p:custDataLst>
              <p:tags r:id="rId2"/>
            </p:custDataLst>
          </p:nvPr>
        </p:nvSpPr>
        <p:spPr>
          <a:xfrm>
            <a:off x="506891" y="1904120"/>
            <a:ext cx="11041227" cy="4443013"/>
          </a:xfrm>
        </p:spPr>
        <p:txBody>
          <a:bodyPr>
            <a:noAutofit/>
          </a:bodyPr>
          <a:lstStyle/>
          <a:p>
            <a:pPr>
              <a:spcAft>
                <a:spcPts val="1200"/>
              </a:spcAft>
            </a:pPr>
            <a:r>
              <a:rPr lang="fr-CA" sz="1800" dirty="0">
                <a:solidFill>
                  <a:schemeClr val="tx1">
                    <a:lumMod val="65000"/>
                    <a:lumOff val="35000"/>
                  </a:schemeClr>
                </a:solidFill>
              </a:rPr>
              <a:t>L’analyse couvre la période du 1</a:t>
            </a:r>
            <a:r>
              <a:rPr lang="fr-CA" sz="1800" baseline="30000" dirty="0">
                <a:solidFill>
                  <a:schemeClr val="tx1">
                    <a:lumMod val="65000"/>
                    <a:lumOff val="35000"/>
                  </a:schemeClr>
                </a:solidFill>
              </a:rPr>
              <a:t>er</a:t>
            </a:r>
            <a:r>
              <a:rPr lang="fr-CA" sz="1800" dirty="0">
                <a:solidFill>
                  <a:schemeClr val="tx1">
                    <a:lumMod val="65000"/>
                    <a:lumOff val="35000"/>
                  </a:schemeClr>
                </a:solidFill>
              </a:rPr>
              <a:t> janvier 2013 au 31 décembre 2019 et ne porte que sur les cas masculins, qui comptent pour 99 % de l’ensemble des cas déclarés.</a:t>
            </a:r>
          </a:p>
          <a:p>
            <a:pPr>
              <a:spcAft>
                <a:spcPts val="1200"/>
              </a:spcAft>
            </a:pPr>
            <a:r>
              <a:rPr lang="fr-CA" sz="1800" dirty="0">
                <a:solidFill>
                  <a:schemeClr val="tx1">
                    <a:lumMod val="65000"/>
                    <a:lumOff val="35000"/>
                  </a:schemeClr>
                </a:solidFill>
              </a:rPr>
              <a:t>Trois principales </a:t>
            </a:r>
            <a:r>
              <a:rPr lang="fr-CA" sz="1800" b="1" dirty="0">
                <a:solidFill>
                  <a:schemeClr val="tx1">
                    <a:lumMod val="65000"/>
                    <a:lumOff val="35000"/>
                  </a:schemeClr>
                </a:solidFill>
              </a:rPr>
              <a:t>sources de données </a:t>
            </a:r>
            <a:r>
              <a:rPr lang="fr-CA" sz="1800" dirty="0">
                <a:solidFill>
                  <a:schemeClr val="tx1">
                    <a:lumMod val="65000"/>
                    <a:lumOff val="35000"/>
                  </a:schemeClr>
                </a:solidFill>
              </a:rPr>
              <a:t>ont été utilisées : </a:t>
            </a:r>
          </a:p>
          <a:p>
            <a:pPr marL="355600" lvl="0" indent="-355600">
              <a:spcAft>
                <a:spcPts val="1200"/>
              </a:spcAft>
              <a:buFont typeface="+mj-lt"/>
              <a:buAutoNum type="arabicPeriod"/>
            </a:pPr>
            <a:r>
              <a:rPr lang="fr-CA" sz="1800" dirty="0">
                <a:solidFill>
                  <a:schemeClr val="tx1">
                    <a:lumMod val="65000"/>
                    <a:lumOff val="35000"/>
                  </a:schemeClr>
                </a:solidFill>
              </a:rPr>
              <a:t>Fichier des maladies à déclaration obligatoires (MADO), extractions par l’Infocentre le 15 juillet 2020.</a:t>
            </a:r>
          </a:p>
          <a:p>
            <a:pPr marL="355600" lvl="0" indent="-355600">
              <a:spcAft>
                <a:spcPts val="1200"/>
              </a:spcAft>
              <a:buFont typeface="+mj-lt"/>
              <a:buAutoNum type="arabicPeriod"/>
            </a:pPr>
            <a:r>
              <a:rPr lang="fr-CA" sz="1800" dirty="0">
                <a:solidFill>
                  <a:schemeClr val="tx1">
                    <a:lumMod val="65000"/>
                    <a:lumOff val="35000"/>
                  </a:schemeClr>
                </a:solidFill>
              </a:rPr>
              <a:t>Résultats du laboratoire du laboratoire de santé publique du Québec (LSPQ) sur les échantillons </a:t>
            </a:r>
            <a:br>
              <a:rPr lang="fr-CA" sz="1800" dirty="0">
                <a:solidFill>
                  <a:schemeClr val="tx1">
                    <a:lumMod val="65000"/>
                    <a:lumOff val="35000"/>
                  </a:schemeClr>
                </a:solidFill>
              </a:rPr>
            </a:br>
            <a:r>
              <a:rPr lang="fr-CA" sz="1800" dirty="0" err="1">
                <a:solidFill>
                  <a:schemeClr val="tx1">
                    <a:lumMod val="65000"/>
                    <a:lumOff val="35000"/>
                  </a:schemeClr>
                </a:solidFill>
              </a:rPr>
              <a:t>ano-rectaux</a:t>
            </a:r>
            <a:r>
              <a:rPr lang="fr-CA" sz="1800" dirty="0">
                <a:solidFill>
                  <a:schemeClr val="tx1">
                    <a:lumMod val="65000"/>
                    <a:lumOff val="35000"/>
                  </a:schemeClr>
                </a:solidFill>
              </a:rPr>
              <a:t> positifs pour </a:t>
            </a:r>
            <a:r>
              <a:rPr lang="fr-CA" sz="1800" i="1" dirty="0">
                <a:solidFill>
                  <a:schemeClr val="tx1">
                    <a:lumMod val="65000"/>
                    <a:lumOff val="35000"/>
                  </a:schemeClr>
                </a:solidFill>
              </a:rPr>
              <a:t>C. trachomatis</a:t>
            </a:r>
            <a:r>
              <a:rPr lang="fr-CA" sz="1800" dirty="0">
                <a:solidFill>
                  <a:schemeClr val="tx1">
                    <a:lumMod val="65000"/>
                    <a:lumOff val="35000"/>
                  </a:schemeClr>
                </a:solidFill>
              </a:rPr>
              <a:t> et les analyses de génotypage par test d’amplification des acides nucléiques (TAAN). </a:t>
            </a:r>
          </a:p>
          <a:p>
            <a:pPr marL="355600" indent="-355600">
              <a:spcAft>
                <a:spcPts val="1200"/>
              </a:spcAft>
              <a:buFont typeface="+mj-lt"/>
              <a:buAutoNum type="arabicPeriod"/>
            </a:pPr>
            <a:r>
              <a:rPr lang="fr-CA" sz="1800" dirty="0">
                <a:solidFill>
                  <a:schemeClr val="tx1">
                    <a:lumMod val="65000"/>
                    <a:lumOff val="35000"/>
                  </a:schemeClr>
                </a:solidFill>
              </a:rPr>
              <a:t>Informations recueillies par les enquêtes épidémiologiques des directions de santé publiques (DSPub) régionales incluant des informations sociodémographiques, des données cliniques et des informations sur certains comportements associés au risque d’ITSS. Les données provenant des questionnaires ont été vérifiées et mises à jour en janvier 2021.</a:t>
            </a:r>
          </a:p>
          <a:p>
            <a:pPr marL="373063">
              <a:spcAft>
                <a:spcPts val="1200"/>
              </a:spcAft>
            </a:pPr>
            <a:r>
              <a:rPr lang="fr-CA" sz="1800" dirty="0">
                <a:solidFill>
                  <a:schemeClr val="tx1">
                    <a:lumMod val="65000"/>
                    <a:lumOff val="35000"/>
                  </a:schemeClr>
                </a:solidFill>
              </a:rPr>
              <a:t>La fusion du fichier </a:t>
            </a:r>
            <a:r>
              <a:rPr lang="fr-CA" sz="1800" dirty="0" err="1">
                <a:solidFill>
                  <a:schemeClr val="tx1">
                    <a:lumMod val="65000"/>
                    <a:lumOff val="35000"/>
                  </a:schemeClr>
                </a:solidFill>
              </a:rPr>
              <a:t>dénominalisé</a:t>
            </a:r>
            <a:r>
              <a:rPr lang="fr-CA" sz="1800" dirty="0">
                <a:solidFill>
                  <a:schemeClr val="tx1">
                    <a:lumMod val="65000"/>
                    <a:lumOff val="35000"/>
                  </a:schemeClr>
                </a:solidFill>
              </a:rPr>
              <a:t> des MADO et de la saisie des enquêtes </a:t>
            </a:r>
            <a:br>
              <a:rPr lang="fr-CA" sz="1800" dirty="0">
                <a:solidFill>
                  <a:schemeClr val="tx1">
                    <a:lumMod val="65000"/>
                    <a:lumOff val="35000"/>
                  </a:schemeClr>
                </a:solidFill>
              </a:rPr>
            </a:br>
            <a:r>
              <a:rPr lang="fr-CA" sz="1800" dirty="0">
                <a:solidFill>
                  <a:schemeClr val="tx1">
                    <a:lumMod val="65000"/>
                    <a:lumOff val="35000"/>
                  </a:schemeClr>
                </a:solidFill>
              </a:rPr>
              <a:t>épidémiologiques s’effectue grâce au numéro MADO provincial. </a:t>
            </a:r>
          </a:p>
        </p:txBody>
      </p:sp>
      <p:sp>
        <p:nvSpPr>
          <p:cNvPr id="3" name="Espace réservé du numéro de diapositive 2"/>
          <p:cNvSpPr>
            <a:spLocks noGrp="1"/>
          </p:cNvSpPr>
          <p:nvPr>
            <p:ph type="sldNum" sz="quarter" idx="12"/>
            <p:custDataLst>
              <p:tags r:id="rId3"/>
            </p:custDataLst>
          </p:nvPr>
        </p:nvSpPr>
        <p:spPr/>
        <p:txBody>
          <a:bodyPr/>
          <a:lstStyle/>
          <a:p>
            <a:fld id="{00BA8EDE-6DC9-4F99-B0F4-25DFD083338C}" type="slidenum">
              <a:rPr lang="fr-FR" smtClean="0">
                <a:solidFill>
                  <a:schemeClr val="tx1">
                    <a:lumMod val="50000"/>
                    <a:lumOff val="50000"/>
                  </a:schemeClr>
                </a:solidFill>
              </a:rPr>
              <a:pPr/>
              <a:t>8</a:t>
            </a:fld>
            <a:endParaRPr lang="fr-FR" dirty="0">
              <a:solidFill>
                <a:schemeClr val="tx1">
                  <a:lumMod val="50000"/>
                  <a:lumOff val="50000"/>
                </a:schemeClr>
              </a:solidFill>
            </a:endParaRPr>
          </a:p>
        </p:txBody>
      </p:sp>
    </p:spTree>
    <p:extLst>
      <p:ext uri="{BB962C8B-B14F-4D97-AF65-F5344CB8AC3E}">
        <p14:creationId xmlns:p14="http://schemas.microsoft.com/office/powerpoint/2010/main" val="1414194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AA62FC9-DEC1-4808-859F-C26E73966560}"/>
              </a:ext>
            </a:extLst>
          </p:cNvPr>
          <p:cNvSpPr>
            <a:spLocks noGrp="1"/>
          </p:cNvSpPr>
          <p:nvPr>
            <p:ph type="sldNum" sz="quarter" idx="12"/>
            <p:custDataLst>
              <p:tags r:id="rId1"/>
            </p:custDataLst>
          </p:nvPr>
        </p:nvSpPr>
        <p:spPr/>
        <p:txBody>
          <a:bodyPr/>
          <a:lstStyle/>
          <a:p>
            <a:fld id="{00BA8EDE-6DC9-4F99-B0F4-25DFD083338C}" type="slidenum">
              <a:rPr lang="fr-FR" smtClean="0">
                <a:solidFill>
                  <a:prstClr val="white">
                    <a:lumMod val="50000"/>
                  </a:prstClr>
                </a:solidFill>
              </a:rPr>
              <a:pPr/>
              <a:t>80</a:t>
            </a:fld>
            <a:endParaRPr lang="fr-FR" dirty="0">
              <a:solidFill>
                <a:prstClr val="white">
                  <a:lumMod val="50000"/>
                </a:prstClr>
              </a:solidFill>
            </a:endParaRPr>
          </a:p>
        </p:txBody>
      </p:sp>
      <p:sp>
        <p:nvSpPr>
          <p:cNvPr id="8" name="Rectangle 7">
            <a:extLst>
              <a:ext uri="{FF2B5EF4-FFF2-40B4-BE49-F238E27FC236}">
                <a16:creationId xmlns:a16="http://schemas.microsoft.com/office/drawing/2014/main" id="{4F24B294-A97D-4CED-A18E-7AB53913C6A1}"/>
              </a:ext>
            </a:extLst>
          </p:cNvPr>
          <p:cNvSpPr/>
          <p:nvPr>
            <p:custDataLst>
              <p:tags r:id="rId2"/>
            </p:custDataLst>
          </p:nvPr>
        </p:nvSpPr>
        <p:spPr>
          <a:xfrm>
            <a:off x="502671" y="875100"/>
            <a:ext cx="11443848" cy="338554"/>
          </a:xfrm>
          <a:prstGeom prst="rect">
            <a:avLst/>
          </a:prstGeom>
        </p:spPr>
        <p:txBody>
          <a:bodyPr wrap="square">
            <a:spAutoFit/>
          </a:bodyPr>
          <a:lstStyle/>
          <a:p>
            <a:pPr lvl="0"/>
            <a:r>
              <a:rPr lang="fr-CA" sz="1600" b="1" dirty="0">
                <a:solidFill>
                  <a:schemeClr val="tx1">
                    <a:lumMod val="65000"/>
                    <a:lumOff val="35000"/>
                  </a:schemeClr>
                </a:solidFill>
                <a:latin typeface="HelveticaNeueLT Std" panose="020B0604020202020204" pitchFamily="34" charset="0"/>
              </a:rPr>
              <a:t>Tableau 37 : </a:t>
            </a:r>
            <a:r>
              <a:rPr lang="fr-CA" sz="1600" dirty="0">
                <a:solidFill>
                  <a:schemeClr val="tx1">
                    <a:lumMod val="65000"/>
                    <a:lumOff val="35000"/>
                  </a:schemeClr>
                </a:solidFill>
                <a:latin typeface="HelveticaNeueLT Std" panose="020B0604020202020204" pitchFamily="34" charset="0"/>
              </a:rPr>
              <a:t>Traitements non conformes, parmi les cas de LGV déclarés au Québec, 2013 à 2019 (N = 559)</a:t>
            </a:r>
          </a:p>
        </p:txBody>
      </p:sp>
      <p:sp>
        <p:nvSpPr>
          <p:cNvPr id="11" name="Rectangle 10">
            <a:extLst>
              <a:ext uri="{FF2B5EF4-FFF2-40B4-BE49-F238E27FC236}">
                <a16:creationId xmlns:a16="http://schemas.microsoft.com/office/drawing/2014/main" id="{8D97DC65-3336-4817-AB15-AEB62144AD73}"/>
              </a:ext>
            </a:extLst>
          </p:cNvPr>
          <p:cNvSpPr/>
          <p:nvPr>
            <p:custDataLst>
              <p:tags r:id="rId3"/>
            </p:custDataLst>
          </p:nvPr>
        </p:nvSpPr>
        <p:spPr>
          <a:xfrm>
            <a:off x="502671" y="4704286"/>
            <a:ext cx="10309708" cy="577081"/>
          </a:xfrm>
          <a:prstGeom prst="rect">
            <a:avLst/>
          </a:prstGeom>
        </p:spPr>
        <p:txBody>
          <a:bodyPr wrap="square">
            <a:spAutoFit/>
          </a:bodyPr>
          <a:lstStyle/>
          <a:p>
            <a:r>
              <a:rPr lang="fr-CA" sz="1050" dirty="0">
                <a:solidFill>
                  <a:schemeClr val="tx1">
                    <a:lumMod val="65000"/>
                    <a:lumOff val="3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65000"/>
                    <a:lumOff val="35000"/>
                  </a:schemeClr>
                </a:solidFill>
                <a:latin typeface="HelveticaNeueLT Std" panose="020B0604020202020204" pitchFamily="34" charset="0"/>
              </a:rPr>
              <a:t>Notes: [autre] correspond à une durée inférieure à 21 jours de doxycycline ou inférieure à 3 semaines pour l’azithromycine, par exemple, azithromycine unidose et doxycycline 7 ou 14 jours</a:t>
            </a:r>
            <a:r>
              <a:rPr lang="fr-CA" sz="1000" dirty="0">
                <a:solidFill>
                  <a:schemeClr val="tx1">
                    <a:lumMod val="65000"/>
                    <a:lumOff val="35000"/>
                  </a:schemeClr>
                </a:solidFill>
                <a:latin typeface="HelveticaNeueLT Std" panose="020B0604020202020204" pitchFamily="34" charset="0"/>
              </a:rPr>
              <a:t>	</a:t>
            </a:r>
          </a:p>
        </p:txBody>
      </p:sp>
      <p:pic>
        <p:nvPicPr>
          <p:cNvPr id="14" name="Image 13">
            <a:extLst>
              <a:ext uri="{FF2B5EF4-FFF2-40B4-BE49-F238E27FC236}">
                <a16:creationId xmlns:a16="http://schemas.microsoft.com/office/drawing/2014/main" id="{6DCE2E12-A9A4-498E-A0B4-4ACCE15811DF}"/>
              </a:ext>
            </a:extLst>
          </p:cNvPr>
          <p:cNvPicPr>
            <a:picLocks noChangeAspect="1"/>
          </p:cNvPicPr>
          <p:nvPr>
            <p:custDataLst>
              <p:tags r:id="rId4"/>
            </p:custDataLst>
          </p:nvPr>
        </p:nvPicPr>
        <p:blipFill>
          <a:blip r:embed="rId7"/>
          <a:stretch>
            <a:fillRect/>
          </a:stretch>
        </p:blipFill>
        <p:spPr>
          <a:xfrm>
            <a:off x="502671" y="1404769"/>
            <a:ext cx="11140393" cy="639167"/>
          </a:xfrm>
          <a:prstGeom prst="rect">
            <a:avLst/>
          </a:prstGeom>
        </p:spPr>
      </p:pic>
      <p:pic>
        <p:nvPicPr>
          <p:cNvPr id="2" name="Image 1">
            <a:extLst>
              <a:ext uri="{FF2B5EF4-FFF2-40B4-BE49-F238E27FC236}">
                <a16:creationId xmlns:a16="http://schemas.microsoft.com/office/drawing/2014/main" id="{0FC97613-C29B-42F8-93A6-3CD05CADB107}"/>
              </a:ext>
            </a:extLst>
          </p:cNvPr>
          <p:cNvPicPr>
            <a:picLocks noChangeAspect="1"/>
          </p:cNvPicPr>
          <p:nvPr>
            <p:custDataLst>
              <p:tags r:id="rId5"/>
            </p:custDataLst>
          </p:nvPr>
        </p:nvPicPr>
        <p:blipFill>
          <a:blip r:embed="rId8"/>
          <a:stretch>
            <a:fillRect/>
          </a:stretch>
        </p:blipFill>
        <p:spPr>
          <a:xfrm>
            <a:off x="305998" y="1962611"/>
            <a:ext cx="11337065" cy="2691448"/>
          </a:xfrm>
          <a:prstGeom prst="rect">
            <a:avLst/>
          </a:prstGeom>
        </p:spPr>
      </p:pic>
    </p:spTree>
    <p:extLst>
      <p:ext uri="{BB962C8B-B14F-4D97-AF65-F5344CB8AC3E}">
        <p14:creationId xmlns:p14="http://schemas.microsoft.com/office/powerpoint/2010/main" val="31129203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397918C9-25E8-4AAB-AED4-A5266DEDEDFA}" type="slidenum">
              <a:rPr lang="fr-CA" smtClean="0">
                <a:solidFill>
                  <a:schemeClr val="tx1">
                    <a:lumMod val="50000"/>
                    <a:lumOff val="50000"/>
                  </a:schemeClr>
                </a:solidFill>
              </a:rPr>
              <a:t>81</a:t>
            </a:fld>
            <a:endParaRPr lang="fr-CA">
              <a:solidFill>
                <a:schemeClr val="tx1">
                  <a:lumMod val="50000"/>
                  <a:lumOff val="50000"/>
                </a:schemeClr>
              </a:solidFill>
            </a:endParaRPr>
          </a:p>
        </p:txBody>
      </p:sp>
      <p:sp>
        <p:nvSpPr>
          <p:cNvPr id="5" name="Rectangle 4"/>
          <p:cNvSpPr/>
          <p:nvPr>
            <p:custDataLst>
              <p:tags r:id="rId2"/>
            </p:custDataLst>
          </p:nvPr>
        </p:nvSpPr>
        <p:spPr>
          <a:xfrm>
            <a:off x="523207" y="3828885"/>
            <a:ext cx="10080625" cy="415498"/>
          </a:xfrm>
          <a:prstGeom prst="rect">
            <a:avLst/>
          </a:prstGeom>
        </p:spPr>
        <p:txBody>
          <a:bodyPr wrap="square">
            <a:spAutoFit/>
          </a:bodyPr>
          <a:lstStyle/>
          <a:p>
            <a:r>
              <a:rPr lang="fr-CA" sz="1050" dirty="0">
                <a:solidFill>
                  <a:schemeClr val="tx1">
                    <a:lumMod val="65000"/>
                    <a:lumOff val="35000"/>
                  </a:schemeClr>
                </a:solidFill>
                <a:latin typeface="HelveticaNeueLT Std" panose="020B0604020202020204" pitchFamily="34" charset="0"/>
              </a:rPr>
              <a:t>Source : INSPQ, compilation à partir des questionnaires d’enquête épidémiologique complétés par les DSP régionales</a:t>
            </a:r>
          </a:p>
          <a:p>
            <a:r>
              <a:rPr lang="fr-CA" sz="1050" dirty="0">
                <a:solidFill>
                  <a:schemeClr val="tx1">
                    <a:lumMod val="65000"/>
                    <a:lumOff val="35000"/>
                  </a:schemeClr>
                </a:solidFill>
                <a:latin typeface="HelveticaNeueLT Std" panose="020B0604020202020204" pitchFamily="34" charset="0"/>
              </a:rPr>
              <a:t>Voir la diapositive 33 pour le nombre de questionnaires reçus par année</a:t>
            </a:r>
          </a:p>
        </p:txBody>
      </p:sp>
      <p:sp>
        <p:nvSpPr>
          <p:cNvPr id="6" name="Rectangle 5">
            <a:extLst>
              <a:ext uri="{FF2B5EF4-FFF2-40B4-BE49-F238E27FC236}">
                <a16:creationId xmlns:a16="http://schemas.microsoft.com/office/drawing/2014/main" id="{346584D2-054E-4B0B-BBA5-98B40E68705A}"/>
              </a:ext>
            </a:extLst>
          </p:cNvPr>
          <p:cNvSpPr/>
          <p:nvPr>
            <p:custDataLst>
              <p:tags r:id="rId3"/>
            </p:custDataLst>
          </p:nvPr>
        </p:nvSpPr>
        <p:spPr>
          <a:xfrm>
            <a:off x="502671" y="944563"/>
            <a:ext cx="10295280" cy="338554"/>
          </a:xfrm>
          <a:prstGeom prst="rect">
            <a:avLst/>
          </a:prstGeom>
        </p:spPr>
        <p:txBody>
          <a:bodyPr wrap="square">
            <a:spAutoFit/>
          </a:bodyPr>
          <a:lstStyle/>
          <a:p>
            <a:pPr lvl="0"/>
            <a:r>
              <a:rPr lang="fr-CA" sz="1600" b="1" dirty="0">
                <a:solidFill>
                  <a:schemeClr val="tx1">
                    <a:lumMod val="65000"/>
                    <a:lumOff val="35000"/>
                  </a:schemeClr>
                </a:solidFill>
                <a:latin typeface="HelveticaNeueLT Std" panose="020B0604020202020204" pitchFamily="34" charset="0"/>
              </a:rPr>
              <a:t>Tableau 38 : </a:t>
            </a:r>
            <a:r>
              <a:rPr lang="fr-CA" sz="1600" dirty="0">
                <a:solidFill>
                  <a:schemeClr val="tx1">
                    <a:lumMod val="65000"/>
                    <a:lumOff val="35000"/>
                  </a:schemeClr>
                </a:solidFill>
                <a:latin typeface="HelveticaNeueLT Std" panose="020B0604020202020204" pitchFamily="34" charset="0"/>
              </a:rPr>
              <a:t>Intervention auprès des partenaires des cas de LGV (IPPAP), Québec  2018-2019</a:t>
            </a:r>
          </a:p>
        </p:txBody>
      </p:sp>
      <p:graphicFrame>
        <p:nvGraphicFramePr>
          <p:cNvPr id="2" name="Tableau 1">
            <a:extLst>
              <a:ext uri="{FF2B5EF4-FFF2-40B4-BE49-F238E27FC236}">
                <a16:creationId xmlns:a16="http://schemas.microsoft.com/office/drawing/2014/main" id="{B2DBF528-4500-4E6A-A949-2C7C02DCF2A0}"/>
              </a:ext>
            </a:extLst>
          </p:cNvPr>
          <p:cNvGraphicFramePr>
            <a:graphicFrameLocks noGrp="1"/>
          </p:cNvGraphicFramePr>
          <p:nvPr>
            <p:custDataLst>
              <p:tags r:id="rId4"/>
            </p:custDataLst>
            <p:extLst>
              <p:ext uri="{D42A27DB-BD31-4B8C-83A1-F6EECF244321}">
                <p14:modId xmlns:p14="http://schemas.microsoft.com/office/powerpoint/2010/main" val="3752144229"/>
              </p:ext>
            </p:extLst>
          </p:nvPr>
        </p:nvGraphicFramePr>
        <p:xfrm>
          <a:off x="587373" y="1541329"/>
          <a:ext cx="8027237" cy="2287555"/>
        </p:xfrm>
        <a:graphic>
          <a:graphicData uri="http://schemas.openxmlformats.org/drawingml/2006/table">
            <a:tbl>
              <a:tblPr>
                <a:tableStyleId>{5C22544A-7EE6-4342-B048-85BDC9FD1C3A}</a:tableStyleId>
              </a:tblPr>
              <a:tblGrid>
                <a:gridCol w="3007107">
                  <a:extLst>
                    <a:ext uri="{9D8B030D-6E8A-4147-A177-3AD203B41FA5}">
                      <a16:colId xmlns:a16="http://schemas.microsoft.com/office/drawing/2014/main" val="30908928"/>
                    </a:ext>
                  </a:extLst>
                </a:gridCol>
                <a:gridCol w="1540832">
                  <a:extLst>
                    <a:ext uri="{9D8B030D-6E8A-4147-A177-3AD203B41FA5}">
                      <a16:colId xmlns:a16="http://schemas.microsoft.com/office/drawing/2014/main" val="2136988133"/>
                    </a:ext>
                  </a:extLst>
                </a:gridCol>
                <a:gridCol w="1540832">
                  <a:extLst>
                    <a:ext uri="{9D8B030D-6E8A-4147-A177-3AD203B41FA5}">
                      <a16:colId xmlns:a16="http://schemas.microsoft.com/office/drawing/2014/main" val="3552860361"/>
                    </a:ext>
                  </a:extLst>
                </a:gridCol>
                <a:gridCol w="1938466">
                  <a:extLst>
                    <a:ext uri="{9D8B030D-6E8A-4147-A177-3AD203B41FA5}">
                      <a16:colId xmlns:a16="http://schemas.microsoft.com/office/drawing/2014/main" val="1141147316"/>
                    </a:ext>
                  </a:extLst>
                </a:gridCol>
              </a:tblGrid>
              <a:tr h="471775">
                <a:tc>
                  <a:txBody>
                    <a:bodyPr/>
                    <a:lstStyle/>
                    <a:p>
                      <a:pPr algn="l" fontAlgn="b"/>
                      <a:r>
                        <a:rPr lang="fr-CA" sz="1000" b="1"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4B084"/>
                    </a:solidFill>
                  </a:tcPr>
                </a:tc>
                <a:tc>
                  <a:txBody>
                    <a:bodyPr/>
                    <a:lstStyle/>
                    <a:p>
                      <a:pPr algn="ctr" rtl="0" fontAlgn="ctr"/>
                      <a:r>
                        <a:rPr lang="fr-CA" sz="1000" b="1" u="none" strike="noStrike" dirty="0">
                          <a:effectLst/>
                          <a:latin typeface="Tahoma" panose="020B0604030504040204" pitchFamily="34" charset="0"/>
                          <a:ea typeface="Tahoma" panose="020B0604030504040204" pitchFamily="34" charset="0"/>
                          <a:cs typeface="Tahoma" panose="020B0604030504040204" pitchFamily="34" charset="0"/>
                        </a:rPr>
                        <a:t>2018</a:t>
                      </a:r>
                      <a:endPar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4B084"/>
                    </a:solidFill>
                  </a:tcPr>
                </a:tc>
                <a:tc>
                  <a:txBody>
                    <a:bodyPr/>
                    <a:lstStyle/>
                    <a:p>
                      <a:pPr algn="ctr" rtl="0" fontAlgn="ctr"/>
                      <a:r>
                        <a:rPr lang="fr-CA" sz="1000" b="1" u="none" strike="noStrike" dirty="0">
                          <a:effectLst/>
                          <a:latin typeface="Tahoma" panose="020B0604030504040204" pitchFamily="34" charset="0"/>
                          <a:ea typeface="Tahoma" panose="020B0604030504040204" pitchFamily="34" charset="0"/>
                          <a:cs typeface="Tahoma" panose="020B0604030504040204" pitchFamily="34" charset="0"/>
                        </a:rPr>
                        <a:t>2019</a:t>
                      </a:r>
                      <a:endPar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4B084"/>
                    </a:solidFill>
                  </a:tcPr>
                </a:tc>
                <a:tc>
                  <a:txBody>
                    <a:bodyPr/>
                    <a:lstStyle/>
                    <a:p>
                      <a:pPr algn="ctr" rtl="0" fontAlgn="ctr"/>
                      <a:r>
                        <a:rPr lang="fr-CA" sz="1000" b="1" u="none" strike="noStrike" dirty="0">
                          <a:effectLst/>
                          <a:latin typeface="Tahoma" panose="020B0604030504040204" pitchFamily="34" charset="0"/>
                          <a:ea typeface="Tahoma" panose="020B0604030504040204" pitchFamily="34" charset="0"/>
                          <a:cs typeface="Tahoma" panose="020B0604030504040204" pitchFamily="34" charset="0"/>
                        </a:rPr>
                        <a:t>2018-2019</a:t>
                      </a:r>
                      <a:endPar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4B084"/>
                    </a:solidFill>
                  </a:tcPr>
                </a:tc>
                <a:extLst>
                  <a:ext uri="{0D108BD9-81ED-4DB2-BD59-A6C34878D82A}">
                    <a16:rowId xmlns:a16="http://schemas.microsoft.com/office/drawing/2014/main" val="3012465620"/>
                  </a:ext>
                </a:extLst>
              </a:tr>
              <a:tr h="433525">
                <a:tc>
                  <a:txBody>
                    <a:bodyPr/>
                    <a:lstStyle/>
                    <a:p>
                      <a:pPr algn="l" rtl="0" fontAlgn="ctr"/>
                      <a:r>
                        <a:rPr lang="fr-CA" sz="1000" b="1" u="none" strike="noStrike" dirty="0">
                          <a:effectLst/>
                          <a:latin typeface="Tahoma" panose="020B0604030504040204" pitchFamily="34" charset="0"/>
                          <a:ea typeface="Tahoma" panose="020B0604030504040204" pitchFamily="34" charset="0"/>
                          <a:cs typeface="Tahoma" panose="020B0604030504040204" pitchFamily="34" charset="0"/>
                        </a:rPr>
                        <a:t>Nombre de cas index</a:t>
                      </a:r>
                      <a:endPar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a:txBody>
                    <a:bodyPr/>
                    <a:lstStyle/>
                    <a:p>
                      <a:pPr algn="ctr" rtl="0" fontAlgn="ctr"/>
                      <a:r>
                        <a:rPr lang="fr-CA" sz="1000" b="1" u="none" strike="noStrike" dirty="0">
                          <a:effectLst/>
                          <a:latin typeface="Tahoma" panose="020B0604030504040204" pitchFamily="34" charset="0"/>
                          <a:ea typeface="Tahoma" panose="020B0604030504040204" pitchFamily="34" charset="0"/>
                          <a:cs typeface="Tahoma" panose="020B0604030504040204" pitchFamily="34" charset="0"/>
                        </a:rPr>
                        <a:t>n=58</a:t>
                      </a:r>
                      <a:endPar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a:txBody>
                    <a:bodyPr/>
                    <a:lstStyle/>
                    <a:p>
                      <a:pPr algn="ctr" rtl="0" fontAlgn="ctr"/>
                      <a:r>
                        <a:rPr lang="fr-CA" sz="1000" b="1" u="none" strike="noStrike" dirty="0">
                          <a:effectLst/>
                          <a:latin typeface="Tahoma" panose="020B0604030504040204" pitchFamily="34" charset="0"/>
                          <a:ea typeface="Tahoma" panose="020B0604030504040204" pitchFamily="34" charset="0"/>
                          <a:cs typeface="Tahoma" panose="020B0604030504040204" pitchFamily="34" charset="0"/>
                        </a:rPr>
                        <a:t>n=49</a:t>
                      </a:r>
                      <a:endPar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a:txBody>
                    <a:bodyPr/>
                    <a:lstStyle/>
                    <a:p>
                      <a:pPr algn="ctr" rtl="0" fontAlgn="ctr"/>
                      <a:r>
                        <a:rPr lang="fr-CA" sz="1000" b="1" u="none" strike="noStrike" dirty="0">
                          <a:effectLst/>
                          <a:latin typeface="Tahoma" panose="020B0604030504040204" pitchFamily="34" charset="0"/>
                          <a:ea typeface="Tahoma" panose="020B0604030504040204" pitchFamily="34" charset="0"/>
                          <a:cs typeface="Tahoma" panose="020B0604030504040204" pitchFamily="34" charset="0"/>
                        </a:rPr>
                        <a:t>n=107</a:t>
                      </a:r>
                      <a:endPar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4"/>
                    </a:solidFill>
                  </a:tcPr>
                </a:tc>
                <a:extLst>
                  <a:ext uri="{0D108BD9-81ED-4DB2-BD59-A6C34878D82A}">
                    <a16:rowId xmlns:a16="http://schemas.microsoft.com/office/drawing/2014/main" val="3447982447"/>
                  </a:ext>
                </a:extLst>
              </a:tr>
              <a:tr h="395272">
                <a:tc>
                  <a:txBody>
                    <a:bodyPr/>
                    <a:lstStyle/>
                    <a:p>
                      <a:pPr algn="l" fontAlgn="b"/>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Nombre de partenaires</a:t>
                      </a:r>
                      <a:endParaRPr lang="fr-CA"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16489086"/>
                  </a:ext>
                </a:extLst>
              </a:tr>
              <a:tr h="306017">
                <a:tc>
                  <a:txBody>
                    <a:bodyPr/>
                    <a:lstStyle/>
                    <a:p>
                      <a:pPr algn="l" rtl="0" fontAlgn="b"/>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Notifiés</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43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79</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87</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166</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4742883"/>
                  </a:ext>
                </a:extLst>
              </a:tr>
              <a:tr h="374949">
                <a:tc>
                  <a:txBody>
                    <a:bodyPr/>
                    <a:lstStyle/>
                    <a:p>
                      <a:pPr algn="l"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Évalués/dépistés</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43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34</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45</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79</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9215652"/>
                  </a:ext>
                </a:extLst>
              </a:tr>
              <a:tr h="306017">
                <a:tc>
                  <a:txBody>
                    <a:bodyPr/>
                    <a:lstStyle/>
                    <a:p>
                      <a:pPr algn="l"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Traités</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43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17</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15</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CA" sz="1000" u="none" strike="noStrike" dirty="0">
                          <a:effectLst/>
                          <a:latin typeface="Tahoma" panose="020B0604030504040204" pitchFamily="34" charset="0"/>
                          <a:ea typeface="Tahoma" panose="020B0604030504040204" pitchFamily="34" charset="0"/>
                          <a:cs typeface="Tahoma" panose="020B0604030504040204" pitchFamily="34" charset="0"/>
                        </a:rPr>
                        <a:t>32</a:t>
                      </a:r>
                      <a:endParaRPr lang="fr-CA"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3095549"/>
                  </a:ext>
                </a:extLst>
              </a:tr>
            </a:tbl>
          </a:graphicData>
        </a:graphic>
      </p:graphicFrame>
      <p:sp>
        <p:nvSpPr>
          <p:cNvPr id="7" name="Rectangle 6">
            <a:extLst>
              <a:ext uri="{FF2B5EF4-FFF2-40B4-BE49-F238E27FC236}">
                <a16:creationId xmlns:a16="http://schemas.microsoft.com/office/drawing/2014/main" id="{89078D45-9F68-4EB9-9A89-F424D626379E}"/>
              </a:ext>
            </a:extLst>
          </p:cNvPr>
          <p:cNvSpPr/>
          <p:nvPr>
            <p:custDataLst>
              <p:tags r:id="rId5"/>
            </p:custDataLst>
          </p:nvPr>
        </p:nvSpPr>
        <p:spPr>
          <a:xfrm>
            <a:off x="533141" y="400997"/>
            <a:ext cx="7744585" cy="596766"/>
          </a:xfrm>
          <a:prstGeom prst="rect">
            <a:avLst/>
          </a:prstGeom>
        </p:spPr>
        <p:txBody>
          <a:bodyPr wrap="square">
            <a:spAutoFit/>
          </a:bodyPr>
          <a:lstStyle/>
          <a:p>
            <a:pPr>
              <a:lnSpc>
                <a:spcPct val="110000"/>
              </a:lnSpc>
            </a:pPr>
            <a:r>
              <a:rPr lang="fr-CA" sz="3200" dirty="0">
                <a:solidFill>
                  <a:srgbClr val="31869D"/>
                </a:solidFill>
                <a:latin typeface="Raleway" panose="020B0003030101060003" pitchFamily="34" charset="0"/>
              </a:rPr>
              <a:t>Intervention auprès des partenaires</a:t>
            </a:r>
          </a:p>
        </p:txBody>
      </p:sp>
    </p:spTree>
    <p:extLst>
      <p:ext uri="{BB962C8B-B14F-4D97-AF65-F5344CB8AC3E}">
        <p14:creationId xmlns:p14="http://schemas.microsoft.com/office/powerpoint/2010/main" val="264160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71839" y="110045"/>
            <a:ext cx="10972800" cy="1143000"/>
          </a:xfrm>
        </p:spPr>
        <p:txBody>
          <a:bodyPr>
            <a:normAutofit/>
          </a:bodyPr>
          <a:lstStyle/>
          <a:p>
            <a:r>
              <a:rPr lang="fr-CA" sz="3200" dirty="0"/>
              <a:t>Méthode (suite)</a:t>
            </a:r>
          </a:p>
        </p:txBody>
      </p:sp>
      <p:sp>
        <p:nvSpPr>
          <p:cNvPr id="4" name="Espace réservé du contenu 3"/>
          <p:cNvSpPr>
            <a:spLocks noGrp="1"/>
          </p:cNvSpPr>
          <p:nvPr>
            <p:ph idx="1"/>
            <p:custDataLst>
              <p:tags r:id="rId2"/>
            </p:custDataLst>
          </p:nvPr>
        </p:nvSpPr>
        <p:spPr>
          <a:xfrm>
            <a:off x="493243" y="1879063"/>
            <a:ext cx="11542696" cy="4286683"/>
          </a:xfrm>
        </p:spPr>
        <p:txBody>
          <a:bodyPr>
            <a:noAutofit/>
          </a:bodyPr>
          <a:lstStyle/>
          <a:p>
            <a:r>
              <a:rPr lang="fr-CA" sz="1600" dirty="0">
                <a:solidFill>
                  <a:schemeClr val="tx1">
                    <a:lumMod val="75000"/>
                    <a:lumOff val="25000"/>
                  </a:schemeClr>
                </a:solidFill>
              </a:rPr>
              <a:t>Chaque </a:t>
            </a:r>
            <a:r>
              <a:rPr lang="fr-CA" sz="1600" b="1" dirty="0">
                <a:solidFill>
                  <a:schemeClr val="tx1">
                    <a:lumMod val="75000"/>
                    <a:lumOff val="25000"/>
                  </a:schemeClr>
                </a:solidFill>
              </a:rPr>
              <a:t>cas</a:t>
            </a:r>
            <a:r>
              <a:rPr lang="fr-CA" sz="1600" dirty="0">
                <a:solidFill>
                  <a:schemeClr val="tx1">
                    <a:lumMod val="75000"/>
                    <a:lumOff val="25000"/>
                  </a:schemeClr>
                </a:solidFill>
              </a:rPr>
              <a:t> dans la base de données représente un épisode d’infection répondant à la définition nosologique de cas confirmé ou cas probable. Une personne peut avoir plus d’un épisode.</a:t>
            </a:r>
          </a:p>
          <a:p>
            <a:pPr>
              <a:spcAft>
                <a:spcPts val="1200"/>
              </a:spcAft>
            </a:pPr>
            <a:r>
              <a:rPr lang="fr-CA" sz="1600" dirty="0">
                <a:solidFill>
                  <a:schemeClr val="tx1">
                    <a:lumMod val="75000"/>
                    <a:lumOff val="25000"/>
                  </a:schemeClr>
                </a:solidFill>
              </a:rPr>
              <a:t>Les </a:t>
            </a:r>
            <a:r>
              <a:rPr lang="fr-CA" sz="1600" b="1" dirty="0">
                <a:solidFill>
                  <a:schemeClr val="tx1">
                    <a:lumMod val="75000"/>
                    <a:lumOff val="25000"/>
                  </a:schemeClr>
                </a:solidFill>
              </a:rPr>
              <a:t>définitions nosologiques</a:t>
            </a:r>
            <a:r>
              <a:rPr lang="fr-CA" sz="1600" dirty="0">
                <a:solidFill>
                  <a:schemeClr val="tx1">
                    <a:lumMod val="75000"/>
                    <a:lumOff val="25000"/>
                  </a:schemeClr>
                </a:solidFill>
              </a:rPr>
              <a:t> actuelles de LGV n’ont pas été modifiées de façon importante depuis juin 2014 et sont les suivantes :</a:t>
            </a:r>
          </a:p>
          <a:p>
            <a:pPr>
              <a:spcAft>
                <a:spcPts val="1200"/>
              </a:spcAft>
            </a:pPr>
            <a:r>
              <a:rPr lang="fr-CA" sz="1600" b="1" dirty="0"/>
              <a:t>Cas confirmé </a:t>
            </a:r>
            <a:r>
              <a:rPr lang="fr-CA" sz="1600" dirty="0"/>
              <a:t>: </a:t>
            </a:r>
          </a:p>
          <a:p>
            <a:pPr marL="285750" indent="-285750">
              <a:spcAft>
                <a:spcPts val="1200"/>
              </a:spcAft>
              <a:buFont typeface="Wingdings" panose="05000000000000000000" pitchFamily="2" charset="2"/>
              <a:buChar char="§"/>
            </a:pPr>
            <a:r>
              <a:rPr lang="fr-CA" sz="1600" dirty="0">
                <a:solidFill>
                  <a:schemeClr val="tx1">
                    <a:lumMod val="75000"/>
                    <a:lumOff val="25000"/>
                  </a:schemeClr>
                </a:solidFill>
              </a:rPr>
              <a:t>isolement ou détection d'acides nucléiques de </a:t>
            </a:r>
            <a:r>
              <a:rPr lang="fr-CA" sz="1600" i="1" dirty="0">
                <a:solidFill>
                  <a:schemeClr val="tx1">
                    <a:lumMod val="75000"/>
                    <a:lumOff val="25000"/>
                  </a:schemeClr>
                </a:solidFill>
              </a:rPr>
              <a:t>C. trachomatis</a:t>
            </a:r>
            <a:r>
              <a:rPr lang="fr-CA" sz="1600" dirty="0">
                <a:solidFill>
                  <a:schemeClr val="tx1">
                    <a:lumMod val="75000"/>
                    <a:lumOff val="25000"/>
                  </a:schemeClr>
                </a:solidFill>
              </a:rPr>
              <a:t> dans un échantillon clinique approprié </a:t>
            </a:r>
          </a:p>
          <a:p>
            <a:pPr marL="285750" indent="-285750">
              <a:spcAft>
                <a:spcPts val="1200"/>
              </a:spcAft>
              <a:buFont typeface="Wingdings" panose="05000000000000000000" pitchFamily="2" charset="2"/>
              <a:buChar char="§"/>
            </a:pPr>
            <a:r>
              <a:rPr lang="fr-CA" sz="1600" dirty="0">
                <a:solidFill>
                  <a:schemeClr val="tx1">
                    <a:lumMod val="75000"/>
                    <a:lumOff val="25000"/>
                  </a:schemeClr>
                </a:solidFill>
              </a:rPr>
              <a:t>ET confirmation de la présence d'un génotype associé à la LGV. </a:t>
            </a:r>
          </a:p>
          <a:p>
            <a:pPr marL="273050" lvl="3" indent="0">
              <a:spcAft>
                <a:spcPts val="1200"/>
              </a:spcAft>
              <a:buNone/>
            </a:pPr>
            <a:r>
              <a:rPr lang="fr-CA" sz="1600" dirty="0"/>
              <a:t>Avant juin 2014, la présence de manifestations cliniques était requise pour le cas confirmé.</a:t>
            </a:r>
          </a:p>
          <a:p>
            <a:pPr>
              <a:spcAft>
                <a:spcPts val="1200"/>
              </a:spcAft>
            </a:pPr>
            <a:r>
              <a:rPr lang="fr-CA" sz="1600" b="1" dirty="0"/>
              <a:t>Cas probable :</a:t>
            </a:r>
            <a:r>
              <a:rPr lang="fr-CA" sz="1600" dirty="0"/>
              <a:t> </a:t>
            </a:r>
          </a:p>
          <a:p>
            <a:pPr marL="285750" indent="-285750">
              <a:spcAft>
                <a:spcPts val="1200"/>
              </a:spcAft>
              <a:buFont typeface="Wingdings" panose="05000000000000000000" pitchFamily="2" charset="2"/>
              <a:buChar char="§"/>
            </a:pPr>
            <a:r>
              <a:rPr lang="fr-CA" sz="1600" dirty="0">
                <a:solidFill>
                  <a:schemeClr val="tx1">
                    <a:lumMod val="75000"/>
                    <a:lumOff val="25000"/>
                  </a:schemeClr>
                </a:solidFill>
              </a:rPr>
              <a:t>présence de rectite, OU </a:t>
            </a:r>
            <a:r>
              <a:rPr lang="fr-CA" sz="1600" dirty="0" err="1">
                <a:solidFill>
                  <a:schemeClr val="tx1">
                    <a:lumMod val="75000"/>
                    <a:lumOff val="25000"/>
                  </a:schemeClr>
                </a:solidFill>
              </a:rPr>
              <a:t>lymphadénopathie</a:t>
            </a:r>
            <a:r>
              <a:rPr lang="fr-CA" sz="1600" dirty="0">
                <a:solidFill>
                  <a:schemeClr val="tx1">
                    <a:lumMod val="75000"/>
                    <a:lumOff val="25000"/>
                  </a:schemeClr>
                </a:solidFill>
              </a:rPr>
              <a:t> inguinale ou fémorale, OU contact sexuel avec un cas confirmé de LGV </a:t>
            </a:r>
          </a:p>
          <a:p>
            <a:pPr marL="285750" indent="-285750">
              <a:spcAft>
                <a:spcPts val="1200"/>
              </a:spcAft>
              <a:buFont typeface="Wingdings" panose="05000000000000000000" pitchFamily="2" charset="2"/>
              <a:buChar char="§"/>
            </a:pPr>
            <a:r>
              <a:rPr lang="fr-CA" sz="1600" dirty="0">
                <a:solidFill>
                  <a:schemeClr val="tx1">
                    <a:lumMod val="75000"/>
                    <a:lumOff val="25000"/>
                  </a:schemeClr>
                </a:solidFill>
              </a:rPr>
              <a:t>ET isolement ou détection d'acides nucléiques de </a:t>
            </a:r>
            <a:r>
              <a:rPr lang="fr-CA" sz="1600" i="1" dirty="0">
                <a:solidFill>
                  <a:schemeClr val="tx1">
                    <a:lumMod val="75000"/>
                    <a:lumOff val="25000"/>
                  </a:schemeClr>
                </a:solidFill>
              </a:rPr>
              <a:t>C. trachomatis</a:t>
            </a:r>
            <a:r>
              <a:rPr lang="fr-CA" sz="1600" dirty="0">
                <a:solidFill>
                  <a:schemeClr val="tx1">
                    <a:lumMod val="75000"/>
                    <a:lumOff val="25000"/>
                  </a:schemeClr>
                </a:solidFill>
              </a:rPr>
              <a:t> dans un échantillon clinique approprié.  </a:t>
            </a:r>
          </a:p>
        </p:txBody>
      </p:sp>
      <p:sp>
        <p:nvSpPr>
          <p:cNvPr id="3" name="Espace réservé du numéro de diapositive 2"/>
          <p:cNvSpPr>
            <a:spLocks noGrp="1"/>
          </p:cNvSpPr>
          <p:nvPr>
            <p:ph type="sldNum" sz="quarter" idx="12"/>
            <p:custDataLst>
              <p:tags r:id="rId3"/>
            </p:custDataLst>
          </p:nvPr>
        </p:nvSpPr>
        <p:spPr/>
        <p:txBody>
          <a:bodyPr/>
          <a:lstStyle/>
          <a:p>
            <a:fld id="{00BA8EDE-6DC9-4F99-B0F4-25DFD083338C}" type="slidenum">
              <a:rPr lang="fr-FR" smtClean="0">
                <a:solidFill>
                  <a:prstClr val="white">
                    <a:lumMod val="50000"/>
                  </a:prstClr>
                </a:solidFill>
              </a:rPr>
              <a:pPr/>
              <a:t>9</a:t>
            </a:fld>
            <a:endParaRPr lang="fr-FR" dirty="0">
              <a:solidFill>
                <a:prstClr val="white">
                  <a:lumMod val="50000"/>
                </a:prstClr>
              </a:solidFill>
            </a:endParaRPr>
          </a:p>
        </p:txBody>
      </p:sp>
      <p:sp>
        <p:nvSpPr>
          <p:cNvPr id="5" name="ZoneTexte 4">
            <a:extLst>
              <a:ext uri="{FF2B5EF4-FFF2-40B4-BE49-F238E27FC236}">
                <a16:creationId xmlns:a16="http://schemas.microsoft.com/office/drawing/2014/main" id="{B70334D7-C61E-43B5-A40B-3A9CF4F718AA}"/>
              </a:ext>
            </a:extLst>
          </p:cNvPr>
          <p:cNvSpPr txBox="1"/>
          <p:nvPr>
            <p:custDataLst>
              <p:tags r:id="rId4"/>
            </p:custDataLst>
          </p:nvPr>
        </p:nvSpPr>
        <p:spPr>
          <a:xfrm>
            <a:off x="716438" y="6083857"/>
            <a:ext cx="8154185" cy="553998"/>
          </a:xfrm>
          <a:prstGeom prst="rect">
            <a:avLst/>
          </a:prstGeom>
          <a:noFill/>
        </p:spPr>
        <p:txBody>
          <a:bodyPr wrap="square" rtlCol="0">
            <a:spAutoFit/>
          </a:bodyPr>
          <a:lstStyle/>
          <a:p>
            <a:r>
              <a:rPr lang="fr-FR" sz="1000" dirty="0">
                <a:solidFill>
                  <a:schemeClr val="tx1">
                    <a:lumMod val="75000"/>
                    <a:lumOff val="25000"/>
                  </a:schemeClr>
                </a:solidFill>
                <a:latin typeface="HelveticaNeueLT Std" panose="020B0604020202020204" pitchFamily="34" charset="0"/>
                <a:cs typeface="Times New Roman" panose="02020603050405020304" pitchFamily="18" charset="0"/>
              </a:rPr>
              <a:t>Ministère de la Santé et des Services Sociaux du Québec (MSSS). </a:t>
            </a:r>
            <a:r>
              <a:rPr lang="fr-FR" sz="1000" i="1" dirty="0">
                <a:solidFill>
                  <a:schemeClr val="tx1">
                    <a:lumMod val="75000"/>
                    <a:lumOff val="25000"/>
                  </a:schemeClr>
                </a:solidFill>
                <a:latin typeface="HelveticaNeueLT Std" panose="020B0604020202020204" pitchFamily="34" charset="0"/>
                <a:cs typeface="Times New Roman" panose="02020603050405020304" pitchFamily="18" charset="0"/>
              </a:rPr>
              <a:t>Surveillance des maladies à déclaration obligatoire au Québec - Définitions nosologiques - Maladies d'origine infectieuse </a:t>
            </a:r>
            <a:r>
              <a:rPr lang="fr-FR" sz="1000" dirty="0">
                <a:solidFill>
                  <a:schemeClr val="tx1">
                    <a:lumMod val="75000"/>
                    <a:lumOff val="25000"/>
                  </a:schemeClr>
                </a:solidFill>
                <a:latin typeface="HelveticaNeueLT Std" panose="020B0604020202020204" pitchFamily="34" charset="0"/>
                <a:cs typeface="Times New Roman" panose="02020603050405020304" pitchFamily="18" charset="0"/>
              </a:rPr>
              <a:t>- 12</a:t>
            </a:r>
            <a:r>
              <a:rPr lang="fr-FR" sz="1000" baseline="30000" dirty="0">
                <a:solidFill>
                  <a:schemeClr val="tx1">
                    <a:lumMod val="75000"/>
                    <a:lumOff val="25000"/>
                  </a:schemeClr>
                </a:solidFill>
                <a:latin typeface="HelveticaNeueLT Std" panose="020B0604020202020204" pitchFamily="34" charset="0"/>
                <a:cs typeface="Times New Roman" panose="02020603050405020304" pitchFamily="18" charset="0"/>
              </a:rPr>
              <a:t>e</a:t>
            </a:r>
            <a:r>
              <a:rPr lang="fr-FR" sz="1000" dirty="0">
                <a:solidFill>
                  <a:schemeClr val="tx1">
                    <a:lumMod val="75000"/>
                    <a:lumOff val="25000"/>
                  </a:schemeClr>
                </a:solidFill>
                <a:latin typeface="HelveticaNeueLT Std" panose="020B0604020202020204" pitchFamily="34" charset="0"/>
                <a:cs typeface="Times New Roman" panose="02020603050405020304" pitchFamily="18" charset="0"/>
              </a:rPr>
              <a:t> édition - Mise à jour juillet 2019, en ligne </a:t>
            </a:r>
            <a:r>
              <a:rPr lang="fr-FR" sz="1000" dirty="0">
                <a:solidFill>
                  <a:srgbClr val="4BACC6">
                    <a:lumMod val="75000"/>
                  </a:srgbClr>
                </a:solidFill>
                <a:latin typeface="HelveticaNeueLT Std" panose="020B0604020202020204" pitchFamily="34" charset="0"/>
                <a:cs typeface="Times New Roman" panose="02020603050405020304" pitchFamily="18" charset="0"/>
                <a:hlinkClick r:id="rId7"/>
              </a:rPr>
              <a:t>https://publications.msss.gouv.qc.ca/msss/document-000480/</a:t>
            </a:r>
            <a:r>
              <a:rPr lang="fr-FR" sz="1000" dirty="0">
                <a:solidFill>
                  <a:srgbClr val="4BACC6">
                    <a:lumMod val="75000"/>
                  </a:srgbClr>
                </a:solidFill>
                <a:latin typeface="HelveticaNeueLT Std" panose="020B0604020202020204" pitchFamily="34" charset="0"/>
                <a:cs typeface="Times New Roman" panose="02020603050405020304" pitchFamily="18" charset="0"/>
              </a:rPr>
              <a:t> </a:t>
            </a:r>
            <a:endParaRPr lang="fr-CA" sz="1000" dirty="0">
              <a:solidFill>
                <a:srgbClr val="4BACC6">
                  <a:lumMod val="75000"/>
                </a:srgbClr>
              </a:solidFill>
              <a:latin typeface="HelveticaNeueLT Std" panose="020B0604020202020204" pitchFamily="34" charset="0"/>
            </a:endParaRPr>
          </a:p>
        </p:txBody>
      </p:sp>
    </p:spTree>
    <p:extLst>
      <p:ext uri="{BB962C8B-B14F-4D97-AF65-F5344CB8AC3E}">
        <p14:creationId xmlns:p14="http://schemas.microsoft.com/office/powerpoint/2010/main" val="807281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7"/>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5"/>
</p:tagLst>
</file>

<file path=ppt/tags/tag204.xml><?xml version="1.0" encoding="utf-8"?>
<p:tagLst xmlns:a="http://schemas.openxmlformats.org/drawingml/2006/main" xmlns:r="http://schemas.openxmlformats.org/officeDocument/2006/relationships" xmlns:p="http://schemas.openxmlformats.org/presentationml/2006/main">
  <p:tag name="NUM" val="6"/>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4"/>
</p:tagLst>
</file>

<file path=ppt/tags/tag209.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7"/>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4"/>
</p:tagLst>
</file>

<file path=ppt/tags/tag223.xml><?xml version="1.0" encoding="utf-8"?>
<p:tagLst xmlns:a="http://schemas.openxmlformats.org/drawingml/2006/main" xmlns:r="http://schemas.openxmlformats.org/officeDocument/2006/relationships" xmlns:p="http://schemas.openxmlformats.org/presentationml/2006/main">
  <p:tag name="NUM" val="5"/>
</p:tagLst>
</file>

<file path=ppt/tags/tag224.xml><?xml version="1.0" encoding="utf-8"?>
<p:tagLst xmlns:a="http://schemas.openxmlformats.org/drawingml/2006/main" xmlns:r="http://schemas.openxmlformats.org/officeDocument/2006/relationships" xmlns:p="http://schemas.openxmlformats.org/presentationml/2006/main">
  <p:tag name="NUM" val="6"/>
</p:tagLst>
</file>

<file path=ppt/tags/tag225.xml><?xml version="1.0" encoding="utf-8"?>
<p:tagLst xmlns:a="http://schemas.openxmlformats.org/drawingml/2006/main" xmlns:r="http://schemas.openxmlformats.org/officeDocument/2006/relationships" xmlns:p="http://schemas.openxmlformats.org/presentationml/2006/main">
  <p:tag name="NUM" val="7"/>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5"/>
</p:tagLst>
</file>

<file path=ppt/tags/tag231.xml><?xml version="1.0" encoding="utf-8"?>
<p:tagLst xmlns:a="http://schemas.openxmlformats.org/drawingml/2006/main" xmlns:r="http://schemas.openxmlformats.org/officeDocument/2006/relationships" xmlns:p="http://schemas.openxmlformats.org/presentationml/2006/main">
  <p:tag name="NUM" val="6"/>
</p:tagLst>
</file>

<file path=ppt/tags/tag232.xml><?xml version="1.0" encoding="utf-8"?>
<p:tagLst xmlns:a="http://schemas.openxmlformats.org/drawingml/2006/main" xmlns:r="http://schemas.openxmlformats.org/officeDocument/2006/relationships" xmlns:p="http://schemas.openxmlformats.org/presentationml/2006/main">
  <p:tag name="NUM" val="7"/>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4"/>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4"/>
</p:tagLst>
</file>

<file path=ppt/tags/tag244.xml><?xml version="1.0" encoding="utf-8"?>
<p:tagLst xmlns:a="http://schemas.openxmlformats.org/drawingml/2006/main" xmlns:r="http://schemas.openxmlformats.org/officeDocument/2006/relationships" xmlns:p="http://schemas.openxmlformats.org/presentationml/2006/main">
  <p:tag name="NUM" val="5"/>
</p:tagLst>
</file>

<file path=ppt/tags/tag245.xml><?xml version="1.0" encoding="utf-8"?>
<p:tagLst xmlns:a="http://schemas.openxmlformats.org/drawingml/2006/main" xmlns:r="http://schemas.openxmlformats.org/officeDocument/2006/relationships" xmlns:p="http://schemas.openxmlformats.org/presentationml/2006/main">
  <p:tag name="NUM" val="6"/>
</p:tagLst>
</file>

<file path=ppt/tags/tag246.xml><?xml version="1.0" encoding="utf-8"?>
<p:tagLst xmlns:a="http://schemas.openxmlformats.org/drawingml/2006/main" xmlns:r="http://schemas.openxmlformats.org/officeDocument/2006/relationships" xmlns:p="http://schemas.openxmlformats.org/presentationml/2006/main">
  <p:tag name="NUM" val="7"/>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5"/>
</p:tagLst>
</file>

<file path=ppt/tags/tag254.xml><?xml version="1.0" encoding="utf-8"?>
<p:tagLst xmlns:a="http://schemas.openxmlformats.org/drawingml/2006/main" xmlns:r="http://schemas.openxmlformats.org/officeDocument/2006/relationships" xmlns:p="http://schemas.openxmlformats.org/presentationml/2006/main">
  <p:tag name="NUM" val="6"/>
</p:tagLst>
</file>

<file path=ppt/tags/tag255.xml><?xml version="1.0" encoding="utf-8"?>
<p:tagLst xmlns:a="http://schemas.openxmlformats.org/drawingml/2006/main" xmlns:r="http://schemas.openxmlformats.org/officeDocument/2006/relationships" xmlns:p="http://schemas.openxmlformats.org/presentationml/2006/main">
  <p:tag name="NUM" val="7"/>
</p:tagLst>
</file>

<file path=ppt/tags/tag256.xml><?xml version="1.0" encoding="utf-8"?>
<p:tagLst xmlns:a="http://schemas.openxmlformats.org/drawingml/2006/main" xmlns:r="http://schemas.openxmlformats.org/officeDocument/2006/relationships" xmlns:p="http://schemas.openxmlformats.org/presentationml/2006/main">
  <p:tag name="NUM" val="7"/>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4"/>
</p:tagLst>
</file>

<file path=ppt/tags/tag261.xml><?xml version="1.0" encoding="utf-8"?>
<p:tagLst xmlns:a="http://schemas.openxmlformats.org/drawingml/2006/main" xmlns:r="http://schemas.openxmlformats.org/officeDocument/2006/relationships" xmlns:p="http://schemas.openxmlformats.org/presentationml/2006/main">
  <p:tag name="NUM" val="5"/>
</p:tagLst>
</file>

<file path=ppt/tags/tag262.xml><?xml version="1.0" encoding="utf-8"?>
<p:tagLst xmlns:a="http://schemas.openxmlformats.org/drawingml/2006/main" xmlns:r="http://schemas.openxmlformats.org/officeDocument/2006/relationships" xmlns:p="http://schemas.openxmlformats.org/presentationml/2006/main">
  <p:tag name="NUM" val="6"/>
</p:tagLst>
</file>

<file path=ppt/tags/tag263.xml><?xml version="1.0" encoding="utf-8"?>
<p:tagLst xmlns:a="http://schemas.openxmlformats.org/drawingml/2006/main" xmlns:r="http://schemas.openxmlformats.org/officeDocument/2006/relationships" xmlns:p="http://schemas.openxmlformats.org/presentationml/2006/main">
  <p:tag name="NUM" val="8"/>
</p:tagLst>
</file>

<file path=ppt/tags/tag264.xml><?xml version="1.0" encoding="utf-8"?>
<p:tagLst xmlns:a="http://schemas.openxmlformats.org/drawingml/2006/main" xmlns:r="http://schemas.openxmlformats.org/officeDocument/2006/relationships" xmlns:p="http://schemas.openxmlformats.org/presentationml/2006/main">
  <p:tag name="NUM" val="7"/>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7"/>
</p:tagLst>
</file>

<file path=ppt/tags/tag272.xml><?xml version="1.0" encoding="utf-8"?>
<p:tagLst xmlns:a="http://schemas.openxmlformats.org/drawingml/2006/main" xmlns:r="http://schemas.openxmlformats.org/officeDocument/2006/relationships" xmlns:p="http://schemas.openxmlformats.org/presentationml/2006/main">
  <p:tag name="NUM" val="7"/>
</p:tagLst>
</file>

<file path=ppt/tags/tag273.xml><?xml version="1.0" encoding="utf-8"?>
<p:tagLst xmlns:a="http://schemas.openxmlformats.org/drawingml/2006/main" xmlns:r="http://schemas.openxmlformats.org/officeDocument/2006/relationships" xmlns:p="http://schemas.openxmlformats.org/presentationml/2006/main">
  <p:tag name="NUM" val="7"/>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7"/>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4"/>
</p:tagLst>
</file>

<file path=ppt/tags/tag285.xml><?xml version="1.0" encoding="utf-8"?>
<p:tagLst xmlns:a="http://schemas.openxmlformats.org/drawingml/2006/main" xmlns:r="http://schemas.openxmlformats.org/officeDocument/2006/relationships" xmlns:p="http://schemas.openxmlformats.org/presentationml/2006/main">
  <p:tag name="NUM" val="5"/>
</p:tagLst>
</file>

<file path=ppt/tags/tag286.xml><?xml version="1.0" encoding="utf-8"?>
<p:tagLst xmlns:a="http://schemas.openxmlformats.org/drawingml/2006/main" xmlns:r="http://schemas.openxmlformats.org/officeDocument/2006/relationships" xmlns:p="http://schemas.openxmlformats.org/presentationml/2006/main">
  <p:tag name="NUM" val="6"/>
</p:tagLst>
</file>

<file path=ppt/tags/tag287.xml><?xml version="1.0" encoding="utf-8"?>
<p:tagLst xmlns:a="http://schemas.openxmlformats.org/drawingml/2006/main" xmlns:r="http://schemas.openxmlformats.org/officeDocument/2006/relationships" xmlns:p="http://schemas.openxmlformats.org/presentationml/2006/main">
  <p:tag name="NUM" val="8"/>
</p:tagLst>
</file>

<file path=ppt/tags/tag288.xml><?xml version="1.0" encoding="utf-8"?>
<p:tagLst xmlns:a="http://schemas.openxmlformats.org/drawingml/2006/main" xmlns:r="http://schemas.openxmlformats.org/officeDocument/2006/relationships" xmlns:p="http://schemas.openxmlformats.org/presentationml/2006/main">
  <p:tag name="NUM" val="7"/>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1"/>
</p:tagLst>
</file>

<file path=ppt/tags/tag292.xml><?xml version="1.0" encoding="utf-8"?>
<p:tagLst xmlns:a="http://schemas.openxmlformats.org/drawingml/2006/main" xmlns:r="http://schemas.openxmlformats.org/officeDocument/2006/relationships" xmlns:p="http://schemas.openxmlformats.org/presentationml/2006/main">
  <p:tag name="NUM" val="2"/>
</p:tagLst>
</file>

<file path=ppt/tags/tag293.xml><?xml version="1.0" encoding="utf-8"?>
<p:tagLst xmlns:a="http://schemas.openxmlformats.org/drawingml/2006/main" xmlns:r="http://schemas.openxmlformats.org/officeDocument/2006/relationships" xmlns:p="http://schemas.openxmlformats.org/presentationml/2006/main">
  <p:tag name="NUM" val="3"/>
</p:tagLst>
</file>

<file path=ppt/tags/tag294.xml><?xml version="1.0" encoding="utf-8"?>
<p:tagLst xmlns:a="http://schemas.openxmlformats.org/drawingml/2006/main" xmlns:r="http://schemas.openxmlformats.org/officeDocument/2006/relationships" xmlns:p="http://schemas.openxmlformats.org/presentationml/2006/main">
  <p:tag name="NUM" val="1"/>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3"/>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03.xml><?xml version="1.0" encoding="utf-8"?>
<p:tagLst xmlns:a="http://schemas.openxmlformats.org/drawingml/2006/main" xmlns:r="http://schemas.openxmlformats.org/officeDocument/2006/relationships" xmlns:p="http://schemas.openxmlformats.org/presentationml/2006/main">
  <p:tag name="NUM" val="1"/>
</p:tagLst>
</file>

<file path=ppt/tags/tag304.xml><?xml version="1.0" encoding="utf-8"?>
<p:tagLst xmlns:a="http://schemas.openxmlformats.org/drawingml/2006/main" xmlns:r="http://schemas.openxmlformats.org/officeDocument/2006/relationships" xmlns:p="http://schemas.openxmlformats.org/presentationml/2006/main">
  <p:tag name="NUM" val="2"/>
</p:tagLst>
</file>

<file path=ppt/tags/tag305.xml><?xml version="1.0" encoding="utf-8"?>
<p:tagLst xmlns:a="http://schemas.openxmlformats.org/drawingml/2006/main" xmlns:r="http://schemas.openxmlformats.org/officeDocument/2006/relationships" xmlns:p="http://schemas.openxmlformats.org/presentationml/2006/main">
  <p:tag name="NUM" val="3"/>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3"/>
</p:tagLst>
</file>

<file path=ppt/tags/tag312.xml><?xml version="1.0" encoding="utf-8"?>
<p:tagLst xmlns:a="http://schemas.openxmlformats.org/drawingml/2006/main" xmlns:r="http://schemas.openxmlformats.org/officeDocument/2006/relationships" xmlns:p="http://schemas.openxmlformats.org/presentationml/2006/main">
  <p:tag name="NUM" val="1"/>
</p:tagLst>
</file>

<file path=ppt/tags/tag313.xml><?xml version="1.0" encoding="utf-8"?>
<p:tagLst xmlns:a="http://schemas.openxmlformats.org/drawingml/2006/main" xmlns:r="http://schemas.openxmlformats.org/officeDocument/2006/relationships" xmlns:p="http://schemas.openxmlformats.org/presentationml/2006/main">
  <p:tag name="NUM" val="2"/>
</p:tagLst>
</file>

<file path=ppt/tags/tag314.xml><?xml version="1.0" encoding="utf-8"?>
<p:tagLst xmlns:a="http://schemas.openxmlformats.org/drawingml/2006/main" xmlns:r="http://schemas.openxmlformats.org/officeDocument/2006/relationships" xmlns:p="http://schemas.openxmlformats.org/presentationml/2006/main">
  <p:tag name="NUM" val="3"/>
</p:tagLst>
</file>

<file path=ppt/tags/tag315.xml><?xml version="1.0" encoding="utf-8"?>
<p:tagLst xmlns:a="http://schemas.openxmlformats.org/drawingml/2006/main" xmlns:r="http://schemas.openxmlformats.org/officeDocument/2006/relationships" xmlns:p="http://schemas.openxmlformats.org/presentationml/2006/main">
  <p:tag name="NUM" val="1"/>
</p:tagLst>
</file>

<file path=ppt/tags/tag316.xml><?xml version="1.0" encoding="utf-8"?>
<p:tagLst xmlns:a="http://schemas.openxmlformats.org/drawingml/2006/main" xmlns:r="http://schemas.openxmlformats.org/officeDocument/2006/relationships" xmlns:p="http://schemas.openxmlformats.org/presentationml/2006/main">
  <p:tag name="NUM" val="2"/>
</p:tagLst>
</file>

<file path=ppt/tags/tag317.xml><?xml version="1.0" encoding="utf-8"?>
<p:tagLst xmlns:a="http://schemas.openxmlformats.org/drawingml/2006/main" xmlns:r="http://schemas.openxmlformats.org/officeDocument/2006/relationships" xmlns:p="http://schemas.openxmlformats.org/presentationml/2006/main">
  <p:tag name="NUM" val="3"/>
</p:tagLst>
</file>

<file path=ppt/tags/tag318.xml><?xml version="1.0" encoding="utf-8"?>
<p:tagLst xmlns:a="http://schemas.openxmlformats.org/drawingml/2006/main" xmlns:r="http://schemas.openxmlformats.org/officeDocument/2006/relationships" xmlns:p="http://schemas.openxmlformats.org/presentationml/2006/main">
  <p:tag name="NUM" val="1"/>
</p:tagLst>
</file>

<file path=ppt/tags/tag319.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20.xml><?xml version="1.0" encoding="utf-8"?>
<p:tagLst xmlns:a="http://schemas.openxmlformats.org/drawingml/2006/main" xmlns:r="http://schemas.openxmlformats.org/officeDocument/2006/relationships" xmlns:p="http://schemas.openxmlformats.org/presentationml/2006/main">
  <p:tag name="NUM" val="3"/>
</p:tagLst>
</file>

<file path=ppt/tags/tag321.xml><?xml version="1.0" encoding="utf-8"?>
<p:tagLst xmlns:a="http://schemas.openxmlformats.org/drawingml/2006/main" xmlns:r="http://schemas.openxmlformats.org/officeDocument/2006/relationships" xmlns:p="http://schemas.openxmlformats.org/presentationml/2006/main">
  <p:tag name="NUM" val="4"/>
</p:tagLst>
</file>

<file path=ppt/tags/tag322.xml><?xml version="1.0" encoding="utf-8"?>
<p:tagLst xmlns:a="http://schemas.openxmlformats.org/drawingml/2006/main" xmlns:r="http://schemas.openxmlformats.org/officeDocument/2006/relationships" xmlns:p="http://schemas.openxmlformats.org/presentationml/2006/main">
  <p:tag name="NUM" val="4"/>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2"/>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NUM" val="2"/>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30.xml><?xml version="1.0" encoding="utf-8"?>
<p:tagLst xmlns:a="http://schemas.openxmlformats.org/drawingml/2006/main" xmlns:r="http://schemas.openxmlformats.org/officeDocument/2006/relationships" xmlns:p="http://schemas.openxmlformats.org/presentationml/2006/main">
  <p:tag name="NUM" val="1"/>
</p:tagLst>
</file>

<file path=ppt/tags/tag331.xml><?xml version="1.0" encoding="utf-8"?>
<p:tagLst xmlns:a="http://schemas.openxmlformats.org/drawingml/2006/main" xmlns:r="http://schemas.openxmlformats.org/officeDocument/2006/relationships" xmlns:p="http://schemas.openxmlformats.org/presentationml/2006/main">
  <p:tag name="NUM" val="2"/>
</p:tagLst>
</file>

<file path=ppt/tags/tag332.xml><?xml version="1.0" encoding="utf-8"?>
<p:tagLst xmlns:a="http://schemas.openxmlformats.org/drawingml/2006/main" xmlns:r="http://schemas.openxmlformats.org/officeDocument/2006/relationships" xmlns:p="http://schemas.openxmlformats.org/presentationml/2006/main">
  <p:tag name="NUM" val="3"/>
</p:tagLst>
</file>

<file path=ppt/tags/tag333.xml><?xml version="1.0" encoding="utf-8"?>
<p:tagLst xmlns:a="http://schemas.openxmlformats.org/drawingml/2006/main" xmlns:r="http://schemas.openxmlformats.org/officeDocument/2006/relationships" xmlns:p="http://schemas.openxmlformats.org/presentationml/2006/main">
  <p:tag name="NUM" val="4"/>
</p:tagLst>
</file>

<file path=ppt/tags/tag334.xml><?xml version="1.0" encoding="utf-8"?>
<p:tagLst xmlns:a="http://schemas.openxmlformats.org/drawingml/2006/main" xmlns:r="http://schemas.openxmlformats.org/officeDocument/2006/relationships" xmlns:p="http://schemas.openxmlformats.org/presentationml/2006/main">
  <p:tag name="NUM" val="5"/>
</p:tagLst>
</file>

<file path=ppt/tags/tag335.xml><?xml version="1.0" encoding="utf-8"?>
<p:tagLst xmlns:a="http://schemas.openxmlformats.org/drawingml/2006/main" xmlns:r="http://schemas.openxmlformats.org/officeDocument/2006/relationships" xmlns:p="http://schemas.openxmlformats.org/presentationml/2006/main">
  <p:tag name="NUM" val="1"/>
</p:tagLst>
</file>

<file path=ppt/tags/tag336.xml><?xml version="1.0" encoding="utf-8"?>
<p:tagLst xmlns:a="http://schemas.openxmlformats.org/drawingml/2006/main" xmlns:r="http://schemas.openxmlformats.org/officeDocument/2006/relationships" xmlns:p="http://schemas.openxmlformats.org/presentationml/2006/main">
  <p:tag name="NUM" val="2"/>
</p:tagLst>
</file>

<file path=ppt/tags/tag337.xml><?xml version="1.0" encoding="utf-8"?>
<p:tagLst xmlns:a="http://schemas.openxmlformats.org/drawingml/2006/main" xmlns:r="http://schemas.openxmlformats.org/officeDocument/2006/relationships" xmlns:p="http://schemas.openxmlformats.org/presentationml/2006/main">
  <p:tag name="NUM" val="3"/>
</p:tagLst>
</file>

<file path=ppt/tags/tag338.xml><?xml version="1.0" encoding="utf-8"?>
<p:tagLst xmlns:a="http://schemas.openxmlformats.org/drawingml/2006/main" xmlns:r="http://schemas.openxmlformats.org/officeDocument/2006/relationships" xmlns:p="http://schemas.openxmlformats.org/presentationml/2006/main">
  <p:tag name="NUM" val="4"/>
</p:tagLst>
</file>

<file path=ppt/tags/tag339.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40.xml><?xml version="1.0" encoding="utf-8"?>
<p:tagLst xmlns:a="http://schemas.openxmlformats.org/drawingml/2006/main" xmlns:r="http://schemas.openxmlformats.org/officeDocument/2006/relationships" xmlns:p="http://schemas.openxmlformats.org/presentationml/2006/main">
  <p:tag name="NUM" val="6"/>
</p:tagLst>
</file>

<file path=ppt/tags/tag341.xml><?xml version="1.0" encoding="utf-8"?>
<p:tagLst xmlns:a="http://schemas.openxmlformats.org/drawingml/2006/main" xmlns:r="http://schemas.openxmlformats.org/officeDocument/2006/relationships" xmlns:p="http://schemas.openxmlformats.org/presentationml/2006/main">
  <p:tag name="NUM" val="1"/>
</p:tagLst>
</file>

<file path=ppt/tags/tag342.xml><?xml version="1.0" encoding="utf-8"?>
<p:tagLst xmlns:a="http://schemas.openxmlformats.org/drawingml/2006/main" xmlns:r="http://schemas.openxmlformats.org/officeDocument/2006/relationships" xmlns:p="http://schemas.openxmlformats.org/presentationml/2006/main">
  <p:tag name="NUM" val="2"/>
</p:tagLst>
</file>

<file path=ppt/tags/tag343.xml><?xml version="1.0" encoding="utf-8"?>
<p:tagLst xmlns:a="http://schemas.openxmlformats.org/drawingml/2006/main" xmlns:r="http://schemas.openxmlformats.org/officeDocument/2006/relationships" xmlns:p="http://schemas.openxmlformats.org/presentationml/2006/main">
  <p:tag name="NUM" val="3"/>
</p:tagLst>
</file>

<file path=ppt/tags/tag344.xml><?xml version="1.0" encoding="utf-8"?>
<p:tagLst xmlns:a="http://schemas.openxmlformats.org/drawingml/2006/main" xmlns:r="http://schemas.openxmlformats.org/officeDocument/2006/relationships" xmlns:p="http://schemas.openxmlformats.org/presentationml/2006/main">
  <p:tag name="NUM" val="4"/>
</p:tagLst>
</file>

<file path=ppt/tags/tag345.xml><?xml version="1.0" encoding="utf-8"?>
<p:tagLst xmlns:a="http://schemas.openxmlformats.org/drawingml/2006/main" xmlns:r="http://schemas.openxmlformats.org/officeDocument/2006/relationships" xmlns:p="http://schemas.openxmlformats.org/presentationml/2006/main">
  <p:tag name="NUM" val="5"/>
</p:tagLst>
</file>

<file path=ppt/tags/tag346.xml><?xml version="1.0" encoding="utf-8"?>
<p:tagLst xmlns:a="http://schemas.openxmlformats.org/drawingml/2006/main" xmlns:r="http://schemas.openxmlformats.org/officeDocument/2006/relationships" xmlns:p="http://schemas.openxmlformats.org/presentationml/2006/main">
  <p:tag name="NUM" val="1"/>
</p:tagLst>
</file>

<file path=ppt/tags/tag347.xml><?xml version="1.0" encoding="utf-8"?>
<p:tagLst xmlns:a="http://schemas.openxmlformats.org/drawingml/2006/main" xmlns:r="http://schemas.openxmlformats.org/officeDocument/2006/relationships" xmlns:p="http://schemas.openxmlformats.org/presentationml/2006/main">
  <p:tag name="NUM" val="3"/>
</p:tagLst>
</file>

<file path=ppt/tags/tag348.xml><?xml version="1.0" encoding="utf-8"?>
<p:tagLst xmlns:a="http://schemas.openxmlformats.org/drawingml/2006/main" xmlns:r="http://schemas.openxmlformats.org/officeDocument/2006/relationships" xmlns:p="http://schemas.openxmlformats.org/presentationml/2006/main">
  <p:tag name="NUM" val="4"/>
</p:tagLst>
</file>

<file path=ppt/tags/tag349.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6"/>
</p:tagLst>
</file>

<file path=ppt/tags/tag351.xml><?xml version="1.0" encoding="utf-8"?>
<p:tagLst xmlns:a="http://schemas.openxmlformats.org/drawingml/2006/main" xmlns:r="http://schemas.openxmlformats.org/officeDocument/2006/relationships" xmlns:p="http://schemas.openxmlformats.org/presentationml/2006/main">
  <p:tag name="NUM" val="1"/>
</p:tagLst>
</file>

<file path=ppt/tags/tag352.xml><?xml version="1.0" encoding="utf-8"?>
<p:tagLst xmlns:a="http://schemas.openxmlformats.org/drawingml/2006/main" xmlns:r="http://schemas.openxmlformats.org/officeDocument/2006/relationships" xmlns:p="http://schemas.openxmlformats.org/presentationml/2006/main">
  <p:tag name="NUM" val="2"/>
</p:tagLst>
</file>

<file path=ppt/tags/tag353.xml><?xml version="1.0" encoding="utf-8"?>
<p:tagLst xmlns:a="http://schemas.openxmlformats.org/drawingml/2006/main" xmlns:r="http://schemas.openxmlformats.org/officeDocument/2006/relationships" xmlns:p="http://schemas.openxmlformats.org/presentationml/2006/main">
  <p:tag name="NUM" val="3"/>
</p:tagLst>
</file>

<file path=ppt/tags/tag354.xml><?xml version="1.0" encoding="utf-8"?>
<p:tagLst xmlns:a="http://schemas.openxmlformats.org/drawingml/2006/main" xmlns:r="http://schemas.openxmlformats.org/officeDocument/2006/relationships" xmlns:p="http://schemas.openxmlformats.org/presentationml/2006/main">
  <p:tag name="NUM" val="4"/>
</p:tagLst>
</file>

<file path=ppt/tags/tag35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PrésentationLGV_ rencontre d'unité_11avr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apport LGV 2013-2017.potx" id="{9EBAAF0B-38F9-42A9-A81F-C64CC489527F}" vid="{A556C919-ED44-4CF1-B7F6-BC50FB0CB49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apport LGV 2013-2017.potx" id="{9EBAAF0B-38F9-42A9-A81F-C64CC489527F}" vid="{A556C919-ED44-4CF1-B7F6-BC50FB0CB497}"/>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apport LGV 2013-2017.potx" id="{9EBAAF0B-38F9-42A9-A81F-C64CC489527F}" vid="{A556C919-ED44-4CF1-B7F6-BC50FB0CB497}"/>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B3411E-55E9-4A09-8B0A-8F860C12D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287E54C-21DD-4C37-BEA0-2DCACB34059C}">
  <ds:schemaRefs>
    <ds:schemaRef ds:uri="http://schemas.microsoft.com/sharepoint/v3/contenttype/forms"/>
  </ds:schemaRefs>
</ds:datastoreItem>
</file>

<file path=customXml/itemProps3.xml><?xml version="1.0" encoding="utf-8"?>
<ds:datastoreItem xmlns:ds="http://schemas.openxmlformats.org/officeDocument/2006/customXml" ds:itemID="{4242D692-D989-4D28-B25E-BDA2FB2417A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PrésentationLGV_ rencontre d'unité_11avr2019</Template>
  <TotalTime>168490</TotalTime>
  <Words>13748</Words>
  <Application>Microsoft Office PowerPoint</Application>
  <PresentationFormat>Grand écran</PresentationFormat>
  <Paragraphs>848</Paragraphs>
  <Slides>81</Slides>
  <Notes>13</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81</vt:i4>
      </vt:variant>
    </vt:vector>
  </HeadingPairs>
  <TitlesOfParts>
    <vt:vector size="96" baseType="lpstr">
      <vt:lpstr>MS PGothic</vt:lpstr>
      <vt:lpstr>Arial</vt:lpstr>
      <vt:lpstr>Calibri</vt:lpstr>
      <vt:lpstr>HelveticaNeueforSAS</vt:lpstr>
      <vt:lpstr>HelveticaNeueLT Std</vt:lpstr>
      <vt:lpstr>HelveticaNeueLTStd-Bd</vt:lpstr>
      <vt:lpstr>HelveticaNeueLTStd-Roman</vt:lpstr>
      <vt:lpstr>Raleway</vt:lpstr>
      <vt:lpstr>Symbol</vt:lpstr>
      <vt:lpstr>Tahoma</vt:lpstr>
      <vt:lpstr>Times New Roman</vt:lpstr>
      <vt:lpstr>Wingdings</vt:lpstr>
      <vt:lpstr>PrésentationLGV_ rencontre d'unité_11avr2019</vt:lpstr>
      <vt:lpstr>Thème Office</vt:lpstr>
      <vt:lpstr>1_Thème Office</vt:lpstr>
      <vt:lpstr>Présentation du rapport publié sur www.inspq.qc.ca</vt:lpstr>
      <vt:lpstr>AUTEURS</vt:lpstr>
      <vt:lpstr>Table des matières</vt:lpstr>
      <vt:lpstr>Introduction</vt:lpstr>
      <vt:lpstr>Lymphogranulomatose vénérienne : caractéristiques</vt:lpstr>
      <vt:lpstr>Lymphogranulomatose vénérienne : caractéristiques (suite)</vt:lpstr>
      <vt:lpstr>Objectif du rapport</vt:lpstr>
      <vt:lpstr>Méthode</vt:lpstr>
      <vt:lpstr>Méthode (suite)</vt:lpstr>
      <vt:lpstr>Méthode (suite)</vt:lpstr>
      <vt:lpstr>Méthode (suite)</vt:lpstr>
      <vt:lpstr>Méthode (suite)</vt:lpstr>
      <vt:lpstr>Méthode (suite)</vt:lpstr>
      <vt:lpstr>Résultats</vt:lpstr>
      <vt:lpstr>Présentation PowerPoint</vt:lpstr>
      <vt:lpstr>Présentation PowerPoint</vt:lpstr>
      <vt:lpstr>1.1.2  Pourcentage de positivité de génotype LGV parmi les échantillons analysés au LSPQ</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Analyses comparatives : statut VIH, Montréal et hors Montréal, réinfections</vt:lpstr>
      <vt:lpstr>Comparaison PVVIH et non PVVIH</vt:lpstr>
      <vt:lpstr>Présentation PowerPoint</vt:lpstr>
      <vt:lpstr>Présentation PowerPoint</vt:lpstr>
      <vt:lpstr>Présentation PowerPoint</vt:lpstr>
      <vt:lpstr>Présentation PowerPoint</vt:lpstr>
      <vt:lpstr>Présentation PowerPoint</vt:lpstr>
      <vt:lpstr>Comparaison Montréal et hors Montréal</vt:lpstr>
      <vt:lpstr>Présentation PowerPoint</vt:lpstr>
      <vt:lpstr>Présentation PowerPoint</vt:lpstr>
      <vt:lpstr>Présentation PowerPoint</vt:lpstr>
      <vt:lpstr>Présentation PowerPoint</vt:lpstr>
      <vt:lpstr>Présentation PowerPoint</vt:lpstr>
      <vt:lpstr>Comparaison avec ou sans réinfection potentielle</vt:lpstr>
      <vt:lpstr>Présentation PowerPoint</vt:lpstr>
      <vt:lpstr>Présentation PowerPoint</vt:lpstr>
      <vt:lpstr>Présentation PowerPoint</vt:lpstr>
      <vt:lpstr>Présentation PowerPoint</vt:lpstr>
      <vt:lpstr>Présentation PowerPoint</vt:lpstr>
      <vt:lpstr>Discussion et conclusion, forces et limites</vt:lpstr>
      <vt:lpstr>Faits saillants et discussion</vt:lpstr>
      <vt:lpstr>Faits saillants et discussion (suite)</vt:lpstr>
      <vt:lpstr>Faits saillants et discussion (suite)</vt:lpstr>
      <vt:lpstr>Faits saillants et discussion (suite)</vt:lpstr>
      <vt:lpstr>Faits saillants et discussion (suite)</vt:lpstr>
      <vt:lpstr>Faits saillants et discussion (suite)</vt:lpstr>
      <vt:lpstr>Faits saillants et discussion (suite)</vt:lpstr>
      <vt:lpstr>Faits saillants et discussion (suite)</vt:lpstr>
      <vt:lpstr>Faits saillants et discussion (suite)</vt:lpstr>
      <vt:lpstr>Faits saillants et discussion (suite)</vt:lpstr>
      <vt:lpstr>Limites</vt:lpstr>
      <vt:lpstr>Forces</vt:lpstr>
      <vt:lpstr>À surveiller</vt:lpstr>
      <vt:lpstr>Conclusion</vt:lpstr>
      <vt:lpstr>Conclusion (suite)</vt:lpstr>
      <vt:lpstr>Conclusion (suite)</vt:lpstr>
      <vt:lpstr>Conclusion (suite)</vt:lpstr>
      <vt:lpstr>Présentation PowerPoint</vt:lpstr>
      <vt:lpstr>Annexe I : Tableaux supplémentaires</vt:lpstr>
      <vt:lpstr>Présentation PowerPoint</vt:lpstr>
      <vt:lpstr>Présentation PowerPoint</vt:lpstr>
      <vt:lpstr>Présentation PowerPoint</vt:lpstr>
      <vt:lpstr>Présentation PowerPoint</vt:lpstr>
      <vt:lpstr>Présentation PowerPoint</vt:lpstr>
    </vt:vector>
  </TitlesOfParts>
  <Company>INSPQ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Enquête épidémiologique sur la situation de la lymphogranulomatose vénérienne (LGV) au Québec, Données 2018</dc:title>
  <dc:creator>Dieynaba Diallo</dc:creator>
  <cp:keywords>LGV Enquête Vigie ITSS Rapport</cp:keywords>
  <cp:lastModifiedBy>Isabelle Gignac</cp:lastModifiedBy>
  <cp:revision>1497</cp:revision>
  <cp:lastPrinted>2020-03-13T23:47:35Z</cp:lastPrinted>
  <dcterms:created xsi:type="dcterms:W3CDTF">2019-12-19T22:27:06Z</dcterms:created>
  <dcterms:modified xsi:type="dcterms:W3CDTF">2021-11-02T19:34:56Z</dcterms:modified>
  <cp:category>Rapport d'enquête</cp:category>
</cp:coreProperties>
</file>