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xml" ContentType="application/vnd.openxmlformats-officedocument.presentationml.notesSlide+xml"/>
  <Override PartName="/ppt/tags/tag1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tags/tag125.xml" ContentType="application/vnd.openxmlformats-officedocument.presentationml.tags+xml"/>
  <Override PartName="/ppt/tags/tag126.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tags/tag127.xml" ContentType="application/vnd.openxmlformats-officedocument.presentationml.tags+xml"/>
  <Override PartName="/ppt/charts/chart6.xml" ContentType="application/vnd.openxmlformats-officedocument.drawingml.chart+xml"/>
  <Override PartName="/ppt/theme/themeOverride4.xml" ContentType="application/vnd.openxmlformats-officedocument.themeOverride+xml"/>
  <Override PartName="/ppt/tags/tag128.xml" ContentType="application/vnd.openxmlformats-officedocument.presentationml.tags+xml"/>
  <Override PartName="/ppt/charts/chart7.xml" ContentType="application/vnd.openxmlformats-officedocument.drawingml.chart+xml"/>
  <Override PartName="/ppt/theme/themeOverride5.xml" ContentType="application/vnd.openxmlformats-officedocument.themeOverride+xml"/>
  <Override PartName="/ppt/tags/tag129.xml" ContentType="application/vnd.openxmlformats-officedocument.presentationml.tags+xml"/>
  <Override PartName="/ppt/charts/chart8.xml" ContentType="application/vnd.openxmlformats-officedocument.drawingml.chart+xml"/>
  <Override PartName="/ppt/theme/themeOverride6.xml" ContentType="application/vnd.openxmlformats-officedocument.themeOverride+xml"/>
  <Override PartName="/ppt/tags/tag130.xml" ContentType="application/vnd.openxmlformats-officedocument.presentationml.tags+xml"/>
  <Override PartName="/ppt/charts/chart9.xml" ContentType="application/vnd.openxmlformats-officedocument.drawingml.chart+xml"/>
  <Override PartName="/ppt/theme/themeOverride7.xml" ContentType="application/vnd.openxmlformats-officedocument.themeOverride+xml"/>
  <Override PartName="/ppt/tags/tag131.xml" ContentType="application/vnd.openxmlformats-officedocument.presentationml.tags+xml"/>
  <Override PartName="/ppt/notesSlides/notesSlide1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2.xml" ContentType="application/vnd.openxmlformats-officedocument.presentationml.notesSlide+xml"/>
  <Override PartName="/ppt/tags/tag137.xml" ContentType="application/vnd.openxmlformats-officedocument.presentationml.tags+xml"/>
  <Override PartName="/ppt/notesSlides/notesSlide13.xml" ContentType="application/vnd.openxmlformats-officedocument.presentationml.notesSlide+xml"/>
  <Override PartName="/ppt/tags/tag138.xml" ContentType="application/vnd.openxmlformats-officedocument.presentationml.tags+xml"/>
  <Override PartName="/ppt/notesSlides/notesSlide1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drawings/drawing8.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drawings/drawing9.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7"/>
  </p:notesMasterIdLst>
  <p:handoutMasterIdLst>
    <p:handoutMasterId r:id="rId48"/>
  </p:handoutMasterIdLst>
  <p:sldIdLst>
    <p:sldId id="266" r:id="rId5"/>
    <p:sldId id="269" r:id="rId6"/>
    <p:sldId id="270" r:id="rId7"/>
    <p:sldId id="271" r:id="rId8"/>
    <p:sldId id="287" r:id="rId9"/>
    <p:sldId id="290" r:id="rId10"/>
    <p:sldId id="313" r:id="rId11"/>
    <p:sldId id="272" r:id="rId12"/>
    <p:sldId id="317" r:id="rId13"/>
    <p:sldId id="328" r:id="rId14"/>
    <p:sldId id="314" r:id="rId15"/>
    <p:sldId id="326" r:id="rId16"/>
    <p:sldId id="327" r:id="rId17"/>
    <p:sldId id="329" r:id="rId18"/>
    <p:sldId id="330" r:id="rId19"/>
    <p:sldId id="332" r:id="rId20"/>
    <p:sldId id="324" r:id="rId21"/>
    <p:sldId id="325" r:id="rId22"/>
    <p:sldId id="277" r:id="rId23"/>
    <p:sldId id="298" r:id="rId24"/>
    <p:sldId id="299" r:id="rId25"/>
    <p:sldId id="278" r:id="rId26"/>
    <p:sldId id="315" r:id="rId27"/>
    <p:sldId id="316" r:id="rId28"/>
    <p:sldId id="300" r:id="rId29"/>
    <p:sldId id="318" r:id="rId30"/>
    <p:sldId id="331" r:id="rId31"/>
    <p:sldId id="319" r:id="rId32"/>
    <p:sldId id="320" r:id="rId33"/>
    <p:sldId id="321" r:id="rId34"/>
    <p:sldId id="322" r:id="rId35"/>
    <p:sldId id="323" r:id="rId36"/>
    <p:sldId id="302" r:id="rId37"/>
    <p:sldId id="303" r:id="rId38"/>
    <p:sldId id="293" r:id="rId39"/>
    <p:sldId id="294" r:id="rId40"/>
    <p:sldId id="283" r:id="rId41"/>
    <p:sldId id="286" r:id="rId42"/>
    <p:sldId id="297" r:id="rId43"/>
    <p:sldId id="296" r:id="rId44"/>
    <p:sldId id="284" r:id="rId45"/>
    <p:sldId id="285" r:id="rId46"/>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okar01"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19A"/>
    <a:srgbClr val="9BCFE6"/>
    <a:srgbClr val="EF7516"/>
    <a:srgbClr val="FFFFFF"/>
    <a:srgbClr val="003742"/>
    <a:srgbClr val="0037A6"/>
    <a:srgbClr val="777777"/>
    <a:srgbClr val="ECF2B8"/>
    <a:srgbClr val="F3F7D1"/>
    <a:srgbClr val="E5E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7" autoAdjust="0"/>
  </p:normalViewPr>
  <p:slideViewPr>
    <p:cSldViewPr>
      <p:cViewPr varScale="1">
        <p:scale>
          <a:sx n="98" d="100"/>
          <a:sy n="98" d="100"/>
        </p:scale>
        <p:origin x="4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Feuille_de_calcul_Microsoft_Excel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Feuille_de_calcul_Microsoft_Excel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Feuille_de_calcul_Microsoft_Excel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Feuille_de_calcul_Microsoft_Excel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Feuille_de_calcul_Microsoft_Excel15.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Feuille_de_calcul_Microsoft_Excel16.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Feuille_de_calcul_Microsoft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Feuille_de_calcul_Microsoft_Excel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0863130098156"/>
          <c:y val="0.20266160936239278"/>
          <c:w val="0.86837466633291993"/>
          <c:h val="0.70974799748584816"/>
        </c:manualLayout>
      </c:layout>
      <c:lineChart>
        <c:grouping val="standard"/>
        <c:varyColors val="0"/>
        <c:ser>
          <c:idx val="0"/>
          <c:order val="0"/>
          <c:tx>
            <c:strRef>
              <c:f>Feuil1!$B$1</c:f>
              <c:strCache>
                <c:ptCount val="1"/>
                <c:pt idx="0">
                  <c:v>Cocaïne ou crack/freebase injectés, p&lt;0,001</c:v>
                </c:pt>
              </c:strCache>
            </c:strRef>
          </c:tx>
          <c:spPr>
            <a:ln w="19050">
              <a:solidFill>
                <a:srgbClr val="1C819A"/>
              </a:solidFill>
            </a:ln>
          </c:spPr>
          <c:marker>
            <c:symbol val="circle"/>
            <c:size val="6"/>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Feuil1!$B$2:$B$13</c:f>
              <c:numCache>
                <c:formatCode>0.0</c:formatCode>
                <c:ptCount val="12"/>
                <c:pt idx="0">
                  <c:v>91.3</c:v>
                </c:pt>
                <c:pt idx="1">
                  <c:v>89</c:v>
                </c:pt>
                <c:pt idx="2">
                  <c:v>87.9</c:v>
                </c:pt>
                <c:pt idx="3">
                  <c:v>88</c:v>
                </c:pt>
                <c:pt idx="4">
                  <c:v>91</c:v>
                </c:pt>
                <c:pt idx="5">
                  <c:v>85.9</c:v>
                </c:pt>
                <c:pt idx="6">
                  <c:v>85.7</c:v>
                </c:pt>
                <c:pt idx="7">
                  <c:v>80.2</c:v>
                </c:pt>
                <c:pt idx="8">
                  <c:v>76.099999999999994</c:v>
                </c:pt>
                <c:pt idx="9">
                  <c:v>75.3</c:v>
                </c:pt>
                <c:pt idx="10">
                  <c:v>74.2</c:v>
                </c:pt>
                <c:pt idx="11">
                  <c:v>70.099999999999994</c:v>
                </c:pt>
              </c:numCache>
            </c:numRef>
          </c:val>
          <c:smooth val="0"/>
        </c:ser>
        <c:ser>
          <c:idx val="1"/>
          <c:order val="1"/>
          <c:tx>
            <c:strRef>
              <c:f>Feuil1!$C$1</c:f>
              <c:strCache>
                <c:ptCount val="1"/>
                <c:pt idx="0">
                  <c:v>Dilaudid injecté p&lt;0,001</c:v>
                </c:pt>
              </c:strCache>
            </c:strRef>
          </c:tx>
          <c:spPr>
            <a:ln w="19050">
              <a:solidFill>
                <a:srgbClr val="EF7516"/>
              </a:solidFill>
            </a:ln>
          </c:spPr>
          <c:marker>
            <c:symbol val="square"/>
            <c:size val="6"/>
            <c:spPr>
              <a:solidFill>
                <a:srgbClr val="EF7516"/>
              </a:solidFill>
              <a:ln>
                <a:solidFill>
                  <a:srgbClr val="EF751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Feuil1!$C$2:$C$13</c:f>
              <c:numCache>
                <c:formatCode>0.0</c:formatCode>
                <c:ptCount val="12"/>
                <c:pt idx="0">
                  <c:v>27.4</c:v>
                </c:pt>
                <c:pt idx="1">
                  <c:v>27</c:v>
                </c:pt>
                <c:pt idx="2">
                  <c:v>31.7</c:v>
                </c:pt>
                <c:pt idx="3">
                  <c:v>35.6</c:v>
                </c:pt>
                <c:pt idx="4">
                  <c:v>41.8</c:v>
                </c:pt>
                <c:pt idx="5">
                  <c:v>48.7</c:v>
                </c:pt>
                <c:pt idx="6">
                  <c:v>51.2</c:v>
                </c:pt>
                <c:pt idx="7">
                  <c:v>53</c:v>
                </c:pt>
                <c:pt idx="8">
                  <c:v>47.4</c:v>
                </c:pt>
                <c:pt idx="9">
                  <c:v>50.5</c:v>
                </c:pt>
                <c:pt idx="10">
                  <c:v>53.6</c:v>
                </c:pt>
                <c:pt idx="11">
                  <c:v>54</c:v>
                </c:pt>
              </c:numCache>
            </c:numRef>
          </c:val>
          <c:smooth val="0"/>
        </c:ser>
        <c:ser>
          <c:idx val="2"/>
          <c:order val="2"/>
          <c:tx>
            <c:strRef>
              <c:f>Feuil1!$D$1</c:f>
              <c:strCache>
                <c:ptCount val="1"/>
                <c:pt idx="0">
                  <c:v>Héroïne (blanche ou brune) injectée</c:v>
                </c:pt>
              </c:strCache>
            </c:strRef>
          </c:tx>
          <c:spPr>
            <a:ln w="19050">
              <a:solidFill>
                <a:srgbClr val="003742"/>
              </a:solidFill>
            </a:ln>
          </c:spPr>
          <c:marker>
            <c:symbol val="triangle"/>
            <c:size val="6"/>
            <c:spPr>
              <a:solidFill>
                <a:srgbClr val="003742"/>
              </a:solidFill>
              <a:ln>
                <a:solidFill>
                  <a:srgbClr val="003742"/>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Feuil1!$D$2:$D$13</c:f>
              <c:numCache>
                <c:formatCode>0.0</c:formatCode>
                <c:ptCount val="12"/>
                <c:pt idx="0">
                  <c:v>41</c:v>
                </c:pt>
                <c:pt idx="1">
                  <c:v>34.300000000000004</c:v>
                </c:pt>
                <c:pt idx="2">
                  <c:v>28.2</c:v>
                </c:pt>
                <c:pt idx="3">
                  <c:v>23.7</c:v>
                </c:pt>
                <c:pt idx="4">
                  <c:v>22.3</c:v>
                </c:pt>
                <c:pt idx="5">
                  <c:v>31</c:v>
                </c:pt>
                <c:pt idx="6">
                  <c:v>29.4</c:v>
                </c:pt>
                <c:pt idx="7">
                  <c:v>33.6</c:v>
                </c:pt>
                <c:pt idx="8">
                  <c:v>30</c:v>
                </c:pt>
                <c:pt idx="9">
                  <c:v>29.3</c:v>
                </c:pt>
                <c:pt idx="10">
                  <c:v>28.5</c:v>
                </c:pt>
                <c:pt idx="11">
                  <c:v>33.300000000000004</c:v>
                </c:pt>
              </c:numCache>
            </c:numRef>
          </c:val>
          <c:smooth val="0"/>
        </c:ser>
        <c:ser>
          <c:idx val="3"/>
          <c:order val="3"/>
          <c:tx>
            <c:strRef>
              <c:f>Feuil1!$E$1</c:f>
              <c:strCache>
                <c:ptCount val="1"/>
                <c:pt idx="0">
                  <c:v>Crack/freebase non injectés</c:v>
                </c:pt>
              </c:strCache>
            </c:strRef>
          </c:tx>
          <c:spPr>
            <a:ln w="19050">
              <a:solidFill>
                <a:srgbClr val="9BCFE6"/>
              </a:solidFill>
              <a:prstDash val="dash"/>
            </a:ln>
          </c:spPr>
          <c:marker>
            <c:symbol val="diamond"/>
            <c:size val="8"/>
            <c:spPr>
              <a:solidFill>
                <a:srgbClr val="9BCFE6"/>
              </a:solidFill>
              <a:ln>
                <a:solidFill>
                  <a:srgbClr val="9BCFE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Feuil1!$E$2:$E$13</c:f>
              <c:numCache>
                <c:formatCode>0.0</c:formatCode>
                <c:ptCount val="12"/>
                <c:pt idx="0">
                  <c:v>54.7</c:v>
                </c:pt>
                <c:pt idx="1">
                  <c:v>60</c:v>
                </c:pt>
                <c:pt idx="2">
                  <c:v>69.099999999999994</c:v>
                </c:pt>
                <c:pt idx="3">
                  <c:v>69.8</c:v>
                </c:pt>
                <c:pt idx="4">
                  <c:v>68.099999999999994</c:v>
                </c:pt>
                <c:pt idx="5">
                  <c:v>75.400000000000006</c:v>
                </c:pt>
                <c:pt idx="6">
                  <c:v>62</c:v>
                </c:pt>
                <c:pt idx="7">
                  <c:v>69.8</c:v>
                </c:pt>
                <c:pt idx="8">
                  <c:v>60.9</c:v>
                </c:pt>
                <c:pt idx="9">
                  <c:v>62.1</c:v>
                </c:pt>
                <c:pt idx="10">
                  <c:v>67.900000000000006</c:v>
                </c:pt>
                <c:pt idx="11">
                  <c:v>63.2</c:v>
                </c:pt>
              </c:numCache>
            </c:numRef>
          </c:val>
          <c:smooth val="0"/>
        </c:ser>
        <c:dLbls>
          <c:showLegendKey val="0"/>
          <c:showVal val="0"/>
          <c:showCatName val="0"/>
          <c:showSerName val="0"/>
          <c:showPercent val="0"/>
          <c:showBubbleSize val="0"/>
        </c:dLbls>
        <c:marker val="1"/>
        <c:smooth val="0"/>
        <c:axId val="243608360"/>
        <c:axId val="243608752"/>
      </c:lineChart>
      <c:catAx>
        <c:axId val="243608360"/>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243608752"/>
        <c:crosses val="autoZero"/>
        <c:auto val="1"/>
        <c:lblAlgn val="ctr"/>
        <c:lblOffset val="100"/>
        <c:noMultiLvlLbl val="0"/>
      </c:catAx>
      <c:valAx>
        <c:axId val="243608752"/>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1.365001691025718E-2"/>
              <c:y val="0.28928831636570107"/>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43608360"/>
        <c:crosses val="autoZero"/>
        <c:crossBetween val="between"/>
        <c:majorUnit val="20"/>
      </c:valAx>
    </c:plotArea>
    <c:legend>
      <c:legendPos val="t"/>
      <c:layout>
        <c:manualLayout>
          <c:xMode val="edge"/>
          <c:yMode val="edge"/>
          <c:x val="0.11328703703703702"/>
          <c:y val="2.579281240892932E-3"/>
          <c:w val="0.43655500801565317"/>
          <c:h val="0.18534831675717808"/>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844159031644391E-2"/>
          <c:y val="8.2621627209463838E-2"/>
          <c:w val="0.8783391369846657"/>
          <c:h val="0.82978815029352704"/>
        </c:manualLayout>
      </c:layout>
      <c:lineChart>
        <c:grouping val="standard"/>
        <c:varyColors val="0"/>
        <c:ser>
          <c:idx val="0"/>
          <c:order val="0"/>
          <c:tx>
            <c:strRef>
              <c:f>Feuil1!$B$1</c:f>
              <c:strCache>
                <c:ptCount val="1"/>
                <c:pt idx="0">
                  <c:v>Montréal</c:v>
                </c:pt>
              </c:strCache>
            </c:strRef>
          </c:tx>
          <c:spPr>
            <a:ln w="19050">
              <a:solidFill>
                <a:srgbClr val="1C819A"/>
              </a:solidFill>
            </a:ln>
          </c:spPr>
          <c:marker>
            <c:symbol val="circle"/>
            <c:size val="6"/>
          </c:marker>
          <c:cat>
            <c:numRef>
              <c:f>Feuil1!$A$2:$A$20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Feuil1!$B$2:$B$20</c:f>
              <c:numCache>
                <c:formatCode>General</c:formatCode>
                <c:ptCount val="19"/>
                <c:pt idx="0">
                  <c:v>5.5</c:v>
                </c:pt>
                <c:pt idx="1">
                  <c:v>6</c:v>
                </c:pt>
                <c:pt idx="2">
                  <c:v>5.8</c:v>
                </c:pt>
                <c:pt idx="3">
                  <c:v>3.6</c:v>
                </c:pt>
                <c:pt idx="4">
                  <c:v>2.7</c:v>
                </c:pt>
                <c:pt idx="5">
                  <c:v>3.3</c:v>
                </c:pt>
                <c:pt idx="6">
                  <c:v>2.2999999999999998</c:v>
                </c:pt>
                <c:pt idx="7">
                  <c:v>2.5</c:v>
                </c:pt>
                <c:pt idx="8">
                  <c:v>3.3</c:v>
                </c:pt>
                <c:pt idx="9">
                  <c:v>2.7</c:v>
                </c:pt>
                <c:pt idx="10">
                  <c:v>1.9000000000000001</c:v>
                </c:pt>
                <c:pt idx="11">
                  <c:v>2</c:v>
                </c:pt>
                <c:pt idx="12">
                  <c:v>1.3</c:v>
                </c:pt>
                <c:pt idx="13">
                  <c:v>0.5</c:v>
                </c:pt>
                <c:pt idx="14">
                  <c:v>0.60000000000000009</c:v>
                </c:pt>
                <c:pt idx="15">
                  <c:v>1.4</c:v>
                </c:pt>
                <c:pt idx="16">
                  <c:v>0.70000000000000007</c:v>
                </c:pt>
                <c:pt idx="17">
                  <c:v>0.60000000000000009</c:v>
                </c:pt>
                <c:pt idx="18">
                  <c:v>0.8</c:v>
                </c:pt>
              </c:numCache>
            </c:numRef>
          </c:val>
          <c:smooth val="0"/>
        </c:ser>
        <c:ser>
          <c:idx val="1"/>
          <c:order val="1"/>
          <c:tx>
            <c:strRef>
              <c:f>Feuil1!$C$1</c:f>
              <c:strCache>
                <c:ptCount val="1"/>
                <c:pt idx="0">
                  <c:v>Ottawa/Outaouais</c:v>
                </c:pt>
              </c:strCache>
            </c:strRef>
          </c:tx>
          <c:spPr>
            <a:ln w="19050">
              <a:solidFill>
                <a:srgbClr val="EF7516"/>
              </a:solidFill>
            </a:ln>
          </c:spPr>
          <c:marker>
            <c:symbol val="square"/>
            <c:size val="6"/>
            <c:spPr>
              <a:solidFill>
                <a:srgbClr val="EF7516"/>
              </a:solidFill>
              <a:ln>
                <a:solidFill>
                  <a:srgbClr val="EF7516"/>
                </a:solidFill>
              </a:ln>
            </c:spPr>
          </c:marker>
          <c:cat>
            <c:numRef>
              <c:f>Feuil1!$A$2:$A$20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Feuil1!$C$2:$C$20</c:f>
              <c:numCache>
                <c:formatCode>General</c:formatCode>
                <c:ptCount val="19"/>
                <c:pt idx="1">
                  <c:v>15.1</c:v>
                </c:pt>
                <c:pt idx="2">
                  <c:v>5.0999999999999996</c:v>
                </c:pt>
                <c:pt idx="3">
                  <c:v>4.9000000000000004</c:v>
                </c:pt>
                <c:pt idx="4">
                  <c:v>4.7</c:v>
                </c:pt>
                <c:pt idx="5">
                  <c:v>3.2</c:v>
                </c:pt>
                <c:pt idx="6">
                  <c:v>2.6</c:v>
                </c:pt>
                <c:pt idx="7">
                  <c:v>1.6</c:v>
                </c:pt>
                <c:pt idx="8">
                  <c:v>1.3</c:v>
                </c:pt>
                <c:pt idx="9">
                  <c:v>1.8</c:v>
                </c:pt>
                <c:pt idx="10">
                  <c:v>2.1</c:v>
                </c:pt>
                <c:pt idx="13">
                  <c:v>1.3</c:v>
                </c:pt>
                <c:pt idx="14">
                  <c:v>0.9</c:v>
                </c:pt>
                <c:pt idx="15">
                  <c:v>1.1000000000000001</c:v>
                </c:pt>
                <c:pt idx="16">
                  <c:v>0.8</c:v>
                </c:pt>
                <c:pt idx="17">
                  <c:v>1.3</c:v>
                </c:pt>
                <c:pt idx="18">
                  <c:v>0.8</c:v>
                </c:pt>
              </c:numCache>
            </c:numRef>
          </c:val>
          <c:smooth val="0"/>
        </c:ser>
        <c:ser>
          <c:idx val="2"/>
          <c:order val="2"/>
          <c:tx>
            <c:strRef>
              <c:f>Feuil1!$D$1</c:f>
              <c:strCache>
                <c:ptCount val="1"/>
                <c:pt idx="0">
                  <c:v>Québec</c:v>
                </c:pt>
              </c:strCache>
            </c:strRef>
          </c:tx>
          <c:spPr>
            <a:ln w="19050">
              <a:solidFill>
                <a:srgbClr val="003742"/>
              </a:solidFill>
            </a:ln>
          </c:spPr>
          <c:marker>
            <c:symbol val="triangle"/>
            <c:size val="6"/>
            <c:spPr>
              <a:solidFill>
                <a:srgbClr val="003742"/>
              </a:solidFill>
              <a:ln>
                <a:solidFill>
                  <a:srgbClr val="003742"/>
                </a:solidFill>
              </a:ln>
            </c:spPr>
          </c:marker>
          <c:cat>
            <c:numRef>
              <c:f>Feuil1!$A$2:$A$20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Feuil1!$D$2:$D$20</c:f>
              <c:numCache>
                <c:formatCode>General</c:formatCode>
                <c:ptCount val="19"/>
                <c:pt idx="0">
                  <c:v>5.0999999999999996</c:v>
                </c:pt>
                <c:pt idx="1">
                  <c:v>3.6</c:v>
                </c:pt>
                <c:pt idx="2">
                  <c:v>2.2999999999999998</c:v>
                </c:pt>
                <c:pt idx="3">
                  <c:v>2.8</c:v>
                </c:pt>
                <c:pt idx="4">
                  <c:v>2</c:v>
                </c:pt>
                <c:pt idx="5">
                  <c:v>2.2999999999999998</c:v>
                </c:pt>
                <c:pt idx="6">
                  <c:v>2.1</c:v>
                </c:pt>
                <c:pt idx="7">
                  <c:v>1.6</c:v>
                </c:pt>
                <c:pt idx="8">
                  <c:v>1.3</c:v>
                </c:pt>
                <c:pt idx="9">
                  <c:v>1.7</c:v>
                </c:pt>
                <c:pt idx="10">
                  <c:v>1.9000000000000001</c:v>
                </c:pt>
                <c:pt idx="11">
                  <c:v>2.2000000000000002</c:v>
                </c:pt>
                <c:pt idx="12">
                  <c:v>1.3</c:v>
                </c:pt>
                <c:pt idx="13">
                  <c:v>1.6</c:v>
                </c:pt>
                <c:pt idx="14">
                  <c:v>0.5</c:v>
                </c:pt>
                <c:pt idx="15">
                  <c:v>0.4</c:v>
                </c:pt>
                <c:pt idx="16">
                  <c:v>0.2</c:v>
                </c:pt>
                <c:pt idx="17">
                  <c:v>1.1000000000000001</c:v>
                </c:pt>
                <c:pt idx="18">
                  <c:v>0.1</c:v>
                </c:pt>
              </c:numCache>
            </c:numRef>
          </c:val>
          <c:smooth val="0"/>
        </c:ser>
        <c:ser>
          <c:idx val="3"/>
          <c:order val="3"/>
          <c:tx>
            <c:strRef>
              <c:f>Feuil1!$E$1</c:f>
              <c:strCache>
                <c:ptCount val="1"/>
                <c:pt idx="0">
                  <c:v>Réseau</c:v>
                </c:pt>
              </c:strCache>
            </c:strRef>
          </c:tx>
          <c:spPr>
            <a:ln w="19050">
              <a:solidFill>
                <a:srgbClr val="9BCFE6"/>
              </a:solidFill>
            </a:ln>
          </c:spPr>
          <c:marker>
            <c:symbol val="diamond"/>
            <c:size val="8"/>
            <c:spPr>
              <a:solidFill>
                <a:srgbClr val="9BCFE6"/>
              </a:solidFill>
              <a:ln>
                <a:solidFill>
                  <a:srgbClr val="9BCFE6"/>
                </a:solidFill>
              </a:ln>
            </c:spPr>
          </c:marker>
          <c:cat>
            <c:numRef>
              <c:f>Feuil1!$A$2:$A$20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Feuil1!$E$2:$E$20</c:f>
              <c:numCache>
                <c:formatCode>General</c:formatCode>
                <c:ptCount val="19"/>
                <c:pt idx="0">
                  <c:v>5</c:v>
                </c:pt>
                <c:pt idx="1">
                  <c:v>5.2</c:v>
                </c:pt>
                <c:pt idx="2">
                  <c:v>4</c:v>
                </c:pt>
                <c:pt idx="3">
                  <c:v>3.4</c:v>
                </c:pt>
                <c:pt idx="4">
                  <c:v>2.8</c:v>
                </c:pt>
                <c:pt idx="5">
                  <c:v>2.8</c:v>
                </c:pt>
                <c:pt idx="6">
                  <c:v>2.1</c:v>
                </c:pt>
                <c:pt idx="7">
                  <c:v>1.9000000000000001</c:v>
                </c:pt>
                <c:pt idx="8">
                  <c:v>2.4</c:v>
                </c:pt>
                <c:pt idx="9">
                  <c:v>2.1</c:v>
                </c:pt>
                <c:pt idx="10">
                  <c:v>1.8</c:v>
                </c:pt>
                <c:pt idx="11">
                  <c:v>1.9000000000000001</c:v>
                </c:pt>
                <c:pt idx="12">
                  <c:v>1.3</c:v>
                </c:pt>
                <c:pt idx="13">
                  <c:v>1</c:v>
                </c:pt>
                <c:pt idx="14">
                  <c:v>0.70000000000000007</c:v>
                </c:pt>
                <c:pt idx="15">
                  <c:v>1</c:v>
                </c:pt>
                <c:pt idx="16">
                  <c:v>0.60000000000000009</c:v>
                </c:pt>
                <c:pt idx="17">
                  <c:v>0.8</c:v>
                </c:pt>
                <c:pt idx="18">
                  <c:v>0.70000000000000007</c:v>
                </c:pt>
              </c:numCache>
            </c:numRef>
          </c:val>
          <c:smooth val="0"/>
        </c:ser>
        <c:dLbls>
          <c:showLegendKey val="0"/>
          <c:showVal val="0"/>
          <c:showCatName val="0"/>
          <c:showSerName val="0"/>
          <c:showPercent val="0"/>
          <c:showBubbleSize val="0"/>
        </c:dLbls>
        <c:marker val="1"/>
        <c:smooth val="0"/>
        <c:axId val="518425896"/>
        <c:axId val="518426288"/>
      </c:lineChart>
      <c:catAx>
        <c:axId val="518425896"/>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518426288"/>
        <c:crosses val="autoZero"/>
        <c:auto val="1"/>
        <c:lblAlgn val="ctr"/>
        <c:lblOffset val="100"/>
        <c:noMultiLvlLbl val="0"/>
      </c:catAx>
      <c:valAx>
        <c:axId val="518426288"/>
        <c:scaling>
          <c:orientation val="minMax"/>
          <c:max val="16"/>
        </c:scaling>
        <c:delete val="0"/>
        <c:axPos val="l"/>
        <c:majorGridlines>
          <c:spPr>
            <a:ln w="6350">
              <a:solidFill>
                <a:schemeClr val="bg1">
                  <a:lumMod val="75000"/>
                </a:schemeClr>
              </a:solidFill>
              <a:prstDash val="sysDash"/>
            </a:ln>
          </c:spPr>
        </c:majorGridlines>
        <c:title>
          <c:tx>
            <c:rich>
              <a:bodyPr rot="-5400000" vert="horz"/>
              <a:lstStyle/>
              <a:p>
                <a:pPr>
                  <a:defRPr/>
                </a:pPr>
                <a:r>
                  <a:rPr lang="fr-CA" dirty="0" smtClean="0"/>
                  <a:t>Taux</a:t>
                </a:r>
                <a:r>
                  <a:rPr lang="fr-CA" baseline="0" dirty="0" smtClean="0"/>
                  <a:t> d’incidence par 100 PA</a:t>
                </a:r>
                <a:endParaRPr lang="fr-FR" dirty="0"/>
              </a:p>
            </c:rich>
          </c:tx>
          <c:layout>
            <c:manualLayout>
              <c:xMode val="edge"/>
              <c:yMode val="edge"/>
              <c:x val="6.7807743196186742E-3"/>
              <c:y val="0.19674991381748069"/>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18425896"/>
        <c:crosses val="autoZero"/>
        <c:crossBetween val="between"/>
        <c:majorUnit val="4"/>
      </c:valAx>
    </c:plotArea>
    <c:legend>
      <c:legendPos val="t"/>
      <c:layout>
        <c:manualLayout>
          <c:xMode val="edge"/>
          <c:yMode val="edge"/>
          <c:x val="0.11328703703703701"/>
          <c:y val="2.579281240892932E-3"/>
          <c:w val="0.83978395061728461"/>
          <c:h val="6.1882755533519754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8997333629597E-2"/>
          <c:y val="3.6934468296463831E-2"/>
          <c:w val="0.85282584342480561"/>
          <c:h val="0.88698910861381564"/>
        </c:manualLayout>
      </c:layout>
      <c:lineChart>
        <c:grouping val="standard"/>
        <c:varyColors val="0"/>
        <c:ser>
          <c:idx val="0"/>
          <c:order val="0"/>
          <c:tx>
            <c:strRef>
              <c:f>Feuil1!$B$1</c:f>
              <c:strCache>
                <c:ptCount val="1"/>
                <c:pt idx="0">
                  <c:v>Réseau</c:v>
                </c:pt>
              </c:strCache>
            </c:strRef>
          </c:tx>
          <c:spPr>
            <a:ln w="19050">
              <a:solidFill>
                <a:srgbClr val="1C819A"/>
              </a:solidFill>
            </a:ln>
          </c:spPr>
          <c:marker>
            <c:symbol val="circle"/>
            <c:size val="6"/>
            <c:spPr>
              <a:ln>
                <a:solidFill>
                  <a:srgbClr val="1C819A"/>
                </a:solidFill>
              </a:ln>
            </c:spPr>
          </c:marker>
          <c:cat>
            <c:numRef>
              <c:f>Feuil1!$A$2:$A$17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Feuil1!$B$2:$B$17</c:f>
              <c:numCache>
                <c:formatCode>General</c:formatCode>
                <c:ptCount val="16"/>
                <c:pt idx="0">
                  <c:v>22.1</c:v>
                </c:pt>
                <c:pt idx="1">
                  <c:v>28.3</c:v>
                </c:pt>
                <c:pt idx="2">
                  <c:v>26.9</c:v>
                </c:pt>
                <c:pt idx="3">
                  <c:v>23.2</c:v>
                </c:pt>
                <c:pt idx="4">
                  <c:v>20.6</c:v>
                </c:pt>
                <c:pt idx="5">
                  <c:v>20.7</c:v>
                </c:pt>
                <c:pt idx="6">
                  <c:v>26.1</c:v>
                </c:pt>
                <c:pt idx="7">
                  <c:v>23.5</c:v>
                </c:pt>
                <c:pt idx="8">
                  <c:v>19.2</c:v>
                </c:pt>
                <c:pt idx="9">
                  <c:v>24.2</c:v>
                </c:pt>
                <c:pt idx="10">
                  <c:v>23.3</c:v>
                </c:pt>
                <c:pt idx="11">
                  <c:v>16.2</c:v>
                </c:pt>
                <c:pt idx="12">
                  <c:v>15.3</c:v>
                </c:pt>
                <c:pt idx="13">
                  <c:v>12.1</c:v>
                </c:pt>
                <c:pt idx="14">
                  <c:v>17.3</c:v>
                </c:pt>
                <c:pt idx="15">
                  <c:v>21.6</c:v>
                </c:pt>
              </c:numCache>
            </c:numRef>
          </c:val>
          <c:smooth val="0"/>
        </c:ser>
        <c:dLbls>
          <c:showLegendKey val="0"/>
          <c:showVal val="0"/>
          <c:showCatName val="0"/>
          <c:showSerName val="0"/>
          <c:showPercent val="0"/>
          <c:showBubbleSize val="0"/>
        </c:dLbls>
        <c:marker val="1"/>
        <c:smooth val="0"/>
        <c:axId val="518426680"/>
        <c:axId val="518427072"/>
      </c:lineChart>
      <c:catAx>
        <c:axId val="518426680"/>
        <c:scaling>
          <c:orientation val="minMax"/>
        </c:scaling>
        <c:delete val="0"/>
        <c:axPos val="b"/>
        <c:numFmt formatCode="General" sourceLinked="1"/>
        <c:majorTickMark val="none"/>
        <c:minorTickMark val="none"/>
        <c:tickLblPos val="nextTo"/>
        <c:txPr>
          <a:bodyPr/>
          <a:lstStyle/>
          <a:p>
            <a:pPr>
              <a:defRPr sz="1200">
                <a:latin typeface="HelveticaNeueLT Std" pitchFamily="34" charset="0"/>
              </a:defRPr>
            </a:pPr>
            <a:endParaRPr lang="fr-FR"/>
          </a:p>
        </c:txPr>
        <c:crossAx val="518427072"/>
        <c:crosses val="autoZero"/>
        <c:auto val="1"/>
        <c:lblAlgn val="ctr"/>
        <c:lblOffset val="100"/>
        <c:noMultiLvlLbl val="0"/>
      </c:catAx>
      <c:valAx>
        <c:axId val="518427072"/>
        <c:scaling>
          <c:orientation val="minMax"/>
          <c:max val="30"/>
          <c:min val="0"/>
        </c:scaling>
        <c:delete val="0"/>
        <c:axPos val="l"/>
        <c:majorGridlines>
          <c:spPr>
            <a:ln w="6350">
              <a:solidFill>
                <a:schemeClr val="bg1">
                  <a:lumMod val="75000"/>
                </a:schemeClr>
              </a:solidFill>
              <a:prstDash val="sysDash"/>
            </a:ln>
          </c:spPr>
        </c:majorGridlines>
        <c:title>
          <c:tx>
            <c:rich>
              <a:bodyPr/>
              <a:lstStyle/>
              <a:p>
                <a:pPr>
                  <a:defRPr>
                    <a:latin typeface="HelveticaNeueLT Std" pitchFamily="34" charset="0"/>
                  </a:defRPr>
                </a:pPr>
                <a:r>
                  <a:rPr lang="fr-CA" sz="1800" b="1" i="0" baseline="0" dirty="0" smtClean="0">
                    <a:latin typeface="HelveticaNeueLT Std" pitchFamily="34" charset="0"/>
                  </a:rPr>
                  <a:t>Taux d’incidence par 100 PA</a:t>
                </a:r>
                <a:endParaRPr lang="fr-FR" sz="1800" b="1" i="0" baseline="0" dirty="0">
                  <a:latin typeface="HelveticaNeueLT Std" pitchFamily="34" charset="0"/>
                </a:endParaRPr>
              </a:p>
            </c:rich>
          </c:tx>
          <c:layout>
            <c:manualLayout>
              <c:xMode val="edge"/>
              <c:yMode val="edge"/>
              <c:x val="0"/>
              <c:y val="0.18077968838448058"/>
            </c:manualLayout>
          </c:layout>
          <c:overlay val="0"/>
        </c:title>
        <c:numFmt formatCode="0" sourceLinked="0"/>
        <c:majorTickMark val="none"/>
        <c:minorTickMark val="none"/>
        <c:tickLblPos val="nextTo"/>
        <c:txPr>
          <a:bodyPr/>
          <a:lstStyle/>
          <a:p>
            <a:pPr>
              <a:defRPr sz="1400">
                <a:latin typeface="HelveticaNeueLT Std" pitchFamily="34" charset="0"/>
              </a:defRPr>
            </a:pPr>
            <a:endParaRPr lang="fr-FR"/>
          </a:p>
        </c:txPr>
        <c:crossAx val="518426680"/>
        <c:crosses val="autoZero"/>
        <c:crossBetween val="between"/>
        <c:majorUnit val="5"/>
      </c:valAx>
    </c:plotArea>
    <c:legend>
      <c:legendPos val="r"/>
      <c:layout>
        <c:manualLayout>
          <c:xMode val="edge"/>
          <c:yMode val="edge"/>
          <c:x val="0.30035771488353147"/>
          <c:y val="0.38248995462180224"/>
          <c:w val="0.20941654630966941"/>
          <c:h val="7.7882006079591531E-2"/>
        </c:manualLayout>
      </c:layout>
      <c:overlay val="0"/>
      <c:txPr>
        <a:bodyPr/>
        <a:lstStyle/>
        <a:p>
          <a:pPr>
            <a:defRPr>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Dépistage VIH à vie</c:v>
                </c:pt>
              </c:strCache>
            </c:strRef>
          </c:tx>
          <c:spPr>
            <a:ln w="19050">
              <a:solidFill>
                <a:srgbClr val="1C819A"/>
              </a:solidFill>
            </a:ln>
          </c:spPr>
          <c:marker>
            <c:symbol val="circle"/>
            <c:size val="6"/>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Feuil1!$B$2:$B$13</c:f>
              <c:numCache>
                <c:formatCode>0.0</c:formatCode>
                <c:ptCount val="12"/>
                <c:pt idx="0">
                  <c:v>89.6</c:v>
                </c:pt>
                <c:pt idx="1">
                  <c:v>90.53</c:v>
                </c:pt>
                <c:pt idx="2">
                  <c:v>91.38</c:v>
                </c:pt>
                <c:pt idx="3">
                  <c:v>92.22</c:v>
                </c:pt>
                <c:pt idx="4">
                  <c:v>90.960000000000022</c:v>
                </c:pt>
                <c:pt idx="5">
                  <c:v>92.2</c:v>
                </c:pt>
                <c:pt idx="6">
                  <c:v>93.33</c:v>
                </c:pt>
                <c:pt idx="7">
                  <c:v>93.710000000000022</c:v>
                </c:pt>
                <c:pt idx="8">
                  <c:v>94.410000000000025</c:v>
                </c:pt>
                <c:pt idx="9">
                  <c:v>95.64</c:v>
                </c:pt>
                <c:pt idx="10">
                  <c:v>95.73</c:v>
                </c:pt>
                <c:pt idx="11">
                  <c:v>95.6</c:v>
                </c:pt>
              </c:numCache>
            </c:numRef>
          </c:val>
          <c:smooth val="0"/>
        </c:ser>
        <c:ser>
          <c:idx val="1"/>
          <c:order val="1"/>
          <c:tx>
            <c:strRef>
              <c:f>Feuil1!$C$1</c:f>
              <c:strCache>
                <c:ptCount val="1"/>
                <c:pt idx="0">
                  <c:v>Dépistage VHC à vie</c:v>
                </c:pt>
              </c:strCache>
            </c:strRef>
          </c:tx>
          <c:spPr>
            <a:ln w="19050">
              <a:solidFill>
                <a:srgbClr val="EF7516"/>
              </a:solidFill>
            </a:ln>
          </c:spPr>
          <c:marker>
            <c:symbol val="square"/>
            <c:size val="6"/>
            <c:spPr>
              <a:solidFill>
                <a:srgbClr val="EF7516"/>
              </a:solidFill>
              <a:ln>
                <a:solidFill>
                  <a:srgbClr val="EF751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Feuil1!$C$2:$C$13</c:f>
              <c:numCache>
                <c:formatCode>0.0</c:formatCode>
                <c:ptCount val="12"/>
                <c:pt idx="0">
                  <c:v>85.76</c:v>
                </c:pt>
                <c:pt idx="1">
                  <c:v>88.78</c:v>
                </c:pt>
                <c:pt idx="2">
                  <c:v>88.01</c:v>
                </c:pt>
                <c:pt idx="3">
                  <c:v>89.88</c:v>
                </c:pt>
                <c:pt idx="4">
                  <c:v>89.22</c:v>
                </c:pt>
                <c:pt idx="5">
                  <c:v>91.48</c:v>
                </c:pt>
                <c:pt idx="6">
                  <c:v>93.6</c:v>
                </c:pt>
                <c:pt idx="7">
                  <c:v>93.410000000000025</c:v>
                </c:pt>
                <c:pt idx="8">
                  <c:v>94.09</c:v>
                </c:pt>
                <c:pt idx="9">
                  <c:v>94.7</c:v>
                </c:pt>
                <c:pt idx="10">
                  <c:v>95.98</c:v>
                </c:pt>
                <c:pt idx="11">
                  <c:v>94.4</c:v>
                </c:pt>
              </c:numCache>
            </c:numRef>
          </c:val>
          <c:smooth val="0"/>
        </c:ser>
        <c:dLbls>
          <c:showLegendKey val="0"/>
          <c:showVal val="0"/>
          <c:showCatName val="0"/>
          <c:showSerName val="0"/>
          <c:showPercent val="0"/>
          <c:showBubbleSize val="0"/>
        </c:dLbls>
        <c:marker val="1"/>
        <c:smooth val="0"/>
        <c:axId val="518427856"/>
        <c:axId val="518428248"/>
      </c:lineChart>
      <c:catAx>
        <c:axId val="51842785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518428248"/>
        <c:crosses val="autoZero"/>
        <c:auto val="1"/>
        <c:lblAlgn val="ctr"/>
        <c:lblOffset val="100"/>
        <c:noMultiLvlLbl val="0"/>
      </c:catAx>
      <c:valAx>
        <c:axId val="518428248"/>
        <c:scaling>
          <c:orientation val="minMax"/>
          <c:min val="80"/>
        </c:scaling>
        <c:delete val="0"/>
        <c:axPos val="l"/>
        <c:majorGridlines>
          <c:spPr>
            <a:ln w="6350">
              <a:solidFill>
                <a:schemeClr val="bg1">
                  <a:lumMod val="75000"/>
                </a:schemeClr>
              </a:solidFill>
              <a:prstDash val="sysDash"/>
            </a:ln>
          </c:spPr>
        </c:majorGridlines>
        <c:title>
          <c:tx>
            <c:rich>
              <a:bodyPr rot="-5400000" vert="horz"/>
              <a:lstStyle/>
              <a:p>
                <a:pPr>
                  <a:defRPr>
                    <a:latin typeface="HelveticaNeueLT Std" pitchFamily="34" charset="0"/>
                  </a:defRPr>
                </a:pPr>
                <a:r>
                  <a:rPr lang="fr-CA" b="0" dirty="0" smtClean="0">
                    <a:latin typeface="HelveticaNeueLT Std" pitchFamily="34" charset="0"/>
                  </a:rPr>
                  <a:t>Proportion</a:t>
                </a:r>
                <a:r>
                  <a:rPr lang="fr-CA" b="0" baseline="0" dirty="0" smtClean="0">
                    <a:latin typeface="HelveticaNeueLT Std" pitchFamily="34" charset="0"/>
                  </a:rPr>
                  <a:t> de participants (%)</a:t>
                </a:r>
                <a:endParaRPr lang="fr-FR"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18427856"/>
        <c:crosses val="autoZero"/>
        <c:crossBetween val="between"/>
        <c:majorUnit val="5"/>
      </c:valAx>
    </c:plotArea>
    <c:legend>
      <c:legendPos val="t"/>
      <c:layout>
        <c:manualLayout>
          <c:xMode val="edge"/>
          <c:yMode val="edge"/>
          <c:x val="0.27841049382716115"/>
          <c:y val="1.3803474266907282E-2"/>
          <c:w val="0.43854938271604937"/>
          <c:h val="7.5912921937921943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234145138646812"/>
          <c:w val="0.85757217847769029"/>
          <c:h val="0.78270475978366549"/>
        </c:manualLayout>
      </c:layout>
      <c:lineChart>
        <c:grouping val="standard"/>
        <c:varyColors val="0"/>
        <c:ser>
          <c:idx val="0"/>
          <c:order val="0"/>
          <c:tx>
            <c:strRef>
              <c:f>Feuil1!$B$1</c:f>
              <c:strCache>
                <c:ptCount val="1"/>
                <c:pt idx="0">
                  <c:v>Dépistage VIH dernière année</c:v>
                </c:pt>
              </c:strCache>
            </c:strRef>
          </c:tx>
          <c:spPr>
            <a:ln w="19050">
              <a:solidFill>
                <a:srgbClr val="1C819A"/>
              </a:solidFill>
            </a:ln>
          </c:spPr>
          <c:marker>
            <c:symbol val="circle"/>
            <c:size val="6"/>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Feuil1!$B$2:$B$13</c:f>
              <c:numCache>
                <c:formatCode>General</c:formatCode>
                <c:ptCount val="12"/>
                <c:pt idx="0">
                  <c:v>64.11</c:v>
                </c:pt>
                <c:pt idx="1">
                  <c:v>65.78</c:v>
                </c:pt>
                <c:pt idx="2">
                  <c:v>63.6</c:v>
                </c:pt>
                <c:pt idx="3">
                  <c:v>66.410000000000025</c:v>
                </c:pt>
                <c:pt idx="4">
                  <c:v>66.27</c:v>
                </c:pt>
                <c:pt idx="5">
                  <c:v>69.069999999999993</c:v>
                </c:pt>
                <c:pt idx="6">
                  <c:v>69.31</c:v>
                </c:pt>
                <c:pt idx="7">
                  <c:v>71.099999999999994</c:v>
                </c:pt>
                <c:pt idx="8">
                  <c:v>66.400000000000006</c:v>
                </c:pt>
                <c:pt idx="9">
                  <c:v>67.61</c:v>
                </c:pt>
                <c:pt idx="10">
                  <c:v>71.989999999999995</c:v>
                </c:pt>
                <c:pt idx="11">
                  <c:v>70.400000000000006</c:v>
                </c:pt>
              </c:numCache>
            </c:numRef>
          </c:val>
          <c:smooth val="0"/>
        </c:ser>
        <c:ser>
          <c:idx val="1"/>
          <c:order val="1"/>
          <c:tx>
            <c:strRef>
              <c:f>Feuil1!$C$1</c:f>
              <c:strCache>
                <c:ptCount val="1"/>
                <c:pt idx="0">
                  <c:v>Dépistage VHC dernière année</c:v>
                </c:pt>
              </c:strCache>
            </c:strRef>
          </c:tx>
          <c:spPr>
            <a:ln w="19050">
              <a:solidFill>
                <a:srgbClr val="EF7516"/>
              </a:solidFill>
            </a:ln>
          </c:spPr>
          <c:marker>
            <c:symbol val="square"/>
            <c:size val="6"/>
            <c:spPr>
              <a:solidFill>
                <a:srgbClr val="EF7516"/>
              </a:solidFill>
              <a:ln>
                <a:solidFill>
                  <a:srgbClr val="EF751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Feuil1!$C$2:$C$13</c:f>
              <c:numCache>
                <c:formatCode>General</c:formatCode>
                <c:ptCount val="12"/>
                <c:pt idx="0">
                  <c:v>48.720000000000013</c:v>
                </c:pt>
                <c:pt idx="1">
                  <c:v>55.92</c:v>
                </c:pt>
                <c:pt idx="2">
                  <c:v>54.11</c:v>
                </c:pt>
                <c:pt idx="3">
                  <c:v>55.379999999999995</c:v>
                </c:pt>
                <c:pt idx="4">
                  <c:v>52.190000000000012</c:v>
                </c:pt>
                <c:pt idx="5">
                  <c:v>55.46</c:v>
                </c:pt>
                <c:pt idx="6">
                  <c:v>53.13</c:v>
                </c:pt>
                <c:pt idx="7">
                  <c:v>57.89</c:v>
                </c:pt>
                <c:pt idx="8">
                  <c:v>56.77</c:v>
                </c:pt>
                <c:pt idx="9">
                  <c:v>58.17</c:v>
                </c:pt>
                <c:pt idx="10">
                  <c:v>65.81</c:v>
                </c:pt>
                <c:pt idx="11">
                  <c:v>60.4</c:v>
                </c:pt>
              </c:numCache>
            </c:numRef>
          </c:val>
          <c:smooth val="0"/>
        </c:ser>
        <c:dLbls>
          <c:showLegendKey val="0"/>
          <c:showVal val="0"/>
          <c:showCatName val="0"/>
          <c:showSerName val="0"/>
          <c:showPercent val="0"/>
          <c:showBubbleSize val="0"/>
        </c:dLbls>
        <c:marker val="1"/>
        <c:smooth val="0"/>
        <c:axId val="518429032"/>
        <c:axId val="520046280"/>
      </c:lineChart>
      <c:catAx>
        <c:axId val="51842903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520046280"/>
        <c:crosses val="autoZero"/>
        <c:auto val="1"/>
        <c:lblAlgn val="ctr"/>
        <c:lblOffset val="100"/>
        <c:noMultiLvlLbl val="0"/>
      </c:catAx>
      <c:valAx>
        <c:axId val="520046280"/>
        <c:scaling>
          <c:orientation val="minMax"/>
          <c:max val="100"/>
          <c:min val="40"/>
        </c:scaling>
        <c:delete val="0"/>
        <c:axPos val="l"/>
        <c:majorGridlines>
          <c:spPr>
            <a:ln w="6350">
              <a:solidFill>
                <a:schemeClr val="bg1">
                  <a:lumMod val="75000"/>
                </a:schemeClr>
              </a:solidFill>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HelveticaNeueLT Std" pitchFamily="34" charset="0"/>
                    <a:ea typeface="+mn-ea"/>
                    <a:cs typeface="+mn-cs"/>
                  </a:defRPr>
                </a:pPr>
                <a:r>
                  <a:rPr lang="fr-CA" sz="1800" b="0" i="0" baseline="0" dirty="0" smtClean="0">
                    <a:latin typeface="HelveticaNeueLT Std" pitchFamily="34" charset="0"/>
                  </a:rPr>
                  <a:t>Proportion de participants (%)</a:t>
                </a:r>
                <a:endParaRPr lang="fr-FR" sz="1800" b="0" i="0" baseline="0" dirty="0" smtClean="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18429032"/>
        <c:crosses val="autoZero"/>
        <c:crossBetween val="between"/>
        <c:majorUnit val="10"/>
      </c:valAx>
    </c:plotArea>
    <c:legend>
      <c:legendPos val="t"/>
      <c:layout>
        <c:manualLayout>
          <c:xMode val="edge"/>
          <c:yMode val="edge"/>
          <c:x val="0.27841049382716127"/>
          <c:y val="1.3803474266907289E-2"/>
          <c:w val="0.41077160493827158"/>
          <c:h val="9.8361188184965004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373496728430341"/>
          <c:w val="0.85757217847769029"/>
          <c:h val="0.76867459337926491"/>
        </c:manualLayout>
      </c:layout>
      <c:lineChart>
        <c:grouping val="standard"/>
        <c:varyColors val="0"/>
        <c:ser>
          <c:idx val="0"/>
          <c:order val="0"/>
          <c:tx>
            <c:strRef>
              <c:f>Feuil1!$B$1</c:f>
              <c:strCache>
                <c:ptCount val="1"/>
                <c:pt idx="0">
                  <c:v>Ignorance statut VIH +</c:v>
                </c:pt>
              </c:strCache>
            </c:strRef>
          </c:tx>
          <c:spPr>
            <a:ln w="19050">
              <a:solidFill>
                <a:srgbClr val="1C819A"/>
              </a:solidFill>
            </a:ln>
          </c:spPr>
          <c:marker>
            <c:symbol val="circle"/>
            <c:size val="6"/>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Feuil1!$B$2:$B$13</c:f>
              <c:numCache>
                <c:formatCode>General</c:formatCode>
                <c:ptCount val="12"/>
                <c:pt idx="0">
                  <c:v>22.689999999999987</c:v>
                </c:pt>
                <c:pt idx="1">
                  <c:v>24.5</c:v>
                </c:pt>
                <c:pt idx="2">
                  <c:v>16.930000000000007</c:v>
                </c:pt>
                <c:pt idx="3">
                  <c:v>18.260000000000002</c:v>
                </c:pt>
                <c:pt idx="4">
                  <c:v>17.439999999999987</c:v>
                </c:pt>
                <c:pt idx="5">
                  <c:v>14.6</c:v>
                </c:pt>
                <c:pt idx="6">
                  <c:v>9.7399999999999967</c:v>
                </c:pt>
                <c:pt idx="7">
                  <c:v>9.6600000000000037</c:v>
                </c:pt>
                <c:pt idx="8">
                  <c:v>14.440000000000001</c:v>
                </c:pt>
                <c:pt idx="9">
                  <c:v>7.1899999999999977</c:v>
                </c:pt>
                <c:pt idx="10">
                  <c:v>9.02</c:v>
                </c:pt>
                <c:pt idx="11">
                  <c:v>7.4</c:v>
                </c:pt>
              </c:numCache>
            </c:numRef>
          </c:val>
          <c:smooth val="0"/>
        </c:ser>
        <c:ser>
          <c:idx val="1"/>
          <c:order val="1"/>
          <c:tx>
            <c:strRef>
              <c:f>Feuil1!$C$1</c:f>
              <c:strCache>
                <c:ptCount val="1"/>
                <c:pt idx="0">
                  <c:v>Ignorance statut VHC +</c:v>
                </c:pt>
              </c:strCache>
            </c:strRef>
          </c:tx>
          <c:spPr>
            <a:ln w="19050">
              <a:solidFill>
                <a:srgbClr val="EF7516"/>
              </a:solidFill>
            </a:ln>
          </c:spPr>
          <c:marker>
            <c:symbol val="square"/>
            <c:size val="6"/>
            <c:spPr>
              <a:solidFill>
                <a:srgbClr val="EF7516"/>
              </a:solidFill>
              <a:ln>
                <a:solidFill>
                  <a:srgbClr val="EF751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Feuil1!$C$2:$C$13</c:f>
              <c:numCache>
                <c:formatCode>General</c:formatCode>
                <c:ptCount val="12"/>
                <c:pt idx="0">
                  <c:v>28.379999999999992</c:v>
                </c:pt>
                <c:pt idx="1">
                  <c:v>29.900000000000006</c:v>
                </c:pt>
                <c:pt idx="2">
                  <c:v>22.620000000000005</c:v>
                </c:pt>
                <c:pt idx="3">
                  <c:v>23.159999999999997</c:v>
                </c:pt>
                <c:pt idx="4">
                  <c:v>18.790000000000006</c:v>
                </c:pt>
                <c:pt idx="5">
                  <c:v>18.010000000000005</c:v>
                </c:pt>
                <c:pt idx="6">
                  <c:v>16.260000000000002</c:v>
                </c:pt>
                <c:pt idx="7">
                  <c:v>14.940000000000001</c:v>
                </c:pt>
                <c:pt idx="8">
                  <c:v>13.57</c:v>
                </c:pt>
                <c:pt idx="9">
                  <c:v>16.279999999999987</c:v>
                </c:pt>
                <c:pt idx="10">
                  <c:v>15.470000000000002</c:v>
                </c:pt>
                <c:pt idx="11">
                  <c:v>21.4</c:v>
                </c:pt>
              </c:numCache>
            </c:numRef>
          </c:val>
          <c:smooth val="0"/>
        </c:ser>
        <c:dLbls>
          <c:showLegendKey val="0"/>
          <c:showVal val="0"/>
          <c:showCatName val="0"/>
          <c:showSerName val="0"/>
          <c:showPercent val="0"/>
          <c:showBubbleSize val="0"/>
        </c:dLbls>
        <c:marker val="1"/>
        <c:smooth val="0"/>
        <c:axId val="520047064"/>
        <c:axId val="520047456"/>
      </c:lineChart>
      <c:catAx>
        <c:axId val="520047064"/>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520047456"/>
        <c:crosses val="autoZero"/>
        <c:auto val="1"/>
        <c:lblAlgn val="ctr"/>
        <c:lblOffset val="100"/>
        <c:noMultiLvlLbl val="0"/>
      </c:catAx>
      <c:valAx>
        <c:axId val="520047456"/>
        <c:scaling>
          <c:orientation val="minMax"/>
          <c:max val="40"/>
          <c:min val="0"/>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2.4081931773126137E-2"/>
              <c:y val="0.19454735726162256"/>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20047064"/>
        <c:crosses val="autoZero"/>
        <c:crossBetween val="between"/>
        <c:majorUnit val="5"/>
      </c:valAx>
    </c:plotArea>
    <c:legend>
      <c:legendPos val="t"/>
      <c:layout>
        <c:manualLayout>
          <c:xMode val="edge"/>
          <c:yMode val="edge"/>
          <c:x val="0.32316358024691388"/>
          <c:y val="1.3803474266907289E-2"/>
          <c:w val="0.33206790123456892"/>
          <c:h val="0.104932411631589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VIH +</c:v>
                </c:pt>
              </c:strCache>
            </c:strRef>
          </c:tx>
          <c:spPr>
            <a:ln w="19050">
              <a:solidFill>
                <a:srgbClr val="1C819A"/>
              </a:solidFill>
            </a:ln>
          </c:spPr>
          <c:marker>
            <c:symbol val="circle"/>
            <c:size val="6"/>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Feuil1!$B$2:$B$13</c:f>
              <c:numCache>
                <c:formatCode>General</c:formatCode>
                <c:ptCount val="12"/>
                <c:pt idx="0">
                  <c:v>89.13</c:v>
                </c:pt>
                <c:pt idx="1">
                  <c:v>84.76</c:v>
                </c:pt>
                <c:pt idx="2">
                  <c:v>91.08</c:v>
                </c:pt>
                <c:pt idx="3">
                  <c:v>89.3</c:v>
                </c:pt>
                <c:pt idx="4">
                  <c:v>81.88</c:v>
                </c:pt>
                <c:pt idx="5">
                  <c:v>87.31</c:v>
                </c:pt>
                <c:pt idx="6">
                  <c:v>83.45</c:v>
                </c:pt>
                <c:pt idx="7">
                  <c:v>90.4</c:v>
                </c:pt>
                <c:pt idx="8">
                  <c:v>89.54</c:v>
                </c:pt>
                <c:pt idx="9">
                  <c:v>84.5</c:v>
                </c:pt>
                <c:pt idx="10">
                  <c:v>93.39</c:v>
                </c:pt>
                <c:pt idx="11">
                  <c:v>94.6</c:v>
                </c:pt>
              </c:numCache>
            </c:numRef>
          </c:val>
          <c:smooth val="0"/>
        </c:ser>
        <c:ser>
          <c:idx val="1"/>
          <c:order val="1"/>
          <c:tx>
            <c:strRef>
              <c:f>Feuil1!$C$1</c:f>
              <c:strCache>
                <c:ptCount val="1"/>
                <c:pt idx="0">
                  <c:v>VHC +</c:v>
                </c:pt>
              </c:strCache>
            </c:strRef>
          </c:tx>
          <c:spPr>
            <a:ln w="19050">
              <a:solidFill>
                <a:srgbClr val="EF7516"/>
              </a:solidFill>
            </a:ln>
          </c:spPr>
          <c:marker>
            <c:symbol val="square"/>
            <c:size val="6"/>
            <c:spPr>
              <a:solidFill>
                <a:srgbClr val="EF7516"/>
              </a:solidFill>
              <a:ln>
                <a:solidFill>
                  <a:srgbClr val="EF751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Feuil1!$C$2:$C$13</c:f>
              <c:numCache>
                <c:formatCode>General</c:formatCode>
                <c:ptCount val="12"/>
                <c:pt idx="0">
                  <c:v>55.190000000000012</c:v>
                </c:pt>
                <c:pt idx="1">
                  <c:v>50.37</c:v>
                </c:pt>
                <c:pt idx="2">
                  <c:v>48.36</c:v>
                </c:pt>
                <c:pt idx="3">
                  <c:v>49.28</c:v>
                </c:pt>
                <c:pt idx="4">
                  <c:v>45.04</c:v>
                </c:pt>
                <c:pt idx="5">
                  <c:v>41.260000000000012</c:v>
                </c:pt>
                <c:pt idx="6">
                  <c:v>46.33</c:v>
                </c:pt>
                <c:pt idx="7">
                  <c:v>41.56</c:v>
                </c:pt>
                <c:pt idx="8">
                  <c:v>44.42</c:v>
                </c:pt>
                <c:pt idx="9">
                  <c:v>35.54</c:v>
                </c:pt>
                <c:pt idx="10">
                  <c:v>41.57</c:v>
                </c:pt>
                <c:pt idx="11">
                  <c:v>40.700000000000003</c:v>
                </c:pt>
              </c:numCache>
            </c:numRef>
          </c:val>
          <c:smooth val="0"/>
        </c:ser>
        <c:dLbls>
          <c:showLegendKey val="0"/>
          <c:showVal val="0"/>
          <c:showCatName val="0"/>
          <c:showSerName val="0"/>
          <c:showPercent val="0"/>
          <c:showBubbleSize val="0"/>
        </c:dLbls>
        <c:marker val="1"/>
        <c:smooth val="0"/>
        <c:axId val="519657936"/>
        <c:axId val="519658328"/>
      </c:lineChart>
      <c:catAx>
        <c:axId val="51965793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519658328"/>
        <c:crosses val="autoZero"/>
        <c:auto val="1"/>
        <c:lblAlgn val="ctr"/>
        <c:lblOffset val="100"/>
        <c:noMultiLvlLbl val="0"/>
      </c:catAx>
      <c:valAx>
        <c:axId val="519658328"/>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19657936"/>
        <c:crosses val="autoZero"/>
        <c:crossBetween val="between"/>
        <c:majorUnit val="10"/>
      </c:valAx>
    </c:plotArea>
    <c:legend>
      <c:legendPos val="t"/>
      <c:layout>
        <c:manualLayout>
          <c:xMode val="edge"/>
          <c:yMode val="edge"/>
          <c:x val="0.31544753086419752"/>
          <c:y val="1.3803474266907289E-2"/>
          <c:w val="0.35830246913580366"/>
          <c:h val="7.5912921937921971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VIH +</c:v>
                </c:pt>
              </c:strCache>
            </c:strRef>
          </c:tx>
          <c:spPr>
            <a:ln w="19050">
              <a:solidFill>
                <a:srgbClr val="1C819A"/>
              </a:solidFill>
            </a:ln>
          </c:spPr>
          <c:marker>
            <c:symbol val="circle"/>
            <c:size val="6"/>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Feuil1!$B$2:$B$13</c:f>
              <c:numCache>
                <c:formatCode>General</c:formatCode>
                <c:ptCount val="12"/>
                <c:pt idx="0">
                  <c:v>60.87</c:v>
                </c:pt>
                <c:pt idx="1">
                  <c:v>47.24</c:v>
                </c:pt>
                <c:pt idx="2">
                  <c:v>57.32</c:v>
                </c:pt>
                <c:pt idx="3">
                  <c:v>59.220000000000013</c:v>
                </c:pt>
                <c:pt idx="4">
                  <c:v>56.3</c:v>
                </c:pt>
                <c:pt idx="5">
                  <c:v>61.36</c:v>
                </c:pt>
                <c:pt idx="6">
                  <c:v>64.959999999999994</c:v>
                </c:pt>
                <c:pt idx="7">
                  <c:v>68.59</c:v>
                </c:pt>
                <c:pt idx="8">
                  <c:v>76.319999999999993</c:v>
                </c:pt>
                <c:pt idx="9">
                  <c:v>78.13</c:v>
                </c:pt>
                <c:pt idx="10">
                  <c:v>81.819999999999993</c:v>
                </c:pt>
                <c:pt idx="11">
                  <c:v>85.8</c:v>
                </c:pt>
              </c:numCache>
            </c:numRef>
          </c:val>
          <c:smooth val="0"/>
        </c:ser>
        <c:ser>
          <c:idx val="1"/>
          <c:order val="1"/>
          <c:tx>
            <c:strRef>
              <c:f>Feuil1!$C$1</c:f>
              <c:strCache>
                <c:ptCount val="1"/>
                <c:pt idx="0">
                  <c:v>VHC +</c:v>
                </c:pt>
              </c:strCache>
            </c:strRef>
          </c:tx>
          <c:spPr>
            <a:ln w="19050">
              <a:solidFill>
                <a:srgbClr val="EF7516"/>
              </a:solidFill>
            </a:ln>
          </c:spPr>
          <c:marker>
            <c:symbol val="square"/>
            <c:size val="6"/>
            <c:spPr>
              <a:solidFill>
                <a:srgbClr val="EF7516"/>
              </a:solidFill>
              <a:ln>
                <a:solidFill>
                  <a:srgbClr val="EF7516"/>
                </a:solidFill>
              </a:ln>
            </c:spPr>
          </c:marker>
          <c:cat>
            <c:numRef>
              <c:f>Feuil1!$A$2:$A$13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Feuil1!$C$2:$C$13</c:f>
              <c:numCache>
                <c:formatCode>General</c:formatCode>
                <c:ptCount val="12"/>
                <c:pt idx="3">
                  <c:v>11.629999999999999</c:v>
                </c:pt>
                <c:pt idx="4">
                  <c:v>12.27</c:v>
                </c:pt>
                <c:pt idx="5">
                  <c:v>9.7399999999999984</c:v>
                </c:pt>
                <c:pt idx="6">
                  <c:v>16.989999999999966</c:v>
                </c:pt>
                <c:pt idx="7">
                  <c:v>14.729999999999999</c:v>
                </c:pt>
                <c:pt idx="8">
                  <c:v>18.600000000000001</c:v>
                </c:pt>
                <c:pt idx="9">
                  <c:v>20.439999999999987</c:v>
                </c:pt>
                <c:pt idx="10">
                  <c:v>18.16</c:v>
                </c:pt>
                <c:pt idx="11">
                  <c:v>23</c:v>
                </c:pt>
              </c:numCache>
            </c:numRef>
          </c:val>
          <c:smooth val="0"/>
        </c:ser>
        <c:dLbls>
          <c:showLegendKey val="0"/>
          <c:showVal val="0"/>
          <c:showCatName val="0"/>
          <c:showSerName val="0"/>
          <c:showPercent val="0"/>
          <c:showBubbleSize val="0"/>
        </c:dLbls>
        <c:marker val="1"/>
        <c:smooth val="0"/>
        <c:axId val="519659112"/>
        <c:axId val="519659504"/>
      </c:lineChart>
      <c:catAx>
        <c:axId val="51965911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519659504"/>
        <c:crosses val="autoZero"/>
        <c:auto val="1"/>
        <c:lblAlgn val="ctr"/>
        <c:lblOffset val="100"/>
        <c:noMultiLvlLbl val="0"/>
      </c:catAx>
      <c:valAx>
        <c:axId val="519659504"/>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19659112"/>
        <c:crosses val="autoZero"/>
        <c:crossBetween val="between"/>
        <c:majorUnit val="10"/>
      </c:valAx>
    </c:plotArea>
    <c:legend>
      <c:legendPos val="t"/>
      <c:layout>
        <c:manualLayout>
          <c:xMode val="edge"/>
          <c:yMode val="edge"/>
          <c:x val="0.27841049382716127"/>
          <c:y val="1.3803474266907289E-2"/>
          <c:w val="0.41077160493827158"/>
          <c:h val="7.5912921937921971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Feuil1!$B$1</c:f>
              <c:strCache>
                <c:ptCount val="1"/>
                <c:pt idx="0">
                  <c:v>2009-2015</c:v>
                </c:pt>
              </c:strCache>
            </c:strRef>
          </c:tx>
          <c:dPt>
            <c:idx val="0"/>
            <c:bubble3D val="0"/>
            <c:spPr>
              <a:solidFill>
                <a:schemeClr val="accent5">
                  <a:lumMod val="75000"/>
                </a:schemeClr>
              </a:solidFill>
            </c:spPr>
          </c:dPt>
          <c:dPt>
            <c:idx val="1"/>
            <c:bubble3D val="0"/>
            <c:spPr>
              <a:solidFill>
                <a:schemeClr val="accent6"/>
              </a:solidFill>
            </c:spPr>
          </c:dPt>
          <c:dPt>
            <c:idx val="2"/>
            <c:bubble3D val="0"/>
            <c:spPr>
              <a:solidFill>
                <a:schemeClr val="bg1"/>
              </a:solidFill>
            </c:spPr>
          </c:dPt>
          <c:dPt>
            <c:idx val="3"/>
            <c:bubble3D val="0"/>
            <c:spPr>
              <a:solidFill>
                <a:schemeClr val="tx1"/>
              </a:solidFill>
            </c:spPr>
          </c:dPt>
          <c:dPt>
            <c:idx val="4"/>
            <c:bubble3D val="0"/>
            <c:spPr>
              <a:solidFill>
                <a:schemeClr val="accent5">
                  <a:lumMod val="40000"/>
                  <a:lumOff val="60000"/>
                </a:schemeClr>
              </a:solidFill>
            </c:spPr>
          </c:dPt>
          <c:dLbls>
            <c:dLbl>
              <c:idx val="0"/>
              <c:layout/>
              <c:tx>
                <c:rich>
                  <a:bodyPr/>
                  <a:lstStyle/>
                  <a:p>
                    <a:r>
                      <a:rPr lang="en-US" sz="1600" dirty="0" smtClean="0">
                        <a:solidFill>
                          <a:schemeClr val="tx1"/>
                        </a:solidFill>
                        <a:latin typeface="HelveticaNeueLT Std" pitchFamily="34" charset="0"/>
                      </a:rPr>
                      <a:t>42,6 </a:t>
                    </a:r>
                    <a:r>
                      <a:rPr lang="en-US" sz="1600" dirty="0" smtClean="0">
                        <a:latin typeface="HelveticaNeueLT Std" pitchFamily="34" charset="0"/>
                      </a:rPr>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573730702329914E-2"/>
                  <c:y val="-0.15100705811827236"/>
                </c:manualLayout>
              </c:layout>
              <c:tx>
                <c:rich>
                  <a:bodyPr/>
                  <a:lstStyle/>
                  <a:p>
                    <a:r>
                      <a:rPr lang="en-US" sz="1600" dirty="0" smtClean="0">
                        <a:solidFill>
                          <a:schemeClr val="tx1"/>
                        </a:solidFill>
                        <a:latin typeface="HelveticaNeueLT Std" pitchFamily="34" charset="0"/>
                      </a:rPr>
                      <a:t>41,2</a:t>
                    </a:r>
                    <a:r>
                      <a:rPr lang="en-US" sz="1600" dirty="0" smtClean="0">
                        <a:latin typeface="HelveticaNeueLT Std" pitchFamily="34" charset="0"/>
                      </a:rPr>
                      <a:t>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3597719883584184E-2"/>
                  <c:y val="0.11553941020154651"/>
                </c:manualLayout>
              </c:layout>
              <c:tx>
                <c:rich>
                  <a:bodyPr/>
                  <a:lstStyle/>
                  <a:p>
                    <a:r>
                      <a:rPr lang="en-US" sz="1600" dirty="0" smtClean="0">
                        <a:solidFill>
                          <a:schemeClr val="tx1"/>
                        </a:solidFill>
                        <a:latin typeface="HelveticaNeueLT Std" pitchFamily="34" charset="0"/>
                      </a:rPr>
                      <a:t>10,1 </a:t>
                    </a:r>
                    <a:r>
                      <a:rPr lang="en-US" sz="1600" dirty="0" smtClean="0">
                        <a:latin typeface="HelveticaNeueLT Std" pitchFamily="34" charset="0"/>
                      </a:rPr>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0018769696313203E-3"/>
                  <c:y val="-7.8157202297559122E-3"/>
                </c:manualLayout>
              </c:layout>
              <c:tx>
                <c:rich>
                  <a:bodyPr/>
                  <a:lstStyle/>
                  <a:p>
                    <a:r>
                      <a:rPr lang="en-US" sz="1600" dirty="0" smtClean="0">
                        <a:latin typeface="HelveticaNeueLT Std" pitchFamily="34" charset="0"/>
                      </a:rPr>
                      <a:t>3,4 %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084228576174325E-2"/>
                  <c:y val="-2.0738127996185581E-2"/>
                </c:manualLayout>
              </c:layout>
              <c:tx>
                <c:rich>
                  <a:bodyPr/>
                  <a:lstStyle/>
                  <a:p>
                    <a:r>
                      <a:rPr lang="en-US" sz="1600" dirty="0" smtClean="0">
                        <a:latin typeface="HelveticaNeueLT Std" pitchFamily="34" charset="0"/>
                      </a:rPr>
                      <a:t>2,7 %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fr-FR" sz="1600">
                    <a:solidFill>
                      <a:schemeClr val="tx1"/>
                    </a:solidFill>
                    <a:latin typeface="HelveticaNeueLT Std" pitchFamily="34" charset="0"/>
                  </a:defRPr>
                </a:pPr>
                <a:endParaRPr lang="fr-FR"/>
              </a:p>
            </c:txPr>
            <c:showLegendKey val="0"/>
            <c:showVal val="1"/>
            <c:showCatName val="0"/>
            <c:showSerName val="0"/>
            <c:showPercent val="0"/>
            <c:showBubbleSize val="0"/>
            <c:showLeaderLines val="1"/>
            <c:leaderLines>
              <c:spPr>
                <a:ln>
                  <a:solidFill>
                    <a:schemeClr val="bg1"/>
                  </a:solidFill>
                </a:ln>
              </c:spPr>
            </c:leaderLines>
            <c:extLst>
              <c:ext xmlns:c15="http://schemas.microsoft.com/office/drawing/2012/chart" uri="{CE6537A1-D6FC-4f65-9D91-7224C49458BB}"/>
            </c:extLst>
          </c:dLbls>
          <c:cat>
            <c:strRef>
              <c:f>Feuil1!$A$2:$A$6</c:f>
              <c:strCache>
                <c:ptCount val="5"/>
                <c:pt idx="0">
                  <c:v>cocaïne</c:v>
                </c:pt>
                <c:pt idx="1">
                  <c:v>médicaments opioïdes</c:v>
                </c:pt>
                <c:pt idx="2">
                  <c:v>héroïne</c:v>
                </c:pt>
                <c:pt idx="3">
                  <c:v>crack</c:v>
                </c:pt>
                <c:pt idx="4">
                  <c:v>autres</c:v>
                </c:pt>
              </c:strCache>
            </c:strRef>
          </c:cat>
          <c:val>
            <c:numRef>
              <c:f>Feuil1!$B$2:$B$6</c:f>
              <c:numCache>
                <c:formatCode>General</c:formatCode>
                <c:ptCount val="5"/>
                <c:pt idx="0">
                  <c:v>42.6</c:v>
                </c:pt>
                <c:pt idx="1">
                  <c:v>41.2</c:v>
                </c:pt>
                <c:pt idx="2">
                  <c:v>10.1</c:v>
                </c:pt>
                <c:pt idx="3">
                  <c:v>3.4</c:v>
                </c:pt>
                <c:pt idx="4">
                  <c:v>2.7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184236143074051"/>
          <c:y val="0.11072317648200154"/>
          <c:w val="0.26199305576596976"/>
          <c:h val="0.76686663147710465"/>
        </c:manualLayout>
      </c:layout>
      <c:overlay val="0"/>
      <c:txPr>
        <a:bodyPr/>
        <a:lstStyle/>
        <a:p>
          <a:pPr>
            <a:defRPr lang="fr-FR" sz="1600">
              <a:latin typeface="HelveticaNeueLT Std" pitchFamily="34" charset="0"/>
            </a:defRPr>
          </a:pPr>
          <a:endParaRPr lang="fr-FR"/>
        </a:p>
      </c:txPr>
    </c:legend>
    <c:plotVisOnly val="1"/>
    <c:dispBlanksAs val="zero"/>
    <c:showDLblsOverMax val="0"/>
  </c:chart>
  <c:txPr>
    <a:bodyPr/>
    <a:lstStyle/>
    <a:p>
      <a:pPr>
        <a:defRPr sz="1800">
          <a:solidFill>
            <a:schemeClr val="tx1">
              <a:lumMod val="65000"/>
              <a:lumOff val="35000"/>
            </a:schemeClr>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0863130098156"/>
          <c:y val="0.12707472538324632"/>
          <c:w val="0.86837466633291993"/>
          <c:h val="0.78533491869510164"/>
        </c:manualLayout>
      </c:layout>
      <c:lineChart>
        <c:grouping val="standard"/>
        <c:varyColors val="0"/>
        <c:ser>
          <c:idx val="0"/>
          <c:order val="0"/>
          <c:tx>
            <c:strRef>
              <c:f>Feuil1!$B$1</c:f>
              <c:strCache>
                <c:ptCount val="1"/>
                <c:pt idx="0">
                  <c:v>Cocaïne ou crack injectés</c:v>
                </c:pt>
              </c:strCache>
            </c:strRef>
          </c:tx>
          <c:spPr>
            <a:ln w="19050">
              <a:solidFill>
                <a:srgbClr val="1C819A"/>
              </a:solidFill>
            </a:ln>
          </c:spPr>
          <c:marker>
            <c:symbol val="circle"/>
            <c:size val="6"/>
          </c:marker>
          <c:cat>
            <c:numRef>
              <c:f>Feuil1!$A$2:$A$6</c:f>
              <c:numCache>
                <c:formatCode>General</c:formatCode>
                <c:ptCount val="5"/>
                <c:pt idx="0">
                  <c:v>2010</c:v>
                </c:pt>
                <c:pt idx="1">
                  <c:v>2011</c:v>
                </c:pt>
                <c:pt idx="2">
                  <c:v>2012</c:v>
                </c:pt>
                <c:pt idx="3">
                  <c:v>2013</c:v>
                </c:pt>
                <c:pt idx="4">
                  <c:v>2014</c:v>
                </c:pt>
              </c:numCache>
            </c:numRef>
          </c:cat>
          <c:val>
            <c:numRef>
              <c:f>Feuil1!$B$2:$B$6</c:f>
              <c:numCache>
                <c:formatCode>0.0</c:formatCode>
                <c:ptCount val="5"/>
                <c:pt idx="0">
                  <c:v>49.4</c:v>
                </c:pt>
                <c:pt idx="1">
                  <c:v>51.6</c:v>
                </c:pt>
                <c:pt idx="2">
                  <c:v>49.8</c:v>
                </c:pt>
                <c:pt idx="3">
                  <c:v>46.8</c:v>
                </c:pt>
                <c:pt idx="4">
                  <c:v>43.3</c:v>
                </c:pt>
              </c:numCache>
            </c:numRef>
          </c:val>
          <c:smooth val="0"/>
        </c:ser>
        <c:ser>
          <c:idx val="1"/>
          <c:order val="1"/>
          <c:tx>
            <c:strRef>
              <c:f>Feuil1!$C$1</c:f>
              <c:strCache>
                <c:ptCount val="1"/>
                <c:pt idx="0">
                  <c:v>Héroïne injectée</c:v>
                </c:pt>
              </c:strCache>
            </c:strRef>
          </c:tx>
          <c:spPr>
            <a:ln w="19050">
              <a:solidFill>
                <a:srgbClr val="EF7516"/>
              </a:solidFill>
            </a:ln>
          </c:spPr>
          <c:marker>
            <c:symbol val="square"/>
            <c:size val="6"/>
            <c:spPr>
              <a:solidFill>
                <a:srgbClr val="EF7516"/>
              </a:solidFill>
              <a:ln>
                <a:solidFill>
                  <a:srgbClr val="EF7516"/>
                </a:solidFill>
              </a:ln>
            </c:spPr>
          </c:marker>
          <c:cat>
            <c:numRef>
              <c:f>Feuil1!$A$2:$A$6</c:f>
              <c:numCache>
                <c:formatCode>General</c:formatCode>
                <c:ptCount val="5"/>
                <c:pt idx="0">
                  <c:v>2010</c:v>
                </c:pt>
                <c:pt idx="1">
                  <c:v>2011</c:v>
                </c:pt>
                <c:pt idx="2">
                  <c:v>2012</c:v>
                </c:pt>
                <c:pt idx="3">
                  <c:v>2013</c:v>
                </c:pt>
                <c:pt idx="4">
                  <c:v>2014</c:v>
                </c:pt>
              </c:numCache>
            </c:numRef>
          </c:cat>
          <c:val>
            <c:numRef>
              <c:f>Feuil1!$C$2:$C$6</c:f>
              <c:numCache>
                <c:formatCode>0.0</c:formatCode>
                <c:ptCount val="5"/>
                <c:pt idx="0">
                  <c:v>9</c:v>
                </c:pt>
                <c:pt idx="1">
                  <c:v>10</c:v>
                </c:pt>
                <c:pt idx="2">
                  <c:v>8.4</c:v>
                </c:pt>
                <c:pt idx="3">
                  <c:v>6.9</c:v>
                </c:pt>
                <c:pt idx="4">
                  <c:v>10.3</c:v>
                </c:pt>
              </c:numCache>
            </c:numRef>
          </c:val>
          <c:smooth val="0"/>
        </c:ser>
        <c:ser>
          <c:idx val="2"/>
          <c:order val="2"/>
          <c:tx>
            <c:strRef>
              <c:f>Feuil1!$D$1</c:f>
              <c:strCache>
                <c:ptCount val="1"/>
                <c:pt idx="0">
                  <c:v>Médicaments opioïdes injectés</c:v>
                </c:pt>
              </c:strCache>
            </c:strRef>
          </c:tx>
          <c:spPr>
            <a:ln w="19050">
              <a:solidFill>
                <a:srgbClr val="003742"/>
              </a:solidFill>
            </a:ln>
          </c:spPr>
          <c:marker>
            <c:symbol val="triangle"/>
            <c:size val="6"/>
            <c:spPr>
              <a:solidFill>
                <a:srgbClr val="003742"/>
              </a:solidFill>
              <a:ln>
                <a:solidFill>
                  <a:srgbClr val="003742"/>
                </a:solidFill>
              </a:ln>
            </c:spPr>
          </c:marker>
          <c:cat>
            <c:numRef>
              <c:f>Feuil1!$A$2:$A$6</c:f>
              <c:numCache>
                <c:formatCode>General</c:formatCode>
                <c:ptCount val="5"/>
                <c:pt idx="0">
                  <c:v>2010</c:v>
                </c:pt>
                <c:pt idx="1">
                  <c:v>2011</c:v>
                </c:pt>
                <c:pt idx="2">
                  <c:v>2012</c:v>
                </c:pt>
                <c:pt idx="3">
                  <c:v>2013</c:v>
                </c:pt>
                <c:pt idx="4">
                  <c:v>2014</c:v>
                </c:pt>
              </c:numCache>
            </c:numRef>
          </c:cat>
          <c:val>
            <c:numRef>
              <c:f>Feuil1!$D$2:$D$6</c:f>
              <c:numCache>
                <c:formatCode>0.0</c:formatCode>
                <c:ptCount val="5"/>
                <c:pt idx="0">
                  <c:v>40.200000000000003</c:v>
                </c:pt>
                <c:pt idx="1">
                  <c:v>35.6</c:v>
                </c:pt>
                <c:pt idx="2">
                  <c:v>40.300000000000004</c:v>
                </c:pt>
                <c:pt idx="3">
                  <c:v>42.9</c:v>
                </c:pt>
                <c:pt idx="4">
                  <c:v>42.8</c:v>
                </c:pt>
              </c:numCache>
            </c:numRef>
          </c:val>
          <c:smooth val="0"/>
        </c:ser>
        <c:ser>
          <c:idx val="3"/>
          <c:order val="3"/>
          <c:tx>
            <c:strRef>
              <c:f>Feuil1!$E$1</c:f>
              <c:strCache>
                <c:ptCount val="1"/>
                <c:pt idx="0">
                  <c:v>Autres drogues injectées</c:v>
                </c:pt>
              </c:strCache>
            </c:strRef>
          </c:tx>
          <c:spPr>
            <a:ln w="19050">
              <a:solidFill>
                <a:srgbClr val="9BCFE6"/>
              </a:solidFill>
            </a:ln>
          </c:spPr>
          <c:marker>
            <c:symbol val="diamond"/>
            <c:size val="7"/>
            <c:spPr>
              <a:solidFill>
                <a:srgbClr val="9BCFE6"/>
              </a:solidFill>
              <a:ln>
                <a:solidFill>
                  <a:srgbClr val="9BCFE6"/>
                </a:solidFill>
              </a:ln>
            </c:spPr>
          </c:marker>
          <c:cat>
            <c:numRef>
              <c:f>Feuil1!$A$2:$A$6</c:f>
              <c:numCache>
                <c:formatCode>General</c:formatCode>
                <c:ptCount val="5"/>
                <c:pt idx="0">
                  <c:v>2010</c:v>
                </c:pt>
                <c:pt idx="1">
                  <c:v>2011</c:v>
                </c:pt>
                <c:pt idx="2">
                  <c:v>2012</c:v>
                </c:pt>
                <c:pt idx="3">
                  <c:v>2013</c:v>
                </c:pt>
                <c:pt idx="4">
                  <c:v>2014</c:v>
                </c:pt>
              </c:numCache>
            </c:numRef>
          </c:cat>
          <c:val>
            <c:numRef>
              <c:f>Feuil1!$E$2:$E$6</c:f>
              <c:numCache>
                <c:formatCode>0.0</c:formatCode>
                <c:ptCount val="5"/>
                <c:pt idx="0">
                  <c:v>1.4</c:v>
                </c:pt>
                <c:pt idx="1">
                  <c:v>2.8</c:v>
                </c:pt>
                <c:pt idx="2">
                  <c:v>1.5</c:v>
                </c:pt>
                <c:pt idx="3">
                  <c:v>3.4</c:v>
                </c:pt>
                <c:pt idx="4">
                  <c:v>3.6</c:v>
                </c:pt>
              </c:numCache>
            </c:numRef>
          </c:val>
          <c:smooth val="0"/>
        </c:ser>
        <c:dLbls>
          <c:showLegendKey val="0"/>
          <c:showVal val="0"/>
          <c:showCatName val="0"/>
          <c:showSerName val="0"/>
          <c:showPercent val="0"/>
          <c:showBubbleSize val="0"/>
        </c:dLbls>
        <c:marker val="1"/>
        <c:smooth val="0"/>
        <c:axId val="247903160"/>
        <c:axId val="247903552"/>
      </c:lineChart>
      <c:catAx>
        <c:axId val="247903160"/>
        <c:scaling>
          <c:orientation val="minMax"/>
        </c:scaling>
        <c:delete val="0"/>
        <c:axPos val="b"/>
        <c:numFmt formatCode="General" sourceLinked="1"/>
        <c:majorTickMark val="out"/>
        <c:minorTickMark val="none"/>
        <c:tickLblPos val="nextTo"/>
        <c:txPr>
          <a:bodyPr/>
          <a:lstStyle/>
          <a:p>
            <a:pPr>
              <a:defRPr sz="1200">
                <a:latin typeface="HelveticaNeueLT Std" pitchFamily="34" charset="0"/>
              </a:defRPr>
            </a:pPr>
            <a:endParaRPr lang="fr-FR"/>
          </a:p>
        </c:txPr>
        <c:crossAx val="247903552"/>
        <c:crosses val="autoZero"/>
        <c:auto val="1"/>
        <c:lblAlgn val="ctr"/>
        <c:lblOffset val="100"/>
        <c:noMultiLvlLbl val="0"/>
      </c:catAx>
      <c:valAx>
        <c:axId val="247903552"/>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des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47903160"/>
        <c:crosses val="autoZero"/>
        <c:crossBetween val="between"/>
        <c:majorUnit val="20"/>
      </c:valAx>
    </c:plotArea>
    <c:legend>
      <c:legendPos val="t"/>
      <c:layout>
        <c:manualLayout>
          <c:xMode val="edge"/>
          <c:yMode val="edge"/>
          <c:x val="7.0077160493827159E-2"/>
          <c:y val="2.579281240892935E-3"/>
          <c:w val="0.8829938271604949"/>
          <c:h val="0.10976139335488302"/>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0863130098156"/>
          <c:y val="0.12689876759902094"/>
          <c:w val="0.87853740480458264"/>
          <c:h val="0.78551079306454641"/>
        </c:manualLayout>
      </c:layout>
      <c:lineChart>
        <c:grouping val="standard"/>
        <c:varyColors val="0"/>
        <c:ser>
          <c:idx val="0"/>
          <c:order val="0"/>
          <c:tx>
            <c:strRef>
              <c:f>Feuil1!$B$1</c:f>
              <c:strCache>
                <c:ptCount val="1"/>
                <c:pt idx="0">
                  <c:v>Emprunt de seringues</c:v>
                </c:pt>
              </c:strCache>
            </c:strRef>
          </c:tx>
          <c:spPr>
            <a:ln w="19050">
              <a:solidFill>
                <a:srgbClr val="1C819A"/>
              </a:solidFill>
            </a:ln>
          </c:spPr>
          <c:marker>
            <c:symbol val="circle"/>
            <c:size val="6"/>
            <c:spPr>
              <a:ln>
                <a:solidFill>
                  <a:srgbClr val="1C819A"/>
                </a:solidFill>
              </a:ln>
            </c:spPr>
          </c:marker>
          <c:cat>
            <c:numRef>
              <c:f>Feuil1!$A$2:$A$21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Feuil1!$B$2:$B$21</c:f>
              <c:numCache>
                <c:formatCode>0.0</c:formatCode>
                <c:ptCount val="20"/>
                <c:pt idx="0">
                  <c:v>43.4</c:v>
                </c:pt>
                <c:pt idx="1">
                  <c:v>41.9</c:v>
                </c:pt>
                <c:pt idx="2">
                  <c:v>39</c:v>
                </c:pt>
                <c:pt idx="3">
                  <c:v>35.4</c:v>
                </c:pt>
                <c:pt idx="4">
                  <c:v>39.9</c:v>
                </c:pt>
                <c:pt idx="5">
                  <c:v>38.6</c:v>
                </c:pt>
                <c:pt idx="6">
                  <c:v>35.800000000000004</c:v>
                </c:pt>
                <c:pt idx="7">
                  <c:v>32.200000000000003</c:v>
                </c:pt>
                <c:pt idx="8">
                  <c:v>33.4</c:v>
                </c:pt>
                <c:pt idx="9">
                  <c:v>29.1</c:v>
                </c:pt>
                <c:pt idx="10">
                  <c:v>24.9</c:v>
                </c:pt>
                <c:pt idx="11">
                  <c:v>21.4</c:v>
                </c:pt>
                <c:pt idx="12">
                  <c:v>25.4</c:v>
                </c:pt>
                <c:pt idx="13">
                  <c:v>24.5</c:v>
                </c:pt>
                <c:pt idx="14">
                  <c:v>22.1</c:v>
                </c:pt>
                <c:pt idx="15">
                  <c:v>19.3</c:v>
                </c:pt>
                <c:pt idx="16">
                  <c:v>17.5</c:v>
                </c:pt>
                <c:pt idx="17">
                  <c:v>17.600000000000001</c:v>
                </c:pt>
                <c:pt idx="18">
                  <c:v>16.899999999999999</c:v>
                </c:pt>
                <c:pt idx="19">
                  <c:v>18.5</c:v>
                </c:pt>
              </c:numCache>
            </c:numRef>
          </c:val>
          <c:smooth val="0"/>
        </c:ser>
        <c:ser>
          <c:idx val="1"/>
          <c:order val="1"/>
          <c:tx>
            <c:strRef>
              <c:f>Feuil1!$C$1</c:f>
              <c:strCache>
                <c:ptCount val="1"/>
                <c:pt idx="0">
                  <c:v>Emprunt d'autres matériels</c:v>
                </c:pt>
              </c:strCache>
            </c:strRef>
          </c:tx>
          <c:spPr>
            <a:ln w="19050">
              <a:solidFill>
                <a:srgbClr val="EF7516"/>
              </a:solidFill>
            </a:ln>
          </c:spPr>
          <c:marker>
            <c:symbol val="square"/>
            <c:size val="6"/>
            <c:spPr>
              <a:solidFill>
                <a:srgbClr val="EF7516"/>
              </a:solidFill>
              <a:ln>
                <a:solidFill>
                  <a:srgbClr val="EF7516"/>
                </a:solidFill>
              </a:ln>
            </c:spPr>
          </c:marker>
          <c:cat>
            <c:numRef>
              <c:f>Feuil1!$A$2:$A$21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Feuil1!$C$2:$C$21</c:f>
              <c:numCache>
                <c:formatCode>General</c:formatCode>
                <c:ptCount val="20"/>
                <c:pt idx="12" formatCode="0.0">
                  <c:v>29.8</c:v>
                </c:pt>
                <c:pt idx="13" formatCode="0.0">
                  <c:v>31.7</c:v>
                </c:pt>
                <c:pt idx="14" formatCode="0.0">
                  <c:v>31.4</c:v>
                </c:pt>
                <c:pt idx="15" formatCode="0.0">
                  <c:v>32.9</c:v>
                </c:pt>
                <c:pt idx="16" formatCode="0.0">
                  <c:v>30.1</c:v>
                </c:pt>
                <c:pt idx="17" formatCode="0.0">
                  <c:v>26.7</c:v>
                </c:pt>
                <c:pt idx="18" formatCode="0.0">
                  <c:v>25.8</c:v>
                </c:pt>
                <c:pt idx="19" formatCode="0.0">
                  <c:v>27.4</c:v>
                </c:pt>
              </c:numCache>
            </c:numRef>
          </c:val>
          <c:smooth val="0"/>
        </c:ser>
        <c:dLbls>
          <c:showLegendKey val="0"/>
          <c:showVal val="0"/>
          <c:showCatName val="0"/>
          <c:showSerName val="0"/>
          <c:showPercent val="0"/>
          <c:showBubbleSize val="0"/>
        </c:dLbls>
        <c:marker val="1"/>
        <c:smooth val="0"/>
        <c:axId val="517571512"/>
        <c:axId val="517571904"/>
      </c:lineChart>
      <c:catAx>
        <c:axId val="517571512"/>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517571904"/>
        <c:crosses val="autoZero"/>
        <c:auto val="1"/>
        <c:lblAlgn val="ctr"/>
        <c:lblOffset val="100"/>
        <c:noMultiLvlLbl val="0"/>
      </c:catAx>
      <c:valAx>
        <c:axId val="517571904"/>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1.5861644390292723E-2"/>
              <c:y val="0.19669365319461365"/>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517571512"/>
        <c:crosses val="autoZero"/>
        <c:crossBetween val="between"/>
        <c:majorUnit val="10"/>
      </c:valAx>
    </c:plotArea>
    <c:legend>
      <c:legendPos val="t"/>
      <c:layout>
        <c:manualLayout>
          <c:xMode val="edge"/>
          <c:yMode val="edge"/>
          <c:x val="0.18908206709814621"/>
          <c:y val="1.6609507547787679E-2"/>
          <c:w val="0.677569113073755"/>
          <c:h val="7.8718955218802109E-2"/>
        </c:manualLayout>
      </c:layout>
      <c:overlay val="0"/>
      <c:spPr>
        <a:ln>
          <a:solidFill>
            <a:srgbClr val="003742"/>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rgbClr val="1C819A"/>
            </a:solidFill>
          </c:spPr>
          <c:invertIfNegative val="0"/>
          <c:dLbls>
            <c:dLbl>
              <c:idx val="0"/>
              <c:layout/>
              <c:tx>
                <c:rich>
                  <a:bodyPr/>
                  <a:lstStyle/>
                  <a:p>
                    <a:r>
                      <a:rPr lang="en-US" dirty="0" smtClean="0"/>
                      <a:t>17,9 %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22,1 %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14,3 %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24,1 %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HelveticaNeueLT Std"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Montréal</c:v>
                </c:pt>
                <c:pt idx="1">
                  <c:v>Québec</c:v>
                </c:pt>
                <c:pt idx="2">
                  <c:v>Ottawa/Outaouais</c:v>
                </c:pt>
                <c:pt idx="3">
                  <c:v>Semi-urbains</c:v>
                </c:pt>
              </c:strCache>
            </c:strRef>
          </c:cat>
          <c:val>
            <c:numRef>
              <c:f>Feuil1!$B$2:$B$5</c:f>
              <c:numCache>
                <c:formatCode>General</c:formatCode>
                <c:ptCount val="4"/>
                <c:pt idx="0">
                  <c:v>17.899999999999999</c:v>
                </c:pt>
                <c:pt idx="1">
                  <c:v>22.1</c:v>
                </c:pt>
                <c:pt idx="2">
                  <c:v>14.3</c:v>
                </c:pt>
                <c:pt idx="3">
                  <c:v>24.1</c:v>
                </c:pt>
              </c:numCache>
            </c:numRef>
          </c:val>
        </c:ser>
        <c:dLbls>
          <c:showLegendKey val="0"/>
          <c:showVal val="0"/>
          <c:showCatName val="0"/>
          <c:showSerName val="0"/>
          <c:showPercent val="0"/>
          <c:showBubbleSize val="0"/>
        </c:dLbls>
        <c:gapWidth val="150"/>
        <c:axId val="517748112"/>
        <c:axId val="517901280"/>
      </c:barChart>
      <c:catAx>
        <c:axId val="517748112"/>
        <c:scaling>
          <c:orientation val="minMax"/>
        </c:scaling>
        <c:delete val="0"/>
        <c:axPos val="b"/>
        <c:numFmt formatCode="General" sourceLinked="0"/>
        <c:majorTickMark val="none"/>
        <c:minorTickMark val="none"/>
        <c:tickLblPos val="nextTo"/>
        <c:txPr>
          <a:bodyPr/>
          <a:lstStyle/>
          <a:p>
            <a:pPr>
              <a:defRPr sz="1400">
                <a:latin typeface="HelveticaNeueLT Std" pitchFamily="34" charset="0"/>
              </a:defRPr>
            </a:pPr>
            <a:endParaRPr lang="fr-FR"/>
          </a:p>
        </c:txPr>
        <c:crossAx val="517901280"/>
        <c:crosses val="autoZero"/>
        <c:auto val="1"/>
        <c:lblAlgn val="ctr"/>
        <c:lblOffset val="100"/>
        <c:noMultiLvlLbl val="0"/>
      </c:catAx>
      <c:valAx>
        <c:axId val="517901280"/>
        <c:scaling>
          <c:orientation val="minMax"/>
        </c:scaling>
        <c:delete val="0"/>
        <c:axPos val="l"/>
        <c:majorGridlines>
          <c:spPr>
            <a:ln>
              <a:prstDash val="sysDot"/>
            </a:ln>
          </c:spPr>
        </c:majorGridlines>
        <c:title>
          <c:tx>
            <c:rich>
              <a:bodyPr/>
              <a:lstStyle/>
              <a:p>
                <a:pPr>
                  <a:defRPr/>
                </a:pPr>
                <a:r>
                  <a:rPr lang="fr-CA" sz="1400" b="0" dirty="0" smtClean="0">
                    <a:latin typeface="HelveticaNeueLT Std" pitchFamily="34" charset="0"/>
                  </a:rPr>
                  <a:t>Proportion</a:t>
                </a:r>
                <a:r>
                  <a:rPr lang="fr-CA" sz="1400" b="0" baseline="0" dirty="0" smtClean="0">
                    <a:latin typeface="HelveticaNeueLT Std" pitchFamily="34" charset="0"/>
                  </a:rPr>
                  <a:t> de participants (%)</a:t>
                </a:r>
                <a:endParaRPr lang="fr-FR" sz="1400" b="0" dirty="0">
                  <a:latin typeface="HelveticaNeueLT Std" pitchFamily="34" charset="0"/>
                </a:endParaRPr>
              </a:p>
            </c:rich>
          </c:tx>
          <c:layout/>
          <c:overlay val="0"/>
        </c:title>
        <c:numFmt formatCode="General" sourceLinked="1"/>
        <c:majorTickMark val="out"/>
        <c:minorTickMark val="none"/>
        <c:tickLblPos val="nextTo"/>
        <c:crossAx val="5177481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rgbClr val="EF7516"/>
            </a:solidFill>
          </c:spPr>
          <c:invertIfNegative val="0"/>
          <c:dLbls>
            <c:dLbl>
              <c:idx val="0"/>
              <c:layout/>
              <c:tx>
                <c:rich>
                  <a:bodyPr/>
                  <a:lstStyle/>
                  <a:p>
                    <a:r>
                      <a:rPr lang="en-US" dirty="0" smtClean="0"/>
                      <a:t>24,3 %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33,8 %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28,7 %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45,1 %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HelveticaNeueLT Std"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Montréal</c:v>
                </c:pt>
                <c:pt idx="1">
                  <c:v>Québec</c:v>
                </c:pt>
                <c:pt idx="2">
                  <c:v>Ottawa/Outaouais</c:v>
                </c:pt>
                <c:pt idx="3">
                  <c:v>Semi-urbains</c:v>
                </c:pt>
              </c:strCache>
            </c:strRef>
          </c:cat>
          <c:val>
            <c:numRef>
              <c:f>Feuil1!$B$2:$B$5</c:f>
              <c:numCache>
                <c:formatCode>General</c:formatCode>
                <c:ptCount val="4"/>
                <c:pt idx="0">
                  <c:v>24.3</c:v>
                </c:pt>
                <c:pt idx="1">
                  <c:v>33.800000000000004</c:v>
                </c:pt>
                <c:pt idx="2">
                  <c:v>28.7</c:v>
                </c:pt>
                <c:pt idx="3">
                  <c:v>45.1</c:v>
                </c:pt>
              </c:numCache>
            </c:numRef>
          </c:val>
        </c:ser>
        <c:dLbls>
          <c:showLegendKey val="0"/>
          <c:showVal val="0"/>
          <c:showCatName val="0"/>
          <c:showSerName val="0"/>
          <c:showPercent val="0"/>
          <c:showBubbleSize val="0"/>
        </c:dLbls>
        <c:gapWidth val="150"/>
        <c:axId val="518091624"/>
        <c:axId val="518092016"/>
      </c:barChart>
      <c:catAx>
        <c:axId val="518091624"/>
        <c:scaling>
          <c:orientation val="minMax"/>
        </c:scaling>
        <c:delete val="0"/>
        <c:axPos val="b"/>
        <c:numFmt formatCode="General" sourceLinked="0"/>
        <c:majorTickMark val="none"/>
        <c:minorTickMark val="none"/>
        <c:tickLblPos val="nextTo"/>
        <c:txPr>
          <a:bodyPr/>
          <a:lstStyle/>
          <a:p>
            <a:pPr>
              <a:defRPr sz="1400">
                <a:latin typeface="HelveticaNeueLT Std" pitchFamily="34" charset="0"/>
              </a:defRPr>
            </a:pPr>
            <a:endParaRPr lang="fr-FR"/>
          </a:p>
        </c:txPr>
        <c:crossAx val="518092016"/>
        <c:crosses val="autoZero"/>
        <c:auto val="1"/>
        <c:lblAlgn val="ctr"/>
        <c:lblOffset val="100"/>
        <c:noMultiLvlLbl val="0"/>
      </c:catAx>
      <c:valAx>
        <c:axId val="518092016"/>
        <c:scaling>
          <c:orientation val="minMax"/>
        </c:scaling>
        <c:delete val="0"/>
        <c:axPos val="l"/>
        <c:majorGridlines>
          <c:spPr>
            <a:ln>
              <a:prstDash val="sysDot"/>
            </a:ln>
          </c:spPr>
        </c:majorGridlines>
        <c:title>
          <c:tx>
            <c:rich>
              <a:bodyPr/>
              <a:lstStyle/>
              <a:p>
                <a:pPr>
                  <a:defRPr/>
                </a:pPr>
                <a:r>
                  <a:rPr lang="fr-CA" sz="1400" b="0" dirty="0" smtClean="0">
                    <a:latin typeface="HelveticaNeueLT Std" pitchFamily="34" charset="0"/>
                  </a:rPr>
                  <a:t>Proportion</a:t>
                </a:r>
                <a:r>
                  <a:rPr lang="fr-CA" sz="1400" b="0" baseline="0" dirty="0" smtClean="0">
                    <a:latin typeface="HelveticaNeueLT Std" pitchFamily="34" charset="0"/>
                  </a:rPr>
                  <a:t> de participants (%)</a:t>
                </a:r>
                <a:endParaRPr lang="fr-FR" sz="1400" b="0" dirty="0">
                  <a:latin typeface="HelveticaNeueLT Std" pitchFamily="34" charset="0"/>
                </a:endParaRPr>
              </a:p>
            </c:rich>
          </c:tx>
          <c:layout>
            <c:manualLayout>
              <c:xMode val="edge"/>
              <c:yMode val="edge"/>
              <c:x val="0"/>
              <c:y val="0.10774171350575559"/>
            </c:manualLayout>
          </c:layout>
          <c:overlay val="0"/>
        </c:title>
        <c:numFmt formatCode="General" sourceLinked="1"/>
        <c:majorTickMark val="out"/>
        <c:minorTickMark val="none"/>
        <c:tickLblPos val="nextTo"/>
        <c:crossAx val="51809162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rgbClr val="1C819A"/>
            </a:solidFill>
          </c:spPr>
          <c:invertIfNegative val="0"/>
          <c:dLbls>
            <c:dLbl>
              <c:idx val="0"/>
              <c:layout/>
              <c:tx>
                <c:rich>
                  <a:bodyPr/>
                  <a:lstStyle/>
                  <a:p>
                    <a:r>
                      <a:rPr lang="en-US" dirty="0" smtClean="0"/>
                      <a:t>61,6 %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62,4 %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54,7 %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49,8 %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HelveticaNeueLT Std"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Montréal</c:v>
                </c:pt>
                <c:pt idx="1">
                  <c:v>Québec</c:v>
                </c:pt>
                <c:pt idx="2">
                  <c:v>Ottawa/Outaouais</c:v>
                </c:pt>
                <c:pt idx="3">
                  <c:v>Semi-urbains</c:v>
                </c:pt>
              </c:strCache>
            </c:strRef>
          </c:cat>
          <c:val>
            <c:numRef>
              <c:f>Feuil1!$B$2:$B$5</c:f>
              <c:numCache>
                <c:formatCode>General</c:formatCode>
                <c:ptCount val="4"/>
                <c:pt idx="0">
                  <c:v>61.6</c:v>
                </c:pt>
                <c:pt idx="1">
                  <c:v>62.4</c:v>
                </c:pt>
                <c:pt idx="2">
                  <c:v>54.7</c:v>
                </c:pt>
                <c:pt idx="3">
                  <c:v>49.8</c:v>
                </c:pt>
              </c:numCache>
            </c:numRef>
          </c:val>
        </c:ser>
        <c:dLbls>
          <c:showLegendKey val="0"/>
          <c:showVal val="0"/>
          <c:showCatName val="0"/>
          <c:showSerName val="0"/>
          <c:showPercent val="0"/>
          <c:showBubbleSize val="0"/>
        </c:dLbls>
        <c:gapWidth val="150"/>
        <c:axId val="516639528"/>
        <c:axId val="516639920"/>
      </c:barChart>
      <c:catAx>
        <c:axId val="516639528"/>
        <c:scaling>
          <c:orientation val="minMax"/>
        </c:scaling>
        <c:delete val="0"/>
        <c:axPos val="b"/>
        <c:numFmt formatCode="General" sourceLinked="0"/>
        <c:majorTickMark val="none"/>
        <c:minorTickMark val="none"/>
        <c:tickLblPos val="nextTo"/>
        <c:txPr>
          <a:bodyPr/>
          <a:lstStyle/>
          <a:p>
            <a:pPr>
              <a:defRPr sz="1400">
                <a:latin typeface="HelveticaNeueLT Std" pitchFamily="34" charset="0"/>
              </a:defRPr>
            </a:pPr>
            <a:endParaRPr lang="fr-FR"/>
          </a:p>
        </c:txPr>
        <c:crossAx val="516639920"/>
        <c:crosses val="autoZero"/>
        <c:auto val="1"/>
        <c:lblAlgn val="ctr"/>
        <c:lblOffset val="100"/>
        <c:noMultiLvlLbl val="0"/>
      </c:catAx>
      <c:valAx>
        <c:axId val="516639920"/>
        <c:scaling>
          <c:orientation val="minMax"/>
        </c:scaling>
        <c:delete val="0"/>
        <c:axPos val="l"/>
        <c:majorGridlines>
          <c:spPr>
            <a:ln>
              <a:prstDash val="sysDot"/>
            </a:ln>
          </c:spPr>
        </c:majorGridlines>
        <c:title>
          <c:tx>
            <c:rich>
              <a:bodyPr/>
              <a:lstStyle/>
              <a:p>
                <a:pPr>
                  <a:defRPr/>
                </a:pPr>
                <a:r>
                  <a:rPr lang="fr-CA" sz="1400" b="0" dirty="0" smtClean="0">
                    <a:latin typeface="HelveticaNeueLT Std" pitchFamily="34" charset="0"/>
                  </a:rPr>
                  <a:t>Proportion</a:t>
                </a:r>
                <a:r>
                  <a:rPr lang="fr-CA" sz="1400" b="0" baseline="0" dirty="0" smtClean="0">
                    <a:latin typeface="HelveticaNeueLT Std" pitchFamily="34" charset="0"/>
                  </a:rPr>
                  <a:t> de participants (%)</a:t>
                </a:r>
                <a:endParaRPr lang="fr-FR" sz="1400" b="0" dirty="0">
                  <a:latin typeface="HelveticaNeueLT Std" pitchFamily="34" charset="0"/>
                </a:endParaRPr>
              </a:p>
            </c:rich>
          </c:tx>
          <c:layout>
            <c:manualLayout>
              <c:xMode val="edge"/>
              <c:yMode val="edge"/>
              <c:x val="5.2910787690256759E-3"/>
              <c:y val="0.18826851579983195"/>
            </c:manualLayout>
          </c:layout>
          <c:overlay val="0"/>
        </c:title>
        <c:numFmt formatCode="General" sourceLinked="1"/>
        <c:majorTickMark val="out"/>
        <c:minorTickMark val="none"/>
        <c:tickLblPos val="nextTo"/>
        <c:crossAx val="5166395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rgbClr val="1C819A"/>
            </a:solidFill>
          </c:spPr>
          <c:invertIfNegative val="0"/>
          <c:dLbls>
            <c:dLbl>
              <c:idx val="0"/>
              <c:layout/>
              <c:tx>
                <c:rich>
                  <a:bodyPr/>
                  <a:lstStyle/>
                  <a:p>
                    <a:r>
                      <a:rPr lang="en-US" dirty="0" smtClean="0">
                        <a:latin typeface="HelveticaNeueLT Std" pitchFamily="34" charset="0"/>
                      </a:rPr>
                      <a:t>28,9 %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latin typeface="HelveticaNeueLT Std" pitchFamily="34" charset="0"/>
                      </a:rPr>
                      <a:t>40,9 %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latin typeface="HelveticaNeueLT Std" pitchFamily="34" charset="0"/>
                      </a:rPr>
                      <a:t>36,3 %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latin typeface="HelveticaNeueLT Std" pitchFamily="34" charset="0"/>
                      </a:rPr>
                      <a:t>24,8 %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latin typeface="HelveticaNeueLT Std"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Montréal</c:v>
                </c:pt>
                <c:pt idx="1">
                  <c:v>Québec</c:v>
                </c:pt>
                <c:pt idx="2">
                  <c:v>Ottawa/Outaouais</c:v>
                </c:pt>
                <c:pt idx="3">
                  <c:v>Semi-urbains</c:v>
                </c:pt>
              </c:strCache>
            </c:strRef>
          </c:cat>
          <c:val>
            <c:numRef>
              <c:f>Feuil1!$B$2:$B$5</c:f>
              <c:numCache>
                <c:formatCode>General</c:formatCode>
                <c:ptCount val="4"/>
                <c:pt idx="0">
                  <c:v>28.9</c:v>
                </c:pt>
                <c:pt idx="1">
                  <c:v>40.9</c:v>
                </c:pt>
                <c:pt idx="2">
                  <c:v>36.300000000000004</c:v>
                </c:pt>
                <c:pt idx="3">
                  <c:v>24.8</c:v>
                </c:pt>
              </c:numCache>
            </c:numRef>
          </c:val>
        </c:ser>
        <c:dLbls>
          <c:showLegendKey val="0"/>
          <c:showVal val="0"/>
          <c:showCatName val="0"/>
          <c:showSerName val="0"/>
          <c:showPercent val="0"/>
          <c:showBubbleSize val="0"/>
        </c:dLbls>
        <c:gapWidth val="150"/>
        <c:axId val="516641880"/>
        <c:axId val="516786944"/>
      </c:barChart>
      <c:catAx>
        <c:axId val="516641880"/>
        <c:scaling>
          <c:orientation val="minMax"/>
        </c:scaling>
        <c:delete val="0"/>
        <c:axPos val="b"/>
        <c:numFmt formatCode="General" sourceLinked="0"/>
        <c:majorTickMark val="none"/>
        <c:minorTickMark val="none"/>
        <c:tickLblPos val="nextTo"/>
        <c:txPr>
          <a:bodyPr/>
          <a:lstStyle/>
          <a:p>
            <a:pPr>
              <a:defRPr sz="1400">
                <a:latin typeface="HelveticaNeueLT Std" pitchFamily="34" charset="0"/>
              </a:defRPr>
            </a:pPr>
            <a:endParaRPr lang="fr-FR"/>
          </a:p>
        </c:txPr>
        <c:crossAx val="516786944"/>
        <c:crosses val="autoZero"/>
        <c:auto val="1"/>
        <c:lblAlgn val="ctr"/>
        <c:lblOffset val="100"/>
        <c:noMultiLvlLbl val="0"/>
      </c:catAx>
      <c:valAx>
        <c:axId val="516786944"/>
        <c:scaling>
          <c:orientation val="minMax"/>
          <c:max val="50"/>
        </c:scaling>
        <c:delete val="0"/>
        <c:axPos val="l"/>
        <c:majorGridlines>
          <c:spPr>
            <a:ln>
              <a:prstDash val="sysDot"/>
            </a:ln>
          </c:spPr>
        </c:majorGridlines>
        <c:title>
          <c:tx>
            <c:rich>
              <a:bodyPr/>
              <a:lstStyle/>
              <a:p>
                <a:pPr>
                  <a:defRPr/>
                </a:pPr>
                <a:r>
                  <a:rPr lang="fr-CA" sz="1400" b="0" dirty="0" smtClean="0">
                    <a:latin typeface="HelveticaNeueLT Std" pitchFamily="34" charset="0"/>
                  </a:rPr>
                  <a:t>Proportion</a:t>
                </a:r>
                <a:r>
                  <a:rPr lang="fr-CA" sz="1400" b="0" baseline="0" dirty="0" smtClean="0">
                    <a:latin typeface="HelveticaNeueLT Std" pitchFamily="34" charset="0"/>
                  </a:rPr>
                  <a:t> de participants (%)</a:t>
                </a:r>
                <a:endParaRPr lang="fr-FR" sz="1400" b="0" dirty="0">
                  <a:latin typeface="HelveticaNeueLT Std" pitchFamily="34" charset="0"/>
                </a:endParaRPr>
              </a:p>
            </c:rich>
          </c:tx>
          <c:layout>
            <c:manualLayout>
              <c:xMode val="edge"/>
              <c:yMode val="edge"/>
              <c:x val="4.8542007055281432E-3"/>
              <c:y val="0.18077277812043874"/>
            </c:manualLayout>
          </c:layout>
          <c:overlay val="0"/>
        </c:title>
        <c:numFmt formatCode="General" sourceLinked="1"/>
        <c:majorTickMark val="out"/>
        <c:minorTickMark val="none"/>
        <c:tickLblPos val="nextTo"/>
        <c:txPr>
          <a:bodyPr/>
          <a:lstStyle/>
          <a:p>
            <a:pPr>
              <a:defRPr>
                <a:latin typeface="HelveticaNeueLT Std" pitchFamily="34" charset="0"/>
              </a:defRPr>
            </a:pPr>
            <a:endParaRPr lang="fr-FR"/>
          </a:p>
        </c:txPr>
        <c:crossAx val="51664188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rgbClr val="1C819A"/>
            </a:solidFill>
          </c:spPr>
          <c:invertIfNegative val="0"/>
          <c:dLbls>
            <c:dLbl>
              <c:idx val="0"/>
              <c:layout/>
              <c:tx>
                <c:rich>
                  <a:bodyPr/>
                  <a:lstStyle/>
                  <a:p>
                    <a:r>
                      <a:rPr lang="en-US" smtClean="0">
                        <a:latin typeface="HelveticaNeueLT Std" pitchFamily="34" charset="0"/>
                      </a:rPr>
                      <a:t>10,3 %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latin typeface="HelveticaNeueLT Std" pitchFamily="34" charset="0"/>
                      </a:rPr>
                      <a:t>16,1 %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latin typeface="HelveticaNeueLT Std" pitchFamily="34" charset="0"/>
                      </a:rPr>
                      <a:t>28,2 %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latin typeface="HelveticaNeueLT Std" pitchFamily="34" charset="0"/>
                      </a:rPr>
                      <a:t>16,5 %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latin typeface="HelveticaNeueLT Std"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Cocaïne</c:v>
                </c:pt>
                <c:pt idx="1">
                  <c:v>Héroïne</c:v>
                </c:pt>
                <c:pt idx="2">
                  <c:v>Médicaments opioïdes</c:v>
                </c:pt>
                <c:pt idx="3">
                  <c:v>Autres</c:v>
                </c:pt>
              </c:strCache>
            </c:strRef>
          </c:cat>
          <c:val>
            <c:numRef>
              <c:f>Feuil1!$B$2:$B$5</c:f>
              <c:numCache>
                <c:formatCode>General</c:formatCode>
                <c:ptCount val="4"/>
                <c:pt idx="0">
                  <c:v>10.3</c:v>
                </c:pt>
                <c:pt idx="1">
                  <c:v>16.100000000000001</c:v>
                </c:pt>
                <c:pt idx="2">
                  <c:v>28.2</c:v>
                </c:pt>
                <c:pt idx="3">
                  <c:v>16.5</c:v>
                </c:pt>
              </c:numCache>
            </c:numRef>
          </c:val>
        </c:ser>
        <c:dLbls>
          <c:showLegendKey val="0"/>
          <c:showVal val="0"/>
          <c:showCatName val="0"/>
          <c:showSerName val="0"/>
          <c:showPercent val="0"/>
          <c:showBubbleSize val="0"/>
        </c:dLbls>
        <c:gapWidth val="150"/>
        <c:axId val="516787728"/>
        <c:axId val="516788120"/>
      </c:barChart>
      <c:catAx>
        <c:axId val="516787728"/>
        <c:scaling>
          <c:orientation val="minMax"/>
        </c:scaling>
        <c:delete val="0"/>
        <c:axPos val="b"/>
        <c:numFmt formatCode="General" sourceLinked="1"/>
        <c:majorTickMark val="none"/>
        <c:minorTickMark val="none"/>
        <c:tickLblPos val="nextTo"/>
        <c:txPr>
          <a:bodyPr/>
          <a:lstStyle/>
          <a:p>
            <a:pPr>
              <a:defRPr sz="1400">
                <a:latin typeface="HelveticaNeueLT Std" pitchFamily="34" charset="0"/>
              </a:defRPr>
            </a:pPr>
            <a:endParaRPr lang="fr-FR"/>
          </a:p>
        </c:txPr>
        <c:crossAx val="516788120"/>
        <c:crosses val="autoZero"/>
        <c:auto val="1"/>
        <c:lblAlgn val="ctr"/>
        <c:lblOffset val="100"/>
        <c:noMultiLvlLbl val="0"/>
      </c:catAx>
      <c:valAx>
        <c:axId val="516788120"/>
        <c:scaling>
          <c:orientation val="minMax"/>
          <c:max val="50"/>
        </c:scaling>
        <c:delete val="0"/>
        <c:axPos val="l"/>
        <c:majorGridlines>
          <c:spPr>
            <a:ln>
              <a:prstDash val="sysDot"/>
            </a:ln>
          </c:spPr>
        </c:majorGridlines>
        <c:title>
          <c:tx>
            <c:rich>
              <a:bodyPr/>
              <a:lstStyle/>
              <a:p>
                <a:pPr>
                  <a:defRPr/>
                </a:pPr>
                <a:r>
                  <a:rPr lang="fr-CA" sz="1400" b="0" dirty="0" smtClean="0">
                    <a:latin typeface="HelveticaNeueLT Std" pitchFamily="34" charset="0"/>
                  </a:rPr>
                  <a:t>Proportion</a:t>
                </a:r>
                <a:r>
                  <a:rPr lang="fr-CA" sz="1400" b="0" baseline="0" dirty="0" smtClean="0">
                    <a:latin typeface="HelveticaNeueLT Std" pitchFamily="34" charset="0"/>
                  </a:rPr>
                  <a:t> de participants (%)</a:t>
                </a:r>
                <a:endParaRPr lang="fr-FR" sz="1400" b="0" dirty="0">
                  <a:latin typeface="HelveticaNeueLT Std" pitchFamily="34" charset="0"/>
                </a:endParaRPr>
              </a:p>
            </c:rich>
          </c:tx>
          <c:layout>
            <c:manualLayout>
              <c:xMode val="edge"/>
              <c:yMode val="edge"/>
              <c:x val="4.8542007055281458E-3"/>
              <c:y val="0.18077277812043874"/>
            </c:manualLayout>
          </c:layout>
          <c:overlay val="0"/>
        </c:title>
        <c:numFmt formatCode="General" sourceLinked="1"/>
        <c:majorTickMark val="out"/>
        <c:minorTickMark val="none"/>
        <c:tickLblPos val="nextTo"/>
        <c:txPr>
          <a:bodyPr/>
          <a:lstStyle/>
          <a:p>
            <a:pPr>
              <a:defRPr>
                <a:latin typeface="HelveticaNeueLT Std" pitchFamily="34" charset="0"/>
              </a:defRPr>
            </a:pPr>
            <a:endParaRPr lang="fr-FR"/>
          </a:p>
        </c:txPr>
        <c:crossAx val="5167877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0.49876</cdr:x>
      <cdr:y>0.09091</cdr:y>
    </cdr:from>
    <cdr:to>
      <cdr:x>0.99752</cdr:x>
      <cdr:y>0.1379</cdr:y>
    </cdr:to>
    <cdr:sp macro="" textlink="">
      <cdr:nvSpPr>
        <cdr:cNvPr id="2" name="ZoneTexte 1"/>
        <cdr:cNvSpPr txBox="1"/>
      </cdr:nvSpPr>
      <cdr:spPr>
        <a:xfrm xmlns:a="http://schemas.openxmlformats.org/drawingml/2006/main">
          <a:off x="4176464" y="432048"/>
          <a:ext cx="4176425" cy="22332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fr-CA" sz="1200" dirty="0" smtClean="0">
              <a:latin typeface="HelveticaNeueLT Std" pitchFamily="34" charset="0"/>
            </a:rPr>
            <a:t>2003-2007       p &lt; 0,001 ;  2007-2014      p = 0,002 </a:t>
          </a:r>
          <a:endParaRPr lang="fr-FR" sz="1200" dirty="0">
            <a:latin typeface="HelveticaNeueLT Std" pitchFamily="34" charset="0"/>
          </a:endParaRPr>
        </a:p>
      </cdr:txBody>
    </cdr:sp>
  </cdr:relSizeAnchor>
  <cdr:relSizeAnchor xmlns:cdr="http://schemas.openxmlformats.org/drawingml/2006/chartDrawing">
    <cdr:from>
      <cdr:x>0.83929</cdr:x>
      <cdr:y>0.09524</cdr:y>
    </cdr:from>
    <cdr:to>
      <cdr:x>0.83929</cdr:x>
      <cdr:y>0.12657</cdr:y>
    </cdr:to>
    <cdr:sp macro="" textlink="">
      <cdr:nvSpPr>
        <cdr:cNvPr id="4" name="Connecteur droit avec flèche 3"/>
        <cdr:cNvSpPr/>
      </cdr:nvSpPr>
      <cdr:spPr>
        <a:xfrm xmlns:a="http://schemas.openxmlformats.org/drawingml/2006/main" flipV="1">
          <a:off x="6768752" y="432048"/>
          <a:ext cx="0" cy="14212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0.41277</cdr:x>
      <cdr:y>0.13636</cdr:y>
    </cdr:from>
    <cdr:to>
      <cdr:x>0.91154</cdr:x>
      <cdr:y>0.18334</cdr:y>
    </cdr:to>
    <cdr:sp macro="" textlink="">
      <cdr:nvSpPr>
        <cdr:cNvPr id="5" name="ZoneTexte 1"/>
        <cdr:cNvSpPr txBox="1"/>
      </cdr:nvSpPr>
      <cdr:spPr>
        <a:xfrm xmlns:a="http://schemas.openxmlformats.org/drawingml/2006/main">
          <a:off x="3456384" y="648072"/>
          <a:ext cx="4176509" cy="22327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200" dirty="0" smtClean="0">
              <a:latin typeface="HelveticaNeueLT Std" pitchFamily="34" charset="0"/>
            </a:rPr>
            <a:t>2003-2008       p &lt; 0,001 ;  2008-2014       p &lt; 0,001</a:t>
          </a:r>
          <a:endParaRPr lang="fr-FR" sz="1200" dirty="0">
            <a:latin typeface="HelveticaNeueLT Std" pitchFamily="34" charset="0"/>
          </a:endParaRPr>
        </a:p>
      </cdr:txBody>
    </cdr:sp>
  </cdr:relSizeAnchor>
  <cdr:relSizeAnchor xmlns:cdr="http://schemas.openxmlformats.org/drawingml/2006/chartDrawing">
    <cdr:from>
      <cdr:x>0.53571</cdr:x>
      <cdr:y>0.14286</cdr:y>
    </cdr:from>
    <cdr:to>
      <cdr:x>0.53571</cdr:x>
      <cdr:y>0.17418</cdr:y>
    </cdr:to>
    <cdr:sp macro="" textlink="">
      <cdr:nvSpPr>
        <cdr:cNvPr id="8" name="Connecteur droit avec flèche 7"/>
        <cdr:cNvSpPr/>
      </cdr:nvSpPr>
      <cdr:spPr>
        <a:xfrm xmlns:a="http://schemas.openxmlformats.org/drawingml/2006/main" flipV="1">
          <a:off x="43204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0.625</cdr:x>
      <cdr:y>0.09524</cdr:y>
    </cdr:from>
    <cdr:to>
      <cdr:x>0.625</cdr:x>
      <cdr:y>0.12657</cdr:y>
    </cdr:to>
    <cdr:sp macro="" textlink="">
      <cdr:nvSpPr>
        <cdr:cNvPr id="9" name="Connecteur droit avec flèche 8"/>
        <cdr:cNvSpPr/>
      </cdr:nvSpPr>
      <cdr:spPr>
        <a:xfrm xmlns:a="http://schemas.openxmlformats.org/drawingml/2006/main" rot="10800000" flipV="1">
          <a:off x="5040560" y="432048"/>
          <a:ext cx="0" cy="142128"/>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0.75893</cdr:x>
      <cdr:y>0.14286</cdr:y>
    </cdr:from>
    <cdr:to>
      <cdr:x>0.75893</cdr:x>
      <cdr:y>0.17418</cdr:y>
    </cdr:to>
    <cdr:sp macro="" textlink="">
      <cdr:nvSpPr>
        <cdr:cNvPr id="10" name="Connecteur droit avec flèche 9"/>
        <cdr:cNvSpPr/>
      </cdr:nvSpPr>
      <cdr:spPr>
        <a:xfrm xmlns:a="http://schemas.openxmlformats.org/drawingml/2006/main" rot="10800000" flipV="1">
          <a:off x="61206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0.84125</cdr:x>
      <cdr:y>0.06349</cdr:y>
    </cdr:from>
    <cdr:to>
      <cdr:x>0.84125</cdr:x>
      <cdr:y>0.09482</cdr:y>
    </cdr:to>
    <cdr:sp macro="" textlink="">
      <cdr:nvSpPr>
        <cdr:cNvPr id="4" name="Connecteur droit avec flèche 3"/>
        <cdr:cNvSpPr/>
      </cdr:nvSpPr>
      <cdr:spPr>
        <a:xfrm xmlns:a="http://schemas.openxmlformats.org/drawingml/2006/main" flipV="1">
          <a:off x="6923112" y="288031"/>
          <a:ext cx="0" cy="142129"/>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0.4475</cdr:x>
      <cdr:y>0.06349</cdr:y>
    </cdr:from>
    <cdr:to>
      <cdr:x>0.4475</cdr:x>
      <cdr:y>0.09481</cdr:y>
    </cdr:to>
    <cdr:sp macro="" textlink="">
      <cdr:nvSpPr>
        <cdr:cNvPr id="8" name="Connecteur droit avec flèche 7"/>
        <cdr:cNvSpPr/>
      </cdr:nvSpPr>
      <cdr:spPr>
        <a:xfrm xmlns:a="http://schemas.openxmlformats.org/drawingml/2006/main" flipV="1">
          <a:off x="3682752" y="288031"/>
          <a:ext cx="0" cy="142084"/>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0.4125</cdr:x>
      <cdr:y>0</cdr:y>
    </cdr:from>
    <cdr:to>
      <cdr:x>0.4125</cdr:x>
      <cdr:y>0.03133</cdr:y>
    </cdr:to>
    <cdr:sp macro="" textlink="">
      <cdr:nvSpPr>
        <cdr:cNvPr id="9" name="Connecteur droit avec flèche 8"/>
        <cdr:cNvSpPr/>
      </cdr:nvSpPr>
      <cdr:spPr>
        <a:xfrm xmlns:a="http://schemas.openxmlformats.org/drawingml/2006/main" rot="10800000" flipV="1">
          <a:off x="3394720" y="-1"/>
          <a:ext cx="0" cy="142129"/>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0.42125</cdr:x>
      <cdr:y>0</cdr:y>
    </cdr:from>
    <cdr:to>
      <cdr:x>0.53236</cdr:x>
      <cdr:y>0.04762</cdr:y>
    </cdr:to>
    <cdr:sp macro="" textlink="">
      <cdr:nvSpPr>
        <cdr:cNvPr id="11" name="ZoneTexte 10"/>
        <cdr:cNvSpPr txBox="1"/>
      </cdr:nvSpPr>
      <cdr:spPr>
        <a:xfrm xmlns:a="http://schemas.openxmlformats.org/drawingml/2006/main">
          <a:off x="3466728" y="-1"/>
          <a:ext cx="914400" cy="2160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dirty="0" smtClean="0">
              <a:latin typeface="HelveticaNeueLT Std" pitchFamily="34" charset="0"/>
            </a:rPr>
            <a:t>p </a:t>
          </a:r>
          <a:r>
            <a:rPr lang="fr-CA" sz="1100" dirty="0" smtClean="0">
              <a:latin typeface="HelveticaNeueLT Std" pitchFamily="34" charset="0"/>
            </a:rPr>
            <a:t>&lt; 0,001</a:t>
          </a:r>
          <a:endParaRPr lang="fr-FR" sz="1100" dirty="0">
            <a:latin typeface="HelveticaNeueLT Std" pitchFamily="34" charset="0"/>
          </a:endParaRPr>
        </a:p>
      </cdr:txBody>
    </cdr:sp>
  </cdr:relSizeAnchor>
  <cdr:relSizeAnchor xmlns:cdr="http://schemas.openxmlformats.org/drawingml/2006/chartDrawing">
    <cdr:from>
      <cdr:x>0.4475</cdr:x>
      <cdr:y>0.04762</cdr:y>
    </cdr:from>
    <cdr:to>
      <cdr:x>0.55861</cdr:x>
      <cdr:y>0.11126</cdr:y>
    </cdr:to>
    <cdr:sp macro="" textlink="">
      <cdr:nvSpPr>
        <cdr:cNvPr id="13" name="ZoneTexte 1"/>
        <cdr:cNvSpPr txBox="1"/>
      </cdr:nvSpPr>
      <cdr:spPr>
        <a:xfrm xmlns:a="http://schemas.openxmlformats.org/drawingml/2006/main">
          <a:off x="3682752" y="216023"/>
          <a:ext cx="914400" cy="2887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smtClean="0">
              <a:latin typeface="HelveticaNeueLT Std" pitchFamily="34" charset="0"/>
            </a:rPr>
            <a:t>p = </a:t>
          </a:r>
          <a:r>
            <a:rPr lang="fr-CA" sz="1100" dirty="0" smtClean="0">
              <a:latin typeface="HelveticaNeueLT Std" pitchFamily="34" charset="0"/>
            </a:rPr>
            <a:t>0,01</a:t>
          </a:r>
          <a:endParaRPr lang="fr-FR" sz="1100" dirty="0">
            <a:latin typeface="HelveticaNeueLT Std" pitchFamily="34" charset="0"/>
          </a:endParaRPr>
        </a:p>
      </cdr:txBody>
    </cdr:sp>
  </cdr:relSizeAnchor>
  <cdr:relSizeAnchor xmlns:cdr="http://schemas.openxmlformats.org/drawingml/2006/chartDrawing">
    <cdr:from>
      <cdr:x>0.85</cdr:x>
      <cdr:y>0.04762</cdr:y>
    </cdr:from>
    <cdr:to>
      <cdr:x>0.96111</cdr:x>
      <cdr:y>0.11126</cdr:y>
    </cdr:to>
    <cdr:sp macro="" textlink="">
      <cdr:nvSpPr>
        <cdr:cNvPr id="14" name="ZoneTexte 1"/>
        <cdr:cNvSpPr txBox="1"/>
      </cdr:nvSpPr>
      <cdr:spPr>
        <a:xfrm xmlns:a="http://schemas.openxmlformats.org/drawingml/2006/main">
          <a:off x="6995120" y="216023"/>
          <a:ext cx="914400" cy="2887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smtClean="0">
              <a:latin typeface="HelveticaNeueLT Std" pitchFamily="34" charset="0"/>
            </a:rPr>
            <a:t>p = </a:t>
          </a:r>
          <a:r>
            <a:rPr lang="fr-CA" sz="1100" dirty="0" smtClean="0">
              <a:latin typeface="HelveticaNeueLT Std" pitchFamily="34" charset="0"/>
            </a:rPr>
            <a:t>0,002</a:t>
          </a:r>
          <a:endParaRPr lang="fr-FR" sz="1100" dirty="0">
            <a:latin typeface="HelveticaNeueLT Std"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0.41322</cdr:x>
      <cdr:y>0.30229</cdr:y>
    </cdr:from>
    <cdr:to>
      <cdr:x>0.52112</cdr:x>
      <cdr:y>0.37029</cdr:y>
    </cdr:to>
    <cdr:sp macro="" textlink="">
      <cdr:nvSpPr>
        <cdr:cNvPr id="20" name="ZoneTexte 9"/>
        <cdr:cNvSpPr txBox="1"/>
      </cdr:nvSpPr>
      <cdr:spPr>
        <a:xfrm xmlns:a="http://schemas.openxmlformats.org/drawingml/2006/main">
          <a:off x="3659883" y="1368153"/>
          <a:ext cx="95571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CA" sz="1400" dirty="0" smtClean="0">
              <a:latin typeface="HelveticaNeueLT Std" pitchFamily="34" charset="0"/>
            </a:rPr>
            <a:t>p &lt; 0,001</a:t>
          </a:r>
          <a:endParaRPr lang="fr-FR"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0.21125</cdr:x>
      <cdr:y>0.50955</cdr:y>
    </cdr:from>
    <cdr:to>
      <cdr:x>0.465</cdr:x>
      <cdr:y>0.58393</cdr:y>
    </cdr:to>
    <cdr:sp macro="" textlink="">
      <cdr:nvSpPr>
        <cdr:cNvPr id="11" name="ZoneTexte 6"/>
        <cdr:cNvSpPr txBox="1"/>
      </cdr:nvSpPr>
      <cdr:spPr>
        <a:xfrm xmlns:a="http://schemas.openxmlformats.org/drawingml/2006/main">
          <a:off x="1738536" y="2319139"/>
          <a:ext cx="20882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FR" sz="1600" dirty="0" smtClean="0">
              <a:solidFill>
                <a:srgbClr val="1C819A"/>
              </a:solidFill>
              <a:latin typeface="HelveticaNeueLT Std" pitchFamily="34" charset="0"/>
            </a:rPr>
            <a:t>Montréal 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0.11004</cdr:x>
      <cdr:y>0.81015</cdr:y>
    </cdr:from>
    <cdr:to>
      <cdr:x>0.36378</cdr:x>
      <cdr:y>0.88453</cdr:y>
    </cdr:to>
    <cdr:sp macro="" textlink="">
      <cdr:nvSpPr>
        <cdr:cNvPr id="12" name="ZoneTexte 6"/>
        <cdr:cNvSpPr txBox="1"/>
      </cdr:nvSpPr>
      <cdr:spPr>
        <a:xfrm xmlns:a="http://schemas.openxmlformats.org/drawingml/2006/main">
          <a:off x="936104" y="3687291"/>
          <a:ext cx="21586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smtClean="0">
              <a:solidFill>
                <a:srgbClr val="003742"/>
              </a:solidFill>
              <a:latin typeface="HelveticaNeueLT Std" pitchFamily="34" charset="0"/>
            </a:rPr>
            <a:t>Québec p &lt; 0,001</a:t>
          </a:r>
          <a:endParaRPr lang="fr-FR" sz="1600" dirty="0">
            <a:solidFill>
              <a:srgbClr val="003742"/>
            </a:solidFill>
            <a:latin typeface="HelveticaNeueLT Std" pitchFamily="34" charset="0"/>
          </a:endParaRPr>
        </a:p>
      </cdr:txBody>
    </cdr:sp>
  </cdr:relSizeAnchor>
  <cdr:relSizeAnchor xmlns:cdr="http://schemas.openxmlformats.org/drawingml/2006/chartDrawing">
    <cdr:from>
      <cdr:x>0.605</cdr:x>
      <cdr:y>0.71522</cdr:y>
    </cdr:from>
    <cdr:to>
      <cdr:x>0.85875</cdr:x>
      <cdr:y>0.7896</cdr:y>
    </cdr:to>
    <cdr:sp macro="" textlink="">
      <cdr:nvSpPr>
        <cdr:cNvPr id="13" name="ZoneTexte 6"/>
        <cdr:cNvSpPr txBox="1"/>
      </cdr:nvSpPr>
      <cdr:spPr>
        <a:xfrm xmlns:a="http://schemas.openxmlformats.org/drawingml/2006/main">
          <a:off x="4978896" y="3255243"/>
          <a:ext cx="208823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smtClean="0">
              <a:solidFill>
                <a:schemeClr val="tx1"/>
              </a:solidFill>
              <a:latin typeface="HelveticaNeueLT Std" pitchFamily="34" charset="0"/>
            </a:rPr>
            <a:t>Réseau p &lt; 0,001</a:t>
          </a:r>
          <a:endParaRPr lang="fr-FR" sz="1600" dirty="0">
            <a:solidFill>
              <a:schemeClr val="tx1"/>
            </a:solidFill>
            <a:latin typeface="HelveticaNeueLT Std"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0.27434</cdr:x>
      <cdr:y>0.32258</cdr:y>
    </cdr:from>
    <cdr:to>
      <cdr:x>0.42202</cdr:x>
      <cdr:y>0.40323</cdr:y>
    </cdr:to>
    <cdr:sp macro="" textlink="">
      <cdr:nvSpPr>
        <cdr:cNvPr id="2" name="ZoneTexte 1"/>
        <cdr:cNvSpPr txBox="1"/>
      </cdr:nvSpPr>
      <cdr:spPr>
        <a:xfrm xmlns:a="http://schemas.openxmlformats.org/drawingml/2006/main">
          <a:off x="2153260" y="1370472"/>
          <a:ext cx="1159108" cy="3426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smtClean="0">
              <a:latin typeface="HelveticaNeueLT Std" pitchFamily="34" charset="0"/>
            </a:rPr>
            <a:t>p </a:t>
          </a:r>
          <a:r>
            <a:rPr lang="fr-CA" sz="1600" dirty="0" smtClean="0">
              <a:latin typeface="HelveticaNeueLT Std" pitchFamily="34" charset="0"/>
            </a:rPr>
            <a:t>&lt; 0,001</a:t>
          </a:r>
          <a:endParaRPr lang="fr-FR" sz="1600" dirty="0">
            <a:latin typeface="HelveticaNeueLT Std" pitchFamily="34" charset="0"/>
          </a:endParaRPr>
        </a:p>
      </cdr:txBody>
    </cdr:sp>
  </cdr:relSizeAnchor>
  <cdr:relSizeAnchor xmlns:cdr="http://schemas.openxmlformats.org/drawingml/2006/chartDrawing">
    <cdr:from>
      <cdr:x>0.30973</cdr:x>
      <cdr:y>0.59677</cdr:y>
    </cdr:from>
    <cdr:to>
      <cdr:x>0.44248</cdr:x>
      <cdr:y>0.67742</cdr:y>
    </cdr:to>
    <cdr:sp macro="" textlink="">
      <cdr:nvSpPr>
        <cdr:cNvPr id="3" name="ZoneTexte 1"/>
        <cdr:cNvSpPr txBox="1"/>
      </cdr:nvSpPr>
      <cdr:spPr>
        <a:xfrm xmlns:a="http://schemas.openxmlformats.org/drawingml/2006/main">
          <a:off x="2520280" y="2664296"/>
          <a:ext cx="108012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0.47375</cdr:x>
      <cdr:y>0.42973</cdr:y>
    </cdr:from>
    <cdr:to>
      <cdr:x>0.58487</cdr:x>
      <cdr:y>0.47746</cdr:y>
    </cdr:to>
    <cdr:sp macro="" textlink="">
      <cdr:nvSpPr>
        <cdr:cNvPr id="2" name="ZoneTexte 1"/>
        <cdr:cNvSpPr txBox="1"/>
      </cdr:nvSpPr>
      <cdr:spPr>
        <a:xfrm xmlns:a="http://schemas.openxmlformats.org/drawingml/2006/main">
          <a:off x="3898776" y="1944935"/>
          <a:ext cx="914473"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dirty="0" smtClean="0">
              <a:latin typeface="HelveticaNeueLT Std" pitchFamily="34" charset="0"/>
            </a:rPr>
            <a:t>p </a:t>
          </a:r>
          <a:r>
            <a:rPr lang="fr-CA" sz="1100" dirty="0" smtClean="0">
              <a:latin typeface="HelveticaNeueLT Std" pitchFamily="34" charset="0"/>
            </a:rPr>
            <a:t>&lt; 0,001</a:t>
          </a:r>
          <a:endParaRPr lang="fr-FR" sz="1100" dirty="0">
            <a:latin typeface="HelveticaNeueLT Std" pitchFamily="34" charset="0"/>
          </a:endParaRPr>
        </a:p>
      </cdr:txBody>
    </cdr:sp>
  </cdr:relSizeAnchor>
  <cdr:relSizeAnchor xmlns:cdr="http://schemas.openxmlformats.org/drawingml/2006/chartDrawing">
    <cdr:from>
      <cdr:x>0.6225</cdr:x>
      <cdr:y>0.71611</cdr:y>
    </cdr:from>
    <cdr:to>
      <cdr:x>0.73361</cdr:x>
      <cdr:y>0.76384</cdr:y>
    </cdr:to>
    <cdr:sp macro="" textlink="">
      <cdr:nvSpPr>
        <cdr:cNvPr id="3" name="ZoneTexte 1"/>
        <cdr:cNvSpPr txBox="1"/>
      </cdr:nvSpPr>
      <cdr:spPr>
        <a:xfrm xmlns:a="http://schemas.openxmlformats.org/drawingml/2006/main">
          <a:off x="5122912" y="3241079"/>
          <a:ext cx="914391" cy="2160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smtClean="0">
              <a:latin typeface="HelveticaNeueLT Std" pitchFamily="34" charset="0"/>
            </a:rPr>
            <a:t>p </a:t>
          </a:r>
          <a:r>
            <a:rPr lang="fr-CA" sz="1100" dirty="0" smtClean="0">
              <a:latin typeface="HelveticaNeueLT Std" pitchFamily="34" charset="0"/>
            </a:rPr>
            <a:t>&lt; 0,001</a:t>
          </a:r>
          <a:endParaRPr lang="fr-FR" sz="1100" dirty="0">
            <a:latin typeface="HelveticaNeueLT Std"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0.46374</cdr:x>
      <cdr:y>0.41366</cdr:y>
    </cdr:from>
    <cdr:to>
      <cdr:x>0.6055</cdr:x>
      <cdr:y>0.49321</cdr:y>
    </cdr:to>
    <cdr:sp macro="" textlink="">
      <cdr:nvSpPr>
        <cdr:cNvPr id="2" name="ZoneTexte 1"/>
        <cdr:cNvSpPr txBox="1"/>
      </cdr:nvSpPr>
      <cdr:spPr>
        <a:xfrm xmlns:a="http://schemas.openxmlformats.org/drawingml/2006/main">
          <a:off x="3639836" y="1757423"/>
          <a:ext cx="1112692" cy="337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smtClean="0">
              <a:latin typeface="HelveticaNeueLT Std" pitchFamily="34" charset="0"/>
            </a:rPr>
            <a:t>p </a:t>
          </a:r>
          <a:r>
            <a:rPr lang="fr-CA" sz="1600" dirty="0" smtClean="0">
              <a:latin typeface="HelveticaNeueLT Std" pitchFamily="34" charset="0"/>
            </a:rPr>
            <a:t>&lt; 0,001</a:t>
          </a:r>
          <a:endParaRPr lang="fr-FR" sz="1600" dirty="0">
            <a:latin typeface="HelveticaNeueLT Std" pitchFamily="34" charset="0"/>
          </a:endParaRPr>
        </a:p>
      </cdr:txBody>
    </cdr:sp>
  </cdr:relSizeAnchor>
  <cdr:relSizeAnchor xmlns:cdr="http://schemas.openxmlformats.org/drawingml/2006/chartDrawing">
    <cdr:from>
      <cdr:x>0.315</cdr:x>
      <cdr:y>0.6364</cdr:y>
    </cdr:from>
    <cdr:to>
      <cdr:x>0.44499</cdr:x>
      <cdr:y>0.71579</cdr:y>
    </cdr:to>
    <cdr:sp macro="" textlink="">
      <cdr:nvSpPr>
        <cdr:cNvPr id="3" name="ZoneTexte 1"/>
        <cdr:cNvSpPr txBox="1"/>
      </cdr:nvSpPr>
      <cdr:spPr>
        <a:xfrm xmlns:a="http://schemas.openxmlformats.org/drawingml/2006/main">
          <a:off x="2592288" y="2880320"/>
          <a:ext cx="1069798" cy="359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0.45499</cdr:x>
      <cdr:y>0.27047</cdr:y>
    </cdr:from>
    <cdr:to>
      <cdr:x>0.60714</cdr:x>
      <cdr:y>0.36577</cdr:y>
    </cdr:to>
    <cdr:sp macro="" textlink="">
      <cdr:nvSpPr>
        <cdr:cNvPr id="2" name="ZoneTexte 1"/>
        <cdr:cNvSpPr txBox="1"/>
      </cdr:nvSpPr>
      <cdr:spPr>
        <a:xfrm xmlns:a="http://schemas.openxmlformats.org/drawingml/2006/main">
          <a:off x="3669447" y="1168560"/>
          <a:ext cx="1227097" cy="4117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latin typeface="HelveticaNeueLT Std" pitchFamily="34" charset="0"/>
            </a:rPr>
            <a:t>p</a:t>
          </a:r>
          <a:r>
            <a:rPr lang="fr-CA" sz="1600" dirty="0" smtClean="0">
              <a:latin typeface="HelveticaNeueLT Std" pitchFamily="34" charset="0"/>
            </a:rPr>
            <a:t> = 0,084</a:t>
          </a:r>
          <a:endParaRPr lang="fr-FR" sz="1600" dirty="0">
            <a:latin typeface="HelveticaNeueLT Std" pitchFamily="34" charset="0"/>
          </a:endParaRPr>
        </a:p>
      </cdr:txBody>
    </cdr:sp>
  </cdr:relSizeAnchor>
  <cdr:relSizeAnchor xmlns:cdr="http://schemas.openxmlformats.org/drawingml/2006/chartDrawing">
    <cdr:from>
      <cdr:x>0.43749</cdr:x>
      <cdr:y>0.44548</cdr:y>
    </cdr:from>
    <cdr:to>
      <cdr:x>0.56749</cdr:x>
      <cdr:y>0.50896</cdr:y>
    </cdr:to>
    <cdr:sp macro="" textlink="">
      <cdr:nvSpPr>
        <cdr:cNvPr id="3" name="ZoneTexte 1"/>
        <cdr:cNvSpPr txBox="1"/>
      </cdr:nvSpPr>
      <cdr:spPr>
        <a:xfrm xmlns:a="http://schemas.openxmlformats.org/drawingml/2006/main">
          <a:off x="3600400" y="2016224"/>
          <a:ext cx="1069776" cy="2873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0.48124</cdr:x>
      <cdr:y>0.27047</cdr:y>
    </cdr:from>
    <cdr:to>
      <cdr:x>0.59236</cdr:x>
      <cdr:y>0.34986</cdr:y>
    </cdr:to>
    <cdr:sp macro="" textlink="">
      <cdr:nvSpPr>
        <cdr:cNvPr id="2" name="ZoneTexte 1"/>
        <cdr:cNvSpPr txBox="1"/>
      </cdr:nvSpPr>
      <cdr:spPr>
        <a:xfrm xmlns:a="http://schemas.openxmlformats.org/drawingml/2006/main">
          <a:off x="3960440" y="1224136"/>
          <a:ext cx="914473" cy="359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dr:relSizeAnchor xmlns:cdr="http://schemas.openxmlformats.org/drawingml/2006/chartDrawing">
    <cdr:from>
      <cdr:x>0.61249</cdr:x>
      <cdr:y>0.66822</cdr:y>
    </cdr:from>
    <cdr:to>
      <cdr:x>0.73451</cdr:x>
      <cdr:y>0.74761</cdr:y>
    </cdr:to>
    <cdr:sp macro="" textlink="">
      <cdr:nvSpPr>
        <cdr:cNvPr id="4" name="ZoneTexte 1"/>
        <cdr:cNvSpPr txBox="1"/>
      </cdr:nvSpPr>
      <cdr:spPr>
        <a:xfrm xmlns:a="http://schemas.openxmlformats.org/drawingml/2006/main">
          <a:off x="4983772" y="2935148"/>
          <a:ext cx="992892" cy="3487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smtClean="0">
              <a:latin typeface="HelveticaNeueLT Std" pitchFamily="34" charset="0"/>
            </a:rPr>
            <a:t>p </a:t>
          </a:r>
          <a:r>
            <a:rPr lang="fr-CA" sz="1600" dirty="0" smtClean="0">
              <a:latin typeface="HelveticaNeueLT Std" pitchFamily="34" charset="0"/>
            </a:rPr>
            <a:t>&lt; 0,001</a:t>
          </a:r>
          <a:endParaRPr lang="fr-FR" sz="1600" dirty="0">
            <a:latin typeface="HelveticaNeueLT Std"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C8B128-FC50-459C-A3A5-52760A9B0D1F}" type="datetimeFigureOut">
              <a:rPr lang="fr-FR" smtClean="0"/>
              <a:pPr/>
              <a:t>21/02/2017</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6FC841-AED1-45CB-B5DD-4A0449AE97F2}" type="slidenum">
              <a:rPr lang="fr-CA" smtClean="0"/>
              <a:pPr/>
              <a:t>‹N°›</a:t>
            </a:fld>
            <a:endParaRPr lang="fr-CA"/>
          </a:p>
        </p:txBody>
      </p:sp>
    </p:spTree>
    <p:extLst>
      <p:ext uri="{BB962C8B-B14F-4D97-AF65-F5344CB8AC3E}">
        <p14:creationId xmlns:p14="http://schemas.microsoft.com/office/powerpoint/2010/main" val="13434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fr-C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fr-CA"/>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fr-C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83BED66-709A-4868-925B-DF5BCB3AAC89}" type="slidenum">
              <a:rPr lang="fr-CA"/>
              <a:pPr>
                <a:defRPr/>
              </a:pPr>
              <a:t>‹N°›</a:t>
            </a:fld>
            <a:endParaRPr lang="fr-CA"/>
          </a:p>
        </p:txBody>
      </p:sp>
    </p:spTree>
    <p:extLst>
      <p:ext uri="{BB962C8B-B14F-4D97-AF65-F5344CB8AC3E}">
        <p14:creationId xmlns:p14="http://schemas.microsoft.com/office/powerpoint/2010/main" val="123549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smtClean="0"/>
          </a:p>
        </p:txBody>
      </p:sp>
    </p:spTree>
    <p:extLst>
      <p:ext uri="{BB962C8B-B14F-4D97-AF65-F5344CB8AC3E}">
        <p14:creationId xmlns:p14="http://schemas.microsoft.com/office/powerpoint/2010/main" val="306677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 utilisation de seringues déjà utilisés par quelqu’un d’autre a diminué significativement et de façon quasi constante depuis 1995, mais est stable depuis 2011.  Cette stabilité</a:t>
            </a:r>
            <a:r>
              <a:rPr lang="fr-CA" baseline="0" dirty="0" smtClean="0"/>
              <a:t> est préoccupante.</a:t>
            </a:r>
            <a:endParaRPr lang="fr-CA" dirty="0" smtClean="0"/>
          </a:p>
          <a:p>
            <a:endParaRPr lang="fr-CA" dirty="0" smtClean="0"/>
          </a:p>
          <a:p>
            <a:r>
              <a:rPr lang="fr-CA" dirty="0" smtClean="0"/>
              <a:t>L’ utilisation d’au moins un item de matériel déjà utilisé par quelqu’un d’autre a diminué significativement depuis 2010.</a:t>
            </a:r>
            <a:br>
              <a:rPr lang="fr-CA"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11</a:t>
            </a:fld>
            <a:endParaRPr lang="fr-CA"/>
          </a:p>
        </p:txBody>
      </p:sp>
    </p:spTree>
    <p:extLst>
      <p:ext uri="{BB962C8B-B14F-4D97-AF65-F5344CB8AC3E}">
        <p14:creationId xmlns:p14="http://schemas.microsoft.com/office/powerpoint/2010/main" val="224834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17</a:t>
            </a:fld>
            <a:endParaRPr lang="fr-CA"/>
          </a:p>
        </p:txBody>
      </p:sp>
    </p:spTree>
    <p:extLst>
      <p:ext uri="{BB962C8B-B14F-4D97-AF65-F5344CB8AC3E}">
        <p14:creationId xmlns:p14="http://schemas.microsoft.com/office/powerpoint/2010/main" val="45103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DAE70B2-B47A-4AF8-8AF6-D118F1D894E7}" type="slidenum">
              <a:rPr lang="fr-CA" sz="1200"/>
              <a:pPr algn="r"/>
              <a:t>19</a:t>
            </a:fld>
            <a:endParaRPr lang="fr-CA"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fr-CA" dirty="0" smtClean="0"/>
              <a:t>Sur l’ensemble de la période 2003-2015, on observe que 14,0 % des participants étaient infectés par le VIH. La prévalence du VIH pour l’année 2014 était de 14,7 %.</a:t>
            </a:r>
          </a:p>
          <a:p>
            <a:pPr eaLnBrk="1" hangingPunct="1"/>
            <a:endParaRPr lang="fr-CA" dirty="0" smtClean="0"/>
          </a:p>
          <a:p>
            <a:pPr eaLnBrk="1" hangingPunct="1"/>
            <a:r>
              <a:rPr lang="fr-CA" dirty="0" smtClean="0"/>
              <a:t>Parmi les personnes qui ont participé à plus d’une reprise, un taux d’incidence du VIH de 2,1 par 100 personnes-années (PA) a été mesuré. Ce taux signifie que chaque année, parmi 100 personnes non infectées par le VIH au départ, 2,1 nouvelles personnes s’infecteront.</a:t>
            </a:r>
          </a:p>
          <a:p>
            <a:pPr eaLnBrk="1" hangingPunct="1"/>
            <a:endParaRPr lang="fr-CA" dirty="0" smtClean="0"/>
          </a:p>
          <a:p>
            <a:pPr eaLnBrk="1" hangingPunct="1"/>
            <a:r>
              <a:rPr lang="fr-CA" dirty="0" smtClean="0"/>
              <a:t>Sur l’ensemble de la période 2003-2015, 63,3 % des participants, soit environ 2 personnes sur 3 ont des anticorps contre le virus de l’hépatite C.</a:t>
            </a:r>
          </a:p>
          <a:p>
            <a:pPr eaLnBrk="1" hangingPunct="1"/>
            <a:endParaRPr lang="fr-CA" dirty="0" smtClean="0"/>
          </a:p>
          <a:p>
            <a:pPr eaLnBrk="1" hangingPunct="1"/>
            <a:r>
              <a:rPr lang="fr-CA" dirty="0" smtClean="0"/>
              <a:t>Le taux d’incidence d’anticorps contre le virus de l’hépatite C est de 21,9 par 100 PA.</a:t>
            </a:r>
          </a:p>
          <a:p>
            <a:pPr eaLnBrk="1" hangingPunct="1"/>
            <a:endParaRPr lang="fr-CA" dirty="0" smtClean="0"/>
          </a:p>
          <a:p>
            <a:pPr eaLnBrk="1" hangingPunct="1"/>
            <a:r>
              <a:rPr lang="fr-CA" dirty="0" smtClean="0"/>
              <a:t>Sur l’ensemble de la période 2003-2015, 11,9 % des participants étaient infectés à la fois par le VIH et le VHC.</a:t>
            </a:r>
          </a:p>
        </p:txBody>
      </p:sp>
    </p:spTree>
    <p:extLst>
      <p:ext uri="{BB962C8B-B14F-4D97-AF65-F5344CB8AC3E}">
        <p14:creationId xmlns:p14="http://schemas.microsoft.com/office/powerpoint/2010/main" val="223765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20</a:t>
            </a:fld>
            <a:endParaRPr lang="fr-CA"/>
          </a:p>
        </p:txBody>
      </p:sp>
    </p:spTree>
    <p:extLst>
      <p:ext uri="{BB962C8B-B14F-4D97-AF65-F5344CB8AC3E}">
        <p14:creationId xmlns:p14="http://schemas.microsoft.com/office/powerpoint/2010/main" val="44038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21</a:t>
            </a:fld>
            <a:endParaRPr lang="fr-CA"/>
          </a:p>
        </p:txBody>
      </p:sp>
    </p:spTree>
    <p:extLst>
      <p:ext uri="{BB962C8B-B14F-4D97-AF65-F5344CB8AC3E}">
        <p14:creationId xmlns:p14="http://schemas.microsoft.com/office/powerpoint/2010/main" val="115752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EF7897D-A879-439E-A007-E51ED0838075}" type="slidenum">
              <a:rPr lang="fr-CA" sz="1200"/>
              <a:pPr algn="r"/>
              <a:t>22</a:t>
            </a:fld>
            <a:endParaRPr lang="fr-CA"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CA" dirty="0" smtClean="0"/>
              <a:t>L’incidence du VIH varie selon les régions. Elle est plus élevée à Montréal et dans la région d’Ottawa, suivie par la ville de Québec puis les sites semi-urbains.</a:t>
            </a:r>
          </a:p>
          <a:p>
            <a:pPr eaLnBrk="1" hangingPunct="1"/>
            <a:endParaRPr lang="fr-CA" dirty="0" smtClean="0"/>
          </a:p>
          <a:p>
            <a:pPr eaLnBrk="1" hangingPunct="1"/>
            <a:r>
              <a:rPr lang="fr-CA" dirty="0" smtClean="0"/>
              <a:t>Le taux d’incidence du VHC est un peu plus bas dans les sites semi-urbains.</a:t>
            </a:r>
            <a:endParaRPr lang="fr-FR" dirty="0" smtClean="0"/>
          </a:p>
          <a:p>
            <a:pPr eaLnBrk="1" hangingPunct="1"/>
            <a:endParaRPr lang="fr-FR" dirty="0" smtClean="0"/>
          </a:p>
        </p:txBody>
      </p:sp>
    </p:spTree>
    <p:extLst>
      <p:ext uri="{BB962C8B-B14F-4D97-AF65-F5344CB8AC3E}">
        <p14:creationId xmlns:p14="http://schemas.microsoft.com/office/powerpoint/2010/main" val="205273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Le taux d’incidence du VIH a diminué de façon statistiquement significative dans tout le réseau et dans les différents sites de</a:t>
            </a:r>
            <a:r>
              <a:rPr lang="fr-CA" baseline="0" dirty="0" smtClean="0"/>
              <a:t> recrutement</a:t>
            </a:r>
            <a:r>
              <a:rPr lang="fr-CA"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Par exemple, un taux de 1,0 par 100 PA</a:t>
            </a:r>
            <a:r>
              <a:rPr lang="fr-CA" baseline="0" dirty="0" smtClean="0"/>
              <a:t> </a:t>
            </a:r>
            <a:r>
              <a:rPr lang="fr-CA" dirty="0" smtClean="0"/>
              <a:t>signifie que chaque année, parmi 100 personnes non infectées par le VIH au départ, 1,0 nouvelle personne s’infectera.</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23</a:t>
            </a:fld>
            <a:endParaRPr lang="fr-CA"/>
          </a:p>
        </p:txBody>
      </p:sp>
    </p:spTree>
    <p:extLst>
      <p:ext uri="{BB962C8B-B14F-4D97-AF65-F5344CB8AC3E}">
        <p14:creationId xmlns:p14="http://schemas.microsoft.com/office/powerpoint/2010/main" val="270329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Le taux d’incidence du VHC a diminué significativement</a:t>
            </a:r>
            <a:r>
              <a:rPr lang="fr-CA" baseline="0" dirty="0" smtClean="0"/>
              <a:t> dans le réseau, mais demeure très élevé.</a:t>
            </a:r>
          </a:p>
          <a:p>
            <a:endParaRPr lang="fr-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Par exemple, un taux de 20,0 par 100 PA</a:t>
            </a:r>
            <a:r>
              <a:rPr lang="fr-CA" baseline="0" dirty="0" smtClean="0"/>
              <a:t> </a:t>
            </a:r>
            <a:r>
              <a:rPr lang="fr-CA" dirty="0" smtClean="0"/>
              <a:t>signifie que chaque année, parmi 100 personnes non infectées par le VIH au départ, 20,0 nouvelles personnes s’infecteront.</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24</a:t>
            </a:fld>
            <a:endParaRPr lang="fr-CA"/>
          </a:p>
        </p:txBody>
      </p:sp>
    </p:spTree>
    <p:extLst>
      <p:ext uri="{BB962C8B-B14F-4D97-AF65-F5344CB8AC3E}">
        <p14:creationId xmlns:p14="http://schemas.microsoft.com/office/powerpoint/2010/main" val="1300483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Les associations suivantes avec l’incidence du VIH demeurent constantes et statistiquement significatives sur toute la période 1995-2015: l’injection avec des seringues déjà utilisées par quelqu’un d’autre, la cocaïne comme drogue injectée le plus souvent et le sexe masculin (légèrement au-dessus du seuil de signification). </a:t>
            </a:r>
          </a:p>
          <a:p>
            <a:pPr defTabSz="931774">
              <a:defRPr/>
            </a:pPr>
            <a:endParaRPr lang="fr-CA" dirty="0" smtClean="0"/>
          </a:p>
          <a:p>
            <a:pPr defTabSz="931774">
              <a:defRPr/>
            </a:pPr>
            <a:r>
              <a:rPr lang="fr-CA" dirty="0" smtClean="0"/>
              <a:t>Plusieurs associations avec l’incidence du VIH varient entre les deux périodes 1995-2002 et 2003-2015. Pour certaines variables, l’association était statistiquement significative pour 1995-2002 et devient non significative pour la période 2003-2015. Le fait de s’injecter au mois une fois par jour, l’âge de 25 ans et plus et le site de recrutement urbain sont dans cette situation. </a:t>
            </a:r>
          </a:p>
          <a:p>
            <a:pPr defTabSz="931774">
              <a:defRPr/>
            </a:pPr>
            <a:endParaRPr lang="fr-CA" dirty="0" smtClean="0"/>
          </a:p>
          <a:p>
            <a:pPr defTabSz="931774">
              <a:defRPr/>
            </a:pPr>
            <a:r>
              <a:rPr lang="fr-CA" dirty="0" smtClean="0"/>
              <a:t>La prostitution n’était pas associée significativement avec l’incidence du VIH pour la période 1995-2002 (légèrement au-dessus du seuil de signification) alors qu’elle le devient pour la période 2003-2015.</a:t>
            </a:r>
            <a:r>
              <a:rPr lang="fr-FR" dirty="0" smtClean="0"/>
              <a:t> </a:t>
            </a:r>
          </a:p>
          <a:p>
            <a:pPr defTabSz="931774">
              <a:defRPr/>
            </a:pPr>
            <a:endParaRPr lang="fr-FR" dirty="0" smtClean="0"/>
          </a:p>
          <a:p>
            <a:pPr defTabSz="931774">
              <a:defRPr/>
            </a:pPr>
            <a:r>
              <a:rPr lang="fr-CA" dirty="0" smtClean="0"/>
              <a:t>Seules les variables disponibles pour toute la période 1995-2014 et n’ayant jamais été modifiées pouvaient être incluses dans le modèle.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25</a:t>
            </a:fld>
            <a:endParaRPr lang="fr-CA"/>
          </a:p>
        </p:txBody>
      </p:sp>
    </p:spTree>
    <p:extLst>
      <p:ext uri="{BB962C8B-B14F-4D97-AF65-F5344CB8AC3E}">
        <p14:creationId xmlns:p14="http://schemas.microsoft.com/office/powerpoint/2010/main" val="416705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 de participants qui rapporte avoir été dépisté au moins une fois dans leur vie a augmenté de façon statistiquement significative entre 2003 et 2014</a:t>
            </a:r>
            <a:r>
              <a:rPr lang="fr-FR" dirty="0" smtClean="0"/>
              <a:t>.</a:t>
            </a:r>
            <a:endParaRPr lang="fr-CA"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28</a:t>
            </a:fld>
            <a:endParaRPr lang="fr-CA"/>
          </a:p>
        </p:txBody>
      </p:sp>
    </p:spTree>
    <p:extLst>
      <p:ext uri="{BB962C8B-B14F-4D97-AF65-F5344CB8AC3E}">
        <p14:creationId xmlns:p14="http://schemas.microsoft.com/office/powerpoint/2010/main" val="321691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C620E93-45B9-4F16-A284-400EC9E9D0C0}" type="slidenum">
              <a:rPr lang="fr-CA" sz="1200"/>
              <a:pPr algn="r"/>
              <a:t>2</a:t>
            </a:fld>
            <a:endParaRPr lang="fr-CA"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10000"/>
              </a:spcBef>
            </a:pPr>
            <a:r>
              <a:rPr lang="fr-CA" dirty="0" smtClean="0">
                <a:solidFill>
                  <a:schemeClr val="bg1"/>
                </a:solidFill>
              </a:rPr>
              <a:t>Le réseau </a:t>
            </a:r>
            <a:r>
              <a:rPr lang="fr-CA" dirty="0" err="1" smtClean="0">
                <a:solidFill>
                  <a:schemeClr val="bg1"/>
                </a:solidFill>
              </a:rPr>
              <a:t>SurvUDI</a:t>
            </a:r>
            <a:r>
              <a:rPr lang="fr-CA" dirty="0" smtClean="0">
                <a:solidFill>
                  <a:schemeClr val="bg1"/>
                </a:solidFill>
              </a:rPr>
              <a:t> est un réseau de surveillance épidémiologique du VIH, du VHC et des comportements à risque associés chez les personnes UDI. Il a été implanté en 1995. </a:t>
            </a:r>
          </a:p>
          <a:p>
            <a:pPr eaLnBrk="1" hangingPunct="1">
              <a:spcBef>
                <a:spcPct val="10000"/>
              </a:spcBef>
            </a:pPr>
            <a:endParaRPr lang="fr-CA" dirty="0" smtClean="0"/>
          </a:p>
          <a:p>
            <a:pPr eaLnBrk="1" hangingPunct="1">
              <a:lnSpc>
                <a:spcPct val="150000"/>
              </a:lnSpc>
            </a:pPr>
            <a:r>
              <a:rPr lang="fr-CA" dirty="0" smtClean="0"/>
              <a:t>La carte au bas de la diapositive montre que le réseau couvre présentement 8 régions du Québec ainsi que la ville d’Ottawa, en Ontario.</a:t>
            </a:r>
          </a:p>
          <a:p>
            <a:pPr eaLnBrk="1" hangingPunct="1">
              <a:lnSpc>
                <a:spcPct val="150000"/>
              </a:lnSpc>
            </a:pPr>
            <a:endParaRPr lang="fr-CA" dirty="0" smtClean="0"/>
          </a:p>
          <a:p>
            <a:pPr eaLnBrk="1" hangingPunct="1">
              <a:lnSpc>
                <a:spcPct val="150000"/>
              </a:lnSpc>
            </a:pPr>
            <a:r>
              <a:rPr lang="fr-CA" dirty="0" smtClean="0"/>
              <a:t>Depuis 2003, le réseau </a:t>
            </a:r>
            <a:r>
              <a:rPr lang="fr-CA" dirty="0" err="1" smtClean="0"/>
              <a:t>SurvUDI</a:t>
            </a:r>
            <a:r>
              <a:rPr lang="fr-CA" dirty="0" smtClean="0"/>
              <a:t> collabore avec l’Agence de santé publique du Canada s’est joint dans</a:t>
            </a:r>
            <a:r>
              <a:rPr lang="fr-CA" baseline="0" dirty="0" smtClean="0"/>
              <a:t> le cadre du</a:t>
            </a:r>
            <a:r>
              <a:rPr lang="fr-CA" dirty="0" smtClean="0"/>
              <a:t> réseau I-</a:t>
            </a:r>
            <a:r>
              <a:rPr lang="fr-CA" dirty="0" err="1" smtClean="0"/>
              <a:t>Track</a:t>
            </a:r>
            <a:r>
              <a:rPr lang="fr-CA" dirty="0" smtClean="0"/>
              <a:t> qui</a:t>
            </a:r>
            <a:r>
              <a:rPr lang="fr-CA" baseline="0" dirty="0" smtClean="0"/>
              <a:t> est lui-même</a:t>
            </a:r>
            <a:r>
              <a:rPr lang="fr-CA" dirty="0" smtClean="0"/>
              <a:t> actif dans plusieurs provinces canadiennes, dont le Québec avec </a:t>
            </a:r>
            <a:r>
              <a:rPr lang="fr-CA" dirty="0" err="1" smtClean="0"/>
              <a:t>SurvUDI</a:t>
            </a:r>
            <a:r>
              <a:rPr lang="fr-CA" dirty="0" smtClean="0"/>
              <a:t>.</a:t>
            </a:r>
          </a:p>
          <a:p>
            <a:pPr eaLnBrk="1" hangingPunct="1">
              <a:lnSpc>
                <a:spcPct val="150000"/>
              </a:lnSpc>
            </a:pPr>
            <a:endParaRPr lang="fr-CA" dirty="0" smtClean="0"/>
          </a:p>
          <a:p>
            <a:pPr eaLnBrk="1" hangingPunct="1">
              <a:lnSpc>
                <a:spcPct val="150000"/>
              </a:lnSpc>
            </a:pPr>
            <a:r>
              <a:rPr lang="fr-CA" dirty="0" smtClean="0"/>
              <a:t>Cet ensemble de diapositives porte uniquement sur les données du réseau </a:t>
            </a:r>
            <a:r>
              <a:rPr lang="fr-CA" dirty="0" err="1" smtClean="0"/>
              <a:t>SurvUDI</a:t>
            </a:r>
            <a:r>
              <a:rPr lang="fr-CA" dirty="0" smtClean="0"/>
              <a:t>.</a:t>
            </a:r>
            <a:endParaRPr lang="fr-FR" dirty="0" smtClean="0"/>
          </a:p>
        </p:txBody>
      </p:sp>
    </p:spTree>
    <p:extLst>
      <p:ext uri="{BB962C8B-B14F-4D97-AF65-F5344CB8AC3E}">
        <p14:creationId xmlns:p14="http://schemas.microsoft.com/office/powerpoint/2010/main" val="2787839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L</a:t>
            </a:r>
            <a:r>
              <a:rPr lang="fr-CA" baseline="0" dirty="0" smtClean="0"/>
              <a:t>e</a:t>
            </a:r>
            <a:r>
              <a:rPr lang="fr-CA" dirty="0" smtClean="0"/>
              <a:t> dépistage dans</a:t>
            </a:r>
            <a:r>
              <a:rPr lang="fr-CA" baseline="0" dirty="0" smtClean="0"/>
              <a:t> la dernière année</a:t>
            </a:r>
            <a:r>
              <a:rPr lang="fr-CA" dirty="0" smtClean="0"/>
              <a:t> a augmenté de façon statistiquement significative entre 2003 et 2014</a:t>
            </a:r>
            <a:r>
              <a:rPr lang="fr-FR" dirty="0" smtClean="0"/>
              <a:t>.</a:t>
            </a:r>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29</a:t>
            </a:fld>
            <a:endParaRPr lang="fr-CA"/>
          </a:p>
        </p:txBody>
      </p:sp>
    </p:spTree>
    <p:extLst>
      <p:ext uri="{BB962C8B-B14F-4D97-AF65-F5344CB8AC3E}">
        <p14:creationId xmlns:p14="http://schemas.microsoft.com/office/powerpoint/2010/main" val="22531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a:t>
            </a:r>
            <a:r>
              <a:rPr lang="fr-CA" baseline="0" dirty="0" smtClean="0"/>
              <a:t> de participants qui ignorent être infecté par le VIH ou par le VIH a diminué significativement entre 2003 et 2014.</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30</a:t>
            </a:fld>
            <a:endParaRPr lang="fr-CA"/>
          </a:p>
        </p:txBody>
      </p:sp>
    </p:spTree>
    <p:extLst>
      <p:ext uri="{BB962C8B-B14F-4D97-AF65-F5344CB8AC3E}">
        <p14:creationId xmlns:p14="http://schemas.microsoft.com/office/powerpoint/2010/main" val="243109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consultation d’un médecin pour le VIH dans les 6 derniers mois a augmenté légèrement et de</a:t>
            </a:r>
            <a:r>
              <a:rPr lang="fr-CA" baseline="0" dirty="0" smtClean="0"/>
              <a:t> manière non-significative au cours de la période.</a:t>
            </a:r>
          </a:p>
          <a:p>
            <a:endParaRPr lang="fr-CA" baseline="0" dirty="0" smtClean="0"/>
          </a:p>
          <a:p>
            <a:r>
              <a:rPr lang="fr-CA" baseline="0" dirty="0" smtClean="0"/>
              <a:t>La proportion de participants ayant consulté un médecin pour le VHC dans les 6 derniers mois a diminué significativement entre 2003 et 2014</a:t>
            </a:r>
            <a:r>
              <a:rPr lang="fr-FR" baseline="0" dirty="0" smtClean="0"/>
              <a:t>.</a:t>
            </a:r>
            <a:endParaRPr lang="fr-CA" baseline="0"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31</a:t>
            </a:fld>
            <a:endParaRPr lang="fr-CA"/>
          </a:p>
        </p:txBody>
      </p:sp>
    </p:spTree>
    <p:extLst>
      <p:ext uri="{BB962C8B-B14F-4D97-AF65-F5344CB8AC3E}">
        <p14:creationId xmlns:p14="http://schemas.microsoft.com/office/powerpoint/2010/main" val="71921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 de participants qui rapportent</a:t>
            </a:r>
            <a:r>
              <a:rPr lang="fr-CA" baseline="0" dirty="0" smtClean="0"/>
              <a:t> la prise de médicaments (actuelle pour le VIH, au moins une fois à vie pour le VHC) a augmenté significativement, autant dans le cas du VIH que du VHC.</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32</a:t>
            </a:fld>
            <a:endParaRPr lang="fr-CA"/>
          </a:p>
        </p:txBody>
      </p:sp>
    </p:spTree>
    <p:extLst>
      <p:ext uri="{BB962C8B-B14F-4D97-AF65-F5344CB8AC3E}">
        <p14:creationId xmlns:p14="http://schemas.microsoft.com/office/powerpoint/2010/main" val="211370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prise en charge et le traitement du</a:t>
            </a:r>
            <a:r>
              <a:rPr lang="fr-CA" baseline="0" dirty="0" smtClean="0"/>
              <a:t> VIH se sont améliorés considérablement entre 2003-2005 et 2013-2015, en particulier en ce qui a trait à la connaissance du statut VIH+ et à la prise actuelle de médicaments contre le VIH.</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33</a:t>
            </a:fld>
            <a:endParaRPr lang="fr-CA"/>
          </a:p>
        </p:txBody>
      </p:sp>
    </p:spTree>
    <p:extLst>
      <p:ext uri="{BB962C8B-B14F-4D97-AF65-F5344CB8AC3E}">
        <p14:creationId xmlns:p14="http://schemas.microsoft.com/office/powerpoint/2010/main" val="36695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Des améliorations sont</a:t>
            </a:r>
            <a:r>
              <a:rPr lang="fr-CA" baseline="0" dirty="0" smtClean="0"/>
              <a:t> observées pour la connaissance du statut VHC positif.</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34</a:t>
            </a:fld>
            <a:endParaRPr lang="fr-CA"/>
          </a:p>
        </p:txBody>
      </p:sp>
    </p:spTree>
    <p:extLst>
      <p:ext uri="{BB962C8B-B14F-4D97-AF65-F5344CB8AC3E}">
        <p14:creationId xmlns:p14="http://schemas.microsoft.com/office/powerpoint/2010/main" val="370843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la très grande majorité</a:t>
            </a:r>
            <a:r>
              <a:rPr lang="fr-CA" baseline="0" dirty="0" smtClean="0"/>
              <a:t> des participants rapportent qu’il est plutôt facile ou très facile de se procurer des seringues et qu’ils utilisent un programme d’échange de seringues. Une proportion  importante de participants (31 %) recrutés à Québec et dans les sites semi-urbains rapportent  qu’il était plutôt facile de se procurer des seringues neuves dans les 6 derniers mois. Cette proportion est plus élevée à Québec et dans les sites semi-urbains comparativement à Montréal et Ottawa/Outaouais, i.e. mois de participants y rapportent qu’il était très facile de se procurer des seringues neuves dans les 6 derniers mois.</a:t>
            </a:r>
          </a:p>
          <a:p>
            <a:endParaRPr lang="fr-CA" baseline="0" dirty="0" smtClean="0"/>
          </a:p>
          <a:p>
            <a:r>
              <a:rPr lang="fr-CA" baseline="0" dirty="0" smtClean="0"/>
              <a:t>Un biais est probablement présent étant donné que les participants sont recrutés principalement dans les centres d’accès au matériel d’injection. Le résultat de ce biais serait de surestimer la facilité d’accès aux seringues et la fréquence d’utilisation d’un programme d’échange de seringues.</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35</a:t>
            </a:fld>
            <a:endParaRPr lang="fr-CA"/>
          </a:p>
        </p:txBody>
      </p:sp>
    </p:spTree>
    <p:extLst>
      <p:ext uri="{BB962C8B-B14F-4D97-AF65-F5344CB8AC3E}">
        <p14:creationId xmlns:p14="http://schemas.microsoft.com/office/powerpoint/2010/main" val="2415076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Dans</a:t>
            </a:r>
            <a:r>
              <a:rPr lang="fr-CA" baseline="0" dirty="0" smtClean="0"/>
              <a:t> le réseau, l</a:t>
            </a:r>
            <a:r>
              <a:rPr lang="fr-CA" dirty="0" smtClean="0"/>
              <a:t>a source d’approvisionnement en seringues neuves</a:t>
            </a:r>
            <a:r>
              <a:rPr lang="fr-CA" baseline="0" dirty="0" smtClean="0"/>
              <a:t> la plus fréquemment mentionnée est « un site fixe dans un organisme communautaire ». La seconde source la plus fréquemment rapportée est « dans une pharmacie ».</a:t>
            </a:r>
          </a:p>
          <a:p>
            <a:endParaRPr lang="fr-CA" baseline="0" dirty="0" smtClean="0"/>
          </a:p>
          <a:p>
            <a:r>
              <a:rPr lang="fr-CA" baseline="0" dirty="0" smtClean="0"/>
              <a:t>La fréquence des sources d’approvisionnement varie d’une région à l’autre.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36</a:t>
            </a:fld>
            <a:endParaRPr lang="fr-CA"/>
          </a:p>
        </p:txBody>
      </p:sp>
    </p:spTree>
    <p:extLst>
      <p:ext uri="{BB962C8B-B14F-4D97-AF65-F5344CB8AC3E}">
        <p14:creationId xmlns:p14="http://schemas.microsoft.com/office/powerpoint/2010/main" val="168019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F0DE6EF-F085-4170-A769-BE19AA2ED81B}" type="slidenum">
              <a:rPr lang="fr-CA" sz="1200"/>
              <a:pPr algn="r"/>
              <a:t>37</a:t>
            </a:fld>
            <a:endParaRPr lang="fr-CA"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9039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B3C60CF-7577-4295-99FA-0335DBFBA3F5}" type="slidenum">
              <a:rPr lang="fr-CA" sz="1200"/>
              <a:pPr algn="r"/>
              <a:t>41</a:t>
            </a:fld>
            <a:endParaRPr lang="fr-CA"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49818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056426C-1A12-4981-876A-F5D2FD82FB00}" type="slidenum">
              <a:rPr lang="fr-CA" sz="1200"/>
              <a:pPr algn="r"/>
              <a:t>3</a:t>
            </a:fld>
            <a:endParaRPr lang="fr-CA"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dirty="0" smtClean="0"/>
              <a:t>Plus</a:t>
            </a:r>
            <a:r>
              <a:rPr lang="fr-CA" baseline="0" dirty="0" smtClean="0"/>
              <a:t> de</a:t>
            </a:r>
            <a:r>
              <a:rPr lang="fr-CA" dirty="0" smtClean="0"/>
              <a:t> 90 % du recrutement est fait par l’intermédiaire des sites fixes, des unités mobiles ou des travailleurs de rue. Le reste du recrutement est fait dans les centres de réadaptation, les prisons, les SIDEP, etc.</a:t>
            </a:r>
          </a:p>
          <a:p>
            <a:pPr eaLnBrk="1" hangingPunct="1"/>
            <a:endParaRPr lang="fr-CA" dirty="0" smtClean="0"/>
          </a:p>
          <a:p>
            <a:pPr eaLnBrk="1" hangingPunct="1"/>
            <a:r>
              <a:rPr lang="fr-CA" dirty="0" smtClean="0"/>
              <a:t>Pour être éligible à l’étude, la personne doit s’être injecté des drogues dans les 6 mois précédents, être âgée de 14 ans ou plus, parler le français ou l’anglais et être en mesure de fournir un consentement éclairé.</a:t>
            </a:r>
          </a:p>
          <a:p>
            <a:pPr eaLnBrk="1" hangingPunct="1"/>
            <a:endParaRPr lang="fr-CA" dirty="0" smtClean="0"/>
          </a:p>
          <a:p>
            <a:pPr eaLnBrk="1" hangingPunct="1"/>
            <a:r>
              <a:rPr lang="fr-CA" dirty="0" smtClean="0"/>
              <a:t>Les participations multiples sont possibles, mais elles doivent être espacées d’au moins 6 mois.</a:t>
            </a:r>
          </a:p>
        </p:txBody>
      </p:sp>
    </p:spTree>
    <p:extLst>
      <p:ext uri="{BB962C8B-B14F-4D97-AF65-F5344CB8AC3E}">
        <p14:creationId xmlns:p14="http://schemas.microsoft.com/office/powerpoint/2010/main" val="3978820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F2D83B5-8789-4635-BD7F-4655EA0D9B04}" type="slidenum">
              <a:rPr lang="fr-CA" sz="1200"/>
              <a:pPr algn="r"/>
              <a:t>42</a:t>
            </a:fld>
            <a:endParaRPr lang="fr-CA"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406135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EC56CED-43A1-42D4-87AE-4A6C58C94401}" type="slidenum">
              <a:rPr lang="fr-CA" sz="1200"/>
              <a:pPr algn="r"/>
              <a:t>4</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smtClean="0"/>
              <a:t>Près de 27 000 questionnaires ont été complétés depuis 1995 par plus de</a:t>
            </a:r>
            <a:r>
              <a:rPr lang="fr-FR" baseline="0" dirty="0" smtClean="0"/>
              <a:t> </a:t>
            </a:r>
            <a:r>
              <a:rPr lang="fr-FR" dirty="0" smtClean="0"/>
              <a:t>14</a:t>
            </a:r>
            <a:r>
              <a:rPr lang="fr-FR" baseline="0" dirty="0" smtClean="0"/>
              <a:t> </a:t>
            </a:r>
            <a:r>
              <a:rPr lang="fr-FR" dirty="0" smtClean="0"/>
              <a:t>000 individus.</a:t>
            </a:r>
          </a:p>
          <a:p>
            <a:pPr eaLnBrk="1" hangingPunct="1"/>
            <a:endParaRPr lang="fr-FR" dirty="0" smtClean="0"/>
          </a:p>
          <a:p>
            <a:pPr eaLnBrk="1" hangingPunct="1"/>
            <a:r>
              <a:rPr lang="fr-FR" dirty="0" smtClean="0"/>
              <a:t>Les trois quarts de ceux-ci sont des hommes dont l’âge moyen est d’environ 36 ans (31 ans chez les femmes).</a:t>
            </a:r>
          </a:p>
          <a:p>
            <a:pPr eaLnBrk="1" hangingPunct="1"/>
            <a:endParaRPr lang="fr-FR" dirty="0" smtClean="0"/>
          </a:p>
          <a:p>
            <a:pPr eaLnBrk="1" hangingPunct="1"/>
            <a:r>
              <a:rPr lang="fr-FR" dirty="0" smtClean="0"/>
              <a:t>La majorité sont recrutés en milieu urbain et sont relativement peu scolarisés. Plusieurs ont des problèmes de logement puisque 40,0 % rapportent avoir dormi dans la rue, un squat ou un refuge au moins une fois dans les 6 derniers mois.</a:t>
            </a:r>
          </a:p>
        </p:txBody>
      </p:sp>
    </p:spTree>
    <p:extLst>
      <p:ext uri="{BB962C8B-B14F-4D97-AF65-F5344CB8AC3E}">
        <p14:creationId xmlns:p14="http://schemas.microsoft.com/office/powerpoint/2010/main" val="364291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83,8 % des participants sont nés au Canada et non Autochtones</a:t>
            </a:r>
            <a:r>
              <a:rPr lang="fr-CA" baseline="0" dirty="0" smtClean="0"/>
              <a:t> alors que 12,5 % sont nés au Canada et Autochtones. Les participants nés ailleurs qu’au Canada résident au pays depuis en moyenne 26 ans.</a:t>
            </a:r>
          </a:p>
          <a:p>
            <a:endParaRPr lang="fr-CA" dirty="0" smtClean="0"/>
          </a:p>
          <a:p>
            <a:r>
              <a:rPr lang="fr-CA" dirty="0" smtClean="0"/>
              <a:t>Plus de 60 % ont un revenu habituel inférieur</a:t>
            </a:r>
            <a:r>
              <a:rPr lang="fr-CA" baseline="0" dirty="0" smtClean="0"/>
              <a:t> à 1 000$ par mois. </a:t>
            </a:r>
          </a:p>
          <a:p>
            <a:endParaRPr lang="fr-CA" baseline="0" dirty="0" smtClean="0"/>
          </a:p>
          <a:p>
            <a:r>
              <a:rPr lang="fr-CA" baseline="0" dirty="0" smtClean="0"/>
              <a:t>La majorité des participants rapportent une orientation sexuelle hétérosexuelle.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5</a:t>
            </a:fld>
            <a:endParaRPr lang="fr-CA"/>
          </a:p>
        </p:txBody>
      </p:sp>
    </p:spTree>
    <p:extLst>
      <p:ext uri="{BB962C8B-B14F-4D97-AF65-F5344CB8AC3E}">
        <p14:creationId xmlns:p14="http://schemas.microsoft.com/office/powerpoint/2010/main" val="188862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La cocaïne demeure la drogue injectée par la plus grande proportion de participants, suivie</a:t>
            </a:r>
            <a:r>
              <a:rPr lang="fr-CA" baseline="0" dirty="0" smtClean="0"/>
              <a:t> de près par les médicaments opioïdes</a:t>
            </a:r>
            <a:r>
              <a:rPr lang="fr-CA" dirty="0" smtClean="0"/>
              <a: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6</a:t>
            </a:fld>
            <a:endParaRPr lang="fr-CA"/>
          </a:p>
        </p:txBody>
      </p:sp>
    </p:spTree>
    <p:extLst>
      <p:ext uri="{BB962C8B-B14F-4D97-AF65-F5344CB8AC3E}">
        <p14:creationId xmlns:p14="http://schemas.microsoft.com/office/powerpoint/2010/main" val="7113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aseline="0" dirty="0" smtClean="0"/>
              <a:t>L’injection de </a:t>
            </a:r>
            <a:r>
              <a:rPr lang="fr-CA" baseline="0" dirty="0" err="1" smtClean="0"/>
              <a:t>Dilaudid</a:t>
            </a:r>
            <a:r>
              <a:rPr lang="fr-CA" baseline="0" dirty="0" smtClean="0"/>
              <a:t> a augmenté de manière importante </a:t>
            </a:r>
            <a:r>
              <a:rPr lang="fr-FR" sz="1200" kern="1200" baseline="0" dirty="0" smtClean="0">
                <a:solidFill>
                  <a:schemeClr val="tx1"/>
                </a:solidFill>
                <a:latin typeface="Arial" charset="0"/>
                <a:ea typeface="+mn-ea"/>
                <a:cs typeface="+mn-cs"/>
              </a:rPr>
              <a:t>de 2003 à 2014. La hausse a été plus marquée de 2004 à 2009</a:t>
            </a:r>
            <a:r>
              <a:rPr lang="fr-CA" baseline="0" dirty="0" smtClean="0"/>
              <a:t>.</a:t>
            </a:r>
          </a:p>
          <a:p>
            <a:pPr defTabSz="931774">
              <a:defRPr/>
            </a:pPr>
            <a:endParaRPr lang="fr-CA" baseline="0" dirty="0" smtClean="0"/>
          </a:p>
          <a:p>
            <a:pPr defTabSz="931774">
              <a:defRPr/>
            </a:pPr>
            <a:r>
              <a:rPr lang="fr-CA" baseline="0" dirty="0" smtClean="0"/>
              <a:t>La proportion de participants ayant déclaré s’être injecté au moins une fois de la cocaïne ou du crack au cours des 6 derniers mois a diminué significativement.</a:t>
            </a:r>
          </a:p>
          <a:p>
            <a:pPr defTabSz="931774">
              <a:defRPr/>
            </a:pPr>
            <a:endParaRPr lang="fr-CA" baseline="0" dirty="0" smtClean="0"/>
          </a:p>
          <a:p>
            <a:pPr defTabSz="931774">
              <a:defRPr/>
            </a:pPr>
            <a:r>
              <a:rPr lang="fr-CA" baseline="0" dirty="0" smtClean="0"/>
              <a:t>L’injection d’héroïne a diminué significativement entre 2003 et 2007 pour augmenter significativement par la suite. </a:t>
            </a:r>
          </a:p>
          <a:p>
            <a:pPr defTabSz="931774">
              <a:defRPr/>
            </a:pPr>
            <a:endParaRPr lang="fr-CA" baseline="0" dirty="0" smtClean="0"/>
          </a:p>
          <a:p>
            <a:pPr defTabSz="931774">
              <a:defRPr/>
            </a:pPr>
            <a:r>
              <a:rPr lang="fr-CA" baseline="0" dirty="0" smtClean="0"/>
              <a:t>La consommation de crack/</a:t>
            </a:r>
            <a:r>
              <a:rPr lang="fr-CA" baseline="0" dirty="0" err="1" smtClean="0"/>
              <a:t>freebase</a:t>
            </a:r>
            <a:r>
              <a:rPr lang="fr-CA" baseline="0" dirty="0" smtClean="0"/>
              <a:t> autrement que par injection a augmenté significativement entre 2003 et 2008 pour ensuite diminuer significativement.</a:t>
            </a:r>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7</a:t>
            </a:fld>
            <a:endParaRPr lang="fr-CA"/>
          </a:p>
        </p:txBody>
      </p:sp>
    </p:spTree>
    <p:extLst>
      <p:ext uri="{BB962C8B-B14F-4D97-AF65-F5344CB8AC3E}">
        <p14:creationId xmlns:p14="http://schemas.microsoft.com/office/powerpoint/2010/main" val="27854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smtClean="0">
                <a:latin typeface="Arial" pitchFamily="34" charset="0"/>
                <a:cs typeface="Arial" pitchFamily="34" charset="0"/>
              </a:rPr>
              <a:t>Plus</a:t>
            </a:r>
            <a:r>
              <a:rPr lang="fr-CA" baseline="0" dirty="0" smtClean="0">
                <a:latin typeface="Arial" pitchFamily="34" charset="0"/>
                <a:cs typeface="Arial" pitchFamily="34" charset="0"/>
              </a:rPr>
              <a:t> de 40 %</a:t>
            </a:r>
            <a:r>
              <a:rPr lang="fr-CA" dirty="0" smtClean="0">
                <a:latin typeface="Arial" pitchFamily="34" charset="0"/>
                <a:cs typeface="Arial" pitchFamily="34" charset="0"/>
              </a:rPr>
              <a:t> des participants ont déclaré que la drogue qu’ils se sont injectée le plus souvent au cours des 6 derniers mois était la cocaïne. </a:t>
            </a:r>
          </a:p>
          <a:p>
            <a:pPr algn="l" eaLnBrk="1" hangingPunct="1">
              <a:spcBef>
                <a:spcPct val="50000"/>
              </a:spcBef>
            </a:pPr>
            <a:endParaRPr lang="fr-CA" dirty="0" smtClean="0">
              <a:latin typeface="Arial" pitchFamily="34" charset="0"/>
              <a:cs typeface="Arial" pitchFamily="34" charset="0"/>
            </a:endParaRPr>
          </a:p>
          <a:p>
            <a:pPr algn="l" rtl="0" eaLnBrk="1" fontAlgn="base" hangingPunct="1">
              <a:spcBef>
                <a:spcPct val="50000"/>
              </a:spcBef>
              <a:spcAft>
                <a:spcPct val="0"/>
              </a:spcAft>
            </a:pPr>
            <a:r>
              <a:rPr lang="fr-CA" dirty="0" smtClean="0">
                <a:latin typeface="Arial" pitchFamily="34" charset="0"/>
                <a:cs typeface="Arial" pitchFamily="34" charset="0"/>
              </a:rPr>
              <a:t>Plus de 40 % rapportent faire le plus souvent usage de</a:t>
            </a:r>
            <a:r>
              <a:rPr lang="fr-CA" baseline="0" dirty="0" smtClean="0">
                <a:latin typeface="Arial" pitchFamily="34" charset="0"/>
                <a:cs typeface="Arial" pitchFamily="34" charset="0"/>
              </a:rPr>
              <a:t> médicaments </a:t>
            </a:r>
            <a:r>
              <a:rPr lang="fr-CA" dirty="0" smtClean="0">
                <a:latin typeface="Arial" pitchFamily="34" charset="0"/>
                <a:cs typeface="Arial" pitchFamily="34" charset="0"/>
              </a:rPr>
              <a:t>opioïdes (</a:t>
            </a:r>
            <a:r>
              <a:rPr lang="fr-CA" dirty="0" err="1" smtClean="0">
                <a:latin typeface="Arial" pitchFamily="34" charset="0"/>
                <a:cs typeface="Arial" pitchFamily="34" charset="0"/>
              </a:rPr>
              <a:t>Dilaudid</a:t>
            </a:r>
            <a:r>
              <a:rPr lang="fr-CA" dirty="0" smtClean="0">
                <a:latin typeface="Arial" pitchFamily="34" charset="0"/>
                <a:cs typeface="Arial" pitchFamily="34" charset="0"/>
              </a:rPr>
              <a:t> (prescrit ou non), méthadone (prescrite ou non), morphine (prescrite ou non), </a:t>
            </a:r>
            <a:r>
              <a:rPr lang="fr-CA" dirty="0" err="1" smtClean="0">
                <a:latin typeface="Arial" pitchFamily="34" charset="0"/>
                <a:cs typeface="Arial" pitchFamily="34" charset="0"/>
              </a:rPr>
              <a:t>suboxone</a:t>
            </a:r>
            <a:r>
              <a:rPr lang="fr-CA" dirty="0" smtClean="0">
                <a:latin typeface="Arial" pitchFamily="34" charset="0"/>
                <a:cs typeface="Arial" pitchFamily="34" charset="0"/>
              </a:rPr>
              <a:t> (prescrit ou non), </a:t>
            </a:r>
            <a:r>
              <a:rPr lang="fr-CA" dirty="0" err="1" smtClean="0">
                <a:latin typeface="Arial" pitchFamily="34" charset="0"/>
                <a:cs typeface="Arial" pitchFamily="34" charset="0"/>
              </a:rPr>
              <a:t>oxycodone</a:t>
            </a:r>
            <a:r>
              <a:rPr lang="fr-CA" dirty="0" smtClean="0">
                <a:latin typeface="Arial" pitchFamily="34" charset="0"/>
                <a:cs typeface="Arial" pitchFamily="34" charset="0"/>
              </a:rPr>
              <a:t>/</a:t>
            </a:r>
            <a:r>
              <a:rPr lang="fr-CA" dirty="0" err="1" smtClean="0">
                <a:latin typeface="Arial" pitchFamily="34" charset="0"/>
                <a:cs typeface="Arial" pitchFamily="34" charset="0"/>
              </a:rPr>
              <a:t>oxycontin</a:t>
            </a:r>
            <a:r>
              <a:rPr lang="fr-CA" dirty="0" smtClean="0">
                <a:latin typeface="Arial" pitchFamily="34" charset="0"/>
                <a:cs typeface="Arial" pitchFamily="34" charset="0"/>
              </a:rPr>
              <a:t>, fentanyl, codéine, </a:t>
            </a:r>
            <a:r>
              <a:rPr lang="fr-CA" dirty="0" err="1" smtClean="0">
                <a:latin typeface="Arial" pitchFamily="34" charset="0"/>
                <a:cs typeface="Arial" pitchFamily="34" charset="0"/>
              </a:rPr>
              <a:t>OxyNEO</a:t>
            </a:r>
            <a:r>
              <a:rPr lang="fr-CA" dirty="0" smtClean="0">
                <a:latin typeface="Arial" pitchFamily="34" charset="0"/>
                <a:cs typeface="Arial" pitchFamily="34" charset="0"/>
              </a:rPr>
              <a:t> </a:t>
            </a:r>
            <a:r>
              <a:rPr lang="fr-CA" dirty="0" err="1" smtClean="0">
                <a:latin typeface="Arial" pitchFamily="34" charset="0"/>
                <a:cs typeface="Arial" pitchFamily="34" charset="0"/>
              </a:rPr>
              <a:t>demerol</a:t>
            </a:r>
            <a:r>
              <a:rPr lang="fr-CA" dirty="0" smtClean="0">
                <a:latin typeface="Arial" pitchFamily="34" charset="0"/>
                <a:cs typeface="Arial" pitchFamily="34" charset="0"/>
              </a:rPr>
              <a:t>, </a:t>
            </a:r>
            <a:r>
              <a:rPr lang="fr-CA" dirty="0" err="1" smtClean="0">
                <a:latin typeface="Arial" pitchFamily="34" charset="0"/>
                <a:cs typeface="Arial" pitchFamily="34" charset="0"/>
              </a:rPr>
              <a:t>Hydromorph</a:t>
            </a:r>
            <a:r>
              <a:rPr lang="fr-CA" dirty="0" smtClean="0">
                <a:latin typeface="Arial" pitchFamily="34" charset="0"/>
                <a:cs typeface="Arial" pitchFamily="34" charset="0"/>
              </a:rPr>
              <a:t> </a:t>
            </a:r>
            <a:r>
              <a:rPr lang="fr-CA" dirty="0" err="1" smtClean="0">
                <a:latin typeface="Arial" pitchFamily="34" charset="0"/>
                <a:cs typeface="Arial" pitchFamily="34" charset="0"/>
              </a:rPr>
              <a:t>Contin</a:t>
            </a:r>
            <a:r>
              <a:rPr lang="fr-CA" dirty="0" smtClean="0">
                <a:latin typeface="Arial" pitchFamily="34" charset="0"/>
                <a:cs typeface="Arial" pitchFamily="34" charset="0"/>
              </a:rPr>
              <a:t>).</a:t>
            </a:r>
          </a:p>
          <a:p>
            <a:pPr algn="l" rtl="0" eaLnBrk="1" fontAlgn="base" hangingPunct="1">
              <a:spcBef>
                <a:spcPct val="50000"/>
              </a:spcBef>
              <a:spcAft>
                <a:spcPct val="0"/>
              </a:spcAft>
            </a:pPr>
            <a:endParaRPr lang="fr-CA" dirty="0" smtClean="0">
              <a:latin typeface="Arial" pitchFamily="34" charset="0"/>
              <a:cs typeface="Arial" pitchFamily="34" charset="0"/>
            </a:endParaRPr>
          </a:p>
          <a:p>
            <a:pPr defTabSz="931774" eaLnBrk="1" hangingPunct="1">
              <a:spcBef>
                <a:spcPct val="50000"/>
              </a:spcBef>
              <a:defRPr/>
            </a:pPr>
            <a:r>
              <a:rPr lang="fr-CA" dirty="0" smtClean="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8</a:t>
            </a:fld>
            <a:endParaRPr lang="fr-CA"/>
          </a:p>
        </p:txBody>
      </p:sp>
    </p:spTree>
    <p:extLst>
      <p:ext uri="{BB962C8B-B14F-4D97-AF65-F5344CB8AC3E}">
        <p14:creationId xmlns:p14="http://schemas.microsoft.com/office/powerpoint/2010/main" val="192029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cocaïne</a:t>
            </a:r>
            <a:r>
              <a:rPr lang="fr-CA" baseline="0" dirty="0" smtClean="0"/>
              <a:t> ou le crack comme drogues injectées le plus souvent ont diminué significativement entre 2010 et 2015, alors que les médicaments opioïdes injectés le plus souvent ont augmenté significativement. En 2014, la proportion de participants ayant rapporté s’être injectés le plus souvent des médicaments opioïdes est équivalente à celle observée pour la cocaïne ou le crack injectés le plus souvent.</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9</a:t>
            </a:fld>
            <a:endParaRPr lang="fr-CA"/>
          </a:p>
        </p:txBody>
      </p:sp>
    </p:spTree>
    <p:extLst>
      <p:ext uri="{BB962C8B-B14F-4D97-AF65-F5344CB8AC3E}">
        <p14:creationId xmlns:p14="http://schemas.microsoft.com/office/powerpoint/2010/main" val="132443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lgn="l">
              <a:defRPr sz="3600">
                <a:solidFill>
                  <a:schemeClr val="bg1"/>
                </a:solidFill>
                <a:latin typeface="Raleway" pitchFamily="34" charset="0"/>
              </a:defRPr>
            </a:lvl1pPr>
          </a:lstStyle>
          <a:p>
            <a:r>
              <a:rPr lang="fr-FR" smtClean="0"/>
              <a:t>Cliquez pour modifier le style du titre</a:t>
            </a:r>
            <a:endParaRPr lang="fr-FR"/>
          </a:p>
        </p:txBody>
      </p:sp>
      <p:sp>
        <p:nvSpPr>
          <p:cNvPr id="3" name="Sous-titre 2"/>
          <p:cNvSpPr>
            <a:spLocks noGrp="1"/>
          </p:cNvSpPr>
          <p:nvPr>
            <p:ph type="subTitle" idx="1"/>
          </p:nvPr>
        </p:nvSpPr>
        <p:spPr>
          <a:xfrm>
            <a:off x="619472" y="3886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BDDB96B-E208-4D2A-905A-DA20A9D2EC7F}" type="datetime1">
              <a:rPr lang="fr-FR" smtClean="0"/>
              <a:pPr/>
              <a:t>21/02/2017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8A1099C-28D4-43B8-87E1-E8287094F6FF}"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33735DB-DE92-42D0-966A-1440A8086850}" type="datetime1">
              <a:rPr lang="fr-FR" smtClean="0"/>
              <a:pPr/>
              <a:t>21/02/2017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8515D8A3-946A-4A61-9908-484CB371C084}"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lvl1pPr>
              <a:defRPr sz="1000">
                <a:latin typeface="HelveticaNeueLT Std" pitchFamily="34" charset="0"/>
              </a:defRPr>
            </a:lvl1pPr>
          </a:lstStyle>
          <a:p>
            <a:pPr>
              <a:defRPr/>
            </a:pPr>
            <a:fld id="{08763B0D-2EF7-4B88-BF2F-BBB0F80E0F0D}"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0040" y="2276872"/>
            <a:ext cx="7772400" cy="1362075"/>
          </a:xfrm>
        </p:spPr>
        <p:txBody>
          <a:bodyPr anchor="t">
            <a:normAutofit/>
          </a:bodyPr>
          <a:lstStyle>
            <a:lvl1pPr algn="l">
              <a:defRPr sz="3600" b="0" i="0" cap="none" baseline="0">
                <a:solidFill>
                  <a:schemeClr val="accent5">
                    <a:lumMod val="75000"/>
                  </a:schemeClr>
                </a:solidFill>
              </a:defRPr>
            </a:lvl1pPr>
          </a:lstStyle>
          <a:p>
            <a:r>
              <a:rPr lang="fr-FR" smtClean="0"/>
              <a:t>Cliquez pour modifier le style du titre</a:t>
            </a:r>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FF37730-BED6-4855-9A53-E3E68D5A510F}" type="datetime1">
              <a:rPr lang="fr-FR" smtClean="0"/>
              <a:pPr/>
              <a:t>21/02/2017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92D6EF9-D278-4403-BE23-9279D50F87FA}" type="datetime1">
              <a:rPr lang="fr-FR" smtClean="0"/>
              <a:pPr/>
              <a:t>21/02/2017</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95834B42-BD7D-48A1-9E4F-930BA8354DBF}"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C8A7B0BD-EC42-4CF2-9610-CE457FA4D129}" type="datetime1">
              <a:rPr lang="fr-FR" smtClean="0"/>
              <a:pPr/>
              <a:t>21/02/2017</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41103D1-EA7E-49A9-82CA-65084DAC4872}"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5367638-7C60-4F6C-AD8B-2B584B74BFDB}" type="datetime1">
              <a:rPr lang="fr-FR" smtClean="0"/>
              <a:pPr/>
              <a:t>21/02/2017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7AEF07E-40BD-4F2C-A02F-C432F8BEEC84}" type="datetime1">
              <a:rPr lang="fr-FR" smtClean="0"/>
              <a:pPr/>
              <a:t>21/02/2017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69C622CF-39FC-4D9E-B9B6-267CB6874E78}"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9F5367A-E0F9-4728-B293-32185D597C4D}" type="datetime1">
              <a:rPr lang="fr-FR" smtClean="0"/>
              <a:pPr/>
              <a:t>21/02/2017</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7AFCE86-B8B5-4890-8756-F2EB024664FB}"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916832"/>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6" name="Espace réservé du numéro de diapositive 5"/>
          <p:cNvSpPr>
            <a:spLocks noGrp="1"/>
          </p:cNvSpPr>
          <p:nvPr>
            <p:ph type="sldNum" sz="quarter" idx="4"/>
          </p:nvPr>
        </p:nvSpPr>
        <p:spPr>
          <a:xfrm>
            <a:off x="-19094" y="6520259"/>
            <a:ext cx="442392" cy="365125"/>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pPr>
              <a:defRPr/>
            </a:pPr>
            <a:fld id="{D234C1FE-7A91-4A9E-AF03-6DEF646B117F}" type="slidenum">
              <a:rPr lang="fr-CA" smtClean="0"/>
              <a:pPr>
                <a:defRPr/>
              </a:pPr>
              <a:t>‹N°›</a:t>
            </a:fld>
            <a:endParaRPr lang="fr-CA"/>
          </a:p>
        </p:txBody>
      </p:sp>
      <p:sp>
        <p:nvSpPr>
          <p:cNvPr id="5" name="Line 7"/>
          <p:cNvSpPr>
            <a:spLocks noChangeShapeType="1"/>
          </p:cNvSpPr>
          <p:nvPr/>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
        <p:nvSpPr>
          <p:cNvPr id="7" name="Line 7"/>
          <p:cNvSpPr>
            <a:spLocks noChangeShapeType="1"/>
          </p:cNvSpPr>
          <p:nvPr userDrawn="1"/>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36.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07" Type="http://schemas.openxmlformats.org/officeDocument/2006/relationships/slideLayout" Target="../slideLayouts/slideLayout7.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tags" Target="../tags/tag84.xml"/><Relationship Id="rId87" Type="http://schemas.openxmlformats.org/officeDocument/2006/relationships/tags" Target="../tags/tag92.xml"/><Relationship Id="rId102" Type="http://schemas.openxmlformats.org/officeDocument/2006/relationships/tags" Target="../tags/tag107.xml"/><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tags" Target="../tags/tag87.xml"/><Relationship Id="rId90" Type="http://schemas.openxmlformats.org/officeDocument/2006/relationships/tags" Target="../tags/tag95.xml"/><Relationship Id="rId95" Type="http://schemas.openxmlformats.org/officeDocument/2006/relationships/tags" Target="../tags/tag100.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85" Type="http://schemas.openxmlformats.org/officeDocument/2006/relationships/tags" Target="../tags/tag90.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103" Type="http://schemas.openxmlformats.org/officeDocument/2006/relationships/tags" Target="../tags/tag108.xml"/><Relationship Id="rId108" Type="http://schemas.openxmlformats.org/officeDocument/2006/relationships/notesSlide" Target="../notesSlides/notesSlide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tags" Target="../tags/tag88.xml"/><Relationship Id="rId88" Type="http://schemas.openxmlformats.org/officeDocument/2006/relationships/tags" Target="../tags/tag93.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6" Type="http://schemas.openxmlformats.org/officeDocument/2006/relationships/tags" Target="../tags/tag111.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image" Target="../media/image4.png"/><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2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5.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ahr-acrv.ca/cahr2014posters/PDF/P11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48.xml"/><Relationship Id="rId7"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9.png"/><Relationship Id="rId5" Type="http://schemas.openxmlformats.org/officeDocument/2006/relationships/tags" Target="../tags/tag150.xml"/><Relationship Id="rId10" Type="http://schemas.openxmlformats.org/officeDocument/2006/relationships/image" Target="../media/image8.png"/><Relationship Id="rId4" Type="http://schemas.openxmlformats.org/officeDocument/2006/relationships/tags" Target="../tags/tag149.xml"/><Relationship Id="rId9" Type="http://schemas.openxmlformats.org/officeDocument/2006/relationships/hyperlink" Target="http://www.inspq.qc.ca/" TargetMode="External"/></Relationships>
</file>

<file path=ppt/slides/_rels/slide4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chart" Target="../charts/chart2.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0" y="1928802"/>
            <a:ext cx="6394450" cy="1803397"/>
          </a:xfrm>
        </p:spPr>
        <p:txBody>
          <a:bodyPr/>
          <a:lstStyle/>
          <a:p>
            <a:pPr eaLnBrk="1" hangingPunct="1"/>
            <a:r>
              <a:rPr lang="fr-CA" sz="3200" dirty="0" smtClean="0">
                <a:solidFill>
                  <a:schemeClr val="accent6"/>
                </a:solidFill>
              </a:rPr>
              <a:t>Surv</a:t>
            </a:r>
            <a:r>
              <a:rPr lang="fr-CA" sz="3200" dirty="0" smtClean="0"/>
              <a:t>eillance des maladies infectieuses chez les </a:t>
            </a:r>
            <a:r>
              <a:rPr lang="fr-CA" sz="3200" dirty="0" smtClean="0">
                <a:solidFill>
                  <a:schemeClr val="accent6"/>
                </a:solidFill>
              </a:rPr>
              <a:t>U</a:t>
            </a:r>
            <a:r>
              <a:rPr lang="fr-CA" sz="3200" dirty="0" smtClean="0"/>
              <a:t>tilisateurs de </a:t>
            </a:r>
            <a:r>
              <a:rPr lang="fr-CA" sz="3200" dirty="0" smtClean="0">
                <a:solidFill>
                  <a:schemeClr val="accent6"/>
                </a:solidFill>
              </a:rPr>
              <a:t>D</a:t>
            </a:r>
            <a:r>
              <a:rPr lang="fr-CA" sz="3200" dirty="0" smtClean="0"/>
              <a:t>rogues par </a:t>
            </a:r>
            <a:r>
              <a:rPr lang="fr-CA" sz="3200" dirty="0" smtClean="0">
                <a:solidFill>
                  <a:schemeClr val="accent6"/>
                </a:solidFill>
              </a:rPr>
              <a:t>I</a:t>
            </a:r>
            <a:r>
              <a:rPr lang="fr-CA" sz="3200" dirty="0" smtClean="0"/>
              <a:t>njection </a:t>
            </a:r>
          </a:p>
        </p:txBody>
      </p:sp>
      <p:sp>
        <p:nvSpPr>
          <p:cNvPr id="4099" name="Rectangle 3"/>
          <p:cNvSpPr>
            <a:spLocks noGrp="1" noChangeArrowheads="1"/>
          </p:cNvSpPr>
          <p:nvPr>
            <p:ph type="subTitle" idx="1"/>
            <p:custDataLst>
              <p:tags r:id="rId2"/>
            </p:custDataLst>
          </p:nvPr>
        </p:nvSpPr>
        <p:spPr>
          <a:xfrm>
            <a:off x="285720" y="4214818"/>
            <a:ext cx="2928958" cy="855669"/>
          </a:xfrm>
        </p:spPr>
        <p:txBody>
          <a:bodyPr>
            <a:normAutofit/>
          </a:bodyPr>
          <a:lstStyle/>
          <a:p>
            <a:pPr marL="0" indent="0">
              <a:lnSpc>
                <a:spcPct val="90000"/>
              </a:lnSpc>
            </a:pPr>
            <a:r>
              <a:rPr lang="fr-CA" sz="1200" dirty="0" smtClean="0"/>
              <a:t>Épidémiologie du VIH 1995 - 2015</a:t>
            </a:r>
          </a:p>
          <a:p>
            <a:pPr marL="0" indent="0">
              <a:lnSpc>
                <a:spcPct val="90000"/>
              </a:lnSpc>
            </a:pPr>
            <a:r>
              <a:rPr lang="fr-CA" sz="1200" dirty="0" smtClean="0"/>
              <a:t>Épidémiologie du VHC 2003 - 2015</a:t>
            </a:r>
          </a:p>
          <a:p>
            <a:pPr marL="0" indent="0" eaLnBrk="1" hangingPunct="1">
              <a:lnSpc>
                <a:spcPct val="90000"/>
              </a:lnSpc>
            </a:pPr>
            <a:endParaRPr lang="fr-CA" sz="1200" dirty="0" smtClean="0"/>
          </a:p>
        </p:txBody>
      </p:sp>
      <p:sp>
        <p:nvSpPr>
          <p:cNvPr id="4100" name="Rectangle 5"/>
          <p:cNvSpPr>
            <a:spLocks noChangeArrowheads="1"/>
          </p:cNvSpPr>
          <p:nvPr>
            <p:custDataLst>
              <p:tags r:id="rId3"/>
            </p:custDataLst>
          </p:nvPr>
        </p:nvSpPr>
        <p:spPr bwMode="auto">
          <a:xfrm>
            <a:off x="6357950" y="2786058"/>
            <a:ext cx="2857552" cy="2286016"/>
          </a:xfrm>
          <a:prstGeom prst="rect">
            <a:avLst/>
          </a:prstGeom>
          <a:noFill/>
          <a:ln w="9525">
            <a:noFill/>
            <a:miter lim="800000"/>
            <a:headEnd/>
            <a:tailEnd/>
          </a:ln>
        </p:spPr>
        <p:txBody>
          <a:bodyPr/>
          <a:lstStyle/>
          <a:p>
            <a:pPr>
              <a:spcAft>
                <a:spcPct val="30000"/>
              </a:spcAft>
            </a:pPr>
            <a:r>
              <a:rPr lang="fr-CA" sz="1400" dirty="0" smtClean="0">
                <a:solidFill>
                  <a:schemeClr val="bg1"/>
                </a:solidFill>
                <a:latin typeface="HelveticaNeueLT Std" pitchFamily="34" charset="0"/>
              </a:rPr>
              <a:t>Chercheurs :</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Michel </a:t>
            </a:r>
            <a:r>
              <a:rPr lang="fr-CA" sz="1400" dirty="0" err="1">
                <a:solidFill>
                  <a:schemeClr val="bg1"/>
                </a:solidFill>
                <a:latin typeface="HelveticaNeueLT Std" pitchFamily="34" charset="0"/>
              </a:rPr>
              <a:t>Alary</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Carole Morissette</a:t>
            </a:r>
          </a:p>
          <a:p>
            <a:pPr>
              <a:spcAft>
                <a:spcPct val="30000"/>
              </a:spcAft>
              <a:tabLst>
                <a:tab pos="447675" algn="l"/>
              </a:tabLst>
            </a:pPr>
            <a:r>
              <a:rPr lang="fr-CA" sz="1400" dirty="0">
                <a:solidFill>
                  <a:schemeClr val="bg1"/>
                </a:solidFill>
                <a:latin typeface="HelveticaNeueLT Std" pitchFamily="34" charset="0"/>
              </a:rPr>
              <a:t>	Élise Roy</a:t>
            </a:r>
          </a:p>
          <a:p>
            <a:pPr>
              <a:spcAft>
                <a:spcPct val="30000"/>
              </a:spcAft>
              <a:tabLst>
                <a:tab pos="447675" algn="l"/>
              </a:tabLst>
            </a:pPr>
            <a:r>
              <a:rPr lang="fr-CA" sz="1400" dirty="0">
                <a:solidFill>
                  <a:schemeClr val="bg1"/>
                </a:solidFill>
                <a:latin typeface="HelveticaNeueLT Std" pitchFamily="34" charset="0"/>
              </a:rPr>
              <a:t>	Pascale Leclerc</a:t>
            </a:r>
          </a:p>
          <a:p>
            <a:pPr>
              <a:spcAft>
                <a:spcPct val="30000"/>
              </a:spcAft>
              <a:tabLst>
                <a:tab pos="447675" algn="l"/>
              </a:tabLst>
            </a:pPr>
            <a:r>
              <a:rPr lang="fr-CA" sz="1400" dirty="0">
                <a:solidFill>
                  <a:schemeClr val="bg1"/>
                </a:solidFill>
                <a:latin typeface="HelveticaNeueLT Std" pitchFamily="34" charset="0"/>
              </a:rPr>
              <a:t>	Le groupe d’étude </a:t>
            </a:r>
            <a:r>
              <a:rPr lang="fr-CA" sz="1400" dirty="0" err="1" smtClean="0">
                <a:solidFill>
                  <a:schemeClr val="bg1"/>
                </a:solidFill>
                <a:latin typeface="HelveticaNeueLT Std" pitchFamily="34" charset="0"/>
              </a:rPr>
              <a:t>SurvUDI</a:t>
            </a:r>
            <a:endParaRPr lang="fr-CA" sz="1400" dirty="0" smtClean="0">
              <a:solidFill>
                <a:schemeClr val="bg1"/>
              </a:solidFill>
              <a:latin typeface="HelveticaNeueLT Std" pitchFamily="34" charset="0"/>
            </a:endParaRPr>
          </a:p>
          <a:p>
            <a:pPr>
              <a:spcAft>
                <a:spcPct val="30000"/>
              </a:spcAft>
              <a:tabLst>
                <a:tab pos="542925" algn="l"/>
              </a:tabLst>
            </a:pPr>
            <a:r>
              <a:rPr lang="fr-CA" sz="1400" dirty="0" smtClean="0">
                <a:solidFill>
                  <a:schemeClr val="bg1"/>
                </a:solidFill>
                <a:latin typeface="HelveticaNeueLT Std" pitchFamily="34" charset="0"/>
              </a:rPr>
              <a:t>Coordination :</a:t>
            </a:r>
          </a:p>
          <a:p>
            <a:pPr>
              <a:spcAft>
                <a:spcPct val="30000"/>
              </a:spcAft>
              <a:tabLst>
                <a:tab pos="542925" algn="l"/>
              </a:tabLst>
            </a:pPr>
            <a:r>
              <a:rPr lang="fr-CA" sz="1400" dirty="0" smtClean="0">
                <a:solidFill>
                  <a:schemeClr val="bg1"/>
                </a:solidFill>
                <a:latin typeface="HelveticaNeueLT Std" pitchFamily="34" charset="0"/>
              </a:rPr>
              <a:t>	Karine Blouin</a:t>
            </a:r>
          </a:p>
          <a:p>
            <a:pPr>
              <a:spcAft>
                <a:spcPct val="30000"/>
              </a:spcAft>
              <a:tabLst>
                <a:tab pos="447675" algn="l"/>
              </a:tabLst>
            </a:pPr>
            <a:endParaRPr lang="fr-CA" sz="140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6516216" y="5517232"/>
            <a:ext cx="2520553" cy="461665"/>
          </a:xfrm>
          <a:prstGeom prst="rect">
            <a:avLst/>
          </a:prstGeom>
          <a:noFill/>
          <a:ln w="9525">
            <a:noFill/>
            <a:miter lim="800000"/>
            <a:headEnd/>
            <a:tailEnd/>
          </a:ln>
        </p:spPr>
        <p:txBody>
          <a:bodyPr wrap="square">
            <a:spAutoFit/>
          </a:bodyPr>
          <a:lstStyle/>
          <a:p>
            <a:pPr>
              <a:spcBef>
                <a:spcPct val="50000"/>
              </a:spcBef>
            </a:pPr>
            <a:r>
              <a:rPr lang="fr-CA" sz="2400" dirty="0" smtClean="0">
                <a:latin typeface="HelveticaNeueLT Std" pitchFamily="34" charset="0"/>
              </a:rPr>
              <a:t>Septembre 2016</a:t>
            </a:r>
            <a:endParaRPr lang="fr-FR" sz="2400" dirty="0">
              <a:latin typeface="HelveticaNeueLT Std" pitchFamily="34" charset="0"/>
            </a:endParaRPr>
          </a:p>
        </p:txBody>
      </p:sp>
      <p:sp>
        <p:nvSpPr>
          <p:cNvPr id="4103" name="Text Box 7"/>
          <p:cNvSpPr txBox="1">
            <a:spLocks noChangeArrowheads="1"/>
          </p:cNvSpPr>
          <p:nvPr>
            <p:custDataLst>
              <p:tags r:id="rId5"/>
            </p:custDataLst>
          </p:nvPr>
        </p:nvSpPr>
        <p:spPr bwMode="auto">
          <a:xfrm>
            <a:off x="142844" y="3643314"/>
            <a:ext cx="3621099" cy="519112"/>
          </a:xfrm>
          <a:prstGeom prst="rect">
            <a:avLst/>
          </a:prstGeom>
          <a:noFill/>
          <a:ln w="9525">
            <a:noFill/>
            <a:miter lim="800000"/>
            <a:headEnd/>
            <a:tailEnd/>
          </a:ln>
        </p:spPr>
        <p:txBody>
          <a:bodyPr wrap="square">
            <a:spAutoFit/>
          </a:bodyPr>
          <a:lstStyle/>
          <a:p>
            <a:pPr>
              <a:spcBef>
                <a:spcPct val="50000"/>
              </a:spcBef>
            </a:pPr>
            <a:r>
              <a:rPr lang="fr-CA" sz="2800" dirty="0">
                <a:solidFill>
                  <a:schemeClr val="bg1"/>
                </a:solidFill>
                <a:latin typeface="Raleway" pitchFamily="34" charset="0"/>
              </a:rPr>
              <a:t>Le réseau </a:t>
            </a:r>
            <a:r>
              <a:rPr lang="fr-CA" sz="2800" dirty="0" err="1" smtClean="0">
                <a:solidFill>
                  <a:schemeClr val="bg1"/>
                </a:solidFill>
                <a:latin typeface="Raleway" pitchFamily="34" charset="0"/>
              </a:rPr>
              <a:t>SurvUDI</a:t>
            </a:r>
            <a:r>
              <a:rPr lang="fr-CA" sz="2800" dirty="0" smtClean="0">
                <a:solidFill>
                  <a:schemeClr val="bg1"/>
                </a:solidFill>
                <a:latin typeface="Raleway" pitchFamily="34" charset="0"/>
              </a:rPr>
              <a:t> :</a:t>
            </a:r>
            <a:endParaRPr lang="fr-FR" sz="2800" dirty="0">
              <a:solidFill>
                <a:schemeClr val="bg1"/>
              </a:solidFill>
              <a:latin typeface="Ralewa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Association entre l’injection fréquente et la drogue injectée le plus souvent, 2011-2015 </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10</a:t>
            </a:fld>
            <a:endParaRPr lang="fr-CA"/>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467127475"/>
              </p:ext>
            </p:extLst>
          </p:nvPr>
        </p:nvGraphicFramePr>
        <p:xfrm>
          <a:off x="467544" y="1649120"/>
          <a:ext cx="7999040" cy="2286000"/>
        </p:xfrm>
        <a:graphic>
          <a:graphicData uri="http://schemas.openxmlformats.org/drawingml/2006/table">
            <a:tbl>
              <a:tblPr firstRow="1" bandRow="1">
                <a:tableStyleId>{69012ECD-51FC-41F1-AA8D-1B2483CD663E}</a:tableStyleId>
              </a:tblPr>
              <a:tblGrid>
                <a:gridCol w="2426320"/>
                <a:gridCol w="1393180"/>
                <a:gridCol w="1393180"/>
                <a:gridCol w="1393180"/>
                <a:gridCol w="1393180"/>
              </a:tblGrid>
              <a:tr h="797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Drogue</a:t>
                      </a:r>
                      <a:r>
                        <a:rPr lang="en-US" sz="1800" baseline="0" dirty="0" smtClean="0"/>
                        <a:t> </a:t>
                      </a:r>
                      <a:r>
                        <a:rPr lang="en-US" sz="1800" baseline="0" dirty="0" err="1" smtClean="0"/>
                        <a:t>injectée</a:t>
                      </a:r>
                      <a:r>
                        <a:rPr lang="en-US" sz="18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le plus </a:t>
                      </a:r>
                      <a:r>
                        <a:rPr lang="en-US" sz="1800" baseline="0" dirty="0" err="1" smtClean="0"/>
                        <a:t>souvent</a:t>
                      </a:r>
                      <a:endParaRPr lang="fr-CA" dirty="0" smtClean="0"/>
                    </a:p>
                    <a:p>
                      <a:pPr algn="ctr"/>
                      <a:endParaRPr lang="fr-CA" baseline="30000" dirty="0"/>
                    </a:p>
                  </a:txBody>
                  <a:tcPr anchor="ctr">
                    <a:solidFill>
                      <a:srgbClr val="1C819A"/>
                    </a:solidFill>
                  </a:tcPr>
                </a:tc>
                <a:tc>
                  <a:txBody>
                    <a:bodyPr/>
                    <a:lstStyle/>
                    <a:p>
                      <a:pPr algn="ctr"/>
                      <a:r>
                        <a:rPr lang="fr-CA" dirty="0" smtClean="0"/>
                        <a:t>N</a:t>
                      </a:r>
                      <a:endParaRPr lang="fr-CA" dirty="0"/>
                    </a:p>
                  </a:txBody>
                  <a:tcPr anchor="ctr">
                    <a:solidFill>
                      <a:srgbClr val="1C819A"/>
                    </a:solidFill>
                  </a:tcPr>
                </a:tc>
                <a:tc>
                  <a:txBody>
                    <a:bodyPr/>
                    <a:lstStyle/>
                    <a:p>
                      <a:pPr algn="ctr"/>
                      <a:r>
                        <a:rPr lang="fr-CA" dirty="0" smtClean="0"/>
                        <a:t>RP brut</a:t>
                      </a:r>
                    </a:p>
                  </a:txBody>
                  <a:tcPr anchor="ctr">
                    <a:solidFill>
                      <a:srgbClr val="1C819A"/>
                    </a:solidFill>
                  </a:tcPr>
                </a:tc>
                <a:tc>
                  <a:txBody>
                    <a:bodyPr/>
                    <a:lstStyle/>
                    <a:p>
                      <a:pPr algn="ctr"/>
                      <a:r>
                        <a:rPr lang="fr-CA" dirty="0" smtClean="0"/>
                        <a:t>RP ajusté</a:t>
                      </a:r>
                      <a:r>
                        <a:rPr lang="fr-CA" sz="1800" baseline="30000" dirty="0" smtClean="0"/>
                        <a:t>1</a:t>
                      </a:r>
                      <a:endParaRPr lang="fr-CA" dirty="0">
                        <a:solidFill>
                          <a:schemeClr val="bg1"/>
                        </a:solidFill>
                      </a:endParaRPr>
                    </a:p>
                  </a:txBody>
                  <a:tcPr anchor="ctr">
                    <a:solidFill>
                      <a:srgbClr val="1C819A"/>
                    </a:solidFill>
                  </a:tcPr>
                </a:tc>
                <a:tc>
                  <a:txBody>
                    <a:bodyPr/>
                    <a:lstStyle/>
                    <a:p>
                      <a:pPr algn="ctr"/>
                      <a:r>
                        <a:rPr lang="fr-CA" dirty="0" smtClean="0"/>
                        <a:t>IC 95 % </a:t>
                      </a:r>
                      <a:endParaRPr lang="fr-CA" dirty="0">
                        <a:solidFill>
                          <a:srgbClr val="FF0000"/>
                        </a:solidFill>
                      </a:endParaRPr>
                    </a:p>
                  </a:txBody>
                  <a:tcPr anchor="ctr">
                    <a:solidFill>
                      <a:srgbClr val="1C819A"/>
                    </a:solidFill>
                  </a:tcPr>
                </a:tc>
              </a:tr>
              <a:tr h="359262">
                <a:tc>
                  <a:txBody>
                    <a:bodyPr/>
                    <a:lstStyle/>
                    <a:p>
                      <a:pPr algn="l"/>
                      <a:r>
                        <a:rPr lang="fr-CA" dirty="0" smtClean="0"/>
                        <a:t>Cocaïne/crack (réf.)</a:t>
                      </a:r>
                      <a:endParaRPr lang="fr-CA" dirty="0">
                        <a:solidFill>
                          <a:schemeClr val="tx2"/>
                        </a:solidFill>
                      </a:endParaRPr>
                    </a:p>
                  </a:txBody>
                  <a:tcPr>
                    <a:solidFill>
                      <a:srgbClr val="9BCFE6"/>
                    </a:solidFill>
                  </a:tcPr>
                </a:tc>
                <a:tc>
                  <a:txBody>
                    <a:bodyPr/>
                    <a:lstStyle/>
                    <a:p>
                      <a:pPr algn="ctr"/>
                      <a:r>
                        <a:rPr lang="fr-CA" dirty="0" smtClean="0"/>
                        <a:t>1 401</a:t>
                      </a:r>
                      <a:endParaRPr lang="fr-CA" dirty="0">
                        <a:solidFill>
                          <a:schemeClr val="tx2"/>
                        </a:solidFill>
                      </a:endParaRPr>
                    </a:p>
                  </a:txBody>
                  <a:tcPr>
                    <a:solidFill>
                      <a:srgbClr val="9BCFE6"/>
                    </a:solidFill>
                  </a:tcPr>
                </a:tc>
                <a:tc>
                  <a:txBody>
                    <a:bodyPr/>
                    <a:lstStyle/>
                    <a:p>
                      <a:pPr algn="ctr"/>
                      <a:r>
                        <a:rPr lang="fr-CA" dirty="0" smtClean="0"/>
                        <a:t>1,00</a:t>
                      </a:r>
                      <a:endParaRPr lang="fr-CA" dirty="0">
                        <a:solidFill>
                          <a:schemeClr val="tx2"/>
                        </a:solidFill>
                      </a:endParaRPr>
                    </a:p>
                  </a:txBody>
                  <a:tcPr>
                    <a:solidFill>
                      <a:srgbClr val="9BCFE6"/>
                    </a:solidFill>
                  </a:tcPr>
                </a:tc>
                <a:tc>
                  <a:txBody>
                    <a:bodyPr/>
                    <a:lstStyle/>
                    <a:p>
                      <a:pPr algn="ctr"/>
                      <a:r>
                        <a:rPr lang="fr-CA" dirty="0" smtClean="0"/>
                        <a:t>1,00</a:t>
                      </a:r>
                      <a:endParaRPr lang="fr-CA" dirty="0">
                        <a:solidFill>
                          <a:schemeClr val="tx2"/>
                        </a:solidFill>
                      </a:endParaRPr>
                    </a:p>
                  </a:txBody>
                  <a:tcPr>
                    <a:solidFill>
                      <a:srgbClr val="9BCFE6"/>
                    </a:solidFill>
                  </a:tcPr>
                </a:tc>
                <a:tc>
                  <a:txBody>
                    <a:bodyPr/>
                    <a:lstStyle/>
                    <a:p>
                      <a:pPr algn="ctr"/>
                      <a:endParaRPr lang="fr-CA" dirty="0">
                        <a:solidFill>
                          <a:schemeClr val="tx2"/>
                        </a:solidFill>
                      </a:endParaRPr>
                    </a:p>
                  </a:txBody>
                  <a:tcPr>
                    <a:solidFill>
                      <a:srgbClr val="9BCFE6"/>
                    </a:solidFill>
                  </a:tcPr>
                </a:tc>
              </a:tr>
              <a:tr h="359262">
                <a:tc>
                  <a:txBody>
                    <a:bodyPr/>
                    <a:lstStyle/>
                    <a:p>
                      <a:pPr algn="l"/>
                      <a:r>
                        <a:rPr lang="fr-CA" dirty="0" err="1" smtClean="0"/>
                        <a:t>Héroine</a:t>
                      </a:r>
                      <a:endParaRPr lang="fr-CA" dirty="0">
                        <a:solidFill>
                          <a:schemeClr val="tx2"/>
                        </a:solidFill>
                      </a:endParaRPr>
                    </a:p>
                  </a:txBody>
                  <a:tcPr>
                    <a:solidFill>
                      <a:srgbClr val="9BCFE6"/>
                    </a:solidFill>
                  </a:tcPr>
                </a:tc>
                <a:tc>
                  <a:txBody>
                    <a:bodyPr/>
                    <a:lstStyle/>
                    <a:p>
                      <a:pPr algn="ctr"/>
                      <a:r>
                        <a:rPr lang="fr-CA" dirty="0" smtClean="0"/>
                        <a:t>262</a:t>
                      </a:r>
                      <a:endParaRPr lang="fr-CA" dirty="0" smtClean="0">
                        <a:solidFill>
                          <a:schemeClr val="tx2"/>
                        </a:solidFill>
                      </a:endParaRPr>
                    </a:p>
                  </a:txBody>
                  <a:tcPr>
                    <a:solidFill>
                      <a:srgbClr val="9BCFE6"/>
                    </a:solidFill>
                  </a:tcPr>
                </a:tc>
                <a:tc>
                  <a:txBody>
                    <a:bodyPr/>
                    <a:lstStyle/>
                    <a:p>
                      <a:pPr algn="ctr"/>
                      <a:r>
                        <a:rPr lang="fr-CA" dirty="0" smtClean="0"/>
                        <a:t>1,53</a:t>
                      </a:r>
                      <a:endParaRPr lang="fr-CA" dirty="0">
                        <a:solidFill>
                          <a:schemeClr val="tx2"/>
                        </a:solidFill>
                      </a:endParaRPr>
                    </a:p>
                  </a:txBody>
                  <a:tcPr>
                    <a:solidFill>
                      <a:srgbClr val="9BCFE6"/>
                    </a:solidFill>
                  </a:tcPr>
                </a:tc>
                <a:tc>
                  <a:txBody>
                    <a:bodyPr/>
                    <a:lstStyle/>
                    <a:p>
                      <a:pPr algn="ctr"/>
                      <a:r>
                        <a:rPr lang="fr-CA" dirty="0" smtClean="0"/>
                        <a:t>1,45</a:t>
                      </a:r>
                      <a:endParaRPr lang="fr-CA" dirty="0">
                        <a:solidFill>
                          <a:schemeClr val="tx2"/>
                        </a:solidFill>
                      </a:endParaRPr>
                    </a:p>
                  </a:txBody>
                  <a:tcPr>
                    <a:solidFill>
                      <a:srgbClr val="9BCFE6"/>
                    </a:solidFill>
                  </a:tcPr>
                </a:tc>
                <a:tc>
                  <a:txBody>
                    <a:bodyPr/>
                    <a:lstStyle/>
                    <a:p>
                      <a:pPr algn="ctr"/>
                      <a:r>
                        <a:rPr lang="en-US" dirty="0" smtClean="0"/>
                        <a:t>1,12-1,87</a:t>
                      </a:r>
                      <a:endParaRPr lang="fr-CA" dirty="0">
                        <a:solidFill>
                          <a:schemeClr val="tx2"/>
                        </a:solidFill>
                      </a:endParaRPr>
                    </a:p>
                  </a:txBody>
                  <a:tcPr>
                    <a:solidFill>
                      <a:srgbClr val="9BCFE6"/>
                    </a:solidFill>
                  </a:tcPr>
                </a:tc>
              </a:tr>
              <a:tr h="359262">
                <a:tc>
                  <a:txBody>
                    <a:bodyPr/>
                    <a:lstStyle/>
                    <a:p>
                      <a:pPr algn="l"/>
                      <a:r>
                        <a:rPr lang="fr-CA" dirty="0" smtClean="0"/>
                        <a:t>Médicaments</a:t>
                      </a:r>
                      <a:r>
                        <a:rPr lang="fr-CA" baseline="0" dirty="0" smtClean="0"/>
                        <a:t> opioïdes</a:t>
                      </a:r>
                      <a:endParaRPr lang="fr-CA" dirty="0">
                        <a:solidFill>
                          <a:schemeClr val="tx2"/>
                        </a:solidFill>
                      </a:endParaRPr>
                    </a:p>
                  </a:txBody>
                  <a:tcPr>
                    <a:solidFill>
                      <a:srgbClr val="9BCFE6"/>
                    </a:solidFill>
                  </a:tcPr>
                </a:tc>
                <a:tc>
                  <a:txBody>
                    <a:bodyPr/>
                    <a:lstStyle/>
                    <a:p>
                      <a:pPr algn="ctr"/>
                      <a:r>
                        <a:rPr lang="fr-CA" dirty="0" smtClean="0"/>
                        <a:t>1</a:t>
                      </a:r>
                      <a:r>
                        <a:rPr lang="fr-CA" baseline="0" dirty="0" smtClean="0"/>
                        <a:t> </a:t>
                      </a:r>
                      <a:r>
                        <a:rPr lang="fr-CA" dirty="0" smtClean="0"/>
                        <a:t>075</a:t>
                      </a:r>
                      <a:endParaRPr lang="fr-CA" dirty="0">
                        <a:solidFill>
                          <a:schemeClr val="tx2"/>
                        </a:solidFill>
                      </a:endParaRPr>
                    </a:p>
                  </a:txBody>
                  <a:tcPr>
                    <a:solidFill>
                      <a:srgbClr val="9BCFE6"/>
                    </a:solidFill>
                  </a:tcPr>
                </a:tc>
                <a:tc>
                  <a:txBody>
                    <a:bodyPr/>
                    <a:lstStyle/>
                    <a:p>
                      <a:pPr algn="ctr"/>
                      <a:r>
                        <a:rPr lang="fr-CA" dirty="0" smtClean="0"/>
                        <a:t>2,64</a:t>
                      </a:r>
                      <a:endParaRPr lang="fr-CA" dirty="0">
                        <a:solidFill>
                          <a:schemeClr val="tx2"/>
                        </a:solidFill>
                      </a:endParaRPr>
                    </a:p>
                  </a:txBody>
                  <a:tcPr>
                    <a:solidFill>
                      <a:srgbClr val="9BCFE6"/>
                    </a:solidFill>
                  </a:tcPr>
                </a:tc>
                <a:tc>
                  <a:txBody>
                    <a:bodyPr/>
                    <a:lstStyle/>
                    <a:p>
                      <a:pPr algn="ctr"/>
                      <a:r>
                        <a:rPr lang="fr-CA" dirty="0" smtClean="0"/>
                        <a:t>2,42</a:t>
                      </a:r>
                      <a:endParaRPr lang="fr-CA" dirty="0">
                        <a:solidFill>
                          <a:schemeClr val="tx2"/>
                        </a:solidFill>
                      </a:endParaRPr>
                    </a:p>
                  </a:txBody>
                  <a:tcPr>
                    <a:solidFill>
                      <a:srgbClr val="9BCFE6"/>
                    </a:solidFill>
                  </a:tcPr>
                </a:tc>
                <a:tc>
                  <a:txBody>
                    <a:bodyPr/>
                    <a:lstStyle/>
                    <a:p>
                      <a:pPr algn="ctr"/>
                      <a:r>
                        <a:rPr lang="en-US" dirty="0" smtClean="0"/>
                        <a:t>2,06- 2,86</a:t>
                      </a:r>
                      <a:endParaRPr lang="fr-CA" dirty="0">
                        <a:solidFill>
                          <a:schemeClr val="tx2"/>
                        </a:solidFill>
                      </a:endParaRPr>
                    </a:p>
                  </a:txBody>
                  <a:tcPr>
                    <a:solidFill>
                      <a:srgbClr val="9BCFE6"/>
                    </a:solidFill>
                  </a:tcPr>
                </a:tc>
              </a:tr>
              <a:tr h="359262">
                <a:tc>
                  <a:txBody>
                    <a:bodyPr/>
                    <a:lstStyle/>
                    <a:p>
                      <a:pPr algn="l"/>
                      <a:r>
                        <a:rPr lang="fr-CA" dirty="0" smtClean="0"/>
                        <a:t>Autres</a:t>
                      </a:r>
                      <a:endParaRPr lang="fr-CA" dirty="0">
                        <a:solidFill>
                          <a:schemeClr val="tx2"/>
                        </a:solidFill>
                      </a:endParaRPr>
                    </a:p>
                  </a:txBody>
                  <a:tcPr>
                    <a:solidFill>
                      <a:srgbClr val="9BCFE6"/>
                    </a:solidFill>
                  </a:tcPr>
                </a:tc>
                <a:tc>
                  <a:txBody>
                    <a:bodyPr/>
                    <a:lstStyle/>
                    <a:p>
                      <a:pPr algn="ctr"/>
                      <a:r>
                        <a:rPr lang="fr-CA" dirty="0" smtClean="0"/>
                        <a:t>63</a:t>
                      </a:r>
                      <a:endParaRPr lang="fr-CA" dirty="0">
                        <a:solidFill>
                          <a:schemeClr val="tx2"/>
                        </a:solidFill>
                      </a:endParaRPr>
                    </a:p>
                  </a:txBody>
                  <a:tcPr>
                    <a:solidFill>
                      <a:srgbClr val="9BCFE6"/>
                    </a:solidFill>
                  </a:tcPr>
                </a:tc>
                <a:tc>
                  <a:txBody>
                    <a:bodyPr/>
                    <a:lstStyle/>
                    <a:p>
                      <a:pPr algn="ctr"/>
                      <a:r>
                        <a:rPr lang="fr-CA" dirty="0" smtClean="0"/>
                        <a:t>1,32</a:t>
                      </a:r>
                      <a:endParaRPr lang="fr-CA" dirty="0">
                        <a:solidFill>
                          <a:schemeClr val="tx2"/>
                        </a:solidFill>
                      </a:endParaRPr>
                    </a:p>
                  </a:txBody>
                  <a:tcPr>
                    <a:solidFill>
                      <a:srgbClr val="9BCFE6"/>
                    </a:solidFill>
                  </a:tcPr>
                </a:tc>
                <a:tc>
                  <a:txBody>
                    <a:bodyPr/>
                    <a:lstStyle/>
                    <a:p>
                      <a:pPr algn="ctr"/>
                      <a:r>
                        <a:rPr lang="fr-CA" dirty="0" smtClean="0"/>
                        <a:t>1,22</a:t>
                      </a:r>
                      <a:endParaRPr lang="fr-CA" dirty="0">
                        <a:solidFill>
                          <a:schemeClr val="tx2"/>
                        </a:solidFill>
                      </a:endParaRPr>
                    </a:p>
                  </a:txBody>
                  <a:tcPr>
                    <a:solidFill>
                      <a:srgbClr val="9BCFE6"/>
                    </a:solidFill>
                  </a:tcPr>
                </a:tc>
                <a:tc>
                  <a:txBody>
                    <a:bodyPr/>
                    <a:lstStyle/>
                    <a:p>
                      <a:pPr algn="ctr"/>
                      <a:r>
                        <a:rPr lang="fr-CA" dirty="0" smtClean="0"/>
                        <a:t>0,75-1,99</a:t>
                      </a:r>
                      <a:endParaRPr lang="fr-CA" dirty="0">
                        <a:solidFill>
                          <a:schemeClr val="tx2"/>
                        </a:solidFill>
                      </a:endParaRPr>
                    </a:p>
                  </a:txBody>
                  <a:tcPr>
                    <a:solidFill>
                      <a:srgbClr val="9BCFE6"/>
                    </a:solidFill>
                  </a:tcPr>
                </a:tc>
              </a:tr>
            </a:tbl>
          </a:graphicData>
        </a:graphic>
      </p:graphicFrame>
      <p:sp>
        <p:nvSpPr>
          <p:cNvPr id="7" name="Text Box 4"/>
          <p:cNvSpPr txBox="1">
            <a:spLocks noChangeArrowheads="1"/>
          </p:cNvSpPr>
          <p:nvPr>
            <p:custDataLst>
              <p:tags r:id="rId1"/>
            </p:custDataLst>
          </p:nvPr>
        </p:nvSpPr>
        <p:spPr bwMode="auto">
          <a:xfrm>
            <a:off x="467544" y="4005064"/>
            <a:ext cx="7992888" cy="1308050"/>
          </a:xfrm>
          <a:prstGeom prst="rect">
            <a:avLst/>
          </a:prstGeom>
          <a:noFill/>
          <a:ln w="9525">
            <a:noFill/>
            <a:miter lim="800000"/>
            <a:headEnd/>
            <a:tailEnd/>
          </a:ln>
        </p:spPr>
        <p:txBody>
          <a:bodyPr wrap="square">
            <a:spAutoFit/>
          </a:bodyPr>
          <a:lstStyle/>
          <a:p>
            <a:pPr algn="just">
              <a:spcBef>
                <a:spcPts val="0"/>
              </a:spcBef>
              <a:spcAft>
                <a:spcPts val="600"/>
              </a:spcAft>
            </a:pPr>
            <a:r>
              <a:rPr lang="fr-CA" sz="1400" b="1" baseline="30000" dirty="0" smtClean="0">
                <a:latin typeface="HelveticaNeueLT Std" pitchFamily="34" charset="0"/>
              </a:rPr>
              <a:t>1 </a:t>
            </a:r>
            <a:r>
              <a:rPr lang="en-US" sz="1400" b="1" dirty="0" err="1" smtClean="0">
                <a:latin typeface="HelveticaNeueLT Std" pitchFamily="34" charset="0"/>
              </a:rPr>
              <a:t>Ajusté</a:t>
            </a:r>
            <a:r>
              <a:rPr lang="en-US" sz="1400" b="1" dirty="0" smtClean="0">
                <a:latin typeface="HelveticaNeueLT Std" pitchFamily="34" charset="0"/>
              </a:rPr>
              <a:t> pour </a:t>
            </a:r>
            <a:r>
              <a:rPr lang="en-US" sz="1400" b="1" dirty="0" err="1" smtClean="0">
                <a:latin typeface="HelveticaNeueLT Std" pitchFamily="34" charset="0"/>
              </a:rPr>
              <a:t>l’âge</a:t>
            </a:r>
            <a:r>
              <a:rPr lang="en-US" sz="1400" b="1" dirty="0" smtClean="0">
                <a:latin typeface="HelveticaNeueLT Std" pitchFamily="34" charset="0"/>
              </a:rPr>
              <a:t>, le </a:t>
            </a:r>
            <a:r>
              <a:rPr lang="en-US" sz="1400" b="1" dirty="0" err="1" smtClean="0">
                <a:latin typeface="HelveticaNeueLT Std" pitchFamily="34" charset="0"/>
              </a:rPr>
              <a:t>sexe</a:t>
            </a:r>
            <a:r>
              <a:rPr lang="en-US" sz="1400" b="1" dirty="0" smtClean="0">
                <a:latin typeface="HelveticaNeueLT Std" pitchFamily="34" charset="0"/>
              </a:rPr>
              <a:t>, </a:t>
            </a:r>
            <a:r>
              <a:rPr lang="en-US" sz="1400" b="1" dirty="0" err="1" smtClean="0">
                <a:latin typeface="HelveticaNeueLT Std" pitchFamily="34" charset="0"/>
              </a:rPr>
              <a:t>l’itinérance</a:t>
            </a:r>
            <a:r>
              <a:rPr lang="en-US" sz="1400" b="1" dirty="0" smtClean="0">
                <a:latin typeface="HelveticaNeueLT Std" pitchFamily="34" charset="0"/>
              </a:rPr>
              <a:t>, le </a:t>
            </a:r>
            <a:r>
              <a:rPr lang="en-US" sz="1400" b="1" dirty="0" err="1" smtClean="0">
                <a:latin typeface="HelveticaNeueLT Std" pitchFamily="34" charset="0"/>
              </a:rPr>
              <a:t>revenu</a:t>
            </a:r>
            <a:r>
              <a:rPr lang="en-US" sz="1400" b="1" dirty="0" smtClean="0">
                <a:latin typeface="HelveticaNeueLT Std" pitchFamily="34" charset="0"/>
              </a:rPr>
              <a:t> et </a:t>
            </a:r>
            <a:r>
              <a:rPr lang="en-US" sz="1400" b="1" dirty="0" err="1" smtClean="0">
                <a:latin typeface="HelveticaNeueLT Std" pitchFamily="34" charset="0"/>
              </a:rPr>
              <a:t>l’usage</a:t>
            </a:r>
            <a:r>
              <a:rPr lang="en-US" sz="1400" b="1" dirty="0" smtClean="0">
                <a:latin typeface="HelveticaNeueLT Std" pitchFamily="34" charset="0"/>
              </a:rPr>
              <a:t> de crack </a:t>
            </a:r>
            <a:r>
              <a:rPr lang="en-US" sz="1400" b="1" dirty="0" err="1" smtClean="0">
                <a:latin typeface="HelveticaNeueLT Std" pitchFamily="34" charset="0"/>
              </a:rPr>
              <a:t>fumé</a:t>
            </a:r>
            <a:endParaRPr lang="fr-CA" sz="1400" b="1" dirty="0" smtClean="0">
              <a:solidFill>
                <a:schemeClr val="tx2"/>
              </a:solidFill>
              <a:latin typeface="HelveticaNeueLT Std" pitchFamily="34" charset="0"/>
            </a:endParaRPr>
          </a:p>
          <a:p>
            <a:pPr algn="just">
              <a:spcBef>
                <a:spcPts val="0"/>
              </a:spcBef>
            </a:pPr>
            <a:r>
              <a:rPr lang="fr-CA" sz="1200" dirty="0" smtClean="0">
                <a:solidFill>
                  <a:schemeClr val="tx1">
                    <a:lumMod val="65000"/>
                    <a:lumOff val="35000"/>
                  </a:schemeClr>
                </a:solidFill>
                <a:latin typeface="HelveticaNeueLT Std" pitchFamily="34" charset="0"/>
              </a:rPr>
              <a:t>RP: rapport de prévalence;  IC: intervalle de </a:t>
            </a:r>
            <a:r>
              <a:rPr lang="fr-CA" sz="1200" dirty="0" smtClean="0">
                <a:solidFill>
                  <a:schemeClr val="tx1">
                    <a:lumMod val="65000"/>
                    <a:lumOff val="35000"/>
                  </a:schemeClr>
                </a:solidFill>
                <a:latin typeface="HelveticaNeueLT Std" pitchFamily="34" charset="0"/>
              </a:rPr>
              <a:t>confiance.</a:t>
            </a:r>
            <a:endParaRPr lang="fr-CA" sz="1200" dirty="0" smtClean="0">
              <a:solidFill>
                <a:schemeClr val="tx1">
                  <a:lumMod val="65000"/>
                  <a:lumOff val="35000"/>
                </a:schemeClr>
              </a:solidFill>
              <a:latin typeface="HelveticaNeueLT Std" pitchFamily="34" charset="0"/>
            </a:endParaRPr>
          </a:p>
          <a:p>
            <a:pPr algn="just">
              <a:spcBef>
                <a:spcPts val="0"/>
              </a:spcBef>
            </a:pPr>
            <a:r>
              <a:rPr lang="fr-FR" sz="1200" dirty="0" smtClean="0">
                <a:solidFill>
                  <a:schemeClr val="tx1">
                    <a:lumMod val="65000"/>
                    <a:lumOff val="35000"/>
                  </a:schemeClr>
                </a:solidFill>
                <a:latin typeface="HelveticaNeueLT Std" pitchFamily="34" charset="0"/>
              </a:rPr>
              <a:t>Sélection de la première visite annuelle par </a:t>
            </a:r>
            <a:r>
              <a:rPr lang="fr-FR" sz="1200" dirty="0" smtClean="0">
                <a:solidFill>
                  <a:schemeClr val="tx1">
                    <a:lumMod val="65000"/>
                    <a:lumOff val="35000"/>
                  </a:schemeClr>
                </a:solidFill>
                <a:latin typeface="HelveticaNeueLT Std" pitchFamily="34" charset="0"/>
              </a:rPr>
              <a:t>participant. </a:t>
            </a:r>
            <a:r>
              <a:rPr lang="fr-FR" sz="1200" dirty="0" smtClean="0">
                <a:solidFill>
                  <a:schemeClr val="tx1">
                    <a:lumMod val="65000"/>
                    <a:lumOff val="35000"/>
                  </a:schemeClr>
                </a:solidFill>
                <a:latin typeface="HelveticaNeueLT Std" pitchFamily="34" charset="0"/>
              </a:rPr>
              <a:t>Dans le dernier mois. </a:t>
            </a:r>
          </a:p>
          <a:p>
            <a:pPr algn="just">
              <a:spcBef>
                <a:spcPts val="0"/>
              </a:spcBef>
            </a:pPr>
            <a:r>
              <a:rPr lang="fr-FR" sz="1200" dirty="0" smtClean="0">
                <a:solidFill>
                  <a:schemeClr val="tx1">
                    <a:lumMod val="65000"/>
                    <a:lumOff val="35000"/>
                  </a:schemeClr>
                </a:solidFill>
                <a:latin typeface="HelveticaNeueLT Std" pitchFamily="34" charset="0"/>
              </a:rPr>
              <a:t>Afin de tenir compte de la corrélation due aux multiples mesures pour les répéteurs, la méthode des équations d’estimation généralisées (GEE) a été utilisés. Les rapports de prévalence ont été estimés par régression log-binomiale et les intervalles de confiance à 95 % ont été calculés par la méthode de Wald.</a:t>
            </a:r>
          </a:p>
        </p:txBody>
      </p:sp>
      <p:sp>
        <p:nvSpPr>
          <p:cNvPr id="8" name="ZoneTexte 7"/>
          <p:cNvSpPr txBox="1"/>
          <p:nvPr/>
        </p:nvSpPr>
        <p:spPr>
          <a:xfrm>
            <a:off x="1331640" y="5445224"/>
            <a:ext cx="7632848" cy="1284967"/>
          </a:xfrm>
          <a:prstGeom prst="rect">
            <a:avLst/>
          </a:prstGeom>
          <a:solidFill>
            <a:schemeClr val="tx2">
              <a:lumMod val="20000"/>
              <a:lumOff val="80000"/>
            </a:schemeClr>
          </a:solidFill>
          <a:ln>
            <a:solidFill>
              <a:schemeClr val="tx2"/>
            </a:solidFill>
          </a:ln>
        </p:spPr>
        <p:txBody>
          <a:bodyPr wrap="square" rtlCol="0">
            <a:spAutoFit/>
          </a:bodyPr>
          <a:lstStyle/>
          <a:p>
            <a:r>
              <a:rPr lang="fr-FR" sz="1550" dirty="0" smtClean="0">
                <a:latin typeface="HelveticaNeueLT Std" pitchFamily="34" charset="0"/>
              </a:rPr>
              <a:t>La proportion de participants qui rapportent s’être injectés fréquemment dans le dernier mois (≥ 120 fois, correspondant au 75</a:t>
            </a:r>
            <a:r>
              <a:rPr lang="fr-FR" sz="1550" baseline="30000" dirty="0" smtClean="0">
                <a:latin typeface="HelveticaNeueLT Std" pitchFamily="34" charset="0"/>
              </a:rPr>
              <a:t>e</a:t>
            </a:r>
            <a:r>
              <a:rPr lang="fr-FR" sz="1550" dirty="0" smtClean="0">
                <a:latin typeface="HelveticaNeueLT Std" pitchFamily="34" charset="0"/>
              </a:rPr>
              <a:t> percentile) est significativement plus élevée chez ceux qui se sont injectés le plus souvent des médicaments opioïdes (2,42 fois) ou de l’héroïne (1,45 fois) dans le dernier mois, comparativement à ceux qui se sont injectés le plus souvent de la cocaïne ou du crack (référence).</a:t>
            </a:r>
            <a:endParaRPr lang="fr-FR" sz="1550" dirty="0">
              <a:latin typeface="HelveticaNeueLT Std" pitchFamily="34" charset="0"/>
            </a:endParaRPr>
          </a:p>
        </p:txBody>
      </p:sp>
      <p:sp>
        <p:nvSpPr>
          <p:cNvPr id="9" name="Rectangle 8"/>
          <p:cNvSpPr/>
          <p:nvPr/>
        </p:nvSpPr>
        <p:spPr>
          <a:xfrm>
            <a:off x="179512" y="2780928"/>
            <a:ext cx="856895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251520" y="5733256"/>
            <a:ext cx="1080120" cy="648072"/>
          </a:xfrm>
          <a:prstGeom prst="rightArrow">
            <a:avLst/>
          </a:prstGeom>
          <a:solidFill>
            <a:srgbClr val="EF7516"/>
          </a:solidFill>
          <a:ln>
            <a:solidFill>
              <a:srgbClr val="1C8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600" dirty="0" smtClean="0"/>
              <a:t>Utilisation de seringues et de matériels déjà utilisés par quelqu’un d’autre</a:t>
            </a:r>
            <a:br>
              <a:rPr lang="fr-CA" sz="2600" dirty="0" smtClean="0"/>
            </a:br>
            <a:r>
              <a:rPr lang="fr-CA" sz="2600" dirty="0" smtClean="0"/>
              <a:t>Tendances 1995-2014</a:t>
            </a:r>
            <a:endParaRPr lang="fr-FR" sz="2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31064417"/>
              </p:ext>
            </p:extLst>
          </p:nvPr>
        </p:nvGraphicFramePr>
        <p:xfrm>
          <a:off x="179512" y="1628800"/>
          <a:ext cx="8856984"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11</a:t>
            </a:fld>
            <a:endParaRPr lang="fr-CA"/>
          </a:p>
        </p:txBody>
      </p:sp>
      <p:sp>
        <p:nvSpPr>
          <p:cNvPr id="6" name="Text Box 4"/>
          <p:cNvSpPr txBox="1">
            <a:spLocks noChangeArrowheads="1"/>
          </p:cNvSpPr>
          <p:nvPr>
            <p:custDataLst>
              <p:tags r:id="rId1"/>
            </p:custDataLst>
          </p:nvPr>
        </p:nvSpPr>
        <p:spPr bwMode="auto">
          <a:xfrm>
            <a:off x="395536" y="6027003"/>
            <a:ext cx="6858048" cy="830997"/>
          </a:xfrm>
          <a:prstGeom prst="rect">
            <a:avLst/>
          </a:prstGeom>
          <a:noFill/>
          <a:ln w="9525">
            <a:noFill/>
            <a:miter lim="800000"/>
            <a:headEnd/>
            <a:tailEnd/>
          </a:ln>
        </p:spPr>
        <p:txBody>
          <a:bodyPr wrap="square">
            <a:spAutoFit/>
          </a:bodyPr>
          <a:lstStyle/>
          <a:p>
            <a:pPr algn="just">
              <a:spcBef>
                <a:spcPts val="0"/>
              </a:spcBef>
            </a:pPr>
            <a:r>
              <a:rPr lang="fr-CA" sz="1200" dirty="0" smtClean="0">
                <a:solidFill>
                  <a:schemeClr val="tx1">
                    <a:lumMod val="65000"/>
                    <a:lumOff val="35000"/>
                  </a:schemeClr>
                </a:solidFill>
                <a:latin typeface="HelveticaNeueLT Std" pitchFamily="34" charset="0"/>
              </a:rPr>
              <a:t>6</a:t>
            </a:r>
            <a:r>
              <a:rPr lang="fr-CA" sz="1200" dirty="0" smtClean="0">
                <a:solidFill>
                  <a:srgbClr val="777777"/>
                </a:solidFill>
                <a:latin typeface="HelveticaNeueLT Std" pitchFamily="34" charset="0"/>
              </a:rPr>
              <a:t> </a:t>
            </a:r>
            <a:r>
              <a:rPr lang="fr-CA" sz="1200" dirty="0" smtClean="0">
                <a:solidFill>
                  <a:schemeClr val="tx1">
                    <a:lumMod val="65000"/>
                    <a:lumOff val="35000"/>
                  </a:schemeClr>
                </a:solidFill>
                <a:latin typeface="HelveticaNeueLT Std" pitchFamily="34" charset="0"/>
              </a:rPr>
              <a:t>derniers mois, première visite annuelle </a:t>
            </a:r>
            <a:r>
              <a:rPr lang="fr-CA" sz="1200" dirty="0" smtClean="0">
                <a:solidFill>
                  <a:schemeClr val="tx1">
                    <a:lumMod val="65000"/>
                    <a:lumOff val="35000"/>
                  </a:schemeClr>
                </a:solidFill>
                <a:latin typeface="HelveticaNeueLT Std" pitchFamily="34" charset="0"/>
              </a:rPr>
              <a:t>conservée.</a:t>
            </a:r>
            <a:endParaRPr lang="fr-CA" sz="1200" dirty="0" smtClean="0">
              <a:solidFill>
                <a:schemeClr val="tx1">
                  <a:lumMod val="65000"/>
                  <a:lumOff val="35000"/>
                </a:schemeClr>
              </a:solidFill>
              <a:latin typeface="HelveticaNeueLT Std" pitchFamily="34" charset="0"/>
            </a:endParaRPr>
          </a:p>
          <a:p>
            <a:pPr algn="just">
              <a:spcBef>
                <a:spcPts val="0"/>
              </a:spcBef>
            </a:pPr>
            <a:r>
              <a:rPr lang="fr-CA" sz="1200" dirty="0" smtClean="0">
                <a:solidFill>
                  <a:schemeClr val="tx1">
                    <a:lumMod val="65000"/>
                    <a:lumOff val="35000"/>
                  </a:schemeClr>
                </a:solidFill>
                <a:latin typeface="HelveticaNeueLT Std" pitchFamily="34" charset="0"/>
              </a:rPr>
              <a:t>Test par </a:t>
            </a:r>
            <a:r>
              <a:rPr lang="fr-CA" sz="1200" dirty="0" err="1" smtClean="0">
                <a:solidFill>
                  <a:schemeClr val="tx1">
                    <a:lumMod val="65000"/>
                    <a:lumOff val="35000"/>
                  </a:schemeClr>
                </a:solidFill>
                <a:latin typeface="HelveticaNeueLT Std" pitchFamily="34" charset="0"/>
              </a:rPr>
              <a:t>bootstrap</a:t>
            </a:r>
            <a:r>
              <a:rPr lang="fr-CA" sz="1200" dirty="0" smtClean="0">
                <a:solidFill>
                  <a:schemeClr val="tx1">
                    <a:lumMod val="65000"/>
                    <a:lumOff val="35000"/>
                  </a:schemeClr>
                </a:solidFill>
                <a:latin typeface="HelveticaNeueLT Std" pitchFamily="34" charset="0"/>
              </a:rPr>
              <a:t> (1 000 itérations) sur l’ensemble de la </a:t>
            </a:r>
            <a:r>
              <a:rPr lang="fr-CA" sz="1200" dirty="0" smtClean="0">
                <a:solidFill>
                  <a:schemeClr val="tx1">
                    <a:lumMod val="65000"/>
                    <a:lumOff val="35000"/>
                  </a:schemeClr>
                </a:solidFill>
                <a:latin typeface="HelveticaNeueLT Std" pitchFamily="34" charset="0"/>
              </a:rPr>
              <a:t>période.</a:t>
            </a:r>
            <a:endParaRPr lang="fr-CA" sz="1200" dirty="0" smtClean="0">
              <a:solidFill>
                <a:schemeClr val="tx1">
                  <a:lumMod val="65000"/>
                  <a:lumOff val="35000"/>
                </a:schemeClr>
              </a:solidFill>
              <a:latin typeface="HelveticaNeueLT Std" pitchFamily="34" charset="0"/>
            </a:endParaRPr>
          </a:p>
          <a:p>
            <a:pPr marL="87313" indent="-87313">
              <a:spcBef>
                <a:spcPts val="0"/>
              </a:spcBef>
            </a:pPr>
            <a:r>
              <a:rPr lang="fr-CA" sz="1200" baseline="30000" dirty="0" smtClean="0">
                <a:solidFill>
                  <a:schemeClr val="tx1">
                    <a:lumMod val="65000"/>
                    <a:lumOff val="35000"/>
                  </a:schemeClr>
                </a:solidFill>
                <a:latin typeface="HelveticaNeueLT Std" pitchFamily="34" charset="0"/>
              </a:rPr>
              <a:t>1</a:t>
            </a:r>
            <a:r>
              <a:rPr lang="fr-CA" sz="1200" dirty="0" smtClean="0">
                <a:solidFill>
                  <a:schemeClr val="tx1">
                    <a:lumMod val="65000"/>
                    <a:lumOff val="35000"/>
                  </a:schemeClr>
                </a:solidFill>
                <a:latin typeface="HelveticaNeueLT Std" pitchFamily="34" charset="0"/>
              </a:rPr>
              <a:t> Stérile: une seringue neuve qui n’a jamais été utilisée, ni par le participant, ni par quelqu’un </a:t>
            </a:r>
            <a:r>
              <a:rPr lang="fr-CA" sz="1200" dirty="0" smtClean="0">
                <a:solidFill>
                  <a:schemeClr val="tx1">
                    <a:lumMod val="65000"/>
                    <a:lumOff val="35000"/>
                  </a:schemeClr>
                </a:solidFill>
                <a:latin typeface="HelveticaNeueLT Std" pitchFamily="34" charset="0"/>
              </a:rPr>
              <a:t>d’autre.</a:t>
            </a:r>
            <a:endParaRPr lang="fr-CA" sz="1200" dirty="0" smtClean="0">
              <a:solidFill>
                <a:schemeClr val="tx1">
                  <a:lumMod val="65000"/>
                  <a:lumOff val="35000"/>
                </a:schemeClr>
              </a:solidFill>
              <a:latin typeface="HelveticaNeueLT Std" pitchFamily="34" charset="0"/>
            </a:endParaRPr>
          </a:p>
        </p:txBody>
      </p:sp>
      <p:sp>
        <p:nvSpPr>
          <p:cNvPr id="7" name="ZoneTexte 6"/>
          <p:cNvSpPr txBox="1"/>
          <p:nvPr/>
        </p:nvSpPr>
        <p:spPr>
          <a:xfrm>
            <a:off x="1259632" y="5085184"/>
            <a:ext cx="5112568" cy="584775"/>
          </a:xfrm>
          <a:prstGeom prst="rect">
            <a:avLst/>
          </a:prstGeom>
          <a:noFill/>
        </p:spPr>
        <p:txBody>
          <a:bodyPr wrap="square" rtlCol="0">
            <a:spAutoFit/>
          </a:bodyPr>
          <a:lstStyle/>
          <a:p>
            <a:r>
              <a:rPr lang="fr-CA" sz="1600" dirty="0" smtClean="0">
                <a:latin typeface="HelveticaNeueLT Std" pitchFamily="34" charset="0"/>
              </a:rPr>
              <a:t>6,7 % des participants n’ont pas utilisé une seringue stérile</a:t>
            </a:r>
            <a:r>
              <a:rPr lang="fr-CA" sz="1600" baseline="30000" dirty="0" smtClean="0">
                <a:latin typeface="HelveticaNeueLT Std" pitchFamily="34" charset="0"/>
              </a:rPr>
              <a:t>1</a:t>
            </a:r>
            <a:r>
              <a:rPr lang="fr-CA" sz="1600" dirty="0" smtClean="0">
                <a:latin typeface="HelveticaNeueLT Std" pitchFamily="34" charset="0"/>
              </a:rPr>
              <a:t> lors de leur dernière injection (2011-2015)</a:t>
            </a:r>
            <a:endParaRPr lang="fr-FR" sz="1600" dirty="0">
              <a:latin typeface="HelveticaNeueLT Std" pitchFamily="34" charset="0"/>
            </a:endParaRPr>
          </a:p>
        </p:txBody>
      </p:sp>
      <p:cxnSp>
        <p:nvCxnSpPr>
          <p:cNvPr id="9" name="Connecteur droit avec flèche 8"/>
          <p:cNvCxnSpPr/>
          <p:nvPr/>
        </p:nvCxnSpPr>
        <p:spPr>
          <a:xfrm>
            <a:off x="7668344" y="3140968"/>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740352" y="3140968"/>
            <a:ext cx="955711" cy="307777"/>
          </a:xfrm>
          <a:prstGeom prst="rect">
            <a:avLst/>
          </a:prstGeom>
          <a:noFill/>
        </p:spPr>
        <p:txBody>
          <a:bodyPr wrap="none" rtlCol="0">
            <a:spAutoFit/>
          </a:bodyPr>
          <a:lstStyle/>
          <a:p>
            <a:r>
              <a:rPr lang="fr-CA" sz="1400" dirty="0" smtClean="0">
                <a:latin typeface="HelveticaNeueLT Std" pitchFamily="34" charset="0"/>
              </a:rPr>
              <a:t>p &lt; 0,001</a:t>
            </a:r>
            <a:endParaRPr lang="fr-F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Utilisation de seringues déjà utilisées par quelqu’un d’autre - selon la région, 2011-2015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82859144"/>
              </p:ext>
            </p:extLst>
          </p:nvPr>
        </p:nvGraphicFramePr>
        <p:xfrm>
          <a:off x="683568" y="1772816"/>
          <a:ext cx="7344816" cy="40331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12</a:t>
            </a:fld>
            <a:endParaRPr lang="fr-CA"/>
          </a:p>
        </p:txBody>
      </p:sp>
      <p:sp>
        <p:nvSpPr>
          <p:cNvPr id="7" name="ZoneTexte 6"/>
          <p:cNvSpPr txBox="1"/>
          <p:nvPr/>
        </p:nvSpPr>
        <p:spPr>
          <a:xfrm>
            <a:off x="2267744" y="1772816"/>
            <a:ext cx="525658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smtClean="0">
                <a:latin typeface="HelveticaNeueLT Std" pitchFamily="34" charset="0"/>
              </a:rPr>
              <a:t>Réseau : 18,0 % (434/2 418)</a:t>
            </a:r>
          </a:p>
        </p:txBody>
      </p:sp>
      <p:sp>
        <p:nvSpPr>
          <p:cNvPr id="8" name="ZoneTexte 7"/>
          <p:cNvSpPr txBox="1"/>
          <p:nvPr/>
        </p:nvSpPr>
        <p:spPr>
          <a:xfrm>
            <a:off x="539552" y="5949280"/>
            <a:ext cx="6840760" cy="738664"/>
          </a:xfrm>
          <a:prstGeom prst="rect">
            <a:avLst/>
          </a:prstGeom>
          <a:noFill/>
        </p:spPr>
        <p:txBody>
          <a:bodyPr wrap="square" rtlCol="0">
            <a:spAutoFit/>
          </a:bodyPr>
          <a:lstStyle/>
          <a:p>
            <a:r>
              <a:rPr lang="fr-CA" sz="1050" dirty="0" smtClean="0">
                <a:solidFill>
                  <a:schemeClr val="tx1">
                    <a:lumMod val="65000"/>
                    <a:lumOff val="35000"/>
                  </a:schemeClr>
                </a:solidFill>
                <a:latin typeface="HelveticaNeueLT Std" pitchFamily="34" charset="0"/>
              </a:rPr>
              <a:t>6</a:t>
            </a:r>
            <a:r>
              <a:rPr lang="fr-CA" sz="1050" dirty="0" smtClean="0">
                <a:solidFill>
                  <a:srgbClr val="777777"/>
                </a:solidFill>
                <a:latin typeface="HelveticaNeueLT Std" pitchFamily="34" charset="0"/>
              </a:rPr>
              <a:t> </a:t>
            </a:r>
            <a:r>
              <a:rPr lang="fr-CA" sz="1050" dirty="0" smtClean="0">
                <a:solidFill>
                  <a:schemeClr val="tx1">
                    <a:lumMod val="65000"/>
                    <a:lumOff val="35000"/>
                  </a:schemeClr>
                </a:solidFill>
                <a:latin typeface="HelveticaNeueLT Std" pitchFamily="34" charset="0"/>
              </a:rPr>
              <a:t>derniers mois, sélection de la visite la plus récente de la période, février 2011 à mars </a:t>
            </a:r>
            <a:r>
              <a:rPr lang="fr-CA" sz="1050" dirty="0" smtClean="0">
                <a:solidFill>
                  <a:schemeClr val="tx1">
                    <a:lumMod val="65000"/>
                    <a:lumOff val="35000"/>
                  </a:schemeClr>
                </a:solidFill>
                <a:latin typeface="HelveticaNeueLT Std" pitchFamily="34" charset="0"/>
              </a:rPr>
              <a:t>2015.</a:t>
            </a:r>
            <a:endParaRPr lang="fr-CA"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1</a:t>
            </a:r>
            <a:r>
              <a:rPr lang="fr-CA" sz="105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050" dirty="0" smtClean="0">
              <a:solidFill>
                <a:schemeClr val="tx1">
                  <a:lumMod val="65000"/>
                  <a:lumOff val="35000"/>
                </a:schemeClr>
              </a:solidFill>
              <a:latin typeface="HelveticaNeueLT Std" pitchFamily="34" charset="0"/>
            </a:endParaRPr>
          </a:p>
          <a:p>
            <a:pPr marL="87313" indent="-87313"/>
            <a:r>
              <a:rPr lang="fr-CA" sz="1050" baseline="30000" dirty="0" smtClean="0">
                <a:solidFill>
                  <a:schemeClr val="tx1">
                    <a:lumMod val="65000"/>
                    <a:lumOff val="35000"/>
                  </a:schemeClr>
                </a:solidFill>
                <a:latin typeface="HelveticaNeueLT Std" pitchFamily="34" charset="0"/>
              </a:rPr>
              <a:t>2 </a:t>
            </a:r>
            <a:r>
              <a:rPr lang="fr-CA" sz="1050" dirty="0" smtClean="0">
                <a:solidFill>
                  <a:schemeClr val="tx1">
                    <a:lumMod val="65000"/>
                    <a:lumOff val="35000"/>
                  </a:schemeClr>
                </a:solidFill>
                <a:latin typeface="HelveticaNeueLT Std" pitchFamily="34" charset="0"/>
              </a:rPr>
              <a:t>UDI recrutés en Abitibi-</a:t>
            </a:r>
            <a:r>
              <a:rPr lang="fr-CA" sz="1050" dirty="0" err="1" smtClean="0">
                <a:solidFill>
                  <a:schemeClr val="tx1">
                    <a:lumMod val="65000"/>
                    <a:lumOff val="35000"/>
                  </a:schemeClr>
                </a:solidFill>
                <a:latin typeface="HelveticaNeueLT Std" pitchFamily="34" charset="0"/>
              </a:rPr>
              <a:t>Témiscamingue</a:t>
            </a:r>
            <a:r>
              <a:rPr lang="fr-CA" sz="1050" dirty="0" smtClean="0">
                <a:solidFill>
                  <a:schemeClr val="tx1">
                    <a:lumMod val="65000"/>
                    <a:lumOff val="35000"/>
                  </a:schemeClr>
                </a:solidFill>
                <a:latin typeface="HelveticaNeueLT Std" pitchFamily="34" charset="0"/>
              </a:rPr>
              <a:t>, en Montérégie (à l’exception de ceux disant résider à Montréal ou sur</a:t>
            </a:r>
          </a:p>
          <a:p>
            <a:r>
              <a:rPr lang="fr-CA" sz="1050" dirty="0" smtClean="0">
                <a:solidFill>
                  <a:schemeClr val="tx1">
                    <a:lumMod val="65000"/>
                    <a:lumOff val="35000"/>
                  </a:schemeClr>
                </a:solidFill>
                <a:latin typeface="HelveticaNeueLT Std" pitchFamily="34" charset="0"/>
              </a:rPr>
              <a:t> la rive-sud immédiate), au </a:t>
            </a:r>
            <a:r>
              <a:rPr lang="fr-CA" sz="1050" dirty="0" smtClean="0">
                <a:solidFill>
                  <a:schemeClr val="tx1">
                    <a:lumMod val="65000"/>
                    <a:lumOff val="35000"/>
                  </a:schemeClr>
                </a:solidFill>
                <a:latin typeface="HelveticaNeueLT Std" pitchFamily="34" charset="0"/>
              </a:rPr>
              <a:t>Saguenay–Lac </a:t>
            </a:r>
            <a:r>
              <a:rPr lang="fr-CA" sz="1050" dirty="0" smtClean="0">
                <a:solidFill>
                  <a:schemeClr val="tx1">
                    <a:lumMod val="65000"/>
                    <a:lumOff val="35000"/>
                  </a:schemeClr>
                </a:solidFill>
                <a:latin typeface="HelveticaNeueLT Std" pitchFamily="34" charset="0"/>
              </a:rPr>
              <a:t>Saint-Jean, en Estrie et en Mauricie et Centre-du-Québec.</a:t>
            </a:r>
            <a:endParaRPr lang="fr-FR" sz="1050" dirty="0">
              <a:solidFill>
                <a:schemeClr val="tx1">
                  <a:lumMod val="65000"/>
                  <a:lumOff val="35000"/>
                </a:schemeClr>
              </a:solidFill>
              <a:latin typeface="HelveticaNeueLT Std" pitchFamily="34" charset="0"/>
            </a:endParaRPr>
          </a:p>
        </p:txBody>
      </p:sp>
      <p:sp>
        <p:nvSpPr>
          <p:cNvPr id="9" name="ZoneTexte 8"/>
          <p:cNvSpPr txBox="1"/>
          <p:nvPr/>
        </p:nvSpPr>
        <p:spPr>
          <a:xfrm>
            <a:off x="2627784" y="5373216"/>
            <a:ext cx="255198" cy="246221"/>
          </a:xfrm>
          <a:prstGeom prst="rect">
            <a:avLst/>
          </a:prstGeom>
          <a:noFill/>
        </p:spPr>
        <p:txBody>
          <a:bodyPr wrap="none" rtlCol="0">
            <a:spAutoFit/>
          </a:bodyPr>
          <a:lstStyle/>
          <a:p>
            <a:r>
              <a:rPr lang="fr-CA" sz="1000" dirty="0" smtClean="0">
                <a:latin typeface="HelveticaNeueLT Std" pitchFamily="34" charset="0"/>
              </a:rPr>
              <a:t>1</a:t>
            </a:r>
            <a:endParaRPr lang="fr-FR" sz="1000" dirty="0">
              <a:latin typeface="HelveticaNeueLT Std" pitchFamily="34" charset="0"/>
            </a:endParaRPr>
          </a:p>
        </p:txBody>
      </p:sp>
      <p:sp>
        <p:nvSpPr>
          <p:cNvPr id="10" name="ZoneTexte 9"/>
          <p:cNvSpPr txBox="1"/>
          <p:nvPr/>
        </p:nvSpPr>
        <p:spPr>
          <a:xfrm>
            <a:off x="7596336" y="5373216"/>
            <a:ext cx="255198" cy="246221"/>
          </a:xfrm>
          <a:prstGeom prst="rect">
            <a:avLst/>
          </a:prstGeom>
          <a:noFill/>
        </p:spPr>
        <p:txBody>
          <a:bodyPr wrap="none" rtlCol="0">
            <a:spAutoFit/>
          </a:bodyPr>
          <a:lstStyle/>
          <a:p>
            <a:r>
              <a:rPr lang="fr-CA" sz="1000" dirty="0" smtClean="0">
                <a:latin typeface="HelveticaNeueLT Std" pitchFamily="34" charset="0"/>
              </a:rPr>
              <a:t>2</a:t>
            </a:r>
            <a:endParaRPr lang="fr-FR" sz="1000" dirty="0">
              <a:latin typeface="HelveticaNeueLT St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Utilisation de matériels déjà utilisés par quelqu’un d’autre - selon la région, 2011-2015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19493697"/>
              </p:ext>
            </p:extLst>
          </p:nvPr>
        </p:nvGraphicFramePr>
        <p:xfrm>
          <a:off x="467544" y="2132856"/>
          <a:ext cx="756084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13</a:t>
            </a:fld>
            <a:endParaRPr lang="fr-CA"/>
          </a:p>
        </p:txBody>
      </p:sp>
      <p:sp>
        <p:nvSpPr>
          <p:cNvPr id="6" name="ZoneTexte 5"/>
          <p:cNvSpPr txBox="1"/>
          <p:nvPr/>
        </p:nvSpPr>
        <p:spPr>
          <a:xfrm>
            <a:off x="2365529" y="1988840"/>
            <a:ext cx="3438762"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fr-FR" sz="2000" dirty="0" smtClean="0">
                <a:latin typeface="HelveticaNeueLT Std" pitchFamily="34" charset="0"/>
              </a:rPr>
              <a:t>Réseau : 28,3 % (680/2 400)</a:t>
            </a:r>
          </a:p>
        </p:txBody>
      </p:sp>
      <p:sp>
        <p:nvSpPr>
          <p:cNvPr id="7" name="Text Box 4"/>
          <p:cNvSpPr txBox="1">
            <a:spLocks noChangeArrowheads="1"/>
          </p:cNvSpPr>
          <p:nvPr>
            <p:custDataLst>
              <p:tags r:id="rId1"/>
            </p:custDataLst>
          </p:nvPr>
        </p:nvSpPr>
        <p:spPr bwMode="auto">
          <a:xfrm>
            <a:off x="467544" y="5934670"/>
            <a:ext cx="6984776" cy="923330"/>
          </a:xfrm>
          <a:prstGeom prst="rect">
            <a:avLst/>
          </a:prstGeom>
          <a:noFill/>
          <a:ln w="9525">
            <a:noFill/>
            <a:miter lim="800000"/>
            <a:headEnd/>
            <a:tailEnd/>
          </a:ln>
        </p:spPr>
        <p:txBody>
          <a:bodyPr wrap="square">
            <a:spAutoFit/>
          </a:bodyPr>
          <a:lstStyle/>
          <a:p>
            <a:pPr algn="just">
              <a:spcBef>
                <a:spcPts val="0"/>
              </a:spcBef>
            </a:pPr>
            <a:r>
              <a:rPr lang="fr-CA" sz="1050" dirty="0" smtClean="0">
                <a:solidFill>
                  <a:schemeClr val="tx1">
                    <a:lumMod val="65000"/>
                    <a:lumOff val="35000"/>
                  </a:schemeClr>
                </a:solidFill>
                <a:latin typeface="HelveticaNeueLT Std" pitchFamily="34" charset="0"/>
              </a:rPr>
              <a:t>6</a:t>
            </a:r>
            <a:r>
              <a:rPr lang="fr-CA" sz="1050" dirty="0" smtClean="0">
                <a:solidFill>
                  <a:srgbClr val="777777"/>
                </a:solidFill>
                <a:latin typeface="HelveticaNeueLT Std" pitchFamily="34" charset="0"/>
              </a:rPr>
              <a:t> </a:t>
            </a:r>
            <a:r>
              <a:rPr lang="fr-CA" sz="1050" dirty="0" smtClean="0">
                <a:solidFill>
                  <a:schemeClr val="tx1">
                    <a:lumMod val="65000"/>
                    <a:lumOff val="35000"/>
                  </a:schemeClr>
                </a:solidFill>
                <a:latin typeface="HelveticaNeueLT Std" pitchFamily="34" charset="0"/>
              </a:rPr>
              <a:t>derniers mois, sélection de la visite la plus récente de la période, février 2011 à mars </a:t>
            </a:r>
            <a:r>
              <a:rPr lang="fr-CA" sz="1050" dirty="0" smtClean="0">
                <a:solidFill>
                  <a:schemeClr val="tx1">
                    <a:lumMod val="65000"/>
                    <a:lumOff val="35000"/>
                  </a:schemeClr>
                </a:solidFill>
                <a:latin typeface="HelveticaNeueLT Std" pitchFamily="34" charset="0"/>
              </a:rPr>
              <a:t>2015.</a:t>
            </a:r>
            <a:endParaRPr lang="fr-CA"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1</a:t>
            </a:r>
            <a:r>
              <a:rPr lang="fr-CA" sz="105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2 </a:t>
            </a:r>
            <a:r>
              <a:rPr lang="fr-CA" sz="1050" dirty="0" smtClean="0">
                <a:solidFill>
                  <a:schemeClr val="tx1">
                    <a:lumMod val="65000"/>
                    <a:lumOff val="35000"/>
                  </a:schemeClr>
                </a:solidFill>
                <a:latin typeface="HelveticaNeueLT Std" pitchFamily="34" charset="0"/>
              </a:rPr>
              <a:t>UDI recrutés en Abitibi-</a:t>
            </a:r>
            <a:r>
              <a:rPr lang="fr-CA" sz="1050" dirty="0" err="1" smtClean="0">
                <a:solidFill>
                  <a:schemeClr val="tx1">
                    <a:lumMod val="65000"/>
                    <a:lumOff val="35000"/>
                  </a:schemeClr>
                </a:solidFill>
                <a:latin typeface="HelveticaNeueLT Std" pitchFamily="34" charset="0"/>
              </a:rPr>
              <a:t>Témiscamingue</a:t>
            </a:r>
            <a:r>
              <a:rPr lang="fr-CA" sz="1050" dirty="0" smtClean="0">
                <a:solidFill>
                  <a:schemeClr val="tx1">
                    <a:lumMod val="65000"/>
                    <a:lumOff val="35000"/>
                  </a:schemeClr>
                </a:solidFill>
                <a:latin typeface="HelveticaNeueLT Std" pitchFamily="34" charset="0"/>
              </a:rPr>
              <a:t>, en Montérégie (à l’exception de ceux disant résider à Montréal ou sur</a:t>
            </a:r>
          </a:p>
          <a:p>
            <a:r>
              <a:rPr lang="fr-CA" sz="1050" dirty="0" smtClean="0">
                <a:solidFill>
                  <a:schemeClr val="tx1">
                    <a:lumMod val="65000"/>
                    <a:lumOff val="35000"/>
                  </a:schemeClr>
                </a:solidFill>
                <a:latin typeface="HelveticaNeueLT Std" pitchFamily="34" charset="0"/>
              </a:rPr>
              <a:t> la rive-sud immédiate), au </a:t>
            </a:r>
            <a:r>
              <a:rPr lang="fr-CA" sz="1050" dirty="0" smtClean="0">
                <a:solidFill>
                  <a:schemeClr val="tx1">
                    <a:lumMod val="65000"/>
                    <a:lumOff val="35000"/>
                  </a:schemeClr>
                </a:solidFill>
                <a:latin typeface="HelveticaNeueLT Std" pitchFamily="34" charset="0"/>
              </a:rPr>
              <a:t>Saguenay–Lac </a:t>
            </a:r>
            <a:r>
              <a:rPr lang="fr-CA" sz="1050" dirty="0" smtClean="0">
                <a:solidFill>
                  <a:schemeClr val="tx1">
                    <a:lumMod val="65000"/>
                    <a:lumOff val="35000"/>
                  </a:schemeClr>
                </a:solidFill>
                <a:latin typeface="HelveticaNeueLT Std" pitchFamily="34" charset="0"/>
              </a:rPr>
              <a:t>Saint-Jean, en Estrie et en Mauricie et Centre-du-Québec.</a:t>
            </a:r>
            <a:endParaRPr lang="fr-FR" sz="1050" dirty="0" smtClean="0">
              <a:solidFill>
                <a:schemeClr val="tx1">
                  <a:lumMod val="65000"/>
                  <a:lumOff val="35000"/>
                </a:schemeClr>
              </a:solidFill>
              <a:latin typeface="HelveticaNeueLT Std" pitchFamily="34" charset="0"/>
            </a:endParaRPr>
          </a:p>
          <a:p>
            <a:pPr algn="just">
              <a:spcBef>
                <a:spcPts val="0"/>
              </a:spcBef>
            </a:pPr>
            <a:endParaRPr lang="fr-CA" sz="1200" dirty="0" smtClean="0">
              <a:solidFill>
                <a:schemeClr val="tx1">
                  <a:lumMod val="65000"/>
                  <a:lumOff val="35000"/>
                </a:schemeClr>
              </a:solidFill>
              <a:latin typeface="HelveticaNeueLT Std" pitchFamily="34" charset="0"/>
            </a:endParaRPr>
          </a:p>
        </p:txBody>
      </p:sp>
      <p:sp>
        <p:nvSpPr>
          <p:cNvPr id="8" name="ZoneTexte 7"/>
          <p:cNvSpPr txBox="1"/>
          <p:nvPr/>
        </p:nvSpPr>
        <p:spPr>
          <a:xfrm>
            <a:off x="2411760" y="5229200"/>
            <a:ext cx="255198" cy="246221"/>
          </a:xfrm>
          <a:prstGeom prst="rect">
            <a:avLst/>
          </a:prstGeom>
          <a:noFill/>
        </p:spPr>
        <p:txBody>
          <a:bodyPr wrap="none" rtlCol="0">
            <a:spAutoFit/>
          </a:bodyPr>
          <a:lstStyle/>
          <a:p>
            <a:r>
              <a:rPr lang="fr-CA" sz="1000" dirty="0" smtClean="0">
                <a:latin typeface="HelveticaNeueLT Std" pitchFamily="34" charset="0"/>
              </a:rPr>
              <a:t>1</a:t>
            </a:r>
            <a:endParaRPr lang="fr-FR" sz="1000" dirty="0">
              <a:latin typeface="HelveticaNeueLT Std" pitchFamily="34" charset="0"/>
            </a:endParaRPr>
          </a:p>
        </p:txBody>
      </p:sp>
      <p:sp>
        <p:nvSpPr>
          <p:cNvPr id="9" name="ZoneTexte 8"/>
          <p:cNvSpPr txBox="1"/>
          <p:nvPr/>
        </p:nvSpPr>
        <p:spPr>
          <a:xfrm>
            <a:off x="7524328" y="5229200"/>
            <a:ext cx="255198" cy="246221"/>
          </a:xfrm>
          <a:prstGeom prst="rect">
            <a:avLst/>
          </a:prstGeom>
          <a:noFill/>
        </p:spPr>
        <p:txBody>
          <a:bodyPr wrap="none" rtlCol="0">
            <a:spAutoFit/>
          </a:bodyPr>
          <a:lstStyle/>
          <a:p>
            <a:r>
              <a:rPr lang="fr-CA" sz="1000" dirty="0" smtClean="0">
                <a:latin typeface="HelveticaNeueLT Std" pitchFamily="34" charset="0"/>
              </a:rPr>
              <a:t>2</a:t>
            </a:r>
            <a:endParaRPr lang="fr-FR" sz="1000" dirty="0">
              <a:latin typeface="HelveticaNeueLT Std"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Injection de restes de drogues (</a:t>
            </a:r>
            <a:r>
              <a:rPr lang="fr-CA" dirty="0" err="1" smtClean="0"/>
              <a:t>wash</a:t>
            </a:r>
            <a:r>
              <a:rPr lang="fr-CA" dirty="0" smtClean="0"/>
              <a:t>) -selon la région, 2011-2015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922375"/>
              </p:ext>
            </p:extLst>
          </p:nvPr>
        </p:nvGraphicFramePr>
        <p:xfrm>
          <a:off x="611560" y="1772816"/>
          <a:ext cx="720080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14</a:t>
            </a:fld>
            <a:endParaRPr lang="fr-CA"/>
          </a:p>
        </p:txBody>
      </p:sp>
      <p:sp>
        <p:nvSpPr>
          <p:cNvPr id="6" name="Text Box 4"/>
          <p:cNvSpPr txBox="1">
            <a:spLocks noChangeArrowheads="1"/>
          </p:cNvSpPr>
          <p:nvPr>
            <p:custDataLst>
              <p:tags r:id="rId1"/>
            </p:custDataLst>
          </p:nvPr>
        </p:nvSpPr>
        <p:spPr bwMode="auto">
          <a:xfrm>
            <a:off x="467544" y="5805264"/>
            <a:ext cx="6858048" cy="900246"/>
          </a:xfrm>
          <a:prstGeom prst="rect">
            <a:avLst/>
          </a:prstGeom>
          <a:noFill/>
          <a:ln w="9525">
            <a:noFill/>
            <a:miter lim="800000"/>
            <a:headEnd/>
            <a:tailEnd/>
          </a:ln>
        </p:spPr>
        <p:txBody>
          <a:bodyPr wrap="square">
            <a:spAutoFit/>
          </a:bodyPr>
          <a:lstStyle/>
          <a:p>
            <a:pPr algn="just">
              <a:spcBef>
                <a:spcPts val="0"/>
              </a:spcBef>
            </a:pPr>
            <a:r>
              <a:rPr lang="fr-CA" sz="1050" dirty="0" smtClean="0">
                <a:solidFill>
                  <a:schemeClr val="tx1">
                    <a:lumMod val="65000"/>
                    <a:lumOff val="35000"/>
                  </a:schemeClr>
                </a:solidFill>
                <a:latin typeface="HelveticaNeueLT Std" pitchFamily="34" charset="0"/>
              </a:rPr>
              <a:t>Injection de restes de drogues (</a:t>
            </a:r>
            <a:r>
              <a:rPr lang="fr-CA" sz="1050" dirty="0" err="1" smtClean="0">
                <a:solidFill>
                  <a:schemeClr val="tx1">
                    <a:lumMod val="65000"/>
                    <a:lumOff val="35000"/>
                  </a:schemeClr>
                </a:solidFill>
                <a:latin typeface="HelveticaNeueLT Std" pitchFamily="34" charset="0"/>
              </a:rPr>
              <a:t>wash</a:t>
            </a:r>
            <a:r>
              <a:rPr lang="fr-CA" sz="1050" dirty="0" smtClean="0">
                <a:solidFill>
                  <a:schemeClr val="tx1">
                    <a:lumMod val="65000"/>
                    <a:lumOff val="35000"/>
                  </a:schemeClr>
                </a:solidFill>
                <a:latin typeface="HelveticaNeueLT Std" pitchFamily="34" charset="0"/>
              </a:rPr>
              <a:t>) </a:t>
            </a:r>
            <a:r>
              <a:rPr lang="fr-FR" sz="1050" dirty="0" smtClean="0">
                <a:solidFill>
                  <a:schemeClr val="tx1">
                    <a:lumMod val="65000"/>
                    <a:lumOff val="35000"/>
                  </a:schemeClr>
                </a:solidFill>
                <a:latin typeface="HelveticaNeueLT Std" pitchFamily="34" charset="0"/>
              </a:rPr>
              <a:t>extraits à partir d’un coton, d’un filtre ou d’un </a:t>
            </a:r>
            <a:r>
              <a:rPr lang="fr-FR" sz="1050" dirty="0" smtClean="0">
                <a:solidFill>
                  <a:schemeClr val="tx1">
                    <a:lumMod val="65000"/>
                    <a:lumOff val="35000"/>
                  </a:schemeClr>
                </a:solidFill>
                <a:latin typeface="HelveticaNeueLT Std" pitchFamily="34" charset="0"/>
              </a:rPr>
              <a:t>contenant,</a:t>
            </a:r>
            <a:endParaRPr lang="fr-FR" sz="1050" dirty="0" smtClean="0">
              <a:solidFill>
                <a:schemeClr val="tx1">
                  <a:lumMod val="65000"/>
                  <a:lumOff val="35000"/>
                </a:schemeClr>
              </a:solidFill>
              <a:latin typeface="HelveticaNeueLT Std" pitchFamily="34" charset="0"/>
            </a:endParaRPr>
          </a:p>
          <a:p>
            <a:pPr algn="just">
              <a:spcBef>
                <a:spcPts val="0"/>
              </a:spcBef>
            </a:pPr>
            <a:r>
              <a:rPr lang="fr-CA" sz="1050" dirty="0" smtClean="0">
                <a:solidFill>
                  <a:schemeClr val="tx1">
                    <a:lumMod val="65000"/>
                    <a:lumOff val="35000"/>
                  </a:schemeClr>
                </a:solidFill>
                <a:latin typeface="HelveticaNeueLT Std" pitchFamily="34" charset="0"/>
              </a:rPr>
              <a:t>6</a:t>
            </a:r>
            <a:r>
              <a:rPr lang="fr-CA" sz="1050" dirty="0" smtClean="0">
                <a:solidFill>
                  <a:srgbClr val="777777"/>
                </a:solidFill>
                <a:latin typeface="HelveticaNeueLT Std" pitchFamily="34" charset="0"/>
              </a:rPr>
              <a:t> </a:t>
            </a:r>
            <a:r>
              <a:rPr lang="fr-CA" sz="1050" dirty="0" smtClean="0">
                <a:solidFill>
                  <a:schemeClr val="tx1">
                    <a:lumMod val="65000"/>
                    <a:lumOff val="35000"/>
                  </a:schemeClr>
                </a:solidFill>
                <a:latin typeface="HelveticaNeueLT Std" pitchFamily="34" charset="0"/>
              </a:rPr>
              <a:t>derniers mois, sélection de la visite la plus récente de la période, février 2011 à mars </a:t>
            </a:r>
            <a:r>
              <a:rPr lang="fr-CA" sz="1050" dirty="0" smtClean="0">
                <a:solidFill>
                  <a:schemeClr val="tx1">
                    <a:lumMod val="65000"/>
                    <a:lumOff val="35000"/>
                  </a:schemeClr>
                </a:solidFill>
                <a:latin typeface="HelveticaNeueLT Std" pitchFamily="34" charset="0"/>
              </a:rPr>
              <a:t>2015.</a:t>
            </a:r>
            <a:endParaRPr lang="fr-CA"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1</a:t>
            </a:r>
            <a:r>
              <a:rPr lang="fr-CA" sz="105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2 </a:t>
            </a:r>
            <a:r>
              <a:rPr lang="fr-CA" sz="1050" dirty="0" smtClean="0">
                <a:solidFill>
                  <a:schemeClr val="tx1">
                    <a:lumMod val="65000"/>
                    <a:lumOff val="35000"/>
                  </a:schemeClr>
                </a:solidFill>
                <a:latin typeface="HelveticaNeueLT Std" pitchFamily="34" charset="0"/>
              </a:rPr>
              <a:t>UDI recrutés en Abitibi-</a:t>
            </a:r>
            <a:r>
              <a:rPr lang="fr-CA" sz="1050" dirty="0" err="1" smtClean="0">
                <a:solidFill>
                  <a:schemeClr val="tx1">
                    <a:lumMod val="65000"/>
                    <a:lumOff val="35000"/>
                  </a:schemeClr>
                </a:solidFill>
                <a:latin typeface="HelveticaNeueLT Std" pitchFamily="34" charset="0"/>
              </a:rPr>
              <a:t>Témiscamingue</a:t>
            </a:r>
            <a:r>
              <a:rPr lang="fr-CA" sz="1050" dirty="0" smtClean="0">
                <a:solidFill>
                  <a:schemeClr val="tx1">
                    <a:lumMod val="65000"/>
                    <a:lumOff val="35000"/>
                  </a:schemeClr>
                </a:solidFill>
                <a:latin typeface="HelveticaNeueLT Std" pitchFamily="34" charset="0"/>
              </a:rPr>
              <a:t>, en Montérégie (à l’exception de ceux disant résider à Montréal ou sur</a:t>
            </a:r>
          </a:p>
          <a:p>
            <a:r>
              <a:rPr lang="fr-CA" sz="1050" dirty="0" smtClean="0">
                <a:solidFill>
                  <a:schemeClr val="tx1">
                    <a:lumMod val="65000"/>
                    <a:lumOff val="35000"/>
                  </a:schemeClr>
                </a:solidFill>
                <a:latin typeface="HelveticaNeueLT Std" pitchFamily="34" charset="0"/>
              </a:rPr>
              <a:t> la rive-sud immédiate), au </a:t>
            </a:r>
            <a:r>
              <a:rPr lang="fr-CA" sz="1050" dirty="0" smtClean="0">
                <a:solidFill>
                  <a:schemeClr val="tx1">
                    <a:lumMod val="65000"/>
                    <a:lumOff val="35000"/>
                  </a:schemeClr>
                </a:solidFill>
                <a:latin typeface="HelveticaNeueLT Std" pitchFamily="34" charset="0"/>
              </a:rPr>
              <a:t>Saguenay–Lac </a:t>
            </a:r>
            <a:r>
              <a:rPr lang="fr-CA" sz="1050" dirty="0" smtClean="0">
                <a:solidFill>
                  <a:schemeClr val="tx1">
                    <a:lumMod val="65000"/>
                    <a:lumOff val="35000"/>
                  </a:schemeClr>
                </a:solidFill>
                <a:latin typeface="HelveticaNeueLT Std" pitchFamily="34" charset="0"/>
              </a:rPr>
              <a:t>Saint-Jean, en Estrie et en Mauricie et Centre-du-Québec.</a:t>
            </a:r>
            <a:endParaRPr lang="fr-FR" sz="1050" dirty="0" smtClean="0">
              <a:solidFill>
                <a:schemeClr val="tx1">
                  <a:lumMod val="65000"/>
                  <a:lumOff val="35000"/>
                </a:schemeClr>
              </a:solidFill>
              <a:latin typeface="HelveticaNeueLT Std" pitchFamily="34" charset="0"/>
            </a:endParaRPr>
          </a:p>
        </p:txBody>
      </p:sp>
      <p:sp>
        <p:nvSpPr>
          <p:cNvPr id="7" name="ZoneTexte 5"/>
          <p:cNvSpPr txBox="1"/>
          <p:nvPr/>
        </p:nvSpPr>
        <p:spPr>
          <a:xfrm>
            <a:off x="2555776" y="1556792"/>
            <a:ext cx="3788217" cy="400110"/>
          </a:xfrm>
          <a:prstGeom prst="rect">
            <a:avLst/>
          </a:prstGeom>
          <a:solidFill>
            <a:sysClr val="window" lastClr="FFFFFF"/>
          </a:solidFill>
          <a:ln w="25400" cap="flat" cmpd="sng" algn="ctr">
            <a:solidFill>
              <a:srgbClr val="1C819A"/>
            </a:solidFill>
            <a:prstDash val="solid"/>
          </a:ln>
          <a:effectLst/>
        </p:spPr>
        <p:style>
          <a:lnRef idx="2">
            <a:schemeClr val="accent1"/>
          </a:lnRef>
          <a:fillRef idx="1">
            <a:schemeClr val="lt1"/>
          </a:fillRef>
          <a:effectRef idx="0">
            <a:schemeClr val="accent1"/>
          </a:effectRef>
          <a:fontRef idx="minor">
            <a:schemeClr val="dk1"/>
          </a:fontRef>
        </p:style>
        <p:txBody>
          <a:bodyPr wrap="non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000" dirty="0" smtClean="0">
                <a:latin typeface="HelveticaNeueLT Std" pitchFamily="34" charset="0"/>
              </a:rPr>
              <a:t>Réseau : </a:t>
            </a:r>
            <a:r>
              <a:rPr lang="fr-CA" sz="2000" dirty="0" smtClean="0">
                <a:latin typeface="HelveticaNeueLT Std" pitchFamily="34" charset="0"/>
              </a:rPr>
              <a:t>58,5 % (1 407/2 405)</a:t>
            </a:r>
            <a:endParaRPr lang="fr-FR" sz="2000" dirty="0" smtClean="0">
              <a:latin typeface="HelveticaNeueLT Std" pitchFamily="34" charset="0"/>
            </a:endParaRPr>
          </a:p>
        </p:txBody>
      </p:sp>
      <p:sp>
        <p:nvSpPr>
          <p:cNvPr id="8" name="ZoneTexte 7"/>
          <p:cNvSpPr txBox="1"/>
          <p:nvPr/>
        </p:nvSpPr>
        <p:spPr>
          <a:xfrm>
            <a:off x="2516602" y="5415027"/>
            <a:ext cx="255198" cy="246221"/>
          </a:xfrm>
          <a:prstGeom prst="rect">
            <a:avLst/>
          </a:prstGeom>
          <a:noFill/>
        </p:spPr>
        <p:txBody>
          <a:bodyPr wrap="none" rtlCol="0">
            <a:spAutoFit/>
          </a:bodyPr>
          <a:lstStyle/>
          <a:p>
            <a:r>
              <a:rPr lang="fr-CA" sz="1000" dirty="0" smtClean="0">
                <a:latin typeface="HelveticaNeueLT Std" pitchFamily="34" charset="0"/>
              </a:rPr>
              <a:t>1</a:t>
            </a:r>
            <a:endParaRPr lang="fr-FR" sz="1000" dirty="0">
              <a:latin typeface="HelveticaNeueLT Std" pitchFamily="34" charset="0"/>
            </a:endParaRPr>
          </a:p>
        </p:txBody>
      </p:sp>
      <p:sp>
        <p:nvSpPr>
          <p:cNvPr id="9" name="ZoneTexte 8"/>
          <p:cNvSpPr txBox="1"/>
          <p:nvPr/>
        </p:nvSpPr>
        <p:spPr>
          <a:xfrm>
            <a:off x="7341138" y="5415027"/>
            <a:ext cx="255198" cy="246221"/>
          </a:xfrm>
          <a:prstGeom prst="rect">
            <a:avLst/>
          </a:prstGeom>
          <a:noFill/>
        </p:spPr>
        <p:txBody>
          <a:bodyPr wrap="none" rtlCol="0">
            <a:spAutoFit/>
          </a:bodyPr>
          <a:lstStyle/>
          <a:p>
            <a:r>
              <a:rPr lang="fr-CA" sz="1000" dirty="0" smtClean="0">
                <a:latin typeface="HelveticaNeueLT Std" pitchFamily="34" charset="0"/>
              </a:rPr>
              <a:t>2</a:t>
            </a:r>
            <a:endParaRPr lang="fr-FR" sz="1000" dirty="0">
              <a:latin typeface="HelveticaNeueLT St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400" dirty="0" smtClean="0"/>
              <a:t>Injection de restes de drogues (</a:t>
            </a:r>
            <a:r>
              <a:rPr lang="fr-CA" sz="2400" dirty="0" err="1" smtClean="0"/>
              <a:t>wash</a:t>
            </a:r>
            <a:r>
              <a:rPr lang="fr-CA" sz="2400" dirty="0" smtClean="0"/>
              <a:t>) -</a:t>
            </a:r>
            <a:r>
              <a:rPr lang="fr-FR" sz="2400" dirty="0" smtClean="0"/>
              <a:t> avec un coton, filtre ou contenant déjà </a:t>
            </a:r>
            <a:r>
              <a:rPr lang="fr-FR" sz="2400" b="1" dirty="0" smtClean="0"/>
              <a:t>utilisé par quelqu’un d’autre - </a:t>
            </a:r>
            <a:r>
              <a:rPr lang="fr-CA" sz="2400" dirty="0" smtClean="0"/>
              <a:t>selon la région, 2011-2015</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77918578"/>
              </p:ext>
            </p:extLst>
          </p:nvPr>
        </p:nvGraphicFramePr>
        <p:xfrm>
          <a:off x="539552" y="1772816"/>
          <a:ext cx="770485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15</a:t>
            </a:fld>
            <a:endParaRPr lang="fr-CA"/>
          </a:p>
        </p:txBody>
      </p:sp>
      <p:sp>
        <p:nvSpPr>
          <p:cNvPr id="6" name="ZoneTexte 5"/>
          <p:cNvSpPr txBox="1"/>
          <p:nvPr/>
        </p:nvSpPr>
        <p:spPr>
          <a:xfrm>
            <a:off x="2555776" y="1772816"/>
            <a:ext cx="3575018" cy="400110"/>
          </a:xfrm>
          <a:prstGeom prst="rect">
            <a:avLst/>
          </a:prstGeom>
          <a:solidFill>
            <a:sysClr val="window" lastClr="FFFFFF"/>
          </a:solidFill>
          <a:ln w="25400" cap="flat" cmpd="sng" algn="ctr">
            <a:solidFill>
              <a:srgbClr val="4F81BD"/>
            </a:solidFill>
            <a:prstDash val="solid"/>
          </a:ln>
          <a:effectLst/>
        </p:spPr>
        <p:style>
          <a:lnRef idx="2">
            <a:schemeClr val="accent1"/>
          </a:lnRef>
          <a:fillRef idx="1">
            <a:schemeClr val="lt1"/>
          </a:fillRef>
          <a:effectRef idx="0">
            <a:schemeClr val="accent1"/>
          </a:effectRef>
          <a:fontRef idx="minor">
            <a:schemeClr val="dk1"/>
          </a:fontRef>
        </p:style>
        <p:txBody>
          <a:bodyPr wrap="non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000" dirty="0" smtClean="0">
                <a:latin typeface="HelveticaNeueLT Std" pitchFamily="34" charset="0"/>
              </a:rPr>
              <a:t>Réseau : </a:t>
            </a:r>
            <a:r>
              <a:rPr lang="fr-CA" sz="2000" dirty="0" smtClean="0">
                <a:latin typeface="HelveticaNeueLT Std" pitchFamily="34" charset="0"/>
              </a:rPr>
              <a:t>32,0 % (450/1 407)</a:t>
            </a:r>
            <a:endParaRPr lang="fr-FR" sz="2000" dirty="0" smtClean="0">
              <a:latin typeface="HelveticaNeueLT Std" pitchFamily="34" charset="0"/>
            </a:endParaRPr>
          </a:p>
        </p:txBody>
      </p:sp>
      <p:sp>
        <p:nvSpPr>
          <p:cNvPr id="7" name="Text Box 4"/>
          <p:cNvSpPr txBox="1">
            <a:spLocks noChangeArrowheads="1"/>
          </p:cNvSpPr>
          <p:nvPr>
            <p:custDataLst>
              <p:tags r:id="rId1"/>
            </p:custDataLst>
          </p:nvPr>
        </p:nvSpPr>
        <p:spPr bwMode="auto">
          <a:xfrm>
            <a:off x="467544" y="5805264"/>
            <a:ext cx="6858048" cy="900246"/>
          </a:xfrm>
          <a:prstGeom prst="rect">
            <a:avLst/>
          </a:prstGeom>
          <a:noFill/>
          <a:ln w="9525">
            <a:noFill/>
            <a:miter lim="800000"/>
            <a:headEnd/>
            <a:tailEnd/>
          </a:ln>
        </p:spPr>
        <p:txBody>
          <a:bodyPr wrap="square">
            <a:spAutoFit/>
          </a:bodyPr>
          <a:lstStyle/>
          <a:p>
            <a:pPr algn="just">
              <a:spcBef>
                <a:spcPts val="0"/>
              </a:spcBef>
            </a:pPr>
            <a:r>
              <a:rPr lang="fr-CA" sz="1050" dirty="0" smtClean="0">
                <a:solidFill>
                  <a:schemeClr val="tx1">
                    <a:lumMod val="65000"/>
                    <a:lumOff val="35000"/>
                  </a:schemeClr>
                </a:solidFill>
                <a:latin typeface="HelveticaNeueLT Std" pitchFamily="34" charset="0"/>
              </a:rPr>
              <a:t>Injection de restes de drogues (</a:t>
            </a:r>
            <a:r>
              <a:rPr lang="fr-CA" sz="1050" dirty="0" err="1" smtClean="0">
                <a:solidFill>
                  <a:schemeClr val="tx1">
                    <a:lumMod val="65000"/>
                    <a:lumOff val="35000"/>
                  </a:schemeClr>
                </a:solidFill>
                <a:latin typeface="HelveticaNeueLT Std" pitchFamily="34" charset="0"/>
              </a:rPr>
              <a:t>wash</a:t>
            </a:r>
            <a:r>
              <a:rPr lang="fr-CA" sz="1050" dirty="0" smtClean="0">
                <a:solidFill>
                  <a:schemeClr val="tx1">
                    <a:lumMod val="65000"/>
                    <a:lumOff val="35000"/>
                  </a:schemeClr>
                </a:solidFill>
                <a:latin typeface="HelveticaNeueLT Std" pitchFamily="34" charset="0"/>
              </a:rPr>
              <a:t>) </a:t>
            </a:r>
            <a:r>
              <a:rPr lang="fr-FR" sz="1050" dirty="0" smtClean="0">
                <a:solidFill>
                  <a:schemeClr val="tx1">
                    <a:lumMod val="65000"/>
                    <a:lumOff val="35000"/>
                  </a:schemeClr>
                </a:solidFill>
                <a:latin typeface="HelveticaNeueLT Std" pitchFamily="34" charset="0"/>
              </a:rPr>
              <a:t>extraits à partir d’un coton, d’un filtre ou d’un </a:t>
            </a:r>
            <a:r>
              <a:rPr lang="fr-FR" sz="1050" dirty="0" smtClean="0">
                <a:solidFill>
                  <a:schemeClr val="tx1">
                    <a:lumMod val="65000"/>
                    <a:lumOff val="35000"/>
                  </a:schemeClr>
                </a:solidFill>
                <a:latin typeface="HelveticaNeueLT Std" pitchFamily="34" charset="0"/>
              </a:rPr>
              <a:t>contenant,</a:t>
            </a:r>
            <a:endParaRPr lang="fr-FR" sz="1050" dirty="0" smtClean="0">
              <a:solidFill>
                <a:schemeClr val="tx1">
                  <a:lumMod val="65000"/>
                  <a:lumOff val="35000"/>
                </a:schemeClr>
              </a:solidFill>
              <a:latin typeface="HelveticaNeueLT Std" pitchFamily="34" charset="0"/>
            </a:endParaRPr>
          </a:p>
          <a:p>
            <a:pPr algn="just">
              <a:spcBef>
                <a:spcPts val="0"/>
              </a:spcBef>
            </a:pPr>
            <a:r>
              <a:rPr lang="fr-CA" sz="1050" dirty="0" smtClean="0">
                <a:solidFill>
                  <a:schemeClr val="tx1">
                    <a:lumMod val="65000"/>
                    <a:lumOff val="35000"/>
                  </a:schemeClr>
                </a:solidFill>
                <a:latin typeface="HelveticaNeueLT Std" pitchFamily="34" charset="0"/>
              </a:rPr>
              <a:t>6</a:t>
            </a:r>
            <a:r>
              <a:rPr lang="fr-CA" sz="1050" dirty="0" smtClean="0">
                <a:solidFill>
                  <a:srgbClr val="777777"/>
                </a:solidFill>
                <a:latin typeface="HelveticaNeueLT Std" pitchFamily="34" charset="0"/>
              </a:rPr>
              <a:t> </a:t>
            </a:r>
            <a:r>
              <a:rPr lang="fr-CA" sz="1050" dirty="0" smtClean="0">
                <a:solidFill>
                  <a:schemeClr val="tx1">
                    <a:lumMod val="65000"/>
                    <a:lumOff val="35000"/>
                  </a:schemeClr>
                </a:solidFill>
                <a:latin typeface="HelveticaNeueLT Std" pitchFamily="34" charset="0"/>
              </a:rPr>
              <a:t>derniers mois, sélection de la visite la plus récente de la période, février 2011 à mars </a:t>
            </a:r>
            <a:r>
              <a:rPr lang="fr-CA" sz="1050" dirty="0" smtClean="0">
                <a:solidFill>
                  <a:schemeClr val="tx1">
                    <a:lumMod val="65000"/>
                    <a:lumOff val="35000"/>
                  </a:schemeClr>
                </a:solidFill>
                <a:latin typeface="HelveticaNeueLT Std" pitchFamily="34" charset="0"/>
              </a:rPr>
              <a:t>2015.</a:t>
            </a:r>
            <a:endParaRPr lang="fr-CA"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1</a:t>
            </a:r>
            <a:r>
              <a:rPr lang="fr-CA" sz="105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2 </a:t>
            </a:r>
            <a:r>
              <a:rPr lang="fr-CA" sz="1050" dirty="0" smtClean="0">
                <a:solidFill>
                  <a:schemeClr val="tx1">
                    <a:lumMod val="65000"/>
                    <a:lumOff val="35000"/>
                  </a:schemeClr>
                </a:solidFill>
                <a:latin typeface="HelveticaNeueLT Std" pitchFamily="34" charset="0"/>
              </a:rPr>
              <a:t>UDI recrutés en Abitibi-</a:t>
            </a:r>
            <a:r>
              <a:rPr lang="fr-CA" sz="1050" dirty="0" err="1" smtClean="0">
                <a:solidFill>
                  <a:schemeClr val="tx1">
                    <a:lumMod val="65000"/>
                    <a:lumOff val="35000"/>
                  </a:schemeClr>
                </a:solidFill>
                <a:latin typeface="HelveticaNeueLT Std" pitchFamily="34" charset="0"/>
              </a:rPr>
              <a:t>Témiscamingue</a:t>
            </a:r>
            <a:r>
              <a:rPr lang="fr-CA" sz="1050" dirty="0" smtClean="0">
                <a:solidFill>
                  <a:schemeClr val="tx1">
                    <a:lumMod val="65000"/>
                    <a:lumOff val="35000"/>
                  </a:schemeClr>
                </a:solidFill>
                <a:latin typeface="HelveticaNeueLT Std" pitchFamily="34" charset="0"/>
              </a:rPr>
              <a:t>, en Montérégie (à l’exception de ceux disant résider à Montréal ou sur</a:t>
            </a:r>
          </a:p>
          <a:p>
            <a:r>
              <a:rPr lang="fr-CA" sz="1050" dirty="0" smtClean="0">
                <a:solidFill>
                  <a:schemeClr val="tx1">
                    <a:lumMod val="65000"/>
                    <a:lumOff val="35000"/>
                  </a:schemeClr>
                </a:solidFill>
                <a:latin typeface="HelveticaNeueLT Std" pitchFamily="34" charset="0"/>
              </a:rPr>
              <a:t> la rive-sud immédiate), au </a:t>
            </a:r>
            <a:r>
              <a:rPr lang="fr-CA" sz="1050" dirty="0" smtClean="0">
                <a:solidFill>
                  <a:schemeClr val="tx1">
                    <a:lumMod val="65000"/>
                    <a:lumOff val="35000"/>
                  </a:schemeClr>
                </a:solidFill>
                <a:latin typeface="HelveticaNeueLT Std" pitchFamily="34" charset="0"/>
              </a:rPr>
              <a:t>Saguenay–Lac </a:t>
            </a:r>
            <a:r>
              <a:rPr lang="fr-CA" sz="1050" dirty="0" smtClean="0">
                <a:solidFill>
                  <a:schemeClr val="tx1">
                    <a:lumMod val="65000"/>
                    <a:lumOff val="35000"/>
                  </a:schemeClr>
                </a:solidFill>
                <a:latin typeface="HelveticaNeueLT Std" pitchFamily="34" charset="0"/>
              </a:rPr>
              <a:t>Saint-Jean, en Estrie et en Mauricie et Centre-du-Québec.</a:t>
            </a:r>
            <a:endParaRPr lang="fr-FR" sz="1050" dirty="0" smtClean="0">
              <a:solidFill>
                <a:schemeClr val="tx1">
                  <a:lumMod val="65000"/>
                  <a:lumOff val="35000"/>
                </a:schemeClr>
              </a:solidFill>
              <a:latin typeface="HelveticaNeueLT Std" pitchFamily="34" charset="0"/>
            </a:endParaRPr>
          </a:p>
        </p:txBody>
      </p:sp>
      <p:sp>
        <p:nvSpPr>
          <p:cNvPr id="8" name="ZoneTexte 7"/>
          <p:cNvSpPr txBox="1"/>
          <p:nvPr/>
        </p:nvSpPr>
        <p:spPr>
          <a:xfrm>
            <a:off x="2516602" y="5415027"/>
            <a:ext cx="255198" cy="246221"/>
          </a:xfrm>
          <a:prstGeom prst="rect">
            <a:avLst/>
          </a:prstGeom>
          <a:noFill/>
        </p:spPr>
        <p:txBody>
          <a:bodyPr wrap="none" rtlCol="0">
            <a:spAutoFit/>
          </a:bodyPr>
          <a:lstStyle/>
          <a:p>
            <a:r>
              <a:rPr lang="fr-CA" sz="1000" dirty="0" smtClean="0">
                <a:latin typeface="HelveticaNeueLT Std" pitchFamily="34" charset="0"/>
              </a:rPr>
              <a:t>1</a:t>
            </a:r>
            <a:endParaRPr lang="fr-FR" sz="1000" dirty="0">
              <a:latin typeface="HelveticaNeueLT Std" pitchFamily="34" charset="0"/>
            </a:endParaRPr>
          </a:p>
        </p:txBody>
      </p:sp>
      <p:sp>
        <p:nvSpPr>
          <p:cNvPr id="9" name="ZoneTexte 8"/>
          <p:cNvSpPr txBox="1"/>
          <p:nvPr/>
        </p:nvSpPr>
        <p:spPr>
          <a:xfrm>
            <a:off x="7740352" y="5415027"/>
            <a:ext cx="255198" cy="246221"/>
          </a:xfrm>
          <a:prstGeom prst="rect">
            <a:avLst/>
          </a:prstGeom>
          <a:noFill/>
        </p:spPr>
        <p:txBody>
          <a:bodyPr wrap="none" rtlCol="0">
            <a:spAutoFit/>
          </a:bodyPr>
          <a:lstStyle/>
          <a:p>
            <a:r>
              <a:rPr lang="fr-CA" sz="1000" dirty="0" smtClean="0">
                <a:latin typeface="HelveticaNeueLT Std" pitchFamily="34" charset="0"/>
              </a:rPr>
              <a:t>2</a:t>
            </a:r>
            <a:endParaRPr lang="fr-FR" sz="1000" dirty="0">
              <a:latin typeface="HelveticaNeueLT St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400" dirty="0" smtClean="0"/>
              <a:t>Injection de restes de drogues (</a:t>
            </a:r>
            <a:r>
              <a:rPr lang="fr-CA" sz="2400" dirty="0" err="1" smtClean="0"/>
              <a:t>wash</a:t>
            </a:r>
            <a:r>
              <a:rPr lang="fr-CA" sz="2400" dirty="0" smtClean="0"/>
              <a:t>) -</a:t>
            </a:r>
            <a:r>
              <a:rPr lang="fr-FR" sz="2400" dirty="0" smtClean="0"/>
              <a:t> avec un coton, filtre ou contenant déjà </a:t>
            </a:r>
            <a:r>
              <a:rPr lang="fr-FR" sz="2400" b="1" dirty="0" smtClean="0"/>
              <a:t>utilisé par quelqu’un d’autre - </a:t>
            </a:r>
            <a:r>
              <a:rPr lang="fr-CA" sz="2400" dirty="0" smtClean="0"/>
              <a:t>selon la drogue injectée le plus souvent, 2011-2015</a:t>
            </a:r>
            <a:endParaRPr lang="fr-FR" sz="24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16</a:t>
            </a:fld>
            <a:endParaRPr lang="fr-CA"/>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93928715"/>
              </p:ext>
            </p:extLst>
          </p:nvPr>
        </p:nvGraphicFramePr>
        <p:xfrm>
          <a:off x="395536" y="1628800"/>
          <a:ext cx="799288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2771800" y="1700808"/>
            <a:ext cx="3575018" cy="400110"/>
          </a:xfrm>
          <a:prstGeom prst="rect">
            <a:avLst/>
          </a:prstGeom>
          <a:solidFill>
            <a:sysClr val="window" lastClr="FFFFFF"/>
          </a:solidFill>
          <a:ln w="25400" cap="flat" cmpd="sng" algn="ctr">
            <a:solidFill>
              <a:srgbClr val="1C819A"/>
            </a:solidFill>
            <a:prstDash val="solid"/>
          </a:ln>
          <a:effectLst/>
        </p:spPr>
        <p:style>
          <a:lnRef idx="2">
            <a:schemeClr val="accent1"/>
          </a:lnRef>
          <a:fillRef idx="1">
            <a:schemeClr val="lt1"/>
          </a:fillRef>
          <a:effectRef idx="0">
            <a:schemeClr val="accent1"/>
          </a:effectRef>
          <a:fontRef idx="minor">
            <a:schemeClr val="dk1"/>
          </a:fontRef>
        </p:style>
        <p:txBody>
          <a:bodyPr wrap="non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000" dirty="0" smtClean="0">
                <a:latin typeface="HelveticaNeueLT Std" pitchFamily="34" charset="0"/>
              </a:rPr>
              <a:t>Réseau : </a:t>
            </a:r>
            <a:r>
              <a:rPr lang="fr-CA" sz="2000" dirty="0" smtClean="0">
                <a:latin typeface="HelveticaNeueLT Std" pitchFamily="34" charset="0"/>
              </a:rPr>
              <a:t>32,0 % (450/1 407)</a:t>
            </a:r>
            <a:endParaRPr lang="fr-FR" sz="2000" dirty="0" smtClean="0">
              <a:latin typeface="HelveticaNeueLT Std" pitchFamily="34" charset="0"/>
            </a:endParaRPr>
          </a:p>
        </p:txBody>
      </p:sp>
      <p:sp>
        <p:nvSpPr>
          <p:cNvPr id="7" name="Text Box 4"/>
          <p:cNvSpPr txBox="1">
            <a:spLocks noChangeArrowheads="1"/>
          </p:cNvSpPr>
          <p:nvPr>
            <p:custDataLst>
              <p:tags r:id="rId1"/>
            </p:custDataLst>
          </p:nvPr>
        </p:nvSpPr>
        <p:spPr bwMode="auto">
          <a:xfrm>
            <a:off x="539552" y="5877272"/>
            <a:ext cx="6858048" cy="900246"/>
          </a:xfrm>
          <a:prstGeom prst="rect">
            <a:avLst/>
          </a:prstGeom>
          <a:noFill/>
          <a:ln w="9525">
            <a:noFill/>
            <a:miter lim="800000"/>
            <a:headEnd/>
            <a:tailEnd/>
          </a:ln>
        </p:spPr>
        <p:txBody>
          <a:bodyPr wrap="square">
            <a:spAutoFit/>
          </a:bodyPr>
          <a:lstStyle/>
          <a:p>
            <a:pPr algn="just">
              <a:spcBef>
                <a:spcPts val="0"/>
              </a:spcBef>
            </a:pPr>
            <a:r>
              <a:rPr lang="fr-CA" sz="1050" dirty="0" smtClean="0">
                <a:solidFill>
                  <a:schemeClr val="tx1">
                    <a:lumMod val="65000"/>
                    <a:lumOff val="35000"/>
                  </a:schemeClr>
                </a:solidFill>
                <a:latin typeface="HelveticaNeueLT Std" pitchFamily="34" charset="0"/>
              </a:rPr>
              <a:t>Injection de restes de drogues (</a:t>
            </a:r>
            <a:r>
              <a:rPr lang="fr-CA" sz="1050" dirty="0" err="1" smtClean="0">
                <a:solidFill>
                  <a:schemeClr val="tx1">
                    <a:lumMod val="65000"/>
                    <a:lumOff val="35000"/>
                  </a:schemeClr>
                </a:solidFill>
                <a:latin typeface="HelveticaNeueLT Std" pitchFamily="34" charset="0"/>
              </a:rPr>
              <a:t>wash</a:t>
            </a:r>
            <a:r>
              <a:rPr lang="fr-CA" sz="1050" dirty="0" smtClean="0">
                <a:solidFill>
                  <a:schemeClr val="tx1">
                    <a:lumMod val="65000"/>
                    <a:lumOff val="35000"/>
                  </a:schemeClr>
                </a:solidFill>
                <a:latin typeface="HelveticaNeueLT Std" pitchFamily="34" charset="0"/>
              </a:rPr>
              <a:t>) </a:t>
            </a:r>
            <a:r>
              <a:rPr lang="fr-FR" sz="1050" dirty="0" smtClean="0">
                <a:solidFill>
                  <a:schemeClr val="tx1">
                    <a:lumMod val="65000"/>
                    <a:lumOff val="35000"/>
                  </a:schemeClr>
                </a:solidFill>
                <a:latin typeface="HelveticaNeueLT Std" pitchFamily="34" charset="0"/>
              </a:rPr>
              <a:t>extraits à partir d’un coton, d’un filtre ou d’un contenant ,</a:t>
            </a:r>
          </a:p>
          <a:p>
            <a:pPr algn="just">
              <a:spcBef>
                <a:spcPts val="0"/>
              </a:spcBef>
            </a:pPr>
            <a:r>
              <a:rPr lang="fr-CA" sz="1050" dirty="0" smtClean="0">
                <a:solidFill>
                  <a:schemeClr val="tx1">
                    <a:lumMod val="65000"/>
                    <a:lumOff val="35000"/>
                  </a:schemeClr>
                </a:solidFill>
                <a:latin typeface="HelveticaNeueLT Std" pitchFamily="34" charset="0"/>
              </a:rPr>
              <a:t>6</a:t>
            </a:r>
            <a:r>
              <a:rPr lang="fr-CA" sz="1050" dirty="0" smtClean="0">
                <a:solidFill>
                  <a:srgbClr val="777777"/>
                </a:solidFill>
                <a:latin typeface="HelveticaNeueLT Std" pitchFamily="34" charset="0"/>
              </a:rPr>
              <a:t> </a:t>
            </a:r>
            <a:r>
              <a:rPr lang="fr-CA" sz="1050" dirty="0" smtClean="0">
                <a:solidFill>
                  <a:schemeClr val="tx1">
                    <a:lumMod val="65000"/>
                    <a:lumOff val="35000"/>
                  </a:schemeClr>
                </a:solidFill>
                <a:latin typeface="HelveticaNeueLT Std" pitchFamily="34" charset="0"/>
              </a:rPr>
              <a:t>derniers mois, sélection de la visite la plus récente de la période, février 2011 à mars </a:t>
            </a:r>
            <a:r>
              <a:rPr lang="fr-CA" sz="1050" dirty="0" smtClean="0">
                <a:solidFill>
                  <a:schemeClr val="tx1">
                    <a:lumMod val="65000"/>
                    <a:lumOff val="35000"/>
                  </a:schemeClr>
                </a:solidFill>
                <a:latin typeface="HelveticaNeueLT Std" pitchFamily="34" charset="0"/>
              </a:rPr>
              <a:t>2015.</a:t>
            </a:r>
            <a:endParaRPr lang="fr-CA"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1</a:t>
            </a:r>
            <a:r>
              <a:rPr lang="fr-CA" sz="105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050" dirty="0" smtClean="0">
              <a:solidFill>
                <a:schemeClr val="tx1">
                  <a:lumMod val="65000"/>
                  <a:lumOff val="35000"/>
                </a:schemeClr>
              </a:solidFill>
              <a:latin typeface="HelveticaNeueLT Std" pitchFamily="34" charset="0"/>
            </a:endParaRPr>
          </a:p>
          <a:p>
            <a:r>
              <a:rPr lang="fr-CA" sz="1050" baseline="30000" dirty="0" smtClean="0">
                <a:solidFill>
                  <a:schemeClr val="tx1">
                    <a:lumMod val="65000"/>
                    <a:lumOff val="35000"/>
                  </a:schemeClr>
                </a:solidFill>
                <a:latin typeface="HelveticaNeueLT Std" pitchFamily="34" charset="0"/>
              </a:rPr>
              <a:t>2 </a:t>
            </a:r>
            <a:r>
              <a:rPr lang="fr-CA" sz="1050" dirty="0" smtClean="0">
                <a:solidFill>
                  <a:schemeClr val="tx1">
                    <a:lumMod val="65000"/>
                    <a:lumOff val="35000"/>
                  </a:schemeClr>
                </a:solidFill>
                <a:latin typeface="HelveticaNeueLT Std" pitchFamily="34" charset="0"/>
              </a:rPr>
              <a:t>UDI recrutés en Abitibi-</a:t>
            </a:r>
            <a:r>
              <a:rPr lang="fr-CA" sz="1050" dirty="0" err="1" smtClean="0">
                <a:solidFill>
                  <a:schemeClr val="tx1">
                    <a:lumMod val="65000"/>
                    <a:lumOff val="35000"/>
                  </a:schemeClr>
                </a:solidFill>
                <a:latin typeface="HelveticaNeueLT Std" pitchFamily="34" charset="0"/>
              </a:rPr>
              <a:t>Témiscamingue</a:t>
            </a:r>
            <a:r>
              <a:rPr lang="fr-CA" sz="1050" dirty="0" smtClean="0">
                <a:solidFill>
                  <a:schemeClr val="tx1">
                    <a:lumMod val="65000"/>
                    <a:lumOff val="35000"/>
                  </a:schemeClr>
                </a:solidFill>
                <a:latin typeface="HelveticaNeueLT Std" pitchFamily="34" charset="0"/>
              </a:rPr>
              <a:t>, en Montérégie (à l’exception de ceux disant résider à Montréal ou sur</a:t>
            </a:r>
          </a:p>
          <a:p>
            <a:r>
              <a:rPr lang="fr-CA" sz="1050" dirty="0" smtClean="0">
                <a:solidFill>
                  <a:schemeClr val="tx1">
                    <a:lumMod val="65000"/>
                    <a:lumOff val="35000"/>
                  </a:schemeClr>
                </a:solidFill>
                <a:latin typeface="HelveticaNeueLT Std" pitchFamily="34" charset="0"/>
              </a:rPr>
              <a:t> la rive-sud immédiate), au </a:t>
            </a:r>
            <a:r>
              <a:rPr lang="fr-CA" sz="1050" dirty="0" smtClean="0">
                <a:solidFill>
                  <a:schemeClr val="tx1">
                    <a:lumMod val="65000"/>
                    <a:lumOff val="35000"/>
                  </a:schemeClr>
                </a:solidFill>
                <a:latin typeface="HelveticaNeueLT Std" pitchFamily="34" charset="0"/>
              </a:rPr>
              <a:t>Saguenay–Lac </a:t>
            </a:r>
            <a:r>
              <a:rPr lang="fr-CA" sz="1050" dirty="0" smtClean="0">
                <a:solidFill>
                  <a:schemeClr val="tx1">
                    <a:lumMod val="65000"/>
                    <a:lumOff val="35000"/>
                  </a:schemeClr>
                </a:solidFill>
                <a:latin typeface="HelveticaNeueLT Std" pitchFamily="34" charset="0"/>
              </a:rPr>
              <a:t>Saint-Jean, en Estrie et en Mauricie et Centre-du-Québec.</a:t>
            </a:r>
            <a:endParaRPr lang="fr-FR" sz="1050" dirty="0" smtClean="0">
              <a:solidFill>
                <a:schemeClr val="tx1">
                  <a:lumMod val="65000"/>
                  <a:lumOff val="35000"/>
                </a:schemeClr>
              </a:solidFill>
              <a:latin typeface="HelveticaNeueLT St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CA" dirty="0" smtClean="0"/>
              <a:t>Comportements sexuels - femmes</a:t>
            </a:r>
            <a:br>
              <a:rPr lang="fr-CA" dirty="0" smtClean="0"/>
            </a:br>
            <a:r>
              <a:rPr lang="fr-CA" dirty="0" smtClean="0"/>
              <a:t>2003-2015</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199045580"/>
              </p:ext>
            </p:extLst>
          </p:nvPr>
        </p:nvGraphicFramePr>
        <p:xfrm>
          <a:off x="467544" y="2204864"/>
          <a:ext cx="8229599" cy="2306320"/>
        </p:xfrm>
        <a:graphic>
          <a:graphicData uri="http://schemas.openxmlformats.org/drawingml/2006/table">
            <a:tbl>
              <a:tblPr firstRow="1" bandRow="1">
                <a:tableStyleId>{5C22544A-7EE6-4342-B048-85BDC9FD1C3A}</a:tableStyleId>
              </a:tblPr>
              <a:tblGrid>
                <a:gridCol w="2962672"/>
                <a:gridCol w="864096"/>
                <a:gridCol w="864096"/>
                <a:gridCol w="864096"/>
                <a:gridCol w="936104"/>
                <a:gridCol w="864096"/>
                <a:gridCol w="874439"/>
              </a:tblGrid>
              <a:tr h="370840">
                <a:tc rowSpan="2">
                  <a:txBody>
                    <a:bodyPr/>
                    <a:lstStyle/>
                    <a:p>
                      <a:r>
                        <a:rPr lang="fr-FR" sz="1600" dirty="0" smtClean="0">
                          <a:latin typeface="HelveticaNeueLT Std" pitchFamily="34" charset="0"/>
                        </a:rPr>
                        <a:t>Fréquence d’utilisation</a:t>
                      </a:r>
                    </a:p>
                    <a:p>
                      <a:r>
                        <a:rPr lang="fr-FR" sz="1600" dirty="0" smtClean="0">
                          <a:latin typeface="HelveticaNeueLT Std" pitchFamily="34" charset="0"/>
                        </a:rPr>
                        <a:t>du condom par les femmes</a:t>
                      </a:r>
                    </a:p>
                    <a:p>
                      <a:endParaRPr lang="fr-FR" sz="1600" dirty="0">
                        <a:latin typeface="HelveticaNeueLT Std" pitchFamily="34" charset="0"/>
                      </a:endParaRPr>
                    </a:p>
                  </a:txBody>
                  <a:tcPr anchor="ctr">
                    <a:solidFill>
                      <a:srgbClr val="1C819A"/>
                    </a:solidFill>
                  </a:tcPr>
                </a:tc>
                <a:tc gridSpan="2">
                  <a:txBody>
                    <a:bodyPr/>
                    <a:lstStyle/>
                    <a:p>
                      <a:pPr algn="ctr"/>
                      <a:r>
                        <a:rPr lang="fr-CA" sz="1600" dirty="0" smtClean="0">
                          <a:latin typeface="HelveticaNeueLT Std" pitchFamily="34" charset="0"/>
                        </a:rPr>
                        <a:t>Partenaires réguliers</a:t>
                      </a:r>
                      <a:r>
                        <a:rPr lang="fr-CA" sz="1600" baseline="0" dirty="0" smtClean="0">
                          <a:latin typeface="HelveticaNeueLT Std" pitchFamily="34" charset="0"/>
                        </a:rPr>
                        <a:t> hommes</a:t>
                      </a:r>
                      <a:endParaRPr lang="fr-FR" sz="1600" dirty="0">
                        <a:latin typeface="HelveticaNeueLT Std" pitchFamily="34" charset="0"/>
                      </a:endParaRPr>
                    </a:p>
                  </a:txBody>
                  <a:tcPr anchor="ctr">
                    <a:solidFill>
                      <a:srgbClr val="1C819A"/>
                    </a:solidFill>
                  </a:tcPr>
                </a:tc>
                <a:tc hMerge="1">
                  <a:txBody>
                    <a:bodyPr/>
                    <a:lstStyle/>
                    <a:p>
                      <a:endParaRPr lang="fr-FR" dirty="0"/>
                    </a:p>
                  </a:txBody>
                  <a:tcPr/>
                </a:tc>
                <a:tc gridSpan="2">
                  <a:txBody>
                    <a:bodyPr/>
                    <a:lstStyle/>
                    <a:p>
                      <a:pPr algn="ctr"/>
                      <a:r>
                        <a:rPr lang="fr-CA" sz="1600" dirty="0" smtClean="0">
                          <a:latin typeface="HelveticaNeueLT Std" pitchFamily="34" charset="0"/>
                        </a:rPr>
                        <a:t>Partenaires occasionnels hommes</a:t>
                      </a:r>
                      <a:endParaRPr lang="fr-FR" sz="1600" dirty="0">
                        <a:latin typeface="HelveticaNeueLT Std" pitchFamily="34" charset="0"/>
                      </a:endParaRPr>
                    </a:p>
                  </a:txBody>
                  <a:tcPr anchor="ctr">
                    <a:solidFill>
                      <a:srgbClr val="1C819A"/>
                    </a:solidFill>
                  </a:tcPr>
                </a:tc>
                <a:tc hMerge="1">
                  <a:txBody>
                    <a:bodyPr/>
                    <a:lstStyle/>
                    <a:p>
                      <a:endParaRPr lang="fr-FR" dirty="0"/>
                    </a:p>
                  </a:txBody>
                  <a:tcPr/>
                </a:tc>
                <a:tc gridSpan="2">
                  <a:txBody>
                    <a:bodyPr/>
                    <a:lstStyle/>
                    <a:p>
                      <a:pPr algn="ctr"/>
                      <a:r>
                        <a:rPr lang="fr-CA" sz="1600" dirty="0" smtClean="0">
                          <a:latin typeface="HelveticaNeueLT Std" pitchFamily="34" charset="0"/>
                        </a:rPr>
                        <a:t>Clients hommes</a:t>
                      </a:r>
                      <a:endParaRPr lang="fr-FR" sz="1600" dirty="0">
                        <a:latin typeface="HelveticaNeueLT Std" pitchFamily="34" charset="0"/>
                      </a:endParaRPr>
                    </a:p>
                  </a:txBody>
                  <a:tcPr anchor="ctr">
                    <a:solidFill>
                      <a:srgbClr val="1C819A"/>
                    </a:solidFill>
                  </a:tcPr>
                </a:tc>
                <a:tc hMerge="1">
                  <a:txBody>
                    <a:bodyPr/>
                    <a:lstStyle/>
                    <a:p>
                      <a:endParaRPr lang="fr-FR" dirty="0"/>
                    </a:p>
                  </a:txBody>
                  <a:tcPr/>
                </a:tc>
              </a:tr>
              <a:tr h="370840">
                <a:tc vMerge="1">
                  <a:txBody>
                    <a:bodyPr/>
                    <a:lstStyle/>
                    <a:p>
                      <a:endParaRPr lang="fr-FR" dirty="0">
                        <a:solidFill>
                          <a:schemeClr val="bg1"/>
                        </a:solidFill>
                      </a:endParaRPr>
                    </a:p>
                  </a:txBody>
                  <a:tcPr>
                    <a:solidFill>
                      <a:schemeClr val="accent1"/>
                    </a:solidFill>
                  </a:tcPr>
                </a:tc>
                <a:tc>
                  <a:txBody>
                    <a:bodyPr/>
                    <a:lstStyle/>
                    <a:p>
                      <a:pPr algn="ctr"/>
                      <a:r>
                        <a:rPr lang="fr-CA" sz="1400" dirty="0" smtClean="0">
                          <a:solidFill>
                            <a:schemeClr val="bg1"/>
                          </a:solidFill>
                          <a:latin typeface="HelveticaNeueLT Std" pitchFamily="34" charset="0"/>
                        </a:rPr>
                        <a:t>n</a:t>
                      </a:r>
                      <a:r>
                        <a:rPr lang="fr-CA" sz="1400" baseline="30000" dirty="0" smtClean="0">
                          <a:solidFill>
                            <a:schemeClr val="bg1"/>
                          </a:solidFill>
                          <a:latin typeface="HelveticaNeueLT Std" pitchFamily="34" charset="0"/>
                        </a:rPr>
                        <a:t>1</a:t>
                      </a:r>
                      <a:r>
                        <a:rPr lang="fr-CA" sz="1400" dirty="0" smtClean="0">
                          <a:solidFill>
                            <a:schemeClr val="bg1"/>
                          </a:solidFill>
                          <a:latin typeface="HelveticaNeueLT Std" pitchFamily="34" charset="0"/>
                        </a:rPr>
                        <a:t>/987</a:t>
                      </a:r>
                      <a:endParaRPr lang="fr-FR" sz="1400" dirty="0">
                        <a:solidFill>
                          <a:schemeClr val="bg1"/>
                        </a:solidFill>
                        <a:latin typeface="HelveticaNeueLT Std" pitchFamily="34" charset="0"/>
                      </a:endParaRPr>
                    </a:p>
                  </a:txBody>
                  <a:tcPr anchor="ctr">
                    <a:solidFill>
                      <a:srgbClr val="1C819A"/>
                    </a:solidFill>
                  </a:tcPr>
                </a:tc>
                <a:tc>
                  <a:txBody>
                    <a:bodyPr/>
                    <a:lstStyle/>
                    <a:p>
                      <a:pPr algn="ctr"/>
                      <a:r>
                        <a:rPr lang="fr-CA" sz="1400" dirty="0" smtClean="0">
                          <a:solidFill>
                            <a:schemeClr val="bg1"/>
                          </a:solidFill>
                          <a:latin typeface="HelveticaNeueLT Std" pitchFamily="34" charset="0"/>
                        </a:rPr>
                        <a:t>%</a:t>
                      </a:r>
                      <a:endParaRPr lang="fr-FR" sz="1400" dirty="0">
                        <a:solidFill>
                          <a:schemeClr val="bg1"/>
                        </a:solidFill>
                        <a:latin typeface="HelveticaNeueLT Std" pitchFamily="34" charset="0"/>
                      </a:endParaRPr>
                    </a:p>
                  </a:txBody>
                  <a:tcPr anchor="ctr">
                    <a:solidFill>
                      <a:srgbClr val="1C819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solidFill>
                            <a:schemeClr val="bg1"/>
                          </a:solidFill>
                          <a:latin typeface="HelveticaNeueLT Std" pitchFamily="34" charset="0"/>
                        </a:rPr>
                        <a:t>n</a:t>
                      </a:r>
                      <a:r>
                        <a:rPr lang="fr-CA" sz="1400" baseline="30000" dirty="0" smtClean="0">
                          <a:solidFill>
                            <a:schemeClr val="bg1"/>
                          </a:solidFill>
                          <a:latin typeface="HelveticaNeueLT Std" pitchFamily="34" charset="0"/>
                        </a:rPr>
                        <a:t>1</a:t>
                      </a:r>
                      <a:r>
                        <a:rPr lang="fr-CA" sz="1400" dirty="0" smtClean="0">
                          <a:solidFill>
                            <a:schemeClr val="bg1"/>
                          </a:solidFill>
                          <a:latin typeface="HelveticaNeueLT Std" pitchFamily="34" charset="0"/>
                        </a:rPr>
                        <a:t>/407</a:t>
                      </a:r>
                      <a:endParaRPr lang="fr-FR" sz="1400" dirty="0" smtClean="0">
                        <a:solidFill>
                          <a:schemeClr val="bg1"/>
                        </a:solidFill>
                        <a:latin typeface="HelveticaNeueLT Std" pitchFamily="34" charset="0"/>
                      </a:endParaRPr>
                    </a:p>
                  </a:txBody>
                  <a:tcPr anchor="ctr">
                    <a:solidFill>
                      <a:srgbClr val="1C819A"/>
                    </a:solidFill>
                  </a:tcPr>
                </a:tc>
                <a:tc>
                  <a:txBody>
                    <a:bodyPr/>
                    <a:lstStyle/>
                    <a:p>
                      <a:pPr algn="ctr"/>
                      <a:r>
                        <a:rPr lang="fr-CA" sz="1400" dirty="0" smtClean="0">
                          <a:solidFill>
                            <a:schemeClr val="bg1"/>
                          </a:solidFill>
                          <a:latin typeface="HelveticaNeueLT Std" pitchFamily="34" charset="0"/>
                        </a:rPr>
                        <a:t>%</a:t>
                      </a:r>
                      <a:endParaRPr lang="fr-FR" sz="1400" dirty="0">
                        <a:solidFill>
                          <a:schemeClr val="bg1"/>
                        </a:solidFill>
                        <a:latin typeface="HelveticaNeueLT Std" pitchFamily="34" charset="0"/>
                      </a:endParaRPr>
                    </a:p>
                  </a:txBody>
                  <a:tcPr anchor="ctr">
                    <a:solidFill>
                      <a:srgbClr val="1C819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solidFill>
                            <a:schemeClr val="bg1"/>
                          </a:solidFill>
                          <a:latin typeface="HelveticaNeueLT Std" pitchFamily="34" charset="0"/>
                        </a:rPr>
                        <a:t>n</a:t>
                      </a:r>
                      <a:r>
                        <a:rPr lang="fr-CA" sz="1400" baseline="30000" dirty="0" smtClean="0">
                          <a:solidFill>
                            <a:schemeClr val="bg1"/>
                          </a:solidFill>
                          <a:latin typeface="HelveticaNeueLT Std" pitchFamily="34" charset="0"/>
                        </a:rPr>
                        <a:t>1</a:t>
                      </a:r>
                      <a:r>
                        <a:rPr lang="fr-CA" sz="1400" dirty="0" smtClean="0">
                          <a:solidFill>
                            <a:schemeClr val="bg1"/>
                          </a:solidFill>
                          <a:latin typeface="HelveticaNeueLT Std" pitchFamily="34" charset="0"/>
                        </a:rPr>
                        <a:t>/420</a:t>
                      </a:r>
                      <a:endParaRPr lang="fr-FR" sz="1400" dirty="0" smtClean="0">
                        <a:solidFill>
                          <a:schemeClr val="bg1"/>
                        </a:solidFill>
                        <a:latin typeface="HelveticaNeueLT Std" pitchFamily="34" charset="0"/>
                      </a:endParaRPr>
                    </a:p>
                  </a:txBody>
                  <a:tcPr anchor="ctr">
                    <a:solidFill>
                      <a:srgbClr val="1C819A"/>
                    </a:solidFill>
                  </a:tcPr>
                </a:tc>
                <a:tc>
                  <a:txBody>
                    <a:bodyPr/>
                    <a:lstStyle/>
                    <a:p>
                      <a:pPr algn="ctr"/>
                      <a:r>
                        <a:rPr lang="fr-CA" sz="1400" dirty="0" smtClean="0">
                          <a:solidFill>
                            <a:schemeClr val="bg1"/>
                          </a:solidFill>
                          <a:latin typeface="HelveticaNeueLT Std" pitchFamily="34" charset="0"/>
                        </a:rPr>
                        <a:t>%</a:t>
                      </a:r>
                      <a:endParaRPr lang="fr-FR" sz="1400" dirty="0">
                        <a:solidFill>
                          <a:schemeClr val="bg1"/>
                        </a:solidFill>
                        <a:latin typeface="HelveticaNeueLT Std" pitchFamily="34" charset="0"/>
                      </a:endParaRPr>
                    </a:p>
                  </a:txBody>
                  <a:tcPr anchor="ctr">
                    <a:solidFill>
                      <a:srgbClr val="1C819A"/>
                    </a:solidFill>
                  </a:tcPr>
                </a:tc>
              </a:tr>
              <a:tr h="370840">
                <a:tc>
                  <a:txBody>
                    <a:bodyPr/>
                    <a:lstStyle/>
                    <a:p>
                      <a:pPr algn="ctr"/>
                      <a:r>
                        <a:rPr lang="fr-CA" sz="1600" dirty="0" smtClean="0">
                          <a:latin typeface="HelveticaNeueLT Std" pitchFamily="34" charset="0"/>
                        </a:rPr>
                        <a:t>Toujours</a:t>
                      </a:r>
                      <a:endParaRPr lang="fr-FR" sz="16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179</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18,1</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191</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46,9</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298</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71,0</a:t>
                      </a:r>
                      <a:endParaRPr lang="fr-FR" sz="1400" dirty="0">
                        <a:latin typeface="HelveticaNeueLT Std" pitchFamily="34" charset="0"/>
                      </a:endParaRPr>
                    </a:p>
                  </a:txBody>
                  <a:tcPr anchor="ctr">
                    <a:solidFill>
                      <a:srgbClr val="9BCFE6"/>
                    </a:solidFill>
                  </a:tcPr>
                </a:tc>
              </a:tr>
              <a:tr h="370840">
                <a:tc>
                  <a:txBody>
                    <a:bodyPr/>
                    <a:lstStyle/>
                    <a:p>
                      <a:pPr algn="ctr"/>
                      <a:r>
                        <a:rPr lang="fr-CA" sz="1600" dirty="0" smtClean="0">
                          <a:latin typeface="HelveticaNeueLT Std" pitchFamily="34" charset="0"/>
                        </a:rPr>
                        <a:t>Parfois</a:t>
                      </a:r>
                      <a:endParaRPr lang="fr-FR" sz="16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186</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18,8</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123</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30,2</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95</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22,6</a:t>
                      </a:r>
                      <a:endParaRPr lang="fr-FR" sz="1400" dirty="0">
                        <a:latin typeface="HelveticaNeueLT Std" pitchFamily="34" charset="0"/>
                      </a:endParaRPr>
                    </a:p>
                  </a:txBody>
                  <a:tcPr anchor="ctr">
                    <a:solidFill>
                      <a:srgbClr val="9BCFE6"/>
                    </a:solidFill>
                  </a:tcPr>
                </a:tc>
              </a:tr>
              <a:tr h="370840">
                <a:tc>
                  <a:txBody>
                    <a:bodyPr/>
                    <a:lstStyle/>
                    <a:p>
                      <a:pPr algn="ctr"/>
                      <a:r>
                        <a:rPr lang="fr-CA" sz="1600" dirty="0" smtClean="0">
                          <a:latin typeface="HelveticaNeueLT Std" pitchFamily="34" charset="0"/>
                        </a:rPr>
                        <a:t>Jamais</a:t>
                      </a:r>
                      <a:endParaRPr lang="fr-FR" sz="16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622</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63,0</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93</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22,9</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27</a:t>
                      </a:r>
                      <a:endParaRPr lang="fr-FR" sz="1400" dirty="0">
                        <a:latin typeface="HelveticaNeueLT Std" pitchFamily="34" charset="0"/>
                      </a:endParaRPr>
                    </a:p>
                  </a:txBody>
                  <a:tcPr anchor="ctr">
                    <a:solidFill>
                      <a:srgbClr val="9BCFE6"/>
                    </a:solidFill>
                  </a:tcPr>
                </a:tc>
                <a:tc>
                  <a:txBody>
                    <a:bodyPr/>
                    <a:lstStyle/>
                    <a:p>
                      <a:pPr algn="ctr"/>
                      <a:r>
                        <a:rPr lang="fr-CA" sz="1400" dirty="0" smtClean="0">
                          <a:latin typeface="HelveticaNeueLT Std" pitchFamily="34" charset="0"/>
                        </a:rPr>
                        <a:t>6,43</a:t>
                      </a:r>
                      <a:endParaRPr lang="fr-FR" sz="1400" dirty="0">
                        <a:latin typeface="HelveticaNeueLT Std" pitchFamily="34" charset="0"/>
                      </a:endParaRPr>
                    </a:p>
                  </a:txBody>
                  <a:tcPr anchor="ctr">
                    <a:solidFill>
                      <a:srgbClr val="9BCFE6"/>
                    </a:solidFill>
                  </a:tcPr>
                </a:tc>
              </a:tr>
            </a:tbl>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17</a:t>
            </a:fld>
            <a:endParaRPr lang="fr-CA"/>
          </a:p>
        </p:txBody>
      </p:sp>
      <p:sp>
        <p:nvSpPr>
          <p:cNvPr id="10" name="Text Box 4"/>
          <p:cNvSpPr txBox="1">
            <a:spLocks noChangeArrowheads="1"/>
          </p:cNvSpPr>
          <p:nvPr>
            <p:custDataLst>
              <p:tags r:id="rId1"/>
            </p:custDataLst>
          </p:nvPr>
        </p:nvSpPr>
        <p:spPr bwMode="auto">
          <a:xfrm>
            <a:off x="467544" y="4581128"/>
            <a:ext cx="8136904" cy="276999"/>
          </a:xfrm>
          <a:prstGeom prst="rect">
            <a:avLst/>
          </a:prstGeom>
          <a:noFill/>
          <a:ln w="9525">
            <a:noFill/>
            <a:miter lim="800000"/>
            <a:headEnd/>
            <a:tailEnd/>
          </a:ln>
        </p:spPr>
        <p:txBody>
          <a:bodyPr wrap="square">
            <a:spAutoFit/>
          </a:bodyPr>
          <a:lstStyle/>
          <a:p>
            <a:pPr>
              <a:spcBef>
                <a:spcPts val="0"/>
              </a:spcBef>
            </a:pPr>
            <a:r>
              <a:rPr lang="fr-FR" sz="1200" baseline="30000" dirty="0" smtClean="0">
                <a:solidFill>
                  <a:schemeClr val="tx1">
                    <a:lumMod val="65000"/>
                    <a:lumOff val="35000"/>
                  </a:schemeClr>
                </a:solidFill>
                <a:latin typeface="HelveticaNeueLT Std" pitchFamily="34" charset="0"/>
              </a:rPr>
              <a:t>1</a:t>
            </a:r>
            <a:r>
              <a:rPr lang="fr-FR" sz="1200" dirty="0" smtClean="0">
                <a:solidFill>
                  <a:schemeClr val="tx1">
                    <a:lumMod val="65000"/>
                    <a:lumOff val="35000"/>
                  </a:schemeClr>
                </a:solidFill>
                <a:latin typeface="HelveticaNeueLT Std" pitchFamily="34" charset="0"/>
              </a:rPr>
              <a:t> Nombre de femmes qui ont indiqué avoir des relations anales ou vaginales </a:t>
            </a:r>
            <a:r>
              <a:rPr lang="fr-FR" sz="1200" dirty="0" smtClean="0">
                <a:solidFill>
                  <a:schemeClr val="tx1">
                    <a:lumMod val="65000"/>
                    <a:lumOff val="35000"/>
                  </a:schemeClr>
                </a:solidFill>
                <a:latin typeface="HelveticaNeueLT Std" pitchFamily="34" charset="0"/>
              </a:rPr>
              <a:t>avec ce </a:t>
            </a:r>
            <a:r>
              <a:rPr lang="fr-FR" sz="1200" dirty="0" smtClean="0">
                <a:solidFill>
                  <a:schemeClr val="tx1">
                    <a:lumMod val="65000"/>
                    <a:lumOff val="35000"/>
                  </a:schemeClr>
                </a:solidFill>
                <a:latin typeface="HelveticaNeueLT Std" pitchFamily="34" charset="0"/>
              </a:rPr>
              <a:t>type de partenaire masculin.</a:t>
            </a:r>
          </a:p>
        </p:txBody>
      </p:sp>
      <p:sp>
        <p:nvSpPr>
          <p:cNvPr id="11" name="ZoneTexte 10"/>
          <p:cNvSpPr txBox="1"/>
          <p:nvPr/>
        </p:nvSpPr>
        <p:spPr>
          <a:xfrm>
            <a:off x="1403648" y="5229200"/>
            <a:ext cx="5976664" cy="369332"/>
          </a:xfrm>
          <a:prstGeom prst="rect">
            <a:avLst/>
          </a:prstGeom>
          <a:ln>
            <a:solidFill>
              <a:srgbClr val="1C819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dirty="0" smtClean="0">
                <a:latin typeface="HelveticaNeueLT Std" panose="020B0604020202020204" pitchFamily="34" charset="0"/>
              </a:rPr>
              <a:t>Prostitution dans les 6 derniers mois: 28,9 % (486/1 681) </a:t>
            </a:r>
            <a:endParaRPr lang="fr-FR" dirty="0">
              <a:latin typeface="HelveticaNeueLT Std"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Comportements sexuels - hommes</a:t>
            </a:r>
            <a:br>
              <a:rPr lang="fr-CA" dirty="0" smtClean="0"/>
            </a:br>
            <a:r>
              <a:rPr lang="fr-CA" dirty="0" smtClean="0"/>
              <a:t> 2003-2015</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18</a:t>
            </a:fld>
            <a:endParaRPr lang="fr-CA"/>
          </a:p>
        </p:txBody>
      </p:sp>
      <p:graphicFrame>
        <p:nvGraphicFramePr>
          <p:cNvPr id="5" name="Espace réservé du contenu 7"/>
          <p:cNvGraphicFramePr>
            <a:graphicFrameLocks noGrp="1"/>
          </p:cNvGraphicFramePr>
          <p:nvPr>
            <p:ph idx="1"/>
            <p:extLst>
              <p:ext uri="{D42A27DB-BD31-4B8C-83A1-F6EECF244321}">
                <p14:modId xmlns:p14="http://schemas.microsoft.com/office/powerpoint/2010/main" val="1886965434"/>
              </p:ext>
            </p:extLst>
          </p:nvPr>
        </p:nvGraphicFramePr>
        <p:xfrm>
          <a:off x="107504" y="1929770"/>
          <a:ext cx="8856983" cy="2667501"/>
        </p:xfrm>
        <a:graphic>
          <a:graphicData uri="http://schemas.openxmlformats.org/drawingml/2006/table">
            <a:tbl>
              <a:tblPr firstRow="1" bandRow="1">
                <a:tableStyleId>{5C22544A-7EE6-4342-B048-85BDC9FD1C3A}</a:tableStyleId>
              </a:tblPr>
              <a:tblGrid>
                <a:gridCol w="1349423"/>
                <a:gridCol w="599743"/>
                <a:gridCol w="599743"/>
                <a:gridCol w="691451"/>
                <a:gridCol w="583004"/>
                <a:gridCol w="641132"/>
                <a:gridCol w="558355"/>
                <a:gridCol w="809797"/>
                <a:gridCol w="504056"/>
                <a:gridCol w="599324"/>
                <a:gridCol w="560763"/>
                <a:gridCol w="729079"/>
                <a:gridCol w="631113"/>
              </a:tblGrid>
              <a:tr h="572452">
                <a:tc rowSpan="3">
                  <a:txBody>
                    <a:bodyPr/>
                    <a:lstStyle/>
                    <a:p>
                      <a:r>
                        <a:rPr lang="fr-FR" sz="1400" dirty="0" smtClean="0">
                          <a:latin typeface="HelveticaNeueLT Std" pitchFamily="34" charset="0"/>
                        </a:rPr>
                        <a:t>Fréquence d’utilisation</a:t>
                      </a:r>
                    </a:p>
                    <a:p>
                      <a:r>
                        <a:rPr lang="fr-FR" sz="1400" dirty="0" smtClean="0">
                          <a:latin typeface="HelveticaNeueLT Std" pitchFamily="34" charset="0"/>
                        </a:rPr>
                        <a:t>du condom par les hommes</a:t>
                      </a:r>
                    </a:p>
                    <a:p>
                      <a:endParaRPr lang="fr-FR" sz="1600" dirty="0">
                        <a:latin typeface="HelveticaNeueLT Std" pitchFamily="34" charset="0"/>
                      </a:endParaRPr>
                    </a:p>
                  </a:txBody>
                  <a:tcPr anchor="ctr">
                    <a:solidFill>
                      <a:srgbClr val="1C819A"/>
                    </a:solidFill>
                  </a:tcPr>
                </a:tc>
                <a:tc gridSpan="4">
                  <a:txBody>
                    <a:bodyPr/>
                    <a:lstStyle/>
                    <a:p>
                      <a:pPr algn="ctr"/>
                      <a:r>
                        <a:rPr lang="fr-CA" sz="1600" dirty="0" smtClean="0">
                          <a:latin typeface="HelveticaNeueLT Std" pitchFamily="34" charset="0"/>
                        </a:rPr>
                        <a:t>Partenaires réguliers</a:t>
                      </a:r>
                      <a:endParaRPr lang="fr-FR" sz="1600" dirty="0">
                        <a:latin typeface="HelveticaNeueLT Std" pitchFamily="34" charset="0"/>
                      </a:endParaRPr>
                    </a:p>
                  </a:txBody>
                  <a:tcPr anchor="ctr">
                    <a:solidFill>
                      <a:srgbClr val="1C819A"/>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gridSpan="4">
                  <a:txBody>
                    <a:bodyPr/>
                    <a:lstStyle/>
                    <a:p>
                      <a:pPr algn="ctr"/>
                      <a:r>
                        <a:rPr lang="fr-CA" sz="1600" dirty="0" smtClean="0">
                          <a:latin typeface="HelveticaNeueLT Std" pitchFamily="34" charset="0"/>
                        </a:rPr>
                        <a:t>Partenaires occasionnels</a:t>
                      </a:r>
                      <a:endParaRPr lang="fr-FR" sz="1600" dirty="0">
                        <a:latin typeface="HelveticaNeueLT Std" pitchFamily="34" charset="0"/>
                      </a:endParaRPr>
                    </a:p>
                  </a:txBody>
                  <a:tcPr anchor="ctr">
                    <a:solidFill>
                      <a:srgbClr val="1C819A"/>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gridSpan="4">
                  <a:txBody>
                    <a:bodyPr/>
                    <a:lstStyle/>
                    <a:p>
                      <a:pPr algn="ctr"/>
                      <a:r>
                        <a:rPr lang="fr-CA" sz="1600" dirty="0" smtClean="0">
                          <a:latin typeface="HelveticaNeueLT Std" pitchFamily="34" charset="0"/>
                        </a:rPr>
                        <a:t>Clients</a:t>
                      </a:r>
                      <a:endParaRPr lang="fr-FR" sz="1600" dirty="0">
                        <a:latin typeface="HelveticaNeueLT Std" pitchFamily="34" charset="0"/>
                      </a:endParaRPr>
                    </a:p>
                  </a:txBody>
                  <a:tcPr anchor="ctr">
                    <a:solidFill>
                      <a:srgbClr val="1C819A"/>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r>
              <a:tr h="366570">
                <a:tc vMerge="1">
                  <a:txBody>
                    <a:bodyPr/>
                    <a:lstStyle/>
                    <a:p>
                      <a:endParaRPr lang="fr-FR"/>
                    </a:p>
                  </a:txBody>
                  <a:tcPr/>
                </a:tc>
                <a:tc gridSpan="2">
                  <a:txBody>
                    <a:bodyPr/>
                    <a:lstStyle/>
                    <a:p>
                      <a:pPr algn="ctr"/>
                      <a:r>
                        <a:rPr lang="fr-CA" sz="1300" dirty="0" smtClean="0">
                          <a:solidFill>
                            <a:schemeClr val="bg1"/>
                          </a:solidFill>
                          <a:latin typeface="HelveticaNeueLT Std" pitchFamily="34" charset="0"/>
                        </a:rPr>
                        <a:t>Hommes</a:t>
                      </a:r>
                      <a:endParaRPr lang="fr-FR" sz="1300" dirty="0">
                        <a:solidFill>
                          <a:schemeClr val="bg1"/>
                        </a:solidFill>
                        <a:latin typeface="HelveticaNeueLT Std" pitchFamily="34" charset="0"/>
                      </a:endParaRPr>
                    </a:p>
                  </a:txBody>
                  <a:tcPr anchor="ctr">
                    <a:solidFill>
                      <a:srgbClr val="1C819A"/>
                    </a:solidFill>
                  </a:tcPr>
                </a:tc>
                <a:tc hMerge="1">
                  <a:txBody>
                    <a:bodyPr/>
                    <a:lstStyle/>
                    <a:p>
                      <a:endParaRPr lang="fr-FR"/>
                    </a:p>
                  </a:txBody>
                  <a:tcPr/>
                </a:tc>
                <a:tc gridSpan="2">
                  <a:txBody>
                    <a:bodyPr/>
                    <a:lstStyle/>
                    <a:p>
                      <a:pPr algn="ctr"/>
                      <a:r>
                        <a:rPr lang="fr-CA" sz="1300" dirty="0" smtClean="0">
                          <a:solidFill>
                            <a:schemeClr val="bg1"/>
                          </a:solidFill>
                          <a:latin typeface="HelveticaNeueLT Std" pitchFamily="34" charset="0"/>
                        </a:rPr>
                        <a:t>Femmes</a:t>
                      </a:r>
                      <a:endParaRPr lang="fr-FR" sz="1300" dirty="0">
                        <a:solidFill>
                          <a:schemeClr val="bg1"/>
                        </a:solidFill>
                        <a:latin typeface="HelveticaNeueLT Std" pitchFamily="34" charset="0"/>
                      </a:endParaRPr>
                    </a:p>
                  </a:txBody>
                  <a:tcPr anchor="ctr">
                    <a:solidFill>
                      <a:srgbClr val="1C819A"/>
                    </a:solidFill>
                  </a:tcPr>
                </a:tc>
                <a:tc hMerge="1">
                  <a:txBody>
                    <a:bodyPr/>
                    <a:lstStyle/>
                    <a:p>
                      <a:endParaRPr lang="fr-FR"/>
                    </a:p>
                  </a:txBody>
                  <a:tcPr/>
                </a:tc>
                <a:tc gridSpan="2">
                  <a:txBody>
                    <a:bodyPr/>
                    <a:lstStyle/>
                    <a:p>
                      <a:pPr algn="ctr"/>
                      <a:r>
                        <a:rPr lang="fr-CA" sz="1300" dirty="0" smtClean="0">
                          <a:solidFill>
                            <a:schemeClr val="bg1"/>
                          </a:solidFill>
                          <a:latin typeface="HelveticaNeueLT Std" pitchFamily="34" charset="0"/>
                        </a:rPr>
                        <a:t>Hommes</a:t>
                      </a:r>
                      <a:endParaRPr lang="fr-FR" sz="1300" dirty="0">
                        <a:solidFill>
                          <a:schemeClr val="bg1"/>
                        </a:solidFill>
                        <a:latin typeface="HelveticaNeueLT Std" pitchFamily="34" charset="0"/>
                      </a:endParaRPr>
                    </a:p>
                  </a:txBody>
                  <a:tcPr anchor="ctr">
                    <a:solidFill>
                      <a:srgbClr val="1C819A"/>
                    </a:solidFill>
                  </a:tcPr>
                </a:tc>
                <a:tc hMerge="1">
                  <a:txBody>
                    <a:bodyPr/>
                    <a:lstStyle/>
                    <a:p>
                      <a:endParaRPr lang="fr-FR"/>
                    </a:p>
                  </a:txBody>
                  <a:tcPr/>
                </a:tc>
                <a:tc gridSpan="2">
                  <a:txBody>
                    <a:bodyPr/>
                    <a:lstStyle/>
                    <a:p>
                      <a:pPr algn="ctr"/>
                      <a:r>
                        <a:rPr lang="fr-CA" sz="1300" dirty="0" smtClean="0">
                          <a:solidFill>
                            <a:schemeClr val="bg1"/>
                          </a:solidFill>
                          <a:latin typeface="HelveticaNeueLT Std" pitchFamily="34" charset="0"/>
                        </a:rPr>
                        <a:t>Femmes</a:t>
                      </a:r>
                      <a:endParaRPr lang="fr-FR" sz="1300" dirty="0">
                        <a:solidFill>
                          <a:schemeClr val="bg1"/>
                        </a:solidFill>
                        <a:latin typeface="HelveticaNeueLT Std" pitchFamily="34" charset="0"/>
                      </a:endParaRPr>
                    </a:p>
                  </a:txBody>
                  <a:tcPr anchor="ctr">
                    <a:solidFill>
                      <a:srgbClr val="1C819A"/>
                    </a:solidFill>
                  </a:tcPr>
                </a:tc>
                <a:tc hMerge="1">
                  <a:txBody>
                    <a:bodyPr/>
                    <a:lstStyle/>
                    <a:p>
                      <a:endParaRPr lang="fr-FR"/>
                    </a:p>
                  </a:txBody>
                  <a:tcPr/>
                </a:tc>
                <a:tc gridSpan="2">
                  <a:txBody>
                    <a:bodyPr/>
                    <a:lstStyle/>
                    <a:p>
                      <a:pPr algn="ctr"/>
                      <a:r>
                        <a:rPr lang="fr-CA" sz="1300" dirty="0" smtClean="0">
                          <a:solidFill>
                            <a:schemeClr val="bg1"/>
                          </a:solidFill>
                          <a:latin typeface="HelveticaNeueLT Std" pitchFamily="34" charset="0"/>
                        </a:rPr>
                        <a:t>Hommes</a:t>
                      </a:r>
                      <a:endParaRPr lang="fr-FR" sz="1300" dirty="0">
                        <a:solidFill>
                          <a:schemeClr val="bg1"/>
                        </a:solidFill>
                        <a:latin typeface="HelveticaNeueLT Std" pitchFamily="34" charset="0"/>
                      </a:endParaRPr>
                    </a:p>
                  </a:txBody>
                  <a:tcPr anchor="ctr">
                    <a:solidFill>
                      <a:srgbClr val="1C819A"/>
                    </a:solidFill>
                  </a:tcPr>
                </a:tc>
                <a:tc hMerge="1">
                  <a:txBody>
                    <a:bodyPr/>
                    <a:lstStyle/>
                    <a:p>
                      <a:endParaRPr lang="fr-FR"/>
                    </a:p>
                  </a:txBody>
                  <a:tcPr/>
                </a:tc>
                <a:tc gridSpan="2">
                  <a:txBody>
                    <a:bodyPr/>
                    <a:lstStyle/>
                    <a:p>
                      <a:pPr algn="ctr"/>
                      <a:r>
                        <a:rPr lang="fr-CA" sz="1300" dirty="0" smtClean="0">
                          <a:solidFill>
                            <a:schemeClr val="bg1"/>
                          </a:solidFill>
                          <a:latin typeface="HelveticaNeueLT Std" pitchFamily="34" charset="0"/>
                        </a:rPr>
                        <a:t>Femmes</a:t>
                      </a:r>
                      <a:endParaRPr lang="fr-FR" sz="1300" dirty="0">
                        <a:solidFill>
                          <a:schemeClr val="bg1"/>
                        </a:solidFill>
                        <a:latin typeface="HelveticaNeueLT Std" pitchFamily="34" charset="0"/>
                      </a:endParaRPr>
                    </a:p>
                  </a:txBody>
                  <a:tcPr anchor="ctr">
                    <a:solidFill>
                      <a:srgbClr val="1C819A"/>
                    </a:solidFill>
                  </a:tcPr>
                </a:tc>
                <a:tc hMerge="1">
                  <a:txBody>
                    <a:bodyPr/>
                    <a:lstStyle/>
                    <a:p>
                      <a:endParaRPr lang="fr-FR"/>
                    </a:p>
                  </a:txBody>
                  <a:tcPr/>
                </a:tc>
              </a:tr>
              <a:tr h="446915">
                <a:tc vMerge="1">
                  <a:txBody>
                    <a:bodyPr/>
                    <a:lstStyle/>
                    <a:p>
                      <a:endParaRPr lang="fr-FR" dirty="0">
                        <a:solidFill>
                          <a:schemeClr val="bg1"/>
                        </a:solidFill>
                      </a:endParaRPr>
                    </a:p>
                  </a:txBody>
                  <a:tcPr>
                    <a:solidFill>
                      <a:schemeClr val="accent1"/>
                    </a:solidFill>
                  </a:tcPr>
                </a:tc>
                <a:tc>
                  <a:txBody>
                    <a:bodyPr/>
                    <a:lstStyle/>
                    <a:p>
                      <a:pPr algn="ctr"/>
                      <a:r>
                        <a:rPr lang="fr-CA" sz="1200" dirty="0" smtClean="0">
                          <a:solidFill>
                            <a:schemeClr val="bg1"/>
                          </a:solidFill>
                          <a:latin typeface="HelveticaNeueLT Std" pitchFamily="34" charset="0"/>
                        </a:rPr>
                        <a:t>n</a:t>
                      </a:r>
                      <a:r>
                        <a:rPr lang="fr-CA" sz="1200" baseline="30000" dirty="0" smtClean="0">
                          <a:solidFill>
                            <a:schemeClr val="bg1"/>
                          </a:solidFill>
                          <a:latin typeface="HelveticaNeueLT Std" pitchFamily="34" charset="0"/>
                        </a:rPr>
                        <a:t>1</a:t>
                      </a:r>
                      <a:r>
                        <a:rPr lang="fr-CA" sz="1200" dirty="0" smtClean="0">
                          <a:solidFill>
                            <a:schemeClr val="bg1"/>
                          </a:solidFill>
                          <a:latin typeface="HelveticaNeueLT Std" pitchFamily="34" charset="0"/>
                        </a:rPr>
                        <a:t>/86</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n</a:t>
                      </a:r>
                      <a:r>
                        <a:rPr lang="fr-CA" sz="1200" baseline="30000" dirty="0" smtClean="0">
                          <a:solidFill>
                            <a:schemeClr val="bg1"/>
                          </a:solidFill>
                          <a:latin typeface="HelveticaNeueLT Std" pitchFamily="34" charset="0"/>
                        </a:rPr>
                        <a:t>1</a:t>
                      </a:r>
                      <a:r>
                        <a:rPr lang="fr-CA" sz="1200" dirty="0" smtClean="0">
                          <a:solidFill>
                            <a:schemeClr val="bg1"/>
                          </a:solidFill>
                          <a:latin typeface="HelveticaNeueLT Std" pitchFamily="34" charset="0"/>
                        </a:rPr>
                        <a:t>/</a:t>
                      </a:r>
                      <a:r>
                        <a:rPr lang="fr-CA" sz="1100" dirty="0" smtClean="0">
                          <a:solidFill>
                            <a:schemeClr val="bg1"/>
                          </a:solidFill>
                          <a:latin typeface="HelveticaNeueLT Std" pitchFamily="34" charset="0"/>
                        </a:rPr>
                        <a:t>1814</a:t>
                      </a:r>
                      <a:endParaRPr lang="fr-FR" sz="11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n</a:t>
                      </a:r>
                      <a:r>
                        <a:rPr lang="fr-CA" sz="1200" baseline="30000" dirty="0" smtClean="0">
                          <a:solidFill>
                            <a:schemeClr val="bg1"/>
                          </a:solidFill>
                          <a:latin typeface="HelveticaNeueLT Std" pitchFamily="34" charset="0"/>
                        </a:rPr>
                        <a:t>1</a:t>
                      </a:r>
                      <a:r>
                        <a:rPr lang="fr-CA" sz="1200" dirty="0" smtClean="0">
                          <a:solidFill>
                            <a:schemeClr val="bg1"/>
                          </a:solidFill>
                          <a:latin typeface="HelveticaNeueLT Std" pitchFamily="34" charset="0"/>
                        </a:rPr>
                        <a:t>/112</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n</a:t>
                      </a:r>
                      <a:r>
                        <a:rPr lang="fr-CA" sz="1200" baseline="30000" dirty="0" smtClean="0">
                          <a:solidFill>
                            <a:schemeClr val="bg1"/>
                          </a:solidFill>
                          <a:latin typeface="HelveticaNeueLT Std" pitchFamily="34" charset="0"/>
                        </a:rPr>
                        <a:t>1</a:t>
                      </a:r>
                      <a:r>
                        <a:rPr lang="fr-CA" sz="1200" dirty="0" smtClean="0">
                          <a:solidFill>
                            <a:schemeClr val="bg1"/>
                          </a:solidFill>
                          <a:latin typeface="HelveticaNeueLT Std" pitchFamily="34" charset="0"/>
                        </a:rPr>
                        <a:t>/</a:t>
                      </a:r>
                      <a:r>
                        <a:rPr lang="fr-CA" sz="1100" dirty="0" smtClean="0">
                          <a:solidFill>
                            <a:schemeClr val="bg1"/>
                          </a:solidFill>
                          <a:latin typeface="HelveticaNeueLT Std" pitchFamily="34" charset="0"/>
                        </a:rPr>
                        <a:t>1680</a:t>
                      </a:r>
                      <a:endParaRPr lang="fr-FR" sz="11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n</a:t>
                      </a:r>
                      <a:r>
                        <a:rPr lang="fr-CA" sz="1200" baseline="30000" dirty="0" smtClean="0">
                          <a:solidFill>
                            <a:schemeClr val="bg1"/>
                          </a:solidFill>
                          <a:latin typeface="HelveticaNeueLT Std" pitchFamily="34" charset="0"/>
                        </a:rPr>
                        <a:t>1</a:t>
                      </a:r>
                      <a:r>
                        <a:rPr lang="fr-CA" sz="1200" dirty="0" smtClean="0">
                          <a:solidFill>
                            <a:schemeClr val="bg1"/>
                          </a:solidFill>
                          <a:latin typeface="HelveticaNeueLT Std" pitchFamily="34" charset="0"/>
                        </a:rPr>
                        <a:t>/73</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n</a:t>
                      </a:r>
                      <a:r>
                        <a:rPr lang="fr-CA" sz="1200" baseline="30000" dirty="0" smtClean="0">
                          <a:solidFill>
                            <a:schemeClr val="bg1"/>
                          </a:solidFill>
                          <a:latin typeface="HelveticaNeueLT Std" pitchFamily="34" charset="0"/>
                        </a:rPr>
                        <a:t>1</a:t>
                      </a:r>
                      <a:r>
                        <a:rPr lang="fr-CA" sz="1200" dirty="0" smtClean="0">
                          <a:solidFill>
                            <a:schemeClr val="bg1"/>
                          </a:solidFill>
                          <a:latin typeface="HelveticaNeueLT Std" pitchFamily="34" charset="0"/>
                        </a:rPr>
                        <a:t>/60</a:t>
                      </a:r>
                      <a:endParaRPr lang="fr-FR" sz="1200" dirty="0">
                        <a:solidFill>
                          <a:schemeClr val="bg1"/>
                        </a:solidFill>
                        <a:latin typeface="HelveticaNeueLT Std" pitchFamily="34" charset="0"/>
                      </a:endParaRPr>
                    </a:p>
                  </a:txBody>
                  <a:tcPr anchor="ctr">
                    <a:solidFill>
                      <a:srgbClr val="1C819A"/>
                    </a:solidFill>
                  </a:tcPr>
                </a:tc>
                <a:tc>
                  <a:txBody>
                    <a:bodyPr/>
                    <a:lstStyle/>
                    <a:p>
                      <a:pPr algn="ctr"/>
                      <a:r>
                        <a:rPr lang="fr-CA" sz="1200" dirty="0" smtClean="0">
                          <a:solidFill>
                            <a:schemeClr val="bg1"/>
                          </a:solidFill>
                          <a:latin typeface="HelveticaNeueLT Std" pitchFamily="34" charset="0"/>
                        </a:rPr>
                        <a:t>%</a:t>
                      </a:r>
                      <a:endParaRPr lang="fr-FR" sz="1200" dirty="0">
                        <a:solidFill>
                          <a:schemeClr val="bg1"/>
                        </a:solidFill>
                        <a:latin typeface="HelveticaNeueLT Std" pitchFamily="34" charset="0"/>
                      </a:endParaRPr>
                    </a:p>
                  </a:txBody>
                  <a:tcPr anchor="ctr">
                    <a:solidFill>
                      <a:srgbClr val="1C819A"/>
                    </a:solidFill>
                  </a:tcPr>
                </a:tc>
              </a:tr>
              <a:tr h="421807">
                <a:tc>
                  <a:txBody>
                    <a:bodyPr/>
                    <a:lstStyle/>
                    <a:p>
                      <a:r>
                        <a:rPr lang="fr-CA" sz="1600" dirty="0" smtClean="0">
                          <a:latin typeface="HelveticaNeueLT Std" pitchFamily="34" charset="0"/>
                        </a:rPr>
                        <a:t>Toujours</a:t>
                      </a:r>
                      <a:endParaRPr lang="fr-FR" sz="16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31</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36,1</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445</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24,5</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68</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60,7</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884</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52,6</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47</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64,4</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35</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58,3</a:t>
                      </a:r>
                      <a:endParaRPr lang="fr-FR" sz="1100" dirty="0">
                        <a:latin typeface="HelveticaNeueLT Std" pitchFamily="34" charset="0"/>
                      </a:endParaRPr>
                    </a:p>
                  </a:txBody>
                  <a:tcPr anchor="ctr">
                    <a:solidFill>
                      <a:srgbClr val="9BCFE6"/>
                    </a:solidFill>
                  </a:tcPr>
                </a:tc>
              </a:tr>
              <a:tr h="421807">
                <a:tc>
                  <a:txBody>
                    <a:bodyPr/>
                    <a:lstStyle/>
                    <a:p>
                      <a:r>
                        <a:rPr lang="fr-CA" sz="1600" dirty="0" smtClean="0">
                          <a:latin typeface="HelveticaNeueLT Std" pitchFamily="34" charset="0"/>
                        </a:rPr>
                        <a:t>Parfois</a:t>
                      </a:r>
                      <a:endParaRPr lang="fr-FR" sz="16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13</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15,1</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320</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17,6</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18</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16,1</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422</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25,1</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12</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16,4</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15</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25,0</a:t>
                      </a:r>
                      <a:endParaRPr lang="fr-FR" sz="1100" dirty="0">
                        <a:latin typeface="HelveticaNeueLT Std" pitchFamily="34" charset="0"/>
                      </a:endParaRPr>
                    </a:p>
                  </a:txBody>
                  <a:tcPr anchor="ctr">
                    <a:solidFill>
                      <a:srgbClr val="9BCFE6"/>
                    </a:solidFill>
                  </a:tcPr>
                </a:tc>
              </a:tr>
              <a:tr h="421807">
                <a:tc>
                  <a:txBody>
                    <a:bodyPr/>
                    <a:lstStyle/>
                    <a:p>
                      <a:r>
                        <a:rPr lang="fr-CA" sz="1600" dirty="0" smtClean="0">
                          <a:latin typeface="HelveticaNeueLT Std" pitchFamily="34" charset="0"/>
                        </a:rPr>
                        <a:t>Jamais</a:t>
                      </a:r>
                      <a:endParaRPr lang="fr-FR" sz="16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42</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48,8</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1049</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57,8</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26</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23,2</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374</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22,3</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14</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19,2</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10</a:t>
                      </a:r>
                      <a:endParaRPr lang="fr-FR" sz="1100" dirty="0">
                        <a:latin typeface="HelveticaNeueLT Std" pitchFamily="34" charset="0"/>
                      </a:endParaRPr>
                    </a:p>
                  </a:txBody>
                  <a:tcPr anchor="ctr">
                    <a:solidFill>
                      <a:srgbClr val="9BCFE6"/>
                    </a:solidFill>
                  </a:tcPr>
                </a:tc>
                <a:tc>
                  <a:txBody>
                    <a:bodyPr/>
                    <a:lstStyle/>
                    <a:p>
                      <a:pPr algn="ctr"/>
                      <a:r>
                        <a:rPr lang="fr-CA" sz="1100" dirty="0" smtClean="0">
                          <a:latin typeface="HelveticaNeueLT Std" pitchFamily="34" charset="0"/>
                        </a:rPr>
                        <a:t>16,7</a:t>
                      </a:r>
                      <a:endParaRPr lang="fr-FR" sz="1100" dirty="0">
                        <a:latin typeface="HelveticaNeueLT Std" pitchFamily="34" charset="0"/>
                      </a:endParaRPr>
                    </a:p>
                  </a:txBody>
                  <a:tcPr anchor="ctr">
                    <a:solidFill>
                      <a:srgbClr val="9BCFE6"/>
                    </a:solidFill>
                  </a:tcPr>
                </a:tc>
              </a:tr>
            </a:tbl>
          </a:graphicData>
        </a:graphic>
      </p:graphicFrame>
      <p:sp>
        <p:nvSpPr>
          <p:cNvPr id="7" name="Text Box 4"/>
          <p:cNvSpPr txBox="1">
            <a:spLocks noChangeArrowheads="1"/>
          </p:cNvSpPr>
          <p:nvPr>
            <p:custDataLst>
              <p:tags r:id="rId1"/>
            </p:custDataLst>
          </p:nvPr>
        </p:nvSpPr>
        <p:spPr bwMode="auto">
          <a:xfrm>
            <a:off x="395536" y="4581128"/>
            <a:ext cx="6858048" cy="461665"/>
          </a:xfrm>
          <a:prstGeom prst="rect">
            <a:avLst/>
          </a:prstGeom>
          <a:noFill/>
          <a:ln w="9525">
            <a:noFill/>
            <a:miter lim="800000"/>
            <a:headEnd/>
            <a:tailEnd/>
          </a:ln>
        </p:spPr>
        <p:txBody>
          <a:bodyPr wrap="square">
            <a:spAutoFit/>
          </a:bodyPr>
          <a:lstStyle/>
          <a:p>
            <a:pPr algn="just">
              <a:spcBef>
                <a:spcPts val="0"/>
              </a:spcBef>
            </a:pPr>
            <a:r>
              <a:rPr lang="fr-FR" sz="1200" baseline="30000" dirty="0" smtClean="0">
                <a:solidFill>
                  <a:schemeClr val="tx1">
                    <a:lumMod val="65000"/>
                    <a:lumOff val="35000"/>
                  </a:schemeClr>
                </a:solidFill>
                <a:latin typeface="HelveticaNeueLT Std" pitchFamily="34" charset="0"/>
              </a:rPr>
              <a:t>1</a:t>
            </a:r>
            <a:r>
              <a:rPr lang="fr-FR" sz="1200" dirty="0" smtClean="0">
                <a:solidFill>
                  <a:schemeClr val="tx1">
                    <a:lumMod val="65000"/>
                    <a:lumOff val="35000"/>
                  </a:schemeClr>
                </a:solidFill>
                <a:latin typeface="HelveticaNeueLT Std" pitchFamily="34" charset="0"/>
              </a:rPr>
              <a:t> Nombre d’hommes qui ont indiqué avoir des relations anales ou vaginales </a:t>
            </a:r>
            <a:r>
              <a:rPr lang="fr-FR" sz="1200" dirty="0" smtClean="0">
                <a:solidFill>
                  <a:schemeClr val="tx1">
                    <a:lumMod val="65000"/>
                    <a:lumOff val="35000"/>
                  </a:schemeClr>
                </a:solidFill>
                <a:latin typeface="HelveticaNeueLT Std" pitchFamily="34" charset="0"/>
              </a:rPr>
              <a:t>avec </a:t>
            </a:r>
          </a:p>
          <a:p>
            <a:pPr algn="just">
              <a:spcBef>
                <a:spcPts val="0"/>
              </a:spcBef>
            </a:pPr>
            <a:r>
              <a:rPr lang="fr-FR" sz="1200" dirty="0" smtClean="0">
                <a:solidFill>
                  <a:schemeClr val="tx1">
                    <a:lumMod val="65000"/>
                    <a:lumOff val="35000"/>
                  </a:schemeClr>
                </a:solidFill>
                <a:latin typeface="HelveticaNeueLT Std" pitchFamily="34" charset="0"/>
              </a:rPr>
              <a:t>ce type de partenaire masculin ou féminin.</a:t>
            </a:r>
            <a:endParaRPr lang="fr-FR" sz="1200" dirty="0" smtClean="0">
              <a:solidFill>
                <a:schemeClr val="tx1">
                  <a:lumMod val="65000"/>
                  <a:lumOff val="35000"/>
                </a:schemeClr>
              </a:solidFill>
              <a:latin typeface="HelveticaNeueLT Std" pitchFamily="34" charset="0"/>
            </a:endParaRPr>
          </a:p>
        </p:txBody>
      </p:sp>
      <p:sp>
        <p:nvSpPr>
          <p:cNvPr id="8" name="ZoneTexte 7"/>
          <p:cNvSpPr txBox="1"/>
          <p:nvPr/>
        </p:nvSpPr>
        <p:spPr>
          <a:xfrm>
            <a:off x="1403648" y="5229200"/>
            <a:ext cx="5472608" cy="646331"/>
          </a:xfrm>
          <a:prstGeom prst="rect">
            <a:avLst/>
          </a:prstGeom>
          <a:ln>
            <a:solidFill>
              <a:srgbClr val="1C819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dirty="0" smtClean="0">
                <a:latin typeface="HelveticaNeueLT Std" panose="020B0604020202020204" pitchFamily="34" charset="0"/>
              </a:rPr>
              <a:t>Prostitution dans les 6 derniers mois: 4,4 % (231/5 274) </a:t>
            </a:r>
            <a:endParaRPr lang="fr-FR" dirty="0">
              <a:latin typeface="HelveticaNeueLT Std"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C1192E0F-86D2-47CC-8C0F-89F46FE692F5}" type="slidenum">
              <a:rPr lang="fr-CA" sz="1400" b="1">
                <a:latin typeface="HelveticaNeueLT Std Lt" pitchFamily="34" charset="0"/>
              </a:rPr>
              <a:pPr algn="r"/>
              <a:t>19</a:t>
            </a:fld>
            <a:endParaRPr lang="fr-CA" sz="1400" b="1" dirty="0">
              <a:latin typeface="HelveticaNeueLT Std Lt" pitchFamily="34" charset="0"/>
            </a:endParaRPr>
          </a:p>
        </p:txBody>
      </p:sp>
      <p:sp>
        <p:nvSpPr>
          <p:cNvPr id="12291" name="Rectangle 2"/>
          <p:cNvSpPr>
            <a:spLocks noGrp="1" noChangeArrowheads="1"/>
          </p:cNvSpPr>
          <p:nvPr>
            <p:ph type="title" idx="4294967295"/>
            <p:custDataLst>
              <p:tags r:id="rId2"/>
            </p:custDataLst>
          </p:nvPr>
        </p:nvSpPr>
        <p:spPr>
          <a:xfrm>
            <a:off x="467544" y="260350"/>
            <a:ext cx="7293744" cy="1143000"/>
          </a:xfrm>
        </p:spPr>
        <p:txBody>
          <a:bodyPr/>
          <a:lstStyle/>
          <a:p>
            <a:pPr eaLnBrk="1" hangingPunct="1"/>
            <a:r>
              <a:rPr lang="fr-CA" sz="3200" dirty="0" smtClean="0"/>
              <a:t>Infection par le VIH et le VHC</a:t>
            </a:r>
            <a:endParaRPr lang="fr-FR" sz="3200" dirty="0" smtClean="0"/>
          </a:p>
        </p:txBody>
      </p:sp>
      <p:sp>
        <p:nvSpPr>
          <p:cNvPr id="12292" name="Rectangle 3"/>
          <p:cNvSpPr>
            <a:spLocks noGrp="1" noChangeArrowheads="1"/>
          </p:cNvSpPr>
          <p:nvPr>
            <p:ph type="body" idx="4294967295"/>
            <p:custDataLst>
              <p:tags r:id="rId3"/>
            </p:custDataLst>
          </p:nvPr>
        </p:nvSpPr>
        <p:spPr>
          <a:xfrm>
            <a:off x="971600" y="1773238"/>
            <a:ext cx="7704856" cy="4321175"/>
          </a:xfrm>
        </p:spPr>
        <p:txBody>
          <a:bodyPr>
            <a:normAutofit fontScale="85000" lnSpcReduction="20000"/>
          </a:bodyPr>
          <a:lstStyle/>
          <a:p>
            <a:pPr eaLnBrk="1" hangingPunct="1"/>
            <a:r>
              <a:rPr lang="en-CA" sz="2400" dirty="0" smtClean="0">
                <a:solidFill>
                  <a:schemeClr val="tx1">
                    <a:lumMod val="65000"/>
                    <a:lumOff val="35000"/>
                  </a:schemeClr>
                </a:solidFill>
              </a:rPr>
              <a:t>Infection par le VIH :</a:t>
            </a:r>
          </a:p>
          <a:p>
            <a:pPr lvl="1"/>
            <a:r>
              <a:rPr lang="en-CA" sz="2200" dirty="0" err="1" smtClean="0"/>
              <a:t>Prévalence</a:t>
            </a:r>
            <a:r>
              <a:rPr lang="en-CA" sz="2200" dirty="0" smtClean="0"/>
              <a:t> 2003-2015 : 14,0 %, </a:t>
            </a:r>
            <a:r>
              <a:rPr lang="fr-CA" sz="2200" dirty="0" smtClean="0"/>
              <a:t>IC 95 % : [13,2-14,9]</a:t>
            </a:r>
            <a:r>
              <a:rPr lang="en-CA" sz="2200" dirty="0" smtClean="0"/>
              <a:t> </a:t>
            </a:r>
          </a:p>
          <a:p>
            <a:pPr lvl="1"/>
            <a:r>
              <a:rPr lang="en-CA" sz="2200" dirty="0" err="1" smtClean="0"/>
              <a:t>Prévalence</a:t>
            </a:r>
            <a:r>
              <a:rPr lang="en-CA" sz="2200" dirty="0" smtClean="0"/>
              <a:t> 2014 : 14,7 %</a:t>
            </a:r>
          </a:p>
          <a:p>
            <a:pPr lvl="1"/>
            <a:r>
              <a:rPr lang="en-CA" sz="2200" dirty="0" smtClean="0"/>
              <a:t>Incidence 1995-2015 : 2,1 par 100 PA, </a:t>
            </a:r>
            <a:r>
              <a:rPr lang="fr-CA" sz="2200" dirty="0" smtClean="0"/>
              <a:t>IC 95 % : [1,9-2,3</a:t>
            </a:r>
            <a:r>
              <a:rPr lang="fr-CA" sz="2000" dirty="0" smtClean="0"/>
              <a:t>]</a:t>
            </a:r>
            <a:endParaRPr lang="en-CA" sz="2000" dirty="0" smtClean="0"/>
          </a:p>
          <a:p>
            <a:pPr eaLnBrk="1" hangingPunct="1">
              <a:spcBef>
                <a:spcPct val="40000"/>
              </a:spcBef>
            </a:pPr>
            <a:r>
              <a:rPr lang="en-CA" sz="2400" dirty="0" err="1" smtClean="0">
                <a:solidFill>
                  <a:schemeClr val="tx1">
                    <a:lumMod val="65000"/>
                    <a:lumOff val="35000"/>
                  </a:schemeClr>
                </a:solidFill>
              </a:rPr>
              <a:t>Anticorps</a:t>
            </a:r>
            <a:r>
              <a:rPr lang="en-CA" sz="2400" dirty="0" smtClean="0">
                <a:solidFill>
                  <a:schemeClr val="tx1">
                    <a:lumMod val="65000"/>
                    <a:lumOff val="35000"/>
                  </a:schemeClr>
                </a:solidFill>
              </a:rPr>
              <a:t> </a:t>
            </a:r>
            <a:r>
              <a:rPr lang="en-CA" sz="2400" dirty="0" err="1" smtClean="0">
                <a:solidFill>
                  <a:schemeClr val="tx1">
                    <a:lumMod val="65000"/>
                    <a:lumOff val="35000"/>
                  </a:schemeClr>
                </a:solidFill>
              </a:rPr>
              <a:t>contre</a:t>
            </a:r>
            <a:r>
              <a:rPr lang="en-CA" sz="2400" dirty="0" smtClean="0">
                <a:solidFill>
                  <a:schemeClr val="tx1">
                    <a:lumMod val="65000"/>
                    <a:lumOff val="35000"/>
                  </a:schemeClr>
                </a:solidFill>
              </a:rPr>
              <a:t> le VHC :</a:t>
            </a:r>
          </a:p>
          <a:p>
            <a:pPr lvl="1"/>
            <a:r>
              <a:rPr lang="en-CA" sz="2200" dirty="0" err="1" smtClean="0"/>
              <a:t>Prévalence</a:t>
            </a:r>
            <a:r>
              <a:rPr lang="en-CA" sz="2200" dirty="0" smtClean="0"/>
              <a:t> 2003-2015 : 63,3 %, </a:t>
            </a:r>
            <a:r>
              <a:rPr lang="fr-CA" sz="2200" dirty="0" smtClean="0"/>
              <a:t>IC 95 % : [62,1-64,4]</a:t>
            </a:r>
            <a:endParaRPr lang="en-CA" sz="2200" dirty="0" smtClean="0"/>
          </a:p>
          <a:p>
            <a:pPr lvl="1"/>
            <a:r>
              <a:rPr lang="en-CA" sz="2200" dirty="0" err="1" smtClean="0"/>
              <a:t>Prévalence</a:t>
            </a:r>
            <a:r>
              <a:rPr lang="en-CA" sz="2200" dirty="0" smtClean="0"/>
              <a:t> 2014 : 70,8 </a:t>
            </a:r>
            <a:r>
              <a:rPr lang="fr-CA" sz="2200" dirty="0" smtClean="0"/>
              <a:t>%</a:t>
            </a:r>
            <a:endParaRPr lang="en-CA" sz="2200" dirty="0" smtClean="0"/>
          </a:p>
          <a:p>
            <a:pPr lvl="1"/>
            <a:r>
              <a:rPr lang="en-CA" sz="2200" dirty="0" smtClean="0"/>
              <a:t>Incidence 1997-2015 : 21,9 par 100 PA, </a:t>
            </a:r>
            <a:r>
              <a:rPr lang="fr-CA" sz="2200" dirty="0" smtClean="0"/>
              <a:t>IC 95 % : [20,1-23,7]</a:t>
            </a:r>
            <a:endParaRPr lang="en-CA" sz="2200" dirty="0" smtClean="0"/>
          </a:p>
          <a:p>
            <a:pPr eaLnBrk="1" hangingPunct="1">
              <a:spcBef>
                <a:spcPts val="1200"/>
              </a:spcBef>
            </a:pPr>
            <a:r>
              <a:rPr lang="en-CA" sz="2400" dirty="0" smtClean="0">
                <a:solidFill>
                  <a:schemeClr val="tx1">
                    <a:lumMod val="65000"/>
                    <a:lumOff val="35000"/>
                  </a:schemeClr>
                </a:solidFill>
              </a:rPr>
              <a:t>Co infection par le VIH et le VHC 2003-2015 (</a:t>
            </a:r>
            <a:r>
              <a:rPr lang="en-CA" sz="2400" dirty="0" err="1" smtClean="0">
                <a:solidFill>
                  <a:schemeClr val="tx1">
                    <a:lumMod val="65000"/>
                    <a:lumOff val="35000"/>
                  </a:schemeClr>
                </a:solidFill>
              </a:rPr>
              <a:t>anticorps</a:t>
            </a:r>
            <a:r>
              <a:rPr lang="en-CA" sz="2400" dirty="0" smtClean="0">
                <a:solidFill>
                  <a:schemeClr val="tx1">
                    <a:lumMod val="65000"/>
                    <a:lumOff val="35000"/>
                  </a:schemeClr>
                </a:solidFill>
              </a:rPr>
              <a:t>) : </a:t>
            </a:r>
            <a:r>
              <a:rPr lang="en-CA" sz="2400" b="1" dirty="0" smtClean="0">
                <a:solidFill>
                  <a:schemeClr val="tx1">
                    <a:lumMod val="65000"/>
                    <a:lumOff val="35000"/>
                  </a:schemeClr>
                </a:solidFill>
              </a:rPr>
              <a:t>11,9 %</a:t>
            </a:r>
          </a:p>
          <a:p>
            <a:pPr lvl="1"/>
            <a:r>
              <a:rPr lang="fr-CA" sz="2200" dirty="0" smtClean="0"/>
              <a:t>35,1 % ne sont infectés ni par le VIH ni par le VHC</a:t>
            </a:r>
            <a:endParaRPr lang="en-CA" sz="2200" dirty="0" smtClean="0"/>
          </a:p>
          <a:p>
            <a:pPr eaLnBrk="1" hangingPunct="1">
              <a:spcBef>
                <a:spcPct val="40000"/>
              </a:spcBef>
              <a:spcAft>
                <a:spcPct val="0"/>
              </a:spcAft>
            </a:pPr>
            <a:endParaRPr lang="en-CA" sz="2400" b="1" dirty="0" smtClean="0">
              <a:solidFill>
                <a:srgbClr val="66FF66"/>
              </a:solidFill>
            </a:endParaRPr>
          </a:p>
        </p:txBody>
      </p:sp>
      <p:sp>
        <p:nvSpPr>
          <p:cNvPr id="12293" name="Text Box 4"/>
          <p:cNvSpPr txBox="1">
            <a:spLocks noChangeArrowheads="1"/>
          </p:cNvSpPr>
          <p:nvPr>
            <p:custDataLst>
              <p:tags r:id="rId4"/>
            </p:custDataLst>
          </p:nvPr>
        </p:nvSpPr>
        <p:spPr bwMode="auto">
          <a:xfrm>
            <a:off x="539552" y="5934670"/>
            <a:ext cx="5040560" cy="923330"/>
          </a:xfrm>
          <a:prstGeom prst="rect">
            <a:avLst/>
          </a:prstGeom>
          <a:noFill/>
          <a:ln w="9525">
            <a:noFill/>
            <a:miter lim="800000"/>
            <a:headEnd/>
            <a:tailEnd/>
          </a:ln>
        </p:spPr>
        <p:txBody>
          <a:bodyPr wrap="square">
            <a:spAutoFit/>
          </a:bodyPr>
          <a:lstStyle/>
          <a:p>
            <a:pPr algn="just">
              <a:spcBef>
                <a:spcPts val="0"/>
              </a:spcBef>
              <a:tabLst>
                <a:tab pos="628650" algn="l"/>
              </a:tabLst>
            </a:pPr>
            <a:r>
              <a:rPr lang="fr-CA" dirty="0" smtClean="0">
                <a:solidFill>
                  <a:schemeClr val="tx1">
                    <a:lumMod val="65000"/>
                    <a:lumOff val="35000"/>
                  </a:schemeClr>
                </a:solidFill>
                <a:latin typeface="HelveticaNeueLT Std" pitchFamily="34" charset="0"/>
              </a:rPr>
              <a:t>PA : </a:t>
            </a:r>
            <a:r>
              <a:rPr lang="fr-CA" dirty="0" smtClean="0">
                <a:solidFill>
                  <a:schemeClr val="tx1">
                    <a:lumMod val="65000"/>
                    <a:lumOff val="35000"/>
                  </a:schemeClr>
                </a:solidFill>
                <a:latin typeface="HelveticaNeueLT Std" pitchFamily="34" charset="0"/>
              </a:rPr>
              <a:t>personnes-années</a:t>
            </a:r>
            <a:endParaRPr lang="fr-CA" dirty="0" smtClean="0">
              <a:solidFill>
                <a:schemeClr val="tx1">
                  <a:lumMod val="65000"/>
                  <a:lumOff val="35000"/>
                </a:schemeClr>
              </a:solidFill>
              <a:latin typeface="HelveticaNeueLT Std" pitchFamily="34" charset="0"/>
            </a:endParaRPr>
          </a:p>
          <a:p>
            <a:pPr algn="just">
              <a:spcBef>
                <a:spcPts val="0"/>
              </a:spcBef>
              <a:tabLst>
                <a:tab pos="628650" algn="l"/>
              </a:tabLst>
            </a:pPr>
            <a:r>
              <a:rPr lang="fr-CA" dirty="0" smtClean="0">
                <a:solidFill>
                  <a:schemeClr val="tx1">
                    <a:lumMod val="65000"/>
                    <a:lumOff val="35000"/>
                  </a:schemeClr>
                </a:solidFill>
                <a:latin typeface="HelveticaNeueLT Std" pitchFamily="34" charset="0"/>
              </a:rPr>
              <a:t>Données au 31 mars </a:t>
            </a:r>
            <a:r>
              <a:rPr lang="fr-CA" dirty="0" smtClean="0">
                <a:solidFill>
                  <a:schemeClr val="tx1">
                    <a:lumMod val="65000"/>
                    <a:lumOff val="35000"/>
                  </a:schemeClr>
                </a:solidFill>
                <a:latin typeface="HelveticaNeueLT Std" pitchFamily="34" charset="0"/>
              </a:rPr>
              <a:t>2015</a:t>
            </a:r>
            <a:endParaRPr lang="fr-CA" dirty="0" smtClean="0">
              <a:solidFill>
                <a:schemeClr val="tx1">
                  <a:lumMod val="65000"/>
                  <a:lumOff val="35000"/>
                </a:schemeClr>
              </a:solidFill>
              <a:latin typeface="HelveticaNeueLT Std" pitchFamily="34" charset="0"/>
            </a:endParaRPr>
          </a:p>
          <a:p>
            <a:pPr algn="just">
              <a:spcBef>
                <a:spcPts val="0"/>
              </a:spcBef>
              <a:tabLst>
                <a:tab pos="628650" algn="l"/>
              </a:tabLst>
            </a:pPr>
            <a:r>
              <a:rPr lang="fr-CA" dirty="0" smtClean="0">
                <a:solidFill>
                  <a:schemeClr val="tx1">
                    <a:lumMod val="65000"/>
                    <a:lumOff val="35000"/>
                  </a:schemeClr>
                </a:solidFill>
                <a:latin typeface="HelveticaNeueLT Std" pitchFamily="34" charset="0"/>
              </a:rPr>
              <a:t>IC 95 </a:t>
            </a:r>
            <a:r>
              <a:rPr lang="fr-CA" dirty="0" smtClean="0">
                <a:solidFill>
                  <a:schemeClr val="tx1">
                    <a:lumMod val="65000"/>
                    <a:lumOff val="35000"/>
                  </a:schemeClr>
                </a:solidFill>
                <a:latin typeface="HelveticaNeueLT Std" pitchFamily="34" charset="0"/>
              </a:rPr>
              <a:t>% : </a:t>
            </a:r>
            <a:r>
              <a:rPr lang="fr-CA" dirty="0" smtClean="0">
                <a:solidFill>
                  <a:schemeClr val="tx1">
                    <a:lumMod val="65000"/>
                    <a:lumOff val="35000"/>
                  </a:schemeClr>
                </a:solidFill>
                <a:latin typeface="HelveticaNeueLT Std" pitchFamily="34" charset="0"/>
              </a:rPr>
              <a:t>Intervalles de confiance à 95 %</a:t>
            </a:r>
            <a:endParaRPr lang="fr-CA"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3885532F-D04E-4E4B-8B58-8204717AA444}" type="slidenum">
              <a:rPr lang="fr-CA" sz="1400" b="1">
                <a:latin typeface="HelveticaNeueLT Std Lt" pitchFamily="34" charset="0"/>
              </a:rPr>
              <a:pPr algn="r"/>
              <a:t>2</a:t>
            </a:fld>
            <a:endParaRPr lang="fr-CA" sz="1400" b="1" dirty="0">
              <a:latin typeface="HelveticaNeueLT Std Lt" pitchFamily="34" charset="0"/>
            </a:endParaRPr>
          </a:p>
        </p:txBody>
      </p:sp>
      <p:sp>
        <p:nvSpPr>
          <p:cNvPr id="5123" name="AutoShape 3"/>
          <p:cNvSpPr>
            <a:spLocks noChangeAspect="1" noChangeArrowheads="1"/>
          </p:cNvSpPr>
          <p:nvPr>
            <p:custDataLst>
              <p:tags r:id="rId2"/>
            </p:custDataLst>
          </p:nvPr>
        </p:nvSpPr>
        <p:spPr bwMode="auto">
          <a:xfrm>
            <a:off x="1116013" y="549275"/>
            <a:ext cx="6908800" cy="6259513"/>
          </a:xfrm>
          <a:prstGeom prst="rect">
            <a:avLst/>
          </a:prstGeom>
          <a:noFill/>
          <a:ln w="9525">
            <a:noFill/>
            <a:miter lim="800000"/>
            <a:headEnd/>
            <a:tailEnd/>
          </a:ln>
        </p:spPr>
        <p:txBody>
          <a:bodyPr/>
          <a:lstStyle/>
          <a:p>
            <a:endParaRPr lang="fr-FR"/>
          </a:p>
        </p:txBody>
      </p:sp>
      <p:sp>
        <p:nvSpPr>
          <p:cNvPr id="5124" name="Rectangle 4"/>
          <p:cNvSpPr>
            <a:spLocks noChangeArrowheads="1"/>
          </p:cNvSpPr>
          <p:nvPr>
            <p:custDataLst>
              <p:tags r:id="rId3"/>
            </p:custDataLst>
          </p:nvPr>
        </p:nvSpPr>
        <p:spPr bwMode="auto">
          <a:xfrm>
            <a:off x="6343620" y="982685"/>
            <a:ext cx="32060" cy="138499"/>
          </a:xfrm>
          <a:prstGeom prst="rect">
            <a:avLst/>
          </a:prstGeom>
          <a:noFill/>
          <a:ln w="9525">
            <a:noFill/>
            <a:miter lim="800000"/>
            <a:headEnd/>
            <a:tailEnd/>
          </a:ln>
        </p:spPr>
        <p:txBody>
          <a:bodyPr wrap="none" lIns="0" tIns="0" rIns="0" bIns="0">
            <a:spAutoFit/>
          </a:bodyPr>
          <a:lstStyle/>
          <a:p>
            <a:r>
              <a:rPr lang="fr-FR" sz="900"/>
              <a:t> </a:t>
            </a:r>
            <a:endParaRPr lang="fr-FR"/>
          </a:p>
        </p:txBody>
      </p:sp>
      <p:sp>
        <p:nvSpPr>
          <p:cNvPr id="5125" name="Rectangle 5"/>
          <p:cNvSpPr>
            <a:spLocks noChangeArrowheads="1"/>
          </p:cNvSpPr>
          <p:nvPr>
            <p:custDataLst>
              <p:tags r:id="rId4"/>
            </p:custDataLst>
          </p:nvPr>
        </p:nvSpPr>
        <p:spPr bwMode="auto">
          <a:xfrm>
            <a:off x="357158" y="1154135"/>
            <a:ext cx="68930" cy="138499"/>
          </a:xfrm>
          <a:prstGeom prst="rect">
            <a:avLst/>
          </a:prstGeom>
          <a:noFill/>
          <a:ln w="9525">
            <a:noFill/>
            <a:miter lim="800000"/>
            <a:headEnd/>
            <a:tailEnd/>
          </a:ln>
        </p:spPr>
        <p:txBody>
          <a:bodyPr wrap="none" lIns="0" tIns="0" rIns="0" bIns="0">
            <a:spAutoFit/>
          </a:bodyPr>
          <a:lstStyle/>
          <a:p>
            <a:r>
              <a:rPr lang="fr-FR" sz="900">
                <a:latin typeface="Courier" pitchFamily="49" charset="0"/>
              </a:rPr>
              <a:t> </a:t>
            </a:r>
            <a:endParaRPr lang="fr-FR"/>
          </a:p>
        </p:txBody>
      </p:sp>
      <p:sp>
        <p:nvSpPr>
          <p:cNvPr id="5126" name="Rectangle 6"/>
          <p:cNvSpPr>
            <a:spLocks noChangeArrowheads="1"/>
          </p:cNvSpPr>
          <p:nvPr>
            <p:custDataLst>
              <p:tags r:id="rId5"/>
            </p:custDataLst>
          </p:nvPr>
        </p:nvSpPr>
        <p:spPr bwMode="auto">
          <a:xfrm>
            <a:off x="7983538" y="1417638"/>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7" name="Rectangle 7"/>
          <p:cNvSpPr>
            <a:spLocks noChangeArrowheads="1"/>
          </p:cNvSpPr>
          <p:nvPr>
            <p:custDataLst>
              <p:tags r:id="rId6"/>
            </p:custDataLst>
          </p:nvPr>
        </p:nvSpPr>
        <p:spPr bwMode="auto">
          <a:xfrm>
            <a:off x="1917670" y="1624035"/>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8" name="Rectangle 8"/>
          <p:cNvSpPr>
            <a:spLocks noChangeArrowheads="1"/>
          </p:cNvSpPr>
          <p:nvPr>
            <p:custDataLst>
              <p:tags r:id="rId7"/>
            </p:custDataLst>
          </p:nvPr>
        </p:nvSpPr>
        <p:spPr bwMode="auto">
          <a:xfrm>
            <a:off x="357158" y="1830410"/>
            <a:ext cx="68930" cy="138499"/>
          </a:xfrm>
          <a:prstGeom prst="rect">
            <a:avLst/>
          </a:prstGeom>
          <a:noFill/>
          <a:ln w="9525">
            <a:noFill/>
            <a:miter lim="800000"/>
            <a:headEnd/>
            <a:tailEnd/>
          </a:ln>
        </p:spPr>
        <p:txBody>
          <a:bodyPr wrap="none" lIns="0" tIns="0" rIns="0" bIns="0">
            <a:spAutoFit/>
          </a:bodyPr>
          <a:lstStyle/>
          <a:p>
            <a:r>
              <a:rPr lang="fr-FR" sz="900" b="1">
                <a:latin typeface="Courier" pitchFamily="49" charset="0"/>
              </a:rPr>
              <a:t> </a:t>
            </a:r>
            <a:endParaRPr lang="fr-FR"/>
          </a:p>
        </p:txBody>
      </p:sp>
      <p:sp>
        <p:nvSpPr>
          <p:cNvPr id="5129" name="Rectangle 9"/>
          <p:cNvSpPr>
            <a:spLocks noChangeArrowheads="1"/>
          </p:cNvSpPr>
          <p:nvPr>
            <p:custDataLst>
              <p:tags r:id="rId8"/>
            </p:custDataLst>
          </p:nvPr>
        </p:nvSpPr>
        <p:spPr bwMode="auto">
          <a:xfrm>
            <a:off x="3211483" y="6051573"/>
            <a:ext cx="480901" cy="138499"/>
          </a:xfrm>
          <a:prstGeom prst="rect">
            <a:avLst/>
          </a:prstGeom>
          <a:noFill/>
          <a:ln w="9525">
            <a:noFill/>
            <a:miter lim="800000"/>
            <a:headEnd/>
            <a:tailEnd/>
          </a:ln>
        </p:spPr>
        <p:txBody>
          <a:bodyPr wrap="none" lIns="0" tIns="0" rIns="0" bIns="0">
            <a:spAutoFit/>
          </a:bodyPr>
          <a:lstStyle/>
          <a:p>
            <a:r>
              <a:rPr lang="fr-FR" sz="900" b="1" dirty="0"/>
              <a:t>Montréal</a:t>
            </a:r>
            <a:endParaRPr lang="fr-FR" dirty="0"/>
          </a:p>
        </p:txBody>
      </p:sp>
      <p:sp>
        <p:nvSpPr>
          <p:cNvPr id="5130" name="Rectangle 10"/>
          <p:cNvSpPr>
            <a:spLocks noChangeArrowheads="1"/>
          </p:cNvSpPr>
          <p:nvPr>
            <p:custDataLst>
              <p:tags r:id="rId9"/>
            </p:custDataLst>
          </p:nvPr>
        </p:nvSpPr>
        <p:spPr bwMode="auto">
          <a:xfrm>
            <a:off x="3187670" y="6172223"/>
            <a:ext cx="531813" cy="14287"/>
          </a:xfrm>
          <a:prstGeom prst="rect">
            <a:avLst/>
          </a:prstGeom>
          <a:solidFill>
            <a:schemeClr val="bg1"/>
          </a:solidFill>
          <a:ln w="9525">
            <a:noFill/>
            <a:miter lim="800000"/>
            <a:headEnd/>
            <a:tailEnd/>
          </a:ln>
        </p:spPr>
        <p:txBody>
          <a:bodyPr/>
          <a:lstStyle/>
          <a:p>
            <a:endParaRPr lang="fr-FR"/>
          </a:p>
        </p:txBody>
      </p:sp>
      <p:sp>
        <p:nvSpPr>
          <p:cNvPr id="5131" name="Rectangle 11"/>
          <p:cNvSpPr>
            <a:spLocks noChangeArrowheads="1"/>
          </p:cNvSpPr>
          <p:nvPr>
            <p:custDataLst>
              <p:tags r:id="rId10"/>
            </p:custDataLst>
          </p:nvPr>
        </p:nvSpPr>
        <p:spPr bwMode="auto">
          <a:xfrm>
            <a:off x="3721070" y="60404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pic>
        <p:nvPicPr>
          <p:cNvPr id="5132" name="Picture 12"/>
          <p:cNvPicPr>
            <a:picLocks noChangeAspect="1" noChangeArrowheads="1"/>
          </p:cNvPicPr>
          <p:nvPr>
            <p:custDataLst>
              <p:tags r:id="rId11"/>
            </p:custDataLst>
          </p:nvPr>
        </p:nvPicPr>
        <p:blipFill>
          <a:blip r:embed="rId109" cstate="print"/>
          <a:srcRect/>
          <a:stretch>
            <a:fillRect/>
          </a:stretch>
        </p:blipFill>
        <p:spPr bwMode="auto">
          <a:xfrm>
            <a:off x="447645" y="579460"/>
            <a:ext cx="2878138" cy="2262188"/>
          </a:xfrm>
          <a:prstGeom prst="rect">
            <a:avLst/>
          </a:prstGeom>
          <a:noFill/>
          <a:ln w="9525">
            <a:noFill/>
            <a:miter lim="800000"/>
            <a:headEnd/>
            <a:tailEnd/>
          </a:ln>
        </p:spPr>
      </p:pic>
      <p:grpSp>
        <p:nvGrpSpPr>
          <p:cNvPr id="2" name="Group 13"/>
          <p:cNvGrpSpPr>
            <a:grpSpLocks/>
          </p:cNvGrpSpPr>
          <p:nvPr>
            <p:custDataLst>
              <p:tags r:id="rId12"/>
            </p:custDataLst>
          </p:nvPr>
        </p:nvGrpSpPr>
        <p:grpSpPr bwMode="auto">
          <a:xfrm>
            <a:off x="2574895" y="2543198"/>
            <a:ext cx="38100" cy="38100"/>
            <a:chOff x="3284" y="2875"/>
            <a:chExt cx="56" cy="56"/>
          </a:xfrm>
        </p:grpSpPr>
        <p:sp>
          <p:nvSpPr>
            <p:cNvPr id="5264" name="Oval 14"/>
            <p:cNvSpPr>
              <a:spLocks noChangeArrowheads="1"/>
            </p:cNvSpPr>
            <p:nvPr/>
          </p:nvSpPr>
          <p:spPr bwMode="auto">
            <a:xfrm>
              <a:off x="3284" y="2875"/>
              <a:ext cx="56" cy="56"/>
            </a:xfrm>
            <a:prstGeom prst="ellipse">
              <a:avLst/>
            </a:prstGeom>
            <a:solidFill>
              <a:srgbClr val="000000"/>
            </a:solidFill>
            <a:ln w="0">
              <a:solidFill>
                <a:srgbClr val="000000"/>
              </a:solidFill>
              <a:round/>
              <a:headEnd/>
              <a:tailEnd/>
            </a:ln>
          </p:spPr>
          <p:txBody>
            <a:bodyPr/>
            <a:lstStyle/>
            <a:p>
              <a:endParaRPr lang="fr-FR"/>
            </a:p>
          </p:txBody>
        </p:sp>
        <p:sp>
          <p:nvSpPr>
            <p:cNvPr id="5265" name="Oval 15"/>
            <p:cNvSpPr>
              <a:spLocks noChangeArrowheads="1"/>
            </p:cNvSpPr>
            <p:nvPr/>
          </p:nvSpPr>
          <p:spPr bwMode="auto">
            <a:xfrm>
              <a:off x="3284" y="2875"/>
              <a:ext cx="56" cy="56"/>
            </a:xfrm>
            <a:prstGeom prst="ellipse">
              <a:avLst/>
            </a:prstGeom>
            <a:noFill/>
            <a:ln w="4445" cap="rnd">
              <a:solidFill>
                <a:srgbClr val="000000"/>
              </a:solidFill>
              <a:round/>
              <a:headEnd/>
              <a:tailEnd/>
            </a:ln>
          </p:spPr>
          <p:txBody>
            <a:bodyPr/>
            <a:lstStyle/>
            <a:p>
              <a:endParaRPr lang="fr-FR"/>
            </a:p>
          </p:txBody>
        </p:sp>
      </p:grpSp>
      <p:grpSp>
        <p:nvGrpSpPr>
          <p:cNvPr id="3" name="Group 16"/>
          <p:cNvGrpSpPr>
            <a:grpSpLocks/>
          </p:cNvGrpSpPr>
          <p:nvPr>
            <p:custDataLst>
              <p:tags r:id="rId13"/>
            </p:custDataLst>
          </p:nvPr>
        </p:nvGrpSpPr>
        <p:grpSpPr bwMode="auto">
          <a:xfrm>
            <a:off x="2581245" y="2482873"/>
            <a:ext cx="39688" cy="39687"/>
            <a:chOff x="3293" y="2787"/>
            <a:chExt cx="57" cy="57"/>
          </a:xfrm>
        </p:grpSpPr>
        <p:sp>
          <p:nvSpPr>
            <p:cNvPr id="5262" name="Oval 17"/>
            <p:cNvSpPr>
              <a:spLocks noChangeArrowheads="1"/>
            </p:cNvSpPr>
            <p:nvPr/>
          </p:nvSpPr>
          <p:spPr bwMode="auto">
            <a:xfrm>
              <a:off x="3293" y="2787"/>
              <a:ext cx="57" cy="57"/>
            </a:xfrm>
            <a:prstGeom prst="ellipse">
              <a:avLst/>
            </a:prstGeom>
            <a:solidFill>
              <a:srgbClr val="000000"/>
            </a:solidFill>
            <a:ln w="0">
              <a:solidFill>
                <a:srgbClr val="000000"/>
              </a:solidFill>
              <a:round/>
              <a:headEnd/>
              <a:tailEnd/>
            </a:ln>
          </p:spPr>
          <p:txBody>
            <a:bodyPr/>
            <a:lstStyle/>
            <a:p>
              <a:endParaRPr lang="fr-FR"/>
            </a:p>
          </p:txBody>
        </p:sp>
        <p:sp>
          <p:nvSpPr>
            <p:cNvPr id="5263" name="Oval 18"/>
            <p:cNvSpPr>
              <a:spLocks noChangeArrowheads="1"/>
            </p:cNvSpPr>
            <p:nvPr/>
          </p:nvSpPr>
          <p:spPr bwMode="auto">
            <a:xfrm>
              <a:off x="3293" y="2787"/>
              <a:ext cx="57" cy="57"/>
            </a:xfrm>
            <a:prstGeom prst="ellipse">
              <a:avLst/>
            </a:prstGeom>
            <a:noFill/>
            <a:ln w="4445" cap="rnd">
              <a:solidFill>
                <a:srgbClr val="000000"/>
              </a:solidFill>
              <a:round/>
              <a:headEnd/>
              <a:tailEnd/>
            </a:ln>
          </p:spPr>
          <p:txBody>
            <a:bodyPr/>
            <a:lstStyle/>
            <a:p>
              <a:endParaRPr lang="fr-FR"/>
            </a:p>
          </p:txBody>
        </p:sp>
      </p:grpSp>
      <p:grpSp>
        <p:nvGrpSpPr>
          <p:cNvPr id="4" name="Group 19"/>
          <p:cNvGrpSpPr>
            <a:grpSpLocks/>
          </p:cNvGrpSpPr>
          <p:nvPr>
            <p:custDataLst>
              <p:tags r:id="rId14"/>
            </p:custDataLst>
          </p:nvPr>
        </p:nvGrpSpPr>
        <p:grpSpPr bwMode="auto">
          <a:xfrm>
            <a:off x="2697133" y="2338410"/>
            <a:ext cx="38100" cy="38100"/>
            <a:chOff x="3462" y="2574"/>
            <a:chExt cx="56" cy="56"/>
          </a:xfrm>
        </p:grpSpPr>
        <p:sp>
          <p:nvSpPr>
            <p:cNvPr id="5260" name="Oval 20"/>
            <p:cNvSpPr>
              <a:spLocks noChangeArrowheads="1"/>
            </p:cNvSpPr>
            <p:nvPr/>
          </p:nvSpPr>
          <p:spPr bwMode="auto">
            <a:xfrm>
              <a:off x="3462" y="2574"/>
              <a:ext cx="56" cy="56"/>
            </a:xfrm>
            <a:prstGeom prst="ellipse">
              <a:avLst/>
            </a:prstGeom>
            <a:solidFill>
              <a:srgbClr val="000000"/>
            </a:solidFill>
            <a:ln w="0">
              <a:solidFill>
                <a:srgbClr val="000000"/>
              </a:solidFill>
              <a:round/>
              <a:headEnd/>
              <a:tailEnd/>
            </a:ln>
          </p:spPr>
          <p:txBody>
            <a:bodyPr/>
            <a:lstStyle/>
            <a:p>
              <a:endParaRPr lang="fr-FR"/>
            </a:p>
          </p:txBody>
        </p:sp>
        <p:sp>
          <p:nvSpPr>
            <p:cNvPr id="5261" name="Oval 21"/>
            <p:cNvSpPr>
              <a:spLocks noChangeArrowheads="1"/>
            </p:cNvSpPr>
            <p:nvPr/>
          </p:nvSpPr>
          <p:spPr bwMode="auto">
            <a:xfrm>
              <a:off x="3462" y="2574"/>
              <a:ext cx="56" cy="56"/>
            </a:xfrm>
            <a:prstGeom prst="ellipse">
              <a:avLst/>
            </a:prstGeom>
            <a:noFill/>
            <a:ln w="4445" cap="rnd">
              <a:solidFill>
                <a:srgbClr val="000000"/>
              </a:solidFill>
              <a:round/>
              <a:headEnd/>
              <a:tailEnd/>
            </a:ln>
          </p:spPr>
          <p:txBody>
            <a:bodyPr/>
            <a:lstStyle/>
            <a:p>
              <a:endParaRPr lang="fr-FR"/>
            </a:p>
          </p:txBody>
        </p:sp>
      </p:grpSp>
      <p:grpSp>
        <p:nvGrpSpPr>
          <p:cNvPr id="5" name="Group 22"/>
          <p:cNvGrpSpPr>
            <a:grpSpLocks/>
          </p:cNvGrpSpPr>
          <p:nvPr>
            <p:custDataLst>
              <p:tags r:id="rId15"/>
            </p:custDataLst>
          </p:nvPr>
        </p:nvGrpSpPr>
        <p:grpSpPr bwMode="auto">
          <a:xfrm>
            <a:off x="2757458" y="2347935"/>
            <a:ext cx="36512" cy="38100"/>
            <a:chOff x="3550" y="2589"/>
            <a:chExt cx="55" cy="56"/>
          </a:xfrm>
        </p:grpSpPr>
        <p:sp>
          <p:nvSpPr>
            <p:cNvPr id="5258" name="Oval 23"/>
            <p:cNvSpPr>
              <a:spLocks noChangeArrowheads="1"/>
            </p:cNvSpPr>
            <p:nvPr/>
          </p:nvSpPr>
          <p:spPr bwMode="auto">
            <a:xfrm>
              <a:off x="3550" y="2589"/>
              <a:ext cx="55" cy="56"/>
            </a:xfrm>
            <a:prstGeom prst="ellipse">
              <a:avLst/>
            </a:prstGeom>
            <a:solidFill>
              <a:srgbClr val="000000"/>
            </a:solidFill>
            <a:ln w="0">
              <a:solidFill>
                <a:srgbClr val="000000"/>
              </a:solidFill>
              <a:round/>
              <a:headEnd/>
              <a:tailEnd/>
            </a:ln>
          </p:spPr>
          <p:txBody>
            <a:bodyPr/>
            <a:lstStyle/>
            <a:p>
              <a:endParaRPr lang="fr-FR"/>
            </a:p>
          </p:txBody>
        </p:sp>
        <p:sp>
          <p:nvSpPr>
            <p:cNvPr id="5259" name="Oval 24"/>
            <p:cNvSpPr>
              <a:spLocks noChangeArrowheads="1"/>
            </p:cNvSpPr>
            <p:nvPr/>
          </p:nvSpPr>
          <p:spPr bwMode="auto">
            <a:xfrm>
              <a:off x="3550" y="2589"/>
              <a:ext cx="55" cy="56"/>
            </a:xfrm>
            <a:prstGeom prst="ellipse">
              <a:avLst/>
            </a:prstGeom>
            <a:noFill/>
            <a:ln w="4445" cap="rnd">
              <a:solidFill>
                <a:srgbClr val="000000"/>
              </a:solidFill>
              <a:round/>
              <a:headEnd/>
              <a:tailEnd/>
            </a:ln>
          </p:spPr>
          <p:txBody>
            <a:bodyPr/>
            <a:lstStyle/>
            <a:p>
              <a:endParaRPr lang="fr-FR"/>
            </a:p>
          </p:txBody>
        </p:sp>
      </p:grpSp>
      <p:grpSp>
        <p:nvGrpSpPr>
          <p:cNvPr id="6" name="Group 25"/>
          <p:cNvGrpSpPr>
            <a:grpSpLocks/>
          </p:cNvGrpSpPr>
          <p:nvPr>
            <p:custDataLst>
              <p:tags r:id="rId16"/>
            </p:custDataLst>
          </p:nvPr>
        </p:nvGrpSpPr>
        <p:grpSpPr bwMode="auto">
          <a:xfrm>
            <a:off x="2660620" y="2233635"/>
            <a:ext cx="39688" cy="38100"/>
            <a:chOff x="3409" y="2422"/>
            <a:chExt cx="57" cy="56"/>
          </a:xfrm>
        </p:grpSpPr>
        <p:sp>
          <p:nvSpPr>
            <p:cNvPr id="5256" name="Oval 26"/>
            <p:cNvSpPr>
              <a:spLocks noChangeArrowheads="1"/>
            </p:cNvSpPr>
            <p:nvPr/>
          </p:nvSpPr>
          <p:spPr bwMode="auto">
            <a:xfrm>
              <a:off x="3409" y="2422"/>
              <a:ext cx="57" cy="56"/>
            </a:xfrm>
            <a:prstGeom prst="ellipse">
              <a:avLst/>
            </a:prstGeom>
            <a:solidFill>
              <a:srgbClr val="000000"/>
            </a:solidFill>
            <a:ln w="0">
              <a:solidFill>
                <a:srgbClr val="000000"/>
              </a:solidFill>
              <a:round/>
              <a:headEnd/>
              <a:tailEnd/>
            </a:ln>
          </p:spPr>
          <p:txBody>
            <a:bodyPr/>
            <a:lstStyle/>
            <a:p>
              <a:endParaRPr lang="fr-FR"/>
            </a:p>
          </p:txBody>
        </p:sp>
        <p:sp>
          <p:nvSpPr>
            <p:cNvPr id="5257" name="Oval 27"/>
            <p:cNvSpPr>
              <a:spLocks noChangeArrowheads="1"/>
            </p:cNvSpPr>
            <p:nvPr/>
          </p:nvSpPr>
          <p:spPr bwMode="auto">
            <a:xfrm>
              <a:off x="3409" y="2422"/>
              <a:ext cx="57" cy="56"/>
            </a:xfrm>
            <a:prstGeom prst="ellipse">
              <a:avLst/>
            </a:prstGeom>
            <a:noFill/>
            <a:ln w="4445" cap="rnd">
              <a:solidFill>
                <a:srgbClr val="000000"/>
              </a:solidFill>
              <a:round/>
              <a:headEnd/>
              <a:tailEnd/>
            </a:ln>
          </p:spPr>
          <p:txBody>
            <a:bodyPr/>
            <a:lstStyle/>
            <a:p>
              <a:endParaRPr lang="fr-FR"/>
            </a:p>
          </p:txBody>
        </p:sp>
      </p:grpSp>
      <p:grpSp>
        <p:nvGrpSpPr>
          <p:cNvPr id="7" name="Group 28"/>
          <p:cNvGrpSpPr>
            <a:grpSpLocks/>
          </p:cNvGrpSpPr>
          <p:nvPr>
            <p:custDataLst>
              <p:tags r:id="rId17"/>
            </p:custDataLst>
          </p:nvPr>
        </p:nvGrpSpPr>
        <p:grpSpPr bwMode="auto">
          <a:xfrm>
            <a:off x="2706658" y="2413023"/>
            <a:ext cx="38100" cy="38100"/>
            <a:chOff x="3477" y="2684"/>
            <a:chExt cx="56" cy="56"/>
          </a:xfrm>
        </p:grpSpPr>
        <p:sp>
          <p:nvSpPr>
            <p:cNvPr id="5254" name="Oval 29"/>
            <p:cNvSpPr>
              <a:spLocks noChangeArrowheads="1"/>
            </p:cNvSpPr>
            <p:nvPr/>
          </p:nvSpPr>
          <p:spPr bwMode="auto">
            <a:xfrm>
              <a:off x="3477" y="2684"/>
              <a:ext cx="56" cy="56"/>
            </a:xfrm>
            <a:prstGeom prst="ellipse">
              <a:avLst/>
            </a:prstGeom>
            <a:solidFill>
              <a:srgbClr val="000000"/>
            </a:solidFill>
            <a:ln w="0">
              <a:solidFill>
                <a:srgbClr val="000000"/>
              </a:solidFill>
              <a:round/>
              <a:headEnd/>
              <a:tailEnd/>
            </a:ln>
          </p:spPr>
          <p:txBody>
            <a:bodyPr/>
            <a:lstStyle/>
            <a:p>
              <a:endParaRPr lang="fr-FR"/>
            </a:p>
          </p:txBody>
        </p:sp>
        <p:sp>
          <p:nvSpPr>
            <p:cNvPr id="5255" name="Oval 30"/>
            <p:cNvSpPr>
              <a:spLocks noChangeArrowheads="1"/>
            </p:cNvSpPr>
            <p:nvPr/>
          </p:nvSpPr>
          <p:spPr bwMode="auto">
            <a:xfrm>
              <a:off x="3477" y="2684"/>
              <a:ext cx="56" cy="56"/>
            </a:xfrm>
            <a:prstGeom prst="ellipse">
              <a:avLst/>
            </a:prstGeom>
            <a:noFill/>
            <a:ln w="4445" cap="rnd">
              <a:solidFill>
                <a:srgbClr val="000000"/>
              </a:solidFill>
              <a:round/>
              <a:headEnd/>
              <a:tailEnd/>
            </a:ln>
          </p:spPr>
          <p:txBody>
            <a:bodyPr/>
            <a:lstStyle/>
            <a:p>
              <a:endParaRPr lang="fr-FR"/>
            </a:p>
          </p:txBody>
        </p:sp>
      </p:grpSp>
      <p:grpSp>
        <p:nvGrpSpPr>
          <p:cNvPr id="8" name="Group 31"/>
          <p:cNvGrpSpPr>
            <a:grpSpLocks/>
          </p:cNvGrpSpPr>
          <p:nvPr>
            <p:custDataLst>
              <p:tags r:id="rId18"/>
            </p:custDataLst>
          </p:nvPr>
        </p:nvGrpSpPr>
        <p:grpSpPr bwMode="auto">
          <a:xfrm>
            <a:off x="2751108" y="2413023"/>
            <a:ext cx="38100" cy="38100"/>
            <a:chOff x="3541" y="2684"/>
            <a:chExt cx="57" cy="56"/>
          </a:xfrm>
        </p:grpSpPr>
        <p:sp>
          <p:nvSpPr>
            <p:cNvPr id="5252" name="Oval 32"/>
            <p:cNvSpPr>
              <a:spLocks noChangeArrowheads="1"/>
            </p:cNvSpPr>
            <p:nvPr/>
          </p:nvSpPr>
          <p:spPr bwMode="auto">
            <a:xfrm>
              <a:off x="3541" y="2684"/>
              <a:ext cx="57" cy="56"/>
            </a:xfrm>
            <a:prstGeom prst="ellipse">
              <a:avLst/>
            </a:prstGeom>
            <a:solidFill>
              <a:srgbClr val="000000"/>
            </a:solidFill>
            <a:ln w="0">
              <a:solidFill>
                <a:srgbClr val="000000"/>
              </a:solidFill>
              <a:round/>
              <a:headEnd/>
              <a:tailEnd/>
            </a:ln>
          </p:spPr>
          <p:txBody>
            <a:bodyPr/>
            <a:lstStyle/>
            <a:p>
              <a:endParaRPr lang="fr-FR"/>
            </a:p>
          </p:txBody>
        </p:sp>
        <p:sp>
          <p:nvSpPr>
            <p:cNvPr id="5253" name="Oval 33"/>
            <p:cNvSpPr>
              <a:spLocks noChangeArrowheads="1"/>
            </p:cNvSpPr>
            <p:nvPr/>
          </p:nvSpPr>
          <p:spPr bwMode="auto">
            <a:xfrm>
              <a:off x="3541" y="2684"/>
              <a:ext cx="57" cy="56"/>
            </a:xfrm>
            <a:prstGeom prst="ellipse">
              <a:avLst/>
            </a:prstGeom>
            <a:noFill/>
            <a:ln w="4445" cap="rnd">
              <a:solidFill>
                <a:srgbClr val="000000"/>
              </a:solidFill>
              <a:round/>
              <a:headEnd/>
              <a:tailEnd/>
            </a:ln>
          </p:spPr>
          <p:txBody>
            <a:bodyPr/>
            <a:lstStyle/>
            <a:p>
              <a:endParaRPr lang="fr-FR"/>
            </a:p>
          </p:txBody>
        </p:sp>
      </p:grpSp>
      <p:grpSp>
        <p:nvGrpSpPr>
          <p:cNvPr id="9" name="Group 34"/>
          <p:cNvGrpSpPr>
            <a:grpSpLocks/>
          </p:cNvGrpSpPr>
          <p:nvPr>
            <p:custDataLst>
              <p:tags r:id="rId19"/>
            </p:custDataLst>
          </p:nvPr>
        </p:nvGrpSpPr>
        <p:grpSpPr bwMode="auto">
          <a:xfrm>
            <a:off x="2719358" y="2252685"/>
            <a:ext cx="39687" cy="38100"/>
            <a:chOff x="3496" y="2450"/>
            <a:chExt cx="57" cy="56"/>
          </a:xfrm>
        </p:grpSpPr>
        <p:sp>
          <p:nvSpPr>
            <p:cNvPr id="5250" name="Oval 35"/>
            <p:cNvSpPr>
              <a:spLocks noChangeArrowheads="1"/>
            </p:cNvSpPr>
            <p:nvPr/>
          </p:nvSpPr>
          <p:spPr bwMode="auto">
            <a:xfrm>
              <a:off x="3496" y="2450"/>
              <a:ext cx="57" cy="56"/>
            </a:xfrm>
            <a:prstGeom prst="ellipse">
              <a:avLst/>
            </a:prstGeom>
            <a:solidFill>
              <a:srgbClr val="000000"/>
            </a:solidFill>
            <a:ln w="0">
              <a:solidFill>
                <a:srgbClr val="000000"/>
              </a:solidFill>
              <a:round/>
              <a:headEnd/>
              <a:tailEnd/>
            </a:ln>
          </p:spPr>
          <p:txBody>
            <a:bodyPr/>
            <a:lstStyle/>
            <a:p>
              <a:endParaRPr lang="fr-FR"/>
            </a:p>
          </p:txBody>
        </p:sp>
        <p:sp>
          <p:nvSpPr>
            <p:cNvPr id="5251" name="Oval 36"/>
            <p:cNvSpPr>
              <a:spLocks noChangeArrowheads="1"/>
            </p:cNvSpPr>
            <p:nvPr/>
          </p:nvSpPr>
          <p:spPr bwMode="auto">
            <a:xfrm>
              <a:off x="3496" y="2450"/>
              <a:ext cx="57" cy="56"/>
            </a:xfrm>
            <a:prstGeom prst="ellipse">
              <a:avLst/>
            </a:prstGeom>
            <a:noFill/>
            <a:ln w="4445" cap="rnd">
              <a:solidFill>
                <a:srgbClr val="000000"/>
              </a:solidFill>
              <a:round/>
              <a:headEnd/>
              <a:tailEnd/>
            </a:ln>
          </p:spPr>
          <p:txBody>
            <a:bodyPr/>
            <a:lstStyle/>
            <a:p>
              <a:endParaRPr lang="fr-FR"/>
            </a:p>
          </p:txBody>
        </p:sp>
      </p:grpSp>
      <p:grpSp>
        <p:nvGrpSpPr>
          <p:cNvPr id="10" name="Group 37"/>
          <p:cNvGrpSpPr>
            <a:grpSpLocks/>
          </p:cNvGrpSpPr>
          <p:nvPr>
            <p:custDataLst>
              <p:tags r:id="rId20"/>
            </p:custDataLst>
          </p:nvPr>
        </p:nvGrpSpPr>
        <p:grpSpPr bwMode="auto">
          <a:xfrm>
            <a:off x="1393795" y="2478110"/>
            <a:ext cx="38100" cy="38100"/>
            <a:chOff x="1554" y="2778"/>
            <a:chExt cx="57" cy="56"/>
          </a:xfrm>
        </p:grpSpPr>
        <p:sp>
          <p:nvSpPr>
            <p:cNvPr id="5248" name="Oval 38"/>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49" name="Oval 39"/>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grpSp>
        <p:nvGrpSpPr>
          <p:cNvPr id="11" name="Group 40"/>
          <p:cNvGrpSpPr>
            <a:grpSpLocks/>
          </p:cNvGrpSpPr>
          <p:nvPr>
            <p:custDataLst>
              <p:tags r:id="rId21"/>
            </p:custDataLst>
          </p:nvPr>
        </p:nvGrpSpPr>
        <p:grpSpPr bwMode="auto">
          <a:xfrm>
            <a:off x="2422495" y="2546373"/>
            <a:ext cx="38100" cy="39687"/>
            <a:chOff x="3060" y="2880"/>
            <a:chExt cx="56" cy="56"/>
          </a:xfrm>
        </p:grpSpPr>
        <p:sp>
          <p:nvSpPr>
            <p:cNvPr id="5246" name="Oval 41"/>
            <p:cNvSpPr>
              <a:spLocks noChangeArrowheads="1"/>
            </p:cNvSpPr>
            <p:nvPr/>
          </p:nvSpPr>
          <p:spPr bwMode="auto">
            <a:xfrm>
              <a:off x="3060" y="2880"/>
              <a:ext cx="56" cy="56"/>
            </a:xfrm>
            <a:prstGeom prst="ellipse">
              <a:avLst/>
            </a:prstGeom>
            <a:solidFill>
              <a:srgbClr val="000000"/>
            </a:solidFill>
            <a:ln w="0">
              <a:solidFill>
                <a:srgbClr val="000000"/>
              </a:solidFill>
              <a:round/>
              <a:headEnd/>
              <a:tailEnd/>
            </a:ln>
          </p:spPr>
          <p:txBody>
            <a:bodyPr/>
            <a:lstStyle/>
            <a:p>
              <a:endParaRPr lang="fr-FR"/>
            </a:p>
          </p:txBody>
        </p:sp>
        <p:sp>
          <p:nvSpPr>
            <p:cNvPr id="5247" name="Oval 42"/>
            <p:cNvSpPr>
              <a:spLocks noChangeArrowheads="1"/>
            </p:cNvSpPr>
            <p:nvPr/>
          </p:nvSpPr>
          <p:spPr bwMode="auto">
            <a:xfrm>
              <a:off x="3060" y="2880"/>
              <a:ext cx="56" cy="56"/>
            </a:xfrm>
            <a:prstGeom prst="ellipse">
              <a:avLst/>
            </a:prstGeom>
            <a:noFill/>
            <a:ln w="4445" cap="rnd">
              <a:solidFill>
                <a:srgbClr val="000000"/>
              </a:solidFill>
              <a:round/>
              <a:headEnd/>
              <a:tailEnd/>
            </a:ln>
          </p:spPr>
          <p:txBody>
            <a:bodyPr/>
            <a:lstStyle/>
            <a:p>
              <a:endParaRPr lang="fr-FR"/>
            </a:p>
          </p:txBody>
        </p:sp>
      </p:grpSp>
      <p:grpSp>
        <p:nvGrpSpPr>
          <p:cNvPr id="12" name="Group 43"/>
          <p:cNvGrpSpPr>
            <a:grpSpLocks/>
          </p:cNvGrpSpPr>
          <p:nvPr>
            <p:custDataLst>
              <p:tags r:id="rId22"/>
            </p:custDataLst>
          </p:nvPr>
        </p:nvGrpSpPr>
        <p:grpSpPr bwMode="auto">
          <a:xfrm>
            <a:off x="2511395" y="2667023"/>
            <a:ext cx="36513" cy="38100"/>
            <a:chOff x="3281" y="2975"/>
            <a:chExt cx="55" cy="56"/>
          </a:xfrm>
        </p:grpSpPr>
        <p:sp>
          <p:nvSpPr>
            <p:cNvPr id="5244" name="Oval 44"/>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45" name="Oval 45"/>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grpSp>
        <p:nvGrpSpPr>
          <p:cNvPr id="13" name="Group 46"/>
          <p:cNvGrpSpPr>
            <a:grpSpLocks/>
          </p:cNvGrpSpPr>
          <p:nvPr>
            <p:custDataLst>
              <p:tags r:id="rId23"/>
            </p:custDataLst>
          </p:nvPr>
        </p:nvGrpSpPr>
        <p:grpSpPr bwMode="auto">
          <a:xfrm>
            <a:off x="706408" y="2533673"/>
            <a:ext cx="38100" cy="38100"/>
            <a:chOff x="548" y="2860"/>
            <a:chExt cx="56" cy="56"/>
          </a:xfrm>
        </p:grpSpPr>
        <p:sp>
          <p:nvSpPr>
            <p:cNvPr id="5242" name="Oval 47"/>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43" name="Oval 48"/>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4" name="Group 49"/>
          <p:cNvGrpSpPr>
            <a:grpSpLocks/>
          </p:cNvGrpSpPr>
          <p:nvPr>
            <p:custDataLst>
              <p:tags r:id="rId24"/>
            </p:custDataLst>
          </p:nvPr>
        </p:nvGrpSpPr>
        <p:grpSpPr bwMode="auto">
          <a:xfrm>
            <a:off x="2495520" y="2432073"/>
            <a:ext cx="38100" cy="39687"/>
            <a:chOff x="3167" y="2712"/>
            <a:chExt cx="56" cy="57"/>
          </a:xfrm>
        </p:grpSpPr>
        <p:sp>
          <p:nvSpPr>
            <p:cNvPr id="5240" name="Oval 50"/>
            <p:cNvSpPr>
              <a:spLocks noChangeArrowheads="1"/>
            </p:cNvSpPr>
            <p:nvPr/>
          </p:nvSpPr>
          <p:spPr bwMode="auto">
            <a:xfrm>
              <a:off x="3167" y="2712"/>
              <a:ext cx="56" cy="57"/>
            </a:xfrm>
            <a:prstGeom prst="ellipse">
              <a:avLst/>
            </a:prstGeom>
            <a:solidFill>
              <a:srgbClr val="000000"/>
            </a:solidFill>
            <a:ln w="0">
              <a:solidFill>
                <a:srgbClr val="000000"/>
              </a:solidFill>
              <a:round/>
              <a:headEnd/>
              <a:tailEnd/>
            </a:ln>
          </p:spPr>
          <p:txBody>
            <a:bodyPr/>
            <a:lstStyle/>
            <a:p>
              <a:endParaRPr lang="fr-FR"/>
            </a:p>
          </p:txBody>
        </p:sp>
        <p:sp>
          <p:nvSpPr>
            <p:cNvPr id="5241" name="Oval 51"/>
            <p:cNvSpPr>
              <a:spLocks noChangeArrowheads="1"/>
            </p:cNvSpPr>
            <p:nvPr/>
          </p:nvSpPr>
          <p:spPr bwMode="auto">
            <a:xfrm>
              <a:off x="3167" y="2712"/>
              <a:ext cx="56" cy="57"/>
            </a:xfrm>
            <a:prstGeom prst="ellipse">
              <a:avLst/>
            </a:prstGeom>
            <a:noFill/>
            <a:ln w="4445" cap="rnd">
              <a:solidFill>
                <a:srgbClr val="000000"/>
              </a:solidFill>
              <a:round/>
              <a:headEnd/>
              <a:tailEnd/>
            </a:ln>
          </p:spPr>
          <p:txBody>
            <a:bodyPr/>
            <a:lstStyle/>
            <a:p>
              <a:endParaRPr lang="fr-FR"/>
            </a:p>
          </p:txBody>
        </p:sp>
      </p:grpSp>
      <p:grpSp>
        <p:nvGrpSpPr>
          <p:cNvPr id="15" name="Group 52"/>
          <p:cNvGrpSpPr>
            <a:grpSpLocks/>
          </p:cNvGrpSpPr>
          <p:nvPr>
            <p:custDataLst>
              <p:tags r:id="rId25"/>
            </p:custDataLst>
          </p:nvPr>
        </p:nvGrpSpPr>
        <p:grpSpPr bwMode="auto">
          <a:xfrm>
            <a:off x="1723995" y="2508273"/>
            <a:ext cx="38100" cy="38100"/>
            <a:chOff x="2038" y="2823"/>
            <a:chExt cx="56" cy="56"/>
          </a:xfrm>
        </p:grpSpPr>
        <p:sp>
          <p:nvSpPr>
            <p:cNvPr id="5238" name="Oval 53"/>
            <p:cNvSpPr>
              <a:spLocks noChangeArrowheads="1"/>
            </p:cNvSpPr>
            <p:nvPr/>
          </p:nvSpPr>
          <p:spPr bwMode="auto">
            <a:xfrm>
              <a:off x="2038" y="2823"/>
              <a:ext cx="56" cy="56"/>
            </a:xfrm>
            <a:prstGeom prst="ellipse">
              <a:avLst/>
            </a:prstGeom>
            <a:solidFill>
              <a:srgbClr val="000000"/>
            </a:solidFill>
            <a:ln w="0">
              <a:solidFill>
                <a:srgbClr val="000000"/>
              </a:solidFill>
              <a:round/>
              <a:headEnd/>
              <a:tailEnd/>
            </a:ln>
          </p:spPr>
          <p:txBody>
            <a:bodyPr/>
            <a:lstStyle/>
            <a:p>
              <a:endParaRPr lang="fr-FR"/>
            </a:p>
          </p:txBody>
        </p:sp>
        <p:sp>
          <p:nvSpPr>
            <p:cNvPr id="5239" name="Oval 54"/>
            <p:cNvSpPr>
              <a:spLocks noChangeArrowheads="1"/>
            </p:cNvSpPr>
            <p:nvPr/>
          </p:nvSpPr>
          <p:spPr bwMode="auto">
            <a:xfrm>
              <a:off x="2038" y="2823"/>
              <a:ext cx="56" cy="56"/>
            </a:xfrm>
            <a:prstGeom prst="ellipse">
              <a:avLst/>
            </a:prstGeom>
            <a:noFill/>
            <a:ln w="4445" cap="rnd">
              <a:solidFill>
                <a:srgbClr val="000000"/>
              </a:solidFill>
              <a:round/>
              <a:headEnd/>
              <a:tailEnd/>
            </a:ln>
          </p:spPr>
          <p:txBody>
            <a:bodyPr/>
            <a:lstStyle/>
            <a:p>
              <a:endParaRPr lang="fr-FR"/>
            </a:p>
          </p:txBody>
        </p:sp>
      </p:grpSp>
      <p:sp>
        <p:nvSpPr>
          <p:cNvPr id="5147" name="Rectangle 55"/>
          <p:cNvSpPr>
            <a:spLocks noChangeArrowheads="1"/>
          </p:cNvSpPr>
          <p:nvPr>
            <p:custDataLst>
              <p:tags r:id="rId26"/>
            </p:custDataLst>
          </p:nvPr>
        </p:nvSpPr>
        <p:spPr bwMode="auto">
          <a:xfrm>
            <a:off x="538133" y="2581298"/>
            <a:ext cx="407987" cy="122237"/>
          </a:xfrm>
          <a:prstGeom prst="rect">
            <a:avLst/>
          </a:prstGeom>
          <a:noFill/>
          <a:ln w="9525">
            <a:noFill/>
            <a:miter lim="800000"/>
            <a:headEnd/>
            <a:tailEnd/>
          </a:ln>
        </p:spPr>
        <p:txBody>
          <a:bodyPr lIns="0" tIns="0" rIns="0" bIns="0"/>
          <a:lstStyle/>
          <a:p>
            <a:endParaRPr lang="fr-FR"/>
          </a:p>
        </p:txBody>
      </p:sp>
      <p:sp>
        <p:nvSpPr>
          <p:cNvPr id="5148" name="Rectangle 56"/>
          <p:cNvSpPr>
            <a:spLocks noChangeArrowheads="1"/>
          </p:cNvSpPr>
          <p:nvPr>
            <p:custDataLst>
              <p:tags r:id="rId27"/>
            </p:custDataLst>
          </p:nvPr>
        </p:nvSpPr>
        <p:spPr bwMode="auto">
          <a:xfrm>
            <a:off x="908020" y="2579710"/>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49" name="Rectangle 57"/>
          <p:cNvSpPr>
            <a:spLocks noChangeArrowheads="1"/>
          </p:cNvSpPr>
          <p:nvPr>
            <p:custDataLst>
              <p:tags r:id="rId28"/>
            </p:custDataLst>
          </p:nvPr>
        </p:nvSpPr>
        <p:spPr bwMode="auto">
          <a:xfrm>
            <a:off x="1273145" y="2506685"/>
            <a:ext cx="27892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Regina</a:t>
            </a:r>
            <a:endParaRPr lang="fr-FR"/>
          </a:p>
        </p:txBody>
      </p:sp>
      <p:sp>
        <p:nvSpPr>
          <p:cNvPr id="5150" name="Rectangle 58"/>
          <p:cNvSpPr>
            <a:spLocks noChangeArrowheads="1"/>
          </p:cNvSpPr>
          <p:nvPr>
            <p:custDataLst>
              <p:tags r:id="rId29"/>
            </p:custDataLst>
          </p:nvPr>
        </p:nvSpPr>
        <p:spPr bwMode="auto">
          <a:xfrm>
            <a:off x="1582708" y="25066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1" name="Rectangle 59"/>
          <p:cNvSpPr>
            <a:spLocks noChangeArrowheads="1"/>
          </p:cNvSpPr>
          <p:nvPr>
            <p:custDataLst>
              <p:tags r:id="rId30"/>
            </p:custDataLst>
          </p:nvPr>
        </p:nvSpPr>
        <p:spPr bwMode="auto">
          <a:xfrm>
            <a:off x="2062133" y="2525735"/>
            <a:ext cx="344487" cy="122238"/>
          </a:xfrm>
          <a:prstGeom prst="rect">
            <a:avLst/>
          </a:prstGeom>
          <a:noFill/>
          <a:ln w="9525">
            <a:noFill/>
            <a:miter lim="800000"/>
            <a:headEnd/>
            <a:tailEnd/>
          </a:ln>
        </p:spPr>
        <p:txBody>
          <a:bodyPr wrap="none" lIns="0" tIns="0" rIns="0" bIns="0"/>
          <a:lstStyle/>
          <a:p>
            <a:r>
              <a:rPr lang="fr-FR" sz="600">
                <a:latin typeface="Courier" pitchFamily="49" charset="0"/>
              </a:rPr>
              <a:t>Sudbury</a:t>
            </a:r>
            <a:endParaRPr lang="fr-FR"/>
          </a:p>
        </p:txBody>
      </p:sp>
      <p:sp>
        <p:nvSpPr>
          <p:cNvPr id="5152" name="Rectangle 60"/>
          <p:cNvSpPr>
            <a:spLocks noChangeArrowheads="1"/>
          </p:cNvSpPr>
          <p:nvPr>
            <p:custDataLst>
              <p:tags r:id="rId31"/>
            </p:custDataLst>
          </p:nvPr>
        </p:nvSpPr>
        <p:spPr bwMode="auto">
          <a:xfrm>
            <a:off x="2514570" y="2473348"/>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3" name="Rectangle 61"/>
          <p:cNvSpPr>
            <a:spLocks noChangeArrowheads="1"/>
          </p:cNvSpPr>
          <p:nvPr>
            <p:custDataLst>
              <p:tags r:id="rId32"/>
            </p:custDataLst>
          </p:nvPr>
        </p:nvSpPr>
        <p:spPr bwMode="auto">
          <a:xfrm>
            <a:off x="2168495" y="2636860"/>
            <a:ext cx="438150" cy="128588"/>
          </a:xfrm>
          <a:prstGeom prst="rect">
            <a:avLst/>
          </a:prstGeom>
          <a:noFill/>
          <a:ln w="9525">
            <a:noFill/>
            <a:miter lim="800000"/>
            <a:headEnd/>
            <a:tailEnd/>
          </a:ln>
        </p:spPr>
        <p:txBody>
          <a:bodyPr lIns="0" tIns="0" rIns="0" bIns="0"/>
          <a:lstStyle/>
          <a:p>
            <a:endParaRPr lang="fr-FR"/>
          </a:p>
        </p:txBody>
      </p:sp>
      <p:sp>
        <p:nvSpPr>
          <p:cNvPr id="5154" name="Rectangle 62"/>
          <p:cNvSpPr>
            <a:spLocks noChangeArrowheads="1"/>
          </p:cNvSpPr>
          <p:nvPr>
            <p:custDataLst>
              <p:tags r:id="rId33"/>
            </p:custDataLst>
          </p:nvPr>
        </p:nvSpPr>
        <p:spPr bwMode="auto">
          <a:xfrm>
            <a:off x="2920970" y="266543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5" name="Rectangle 63"/>
          <p:cNvSpPr>
            <a:spLocks noChangeArrowheads="1"/>
          </p:cNvSpPr>
          <p:nvPr>
            <p:custDataLst>
              <p:tags r:id="rId34"/>
            </p:custDataLst>
          </p:nvPr>
        </p:nvSpPr>
        <p:spPr bwMode="auto">
          <a:xfrm>
            <a:off x="1577945" y="2593998"/>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Winnipeg</a:t>
            </a:r>
            <a:endParaRPr lang="fr-FR"/>
          </a:p>
        </p:txBody>
      </p:sp>
      <p:sp>
        <p:nvSpPr>
          <p:cNvPr id="5156" name="Rectangle 64"/>
          <p:cNvSpPr>
            <a:spLocks noChangeArrowheads="1"/>
          </p:cNvSpPr>
          <p:nvPr>
            <p:custDataLst>
              <p:tags r:id="rId35"/>
            </p:custDataLst>
          </p:nvPr>
        </p:nvSpPr>
        <p:spPr bwMode="auto">
          <a:xfrm>
            <a:off x="2092295" y="25574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7" name="Line 65"/>
          <p:cNvSpPr>
            <a:spLocks noChangeShapeType="1"/>
          </p:cNvSpPr>
          <p:nvPr>
            <p:custDataLst>
              <p:tags r:id="rId36"/>
            </p:custDataLst>
          </p:nvPr>
        </p:nvSpPr>
        <p:spPr bwMode="auto">
          <a:xfrm flipH="1">
            <a:off x="1290608" y="2424135"/>
            <a:ext cx="1131887" cy="2635250"/>
          </a:xfrm>
          <a:prstGeom prst="line">
            <a:avLst/>
          </a:prstGeom>
          <a:noFill/>
          <a:ln w="8890" cap="rnd">
            <a:solidFill>
              <a:schemeClr val="accent5"/>
            </a:solidFill>
            <a:round/>
            <a:headEnd/>
            <a:tailEnd/>
          </a:ln>
        </p:spPr>
        <p:txBody>
          <a:bodyPr/>
          <a:lstStyle/>
          <a:p>
            <a:endParaRPr lang="fr-CA"/>
          </a:p>
        </p:txBody>
      </p:sp>
      <p:sp>
        <p:nvSpPr>
          <p:cNvPr id="5158" name="Line 66"/>
          <p:cNvSpPr>
            <a:spLocks noChangeShapeType="1"/>
          </p:cNvSpPr>
          <p:nvPr>
            <p:custDataLst>
              <p:tags r:id="rId37"/>
            </p:custDataLst>
          </p:nvPr>
        </p:nvSpPr>
        <p:spPr bwMode="auto">
          <a:xfrm>
            <a:off x="2871758" y="2301898"/>
            <a:ext cx="2405062" cy="2643187"/>
          </a:xfrm>
          <a:prstGeom prst="line">
            <a:avLst/>
          </a:prstGeom>
          <a:noFill/>
          <a:ln w="8890" cap="rnd">
            <a:solidFill>
              <a:schemeClr val="accent5"/>
            </a:solidFill>
            <a:round/>
            <a:headEnd/>
            <a:tailEnd/>
          </a:ln>
        </p:spPr>
        <p:txBody>
          <a:bodyPr/>
          <a:lstStyle/>
          <a:p>
            <a:endParaRPr lang="fr-CA"/>
          </a:p>
        </p:txBody>
      </p:sp>
      <p:sp>
        <p:nvSpPr>
          <p:cNvPr id="5159" name="Freeform 67"/>
          <p:cNvSpPr>
            <a:spLocks/>
          </p:cNvSpPr>
          <p:nvPr>
            <p:custDataLst>
              <p:tags r:id="rId38"/>
            </p:custDataLst>
          </p:nvPr>
        </p:nvSpPr>
        <p:spPr bwMode="auto">
          <a:xfrm>
            <a:off x="3811558" y="5805510"/>
            <a:ext cx="1139825" cy="493713"/>
          </a:xfrm>
          <a:custGeom>
            <a:avLst/>
            <a:gdLst>
              <a:gd name="T0" fmla="*/ 1139825 w 1667"/>
              <a:gd name="T1" fmla="*/ 0 h 722"/>
              <a:gd name="T2" fmla="*/ 1106321 w 1667"/>
              <a:gd name="T3" fmla="*/ 28720 h 722"/>
              <a:gd name="T4" fmla="*/ 1078971 w 1667"/>
              <a:gd name="T5" fmla="*/ 39661 h 722"/>
              <a:gd name="T6" fmla="*/ 1059825 w 1667"/>
              <a:gd name="T7" fmla="*/ 56073 h 722"/>
              <a:gd name="T8" fmla="*/ 1033843 w 1667"/>
              <a:gd name="T9" fmla="*/ 61543 h 722"/>
              <a:gd name="T10" fmla="*/ 1015381 w 1667"/>
              <a:gd name="T11" fmla="*/ 77271 h 722"/>
              <a:gd name="T12" fmla="*/ 996920 w 1667"/>
              <a:gd name="T13" fmla="*/ 94366 h 722"/>
              <a:gd name="T14" fmla="*/ 968885 w 1667"/>
              <a:gd name="T15" fmla="*/ 105307 h 722"/>
              <a:gd name="T16" fmla="*/ 942903 w 1667"/>
              <a:gd name="T17" fmla="*/ 115564 h 722"/>
              <a:gd name="T18" fmla="*/ 915552 w 1667"/>
              <a:gd name="T19" fmla="*/ 115564 h 722"/>
              <a:gd name="T20" fmla="*/ 888202 w 1667"/>
              <a:gd name="T21" fmla="*/ 131976 h 722"/>
              <a:gd name="T22" fmla="*/ 862219 w 1667"/>
              <a:gd name="T23" fmla="*/ 136763 h 722"/>
              <a:gd name="T24" fmla="*/ 843074 w 1667"/>
              <a:gd name="T25" fmla="*/ 153858 h 722"/>
              <a:gd name="T26" fmla="*/ 816407 w 1667"/>
              <a:gd name="T27" fmla="*/ 158645 h 722"/>
              <a:gd name="T28" fmla="*/ 787690 w 1667"/>
              <a:gd name="T29" fmla="*/ 175056 h 722"/>
              <a:gd name="T30" fmla="*/ 762391 w 1667"/>
              <a:gd name="T31" fmla="*/ 175056 h 722"/>
              <a:gd name="T32" fmla="*/ 733673 w 1667"/>
              <a:gd name="T33" fmla="*/ 175056 h 722"/>
              <a:gd name="T34" fmla="*/ 706322 w 1667"/>
              <a:gd name="T35" fmla="*/ 180527 h 722"/>
              <a:gd name="T36" fmla="*/ 680339 w 1667"/>
              <a:gd name="T37" fmla="*/ 185313 h 722"/>
              <a:gd name="T38" fmla="*/ 642733 w 1667"/>
              <a:gd name="T39" fmla="*/ 202409 h 722"/>
              <a:gd name="T40" fmla="*/ 616750 w 1667"/>
              <a:gd name="T41" fmla="*/ 213350 h 722"/>
              <a:gd name="T42" fmla="*/ 590083 w 1667"/>
              <a:gd name="T43" fmla="*/ 224291 h 722"/>
              <a:gd name="T44" fmla="*/ 553160 w 1667"/>
              <a:gd name="T45" fmla="*/ 229077 h 722"/>
              <a:gd name="T46" fmla="*/ 526494 w 1667"/>
              <a:gd name="T47" fmla="*/ 245489 h 722"/>
              <a:gd name="T48" fmla="*/ 490255 w 1667"/>
              <a:gd name="T49" fmla="*/ 250959 h 722"/>
              <a:gd name="T50" fmla="*/ 454016 w 1667"/>
              <a:gd name="T51" fmla="*/ 267371 h 722"/>
              <a:gd name="T52" fmla="*/ 379486 w 1667"/>
              <a:gd name="T53" fmla="*/ 272841 h 722"/>
              <a:gd name="T54" fmla="*/ 343247 w 1667"/>
              <a:gd name="T55" fmla="*/ 282415 h 722"/>
              <a:gd name="T56" fmla="*/ 317948 w 1667"/>
              <a:gd name="T57" fmla="*/ 287885 h 722"/>
              <a:gd name="T58" fmla="*/ 290597 w 1667"/>
              <a:gd name="T59" fmla="*/ 298826 h 722"/>
              <a:gd name="T60" fmla="*/ 263247 w 1667"/>
              <a:gd name="T61" fmla="*/ 309767 h 722"/>
              <a:gd name="T62" fmla="*/ 235897 w 1667"/>
              <a:gd name="T63" fmla="*/ 326179 h 722"/>
              <a:gd name="T64" fmla="*/ 209230 w 1667"/>
              <a:gd name="T65" fmla="*/ 336436 h 722"/>
              <a:gd name="T66" fmla="*/ 190769 w 1667"/>
              <a:gd name="T67" fmla="*/ 353531 h 722"/>
              <a:gd name="T68" fmla="*/ 163418 w 1667"/>
              <a:gd name="T69" fmla="*/ 358318 h 722"/>
              <a:gd name="T70" fmla="*/ 136752 w 1667"/>
              <a:gd name="T71" fmla="*/ 375413 h 722"/>
              <a:gd name="T72" fmla="*/ 108718 w 1667"/>
              <a:gd name="T73" fmla="*/ 385671 h 722"/>
              <a:gd name="T74" fmla="*/ 99829 w 1667"/>
              <a:gd name="T75" fmla="*/ 428067 h 722"/>
              <a:gd name="T76" fmla="*/ 90256 w 1667"/>
              <a:gd name="T77" fmla="*/ 445162 h 722"/>
              <a:gd name="T78" fmla="*/ 63590 w 1667"/>
              <a:gd name="T79" fmla="*/ 456103 h 722"/>
              <a:gd name="T80" fmla="*/ 36239 w 1667"/>
              <a:gd name="T81" fmla="*/ 461574 h 722"/>
              <a:gd name="T82" fmla="*/ 17778 w 1667"/>
              <a:gd name="T83" fmla="*/ 477301 h 722"/>
              <a:gd name="T84" fmla="*/ 0 w 1667"/>
              <a:gd name="T85" fmla="*/ 493713 h 722"/>
              <a:gd name="T86" fmla="*/ 2051 w 1667"/>
              <a:gd name="T87" fmla="*/ 493713 h 7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7"/>
              <a:gd name="T133" fmla="*/ 0 h 722"/>
              <a:gd name="T134" fmla="*/ 1667 w 1667"/>
              <a:gd name="T135" fmla="*/ 722 h 7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7" h="722">
                <a:moveTo>
                  <a:pt x="1667" y="0"/>
                </a:moveTo>
                <a:lnTo>
                  <a:pt x="1618" y="42"/>
                </a:lnTo>
                <a:lnTo>
                  <a:pt x="1578" y="58"/>
                </a:lnTo>
                <a:lnTo>
                  <a:pt x="1550" y="82"/>
                </a:lnTo>
                <a:lnTo>
                  <a:pt x="1512" y="90"/>
                </a:lnTo>
                <a:lnTo>
                  <a:pt x="1485" y="113"/>
                </a:lnTo>
                <a:lnTo>
                  <a:pt x="1458" y="138"/>
                </a:lnTo>
                <a:lnTo>
                  <a:pt x="1417" y="154"/>
                </a:lnTo>
                <a:lnTo>
                  <a:pt x="1379" y="169"/>
                </a:lnTo>
                <a:lnTo>
                  <a:pt x="1339" y="169"/>
                </a:lnTo>
                <a:lnTo>
                  <a:pt x="1299" y="193"/>
                </a:lnTo>
                <a:lnTo>
                  <a:pt x="1261" y="200"/>
                </a:lnTo>
                <a:lnTo>
                  <a:pt x="1233" y="225"/>
                </a:lnTo>
                <a:lnTo>
                  <a:pt x="1194" y="232"/>
                </a:lnTo>
                <a:lnTo>
                  <a:pt x="1152" y="256"/>
                </a:lnTo>
                <a:lnTo>
                  <a:pt x="1115" y="256"/>
                </a:lnTo>
                <a:lnTo>
                  <a:pt x="1073" y="256"/>
                </a:lnTo>
                <a:lnTo>
                  <a:pt x="1033" y="264"/>
                </a:lnTo>
                <a:lnTo>
                  <a:pt x="995" y="271"/>
                </a:lnTo>
                <a:lnTo>
                  <a:pt x="940" y="296"/>
                </a:lnTo>
                <a:lnTo>
                  <a:pt x="902" y="312"/>
                </a:lnTo>
                <a:lnTo>
                  <a:pt x="863" y="328"/>
                </a:lnTo>
                <a:lnTo>
                  <a:pt x="809" y="335"/>
                </a:lnTo>
                <a:lnTo>
                  <a:pt x="770" y="359"/>
                </a:lnTo>
                <a:lnTo>
                  <a:pt x="717" y="367"/>
                </a:lnTo>
                <a:lnTo>
                  <a:pt x="664" y="391"/>
                </a:lnTo>
                <a:lnTo>
                  <a:pt x="555" y="399"/>
                </a:lnTo>
                <a:lnTo>
                  <a:pt x="502" y="413"/>
                </a:lnTo>
                <a:lnTo>
                  <a:pt x="465" y="421"/>
                </a:lnTo>
                <a:lnTo>
                  <a:pt x="425" y="437"/>
                </a:lnTo>
                <a:lnTo>
                  <a:pt x="385" y="453"/>
                </a:lnTo>
                <a:lnTo>
                  <a:pt x="345" y="477"/>
                </a:lnTo>
                <a:lnTo>
                  <a:pt x="306" y="492"/>
                </a:lnTo>
                <a:lnTo>
                  <a:pt x="279" y="517"/>
                </a:lnTo>
                <a:lnTo>
                  <a:pt x="239" y="524"/>
                </a:lnTo>
                <a:lnTo>
                  <a:pt x="200" y="549"/>
                </a:lnTo>
                <a:lnTo>
                  <a:pt x="159" y="564"/>
                </a:lnTo>
                <a:lnTo>
                  <a:pt x="146" y="626"/>
                </a:lnTo>
                <a:lnTo>
                  <a:pt x="132" y="651"/>
                </a:lnTo>
                <a:lnTo>
                  <a:pt x="93" y="667"/>
                </a:lnTo>
                <a:lnTo>
                  <a:pt x="53" y="675"/>
                </a:lnTo>
                <a:lnTo>
                  <a:pt x="26" y="698"/>
                </a:lnTo>
                <a:lnTo>
                  <a:pt x="0" y="722"/>
                </a:lnTo>
                <a:lnTo>
                  <a:pt x="3" y="722"/>
                </a:lnTo>
              </a:path>
            </a:pathLst>
          </a:custGeom>
          <a:noFill/>
          <a:ln w="14605" cap="rnd">
            <a:solidFill>
              <a:schemeClr val="tx1"/>
            </a:solidFill>
            <a:prstDash val="solid"/>
            <a:round/>
            <a:headEnd/>
            <a:tailEnd/>
          </a:ln>
        </p:spPr>
        <p:txBody>
          <a:bodyPr/>
          <a:lstStyle/>
          <a:p>
            <a:endParaRPr lang="fr-CA"/>
          </a:p>
        </p:txBody>
      </p:sp>
      <p:sp>
        <p:nvSpPr>
          <p:cNvPr id="5160" name="Rectangle 68"/>
          <p:cNvSpPr>
            <a:spLocks noChangeArrowheads="1"/>
          </p:cNvSpPr>
          <p:nvPr>
            <p:custDataLst>
              <p:tags r:id="rId39"/>
            </p:custDataLst>
          </p:nvPr>
        </p:nvSpPr>
        <p:spPr bwMode="auto">
          <a:xfrm>
            <a:off x="4508470" y="5691210"/>
            <a:ext cx="490538" cy="138499"/>
          </a:xfrm>
          <a:prstGeom prst="rect">
            <a:avLst/>
          </a:prstGeom>
          <a:noFill/>
          <a:ln w="9525">
            <a:noFill/>
            <a:miter lim="800000"/>
            <a:headEnd/>
            <a:tailEnd/>
          </a:ln>
        </p:spPr>
        <p:txBody>
          <a:bodyPr lIns="0" tIns="0" rIns="0" bIns="0">
            <a:spAutoFit/>
          </a:bodyPr>
          <a:lstStyle/>
          <a:p>
            <a:r>
              <a:rPr lang="fr-FR" sz="900" b="1" dirty="0"/>
              <a:t>Québec</a:t>
            </a:r>
            <a:endParaRPr lang="fr-FR" dirty="0"/>
          </a:p>
        </p:txBody>
      </p:sp>
      <p:sp>
        <p:nvSpPr>
          <p:cNvPr id="5161" name="Rectangle 69"/>
          <p:cNvSpPr>
            <a:spLocks noChangeArrowheads="1"/>
          </p:cNvSpPr>
          <p:nvPr>
            <p:custDataLst>
              <p:tags r:id="rId40"/>
            </p:custDataLst>
          </p:nvPr>
        </p:nvSpPr>
        <p:spPr bwMode="auto">
          <a:xfrm>
            <a:off x="4559270" y="5830910"/>
            <a:ext cx="469900" cy="14288"/>
          </a:xfrm>
          <a:prstGeom prst="rect">
            <a:avLst/>
          </a:prstGeom>
          <a:solidFill>
            <a:schemeClr val="bg1"/>
          </a:solidFill>
          <a:ln w="9525">
            <a:noFill/>
            <a:miter lim="800000"/>
            <a:headEnd/>
            <a:tailEnd/>
          </a:ln>
        </p:spPr>
        <p:txBody>
          <a:bodyPr/>
          <a:lstStyle/>
          <a:p>
            <a:endParaRPr lang="fr-FR"/>
          </a:p>
        </p:txBody>
      </p:sp>
      <p:sp>
        <p:nvSpPr>
          <p:cNvPr id="5162" name="Rectangle 71"/>
          <p:cNvSpPr>
            <a:spLocks noChangeArrowheads="1"/>
          </p:cNvSpPr>
          <p:nvPr>
            <p:custDataLst>
              <p:tags r:id="rId41"/>
            </p:custDataLst>
          </p:nvPr>
        </p:nvSpPr>
        <p:spPr bwMode="auto">
          <a:xfrm>
            <a:off x="2419320" y="6118248"/>
            <a:ext cx="576263" cy="138499"/>
          </a:xfrm>
          <a:prstGeom prst="rect">
            <a:avLst/>
          </a:prstGeom>
          <a:noFill/>
          <a:ln w="9525">
            <a:noFill/>
            <a:miter lim="800000"/>
            <a:headEnd/>
            <a:tailEnd/>
          </a:ln>
        </p:spPr>
        <p:txBody>
          <a:bodyPr lIns="0" tIns="0" rIns="0" bIns="0">
            <a:spAutoFit/>
          </a:bodyPr>
          <a:lstStyle/>
          <a:p>
            <a:r>
              <a:rPr lang="fr-FR" sz="900" b="1"/>
              <a:t>Outaouais</a:t>
            </a:r>
            <a:endParaRPr lang="fr-FR"/>
          </a:p>
        </p:txBody>
      </p:sp>
      <p:sp>
        <p:nvSpPr>
          <p:cNvPr id="5163" name="Rectangle 72"/>
          <p:cNvSpPr>
            <a:spLocks noChangeArrowheads="1"/>
          </p:cNvSpPr>
          <p:nvPr>
            <p:custDataLst>
              <p:tags r:id="rId42"/>
            </p:custDataLst>
          </p:nvPr>
        </p:nvSpPr>
        <p:spPr bwMode="auto">
          <a:xfrm>
            <a:off x="2358985" y="6245267"/>
            <a:ext cx="625475" cy="12700"/>
          </a:xfrm>
          <a:prstGeom prst="rect">
            <a:avLst/>
          </a:prstGeom>
          <a:solidFill>
            <a:schemeClr val="bg1"/>
          </a:solidFill>
          <a:ln w="9525">
            <a:noFill/>
            <a:miter lim="800000"/>
            <a:headEnd/>
            <a:tailEnd/>
          </a:ln>
        </p:spPr>
        <p:txBody>
          <a:bodyPr/>
          <a:lstStyle/>
          <a:p>
            <a:endParaRPr lang="fr-FR"/>
          </a:p>
        </p:txBody>
      </p:sp>
      <p:sp>
        <p:nvSpPr>
          <p:cNvPr id="5164" name="Rectangle 74"/>
          <p:cNvSpPr>
            <a:spLocks noChangeArrowheads="1"/>
          </p:cNvSpPr>
          <p:nvPr>
            <p:custDataLst>
              <p:tags r:id="rId43"/>
            </p:custDataLst>
          </p:nvPr>
        </p:nvSpPr>
        <p:spPr bwMode="auto">
          <a:xfrm>
            <a:off x="2492345" y="6483373"/>
            <a:ext cx="503238" cy="138499"/>
          </a:xfrm>
          <a:prstGeom prst="rect">
            <a:avLst/>
          </a:prstGeom>
          <a:noFill/>
          <a:ln w="9525">
            <a:noFill/>
            <a:miter lim="800000"/>
            <a:headEnd/>
            <a:tailEnd/>
          </a:ln>
        </p:spPr>
        <p:txBody>
          <a:bodyPr lIns="0" tIns="0" rIns="0" bIns="0">
            <a:spAutoFit/>
          </a:bodyPr>
          <a:lstStyle/>
          <a:p>
            <a:r>
              <a:rPr lang="fr-FR" sz="900" b="1"/>
              <a:t>Ottawa</a:t>
            </a:r>
            <a:endParaRPr lang="fr-FR"/>
          </a:p>
        </p:txBody>
      </p:sp>
      <p:sp>
        <p:nvSpPr>
          <p:cNvPr id="5165" name="Rectangle 75"/>
          <p:cNvSpPr>
            <a:spLocks noChangeArrowheads="1"/>
          </p:cNvSpPr>
          <p:nvPr>
            <p:custDataLst>
              <p:tags r:id="rId44"/>
            </p:custDataLst>
          </p:nvPr>
        </p:nvSpPr>
        <p:spPr bwMode="auto">
          <a:xfrm>
            <a:off x="2517745" y="6629423"/>
            <a:ext cx="428625" cy="14287"/>
          </a:xfrm>
          <a:prstGeom prst="rect">
            <a:avLst/>
          </a:prstGeom>
          <a:solidFill>
            <a:schemeClr val="bg1"/>
          </a:solidFill>
          <a:ln w="9525">
            <a:noFill/>
            <a:miter lim="800000"/>
            <a:headEnd/>
            <a:tailEnd/>
          </a:ln>
        </p:spPr>
        <p:txBody>
          <a:bodyPr/>
          <a:lstStyle/>
          <a:p>
            <a:endParaRPr lang="fr-FR"/>
          </a:p>
        </p:txBody>
      </p:sp>
      <p:sp>
        <p:nvSpPr>
          <p:cNvPr id="5166" name="Rectangle 76"/>
          <p:cNvSpPr>
            <a:spLocks noChangeArrowheads="1"/>
          </p:cNvSpPr>
          <p:nvPr>
            <p:custDataLst>
              <p:tags r:id="rId45"/>
            </p:custDataLst>
          </p:nvPr>
        </p:nvSpPr>
        <p:spPr bwMode="auto">
          <a:xfrm>
            <a:off x="2946370" y="64976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67" name="Rectangle 77"/>
          <p:cNvSpPr>
            <a:spLocks noChangeArrowheads="1"/>
          </p:cNvSpPr>
          <p:nvPr>
            <p:custDataLst>
              <p:tags r:id="rId46"/>
            </p:custDataLst>
          </p:nvPr>
        </p:nvSpPr>
        <p:spPr bwMode="auto">
          <a:xfrm>
            <a:off x="1266795" y="5259410"/>
            <a:ext cx="1576388" cy="182563"/>
          </a:xfrm>
          <a:prstGeom prst="rect">
            <a:avLst/>
          </a:prstGeom>
          <a:noFill/>
          <a:ln w="9525">
            <a:noFill/>
            <a:miter lim="800000"/>
            <a:headEnd/>
            <a:tailEnd/>
          </a:ln>
        </p:spPr>
        <p:txBody>
          <a:bodyPr lIns="0" tIns="0" rIns="0" bIns="0"/>
          <a:lstStyle/>
          <a:p>
            <a:r>
              <a:rPr lang="fr-FR" sz="900" b="1" dirty="0" smtClean="0"/>
              <a:t>Abitibi-Témiscamingue</a:t>
            </a:r>
            <a:endParaRPr lang="fr-FR" dirty="0"/>
          </a:p>
        </p:txBody>
      </p:sp>
      <p:sp>
        <p:nvSpPr>
          <p:cNvPr id="5168" name="Rectangle 78"/>
          <p:cNvSpPr>
            <a:spLocks noChangeArrowheads="1"/>
          </p:cNvSpPr>
          <p:nvPr>
            <p:custDataLst>
              <p:tags r:id="rId47"/>
            </p:custDataLst>
          </p:nvPr>
        </p:nvSpPr>
        <p:spPr bwMode="auto">
          <a:xfrm>
            <a:off x="1289020" y="5426098"/>
            <a:ext cx="1400175" cy="12700"/>
          </a:xfrm>
          <a:prstGeom prst="rect">
            <a:avLst/>
          </a:prstGeom>
          <a:solidFill>
            <a:schemeClr val="bg1"/>
          </a:solidFill>
          <a:ln w="9525">
            <a:noFill/>
            <a:miter lim="800000"/>
            <a:headEnd/>
            <a:tailEnd/>
          </a:ln>
        </p:spPr>
        <p:txBody>
          <a:bodyPr/>
          <a:lstStyle/>
          <a:p>
            <a:endParaRPr lang="fr-FR"/>
          </a:p>
        </p:txBody>
      </p:sp>
      <p:sp>
        <p:nvSpPr>
          <p:cNvPr id="5169" name="Rectangle 79"/>
          <p:cNvSpPr>
            <a:spLocks noChangeArrowheads="1"/>
          </p:cNvSpPr>
          <p:nvPr>
            <p:custDataLst>
              <p:tags r:id="rId48"/>
            </p:custDataLst>
          </p:nvPr>
        </p:nvSpPr>
        <p:spPr bwMode="auto">
          <a:xfrm>
            <a:off x="2690783" y="529433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0" name="Rectangle 80"/>
          <p:cNvSpPr>
            <a:spLocks noChangeArrowheads="1"/>
          </p:cNvSpPr>
          <p:nvPr>
            <p:custDataLst>
              <p:tags r:id="rId49"/>
            </p:custDataLst>
          </p:nvPr>
        </p:nvSpPr>
        <p:spPr bwMode="auto">
          <a:xfrm>
            <a:off x="3643283" y="5114948"/>
            <a:ext cx="948978" cy="138499"/>
          </a:xfrm>
          <a:prstGeom prst="rect">
            <a:avLst/>
          </a:prstGeom>
          <a:noFill/>
          <a:ln w="9525">
            <a:noFill/>
            <a:miter lim="800000"/>
            <a:headEnd/>
            <a:tailEnd/>
          </a:ln>
        </p:spPr>
        <p:txBody>
          <a:bodyPr wrap="none" lIns="0" tIns="0" rIns="0" bIns="0">
            <a:spAutoFit/>
          </a:bodyPr>
          <a:lstStyle/>
          <a:p>
            <a:r>
              <a:rPr lang="fr-FR" sz="900" b="1" dirty="0" smtClean="0"/>
              <a:t>Saguenay</a:t>
            </a:r>
            <a:r>
              <a:rPr lang="fr-FR" sz="900" b="1" dirty="0" smtClean="0">
                <a:latin typeface="HelveticaNeueLT Std" panose="020B0604020202020204" pitchFamily="34" charset="0"/>
              </a:rPr>
              <a:t>–</a:t>
            </a:r>
            <a:r>
              <a:rPr lang="fr-FR" sz="900" b="1" dirty="0" smtClean="0"/>
              <a:t>Lac </a:t>
            </a:r>
            <a:r>
              <a:rPr lang="fr-FR" sz="900" b="1" dirty="0"/>
              <a:t>St</a:t>
            </a:r>
            <a:endParaRPr lang="fr-FR" dirty="0"/>
          </a:p>
        </p:txBody>
      </p:sp>
      <p:sp>
        <p:nvSpPr>
          <p:cNvPr id="5171" name="Rectangle 81"/>
          <p:cNvSpPr>
            <a:spLocks noChangeArrowheads="1"/>
          </p:cNvSpPr>
          <p:nvPr>
            <p:custDataLst>
              <p:tags r:id="rId50"/>
            </p:custDataLst>
          </p:nvPr>
        </p:nvSpPr>
        <p:spPr bwMode="auto">
          <a:xfrm>
            <a:off x="4624358" y="5126060"/>
            <a:ext cx="38472" cy="138499"/>
          </a:xfrm>
          <a:prstGeom prst="rect">
            <a:avLst/>
          </a:prstGeom>
          <a:noFill/>
          <a:ln w="9525">
            <a:noFill/>
            <a:miter lim="800000"/>
            <a:headEnd/>
            <a:tailEnd/>
          </a:ln>
        </p:spPr>
        <p:txBody>
          <a:bodyPr wrap="none" lIns="0" tIns="0" rIns="0" bIns="0">
            <a:spAutoFit/>
          </a:bodyPr>
          <a:lstStyle/>
          <a:p>
            <a:r>
              <a:rPr lang="fr-FR" sz="900" b="1"/>
              <a:t>-</a:t>
            </a:r>
            <a:endParaRPr lang="fr-FR"/>
          </a:p>
        </p:txBody>
      </p:sp>
      <p:sp>
        <p:nvSpPr>
          <p:cNvPr id="5172" name="Rectangle 82"/>
          <p:cNvSpPr>
            <a:spLocks noChangeArrowheads="1"/>
          </p:cNvSpPr>
          <p:nvPr>
            <p:custDataLst>
              <p:tags r:id="rId51"/>
            </p:custDataLst>
          </p:nvPr>
        </p:nvSpPr>
        <p:spPr bwMode="auto">
          <a:xfrm>
            <a:off x="3565495" y="5257823"/>
            <a:ext cx="1101725" cy="14287"/>
          </a:xfrm>
          <a:prstGeom prst="rect">
            <a:avLst/>
          </a:prstGeom>
          <a:solidFill>
            <a:schemeClr val="bg1"/>
          </a:solidFill>
          <a:ln w="9525">
            <a:noFill/>
            <a:miter lim="800000"/>
            <a:headEnd/>
            <a:tailEnd/>
          </a:ln>
        </p:spPr>
        <p:txBody>
          <a:bodyPr/>
          <a:lstStyle/>
          <a:p>
            <a:endParaRPr lang="fr-FR"/>
          </a:p>
        </p:txBody>
      </p:sp>
      <p:sp>
        <p:nvSpPr>
          <p:cNvPr id="5173" name="Rectangle 83"/>
          <p:cNvSpPr>
            <a:spLocks noChangeArrowheads="1"/>
          </p:cNvSpPr>
          <p:nvPr>
            <p:custDataLst>
              <p:tags r:id="rId52"/>
            </p:custDataLst>
          </p:nvPr>
        </p:nvSpPr>
        <p:spPr bwMode="auto">
          <a:xfrm>
            <a:off x="3571845" y="5259410"/>
            <a:ext cx="294953" cy="138499"/>
          </a:xfrm>
          <a:prstGeom prst="rect">
            <a:avLst/>
          </a:prstGeom>
          <a:noFill/>
          <a:ln w="9525">
            <a:noFill/>
            <a:miter lim="800000"/>
            <a:headEnd/>
            <a:tailEnd/>
          </a:ln>
        </p:spPr>
        <p:txBody>
          <a:bodyPr wrap="none" lIns="0" tIns="0" rIns="0" bIns="0">
            <a:spAutoFit/>
          </a:bodyPr>
          <a:lstStyle/>
          <a:p>
            <a:r>
              <a:rPr lang="fr-FR" sz="900" b="1" dirty="0"/>
              <a:t>Jean </a:t>
            </a:r>
            <a:endParaRPr lang="fr-FR" dirty="0"/>
          </a:p>
        </p:txBody>
      </p:sp>
      <p:sp>
        <p:nvSpPr>
          <p:cNvPr id="5174" name="Rectangle 84"/>
          <p:cNvSpPr>
            <a:spLocks noChangeArrowheads="1"/>
          </p:cNvSpPr>
          <p:nvPr>
            <p:custDataLst>
              <p:tags r:id="rId53"/>
            </p:custDataLst>
          </p:nvPr>
        </p:nvSpPr>
        <p:spPr bwMode="auto">
          <a:xfrm>
            <a:off x="3565495" y="5405460"/>
            <a:ext cx="290513" cy="14288"/>
          </a:xfrm>
          <a:prstGeom prst="rect">
            <a:avLst/>
          </a:prstGeom>
          <a:solidFill>
            <a:schemeClr val="bg1"/>
          </a:solidFill>
          <a:ln w="9525">
            <a:noFill/>
            <a:miter lim="800000"/>
            <a:headEnd/>
            <a:tailEnd/>
          </a:ln>
        </p:spPr>
        <p:txBody>
          <a:bodyPr/>
          <a:lstStyle/>
          <a:p>
            <a:endParaRPr lang="fr-FR"/>
          </a:p>
        </p:txBody>
      </p:sp>
      <p:sp>
        <p:nvSpPr>
          <p:cNvPr id="5175" name="Rectangle 85"/>
          <p:cNvSpPr>
            <a:spLocks noChangeArrowheads="1"/>
          </p:cNvSpPr>
          <p:nvPr>
            <p:custDataLst>
              <p:tags r:id="rId54"/>
            </p:custDataLst>
          </p:nvPr>
        </p:nvSpPr>
        <p:spPr bwMode="auto">
          <a:xfrm>
            <a:off x="3890933" y="5273698"/>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6" name="Rectangle 86"/>
          <p:cNvSpPr>
            <a:spLocks noChangeArrowheads="1"/>
          </p:cNvSpPr>
          <p:nvPr>
            <p:custDataLst>
              <p:tags r:id="rId55"/>
            </p:custDataLst>
          </p:nvPr>
        </p:nvSpPr>
        <p:spPr bwMode="auto">
          <a:xfrm>
            <a:off x="3716308" y="6411935"/>
            <a:ext cx="615553" cy="138499"/>
          </a:xfrm>
          <a:prstGeom prst="rect">
            <a:avLst/>
          </a:prstGeom>
          <a:noFill/>
          <a:ln w="9525">
            <a:noFill/>
            <a:miter lim="800000"/>
            <a:headEnd/>
            <a:tailEnd/>
          </a:ln>
        </p:spPr>
        <p:txBody>
          <a:bodyPr wrap="none" lIns="0" tIns="0" rIns="0" bIns="0">
            <a:spAutoFit/>
          </a:bodyPr>
          <a:lstStyle/>
          <a:p>
            <a:r>
              <a:rPr lang="fr-FR" sz="900" b="1"/>
              <a:t>Montérégie</a:t>
            </a:r>
            <a:endParaRPr lang="fr-FR"/>
          </a:p>
        </p:txBody>
      </p:sp>
      <p:sp>
        <p:nvSpPr>
          <p:cNvPr id="5177" name="Rectangle 87"/>
          <p:cNvSpPr>
            <a:spLocks noChangeArrowheads="1"/>
          </p:cNvSpPr>
          <p:nvPr>
            <p:custDataLst>
              <p:tags r:id="rId56"/>
            </p:custDataLst>
          </p:nvPr>
        </p:nvSpPr>
        <p:spPr bwMode="auto">
          <a:xfrm>
            <a:off x="2501861" y="6030953"/>
            <a:ext cx="682625" cy="14288"/>
          </a:xfrm>
          <a:prstGeom prst="rect">
            <a:avLst/>
          </a:prstGeom>
          <a:solidFill>
            <a:schemeClr val="bg1"/>
          </a:solidFill>
          <a:ln w="9525">
            <a:noFill/>
            <a:miter lim="800000"/>
            <a:headEnd/>
            <a:tailEnd/>
          </a:ln>
        </p:spPr>
        <p:txBody>
          <a:bodyPr/>
          <a:lstStyle/>
          <a:p>
            <a:endParaRPr lang="fr-FR"/>
          </a:p>
        </p:txBody>
      </p:sp>
      <p:sp>
        <p:nvSpPr>
          <p:cNvPr id="5178" name="Rectangle 88"/>
          <p:cNvSpPr>
            <a:spLocks noChangeArrowheads="1"/>
          </p:cNvSpPr>
          <p:nvPr>
            <p:custDataLst>
              <p:tags r:id="rId57"/>
            </p:custDataLst>
          </p:nvPr>
        </p:nvSpPr>
        <p:spPr bwMode="auto">
          <a:xfrm>
            <a:off x="4362420" y="6413523"/>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9" name="Oval 89"/>
          <p:cNvSpPr>
            <a:spLocks noChangeArrowheads="1"/>
          </p:cNvSpPr>
          <p:nvPr>
            <p:custDataLst>
              <p:tags r:id="rId58"/>
            </p:custDataLst>
          </p:nvPr>
        </p:nvSpPr>
        <p:spPr bwMode="auto">
          <a:xfrm>
            <a:off x="2611408" y="6272235"/>
            <a:ext cx="93662" cy="61913"/>
          </a:xfrm>
          <a:prstGeom prst="ellipse">
            <a:avLst/>
          </a:prstGeom>
          <a:solidFill>
            <a:schemeClr val="tx1"/>
          </a:solidFill>
          <a:ln w="0">
            <a:solidFill>
              <a:schemeClr val="tx1"/>
            </a:solidFill>
            <a:round/>
            <a:headEnd/>
            <a:tailEnd/>
          </a:ln>
        </p:spPr>
        <p:txBody>
          <a:bodyPr/>
          <a:lstStyle/>
          <a:p>
            <a:endParaRPr lang="fr-FR"/>
          </a:p>
        </p:txBody>
      </p:sp>
      <p:sp>
        <p:nvSpPr>
          <p:cNvPr id="5180" name="Oval 90"/>
          <p:cNvSpPr>
            <a:spLocks noChangeArrowheads="1"/>
          </p:cNvSpPr>
          <p:nvPr>
            <p:custDataLst>
              <p:tags r:id="rId59"/>
            </p:custDataLst>
          </p:nvPr>
        </p:nvSpPr>
        <p:spPr bwMode="auto">
          <a:xfrm>
            <a:off x="391792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1" name="Oval 91"/>
          <p:cNvSpPr>
            <a:spLocks noChangeArrowheads="1"/>
          </p:cNvSpPr>
          <p:nvPr>
            <p:custDataLst>
              <p:tags r:id="rId60"/>
            </p:custDataLst>
          </p:nvPr>
        </p:nvSpPr>
        <p:spPr bwMode="auto">
          <a:xfrm>
            <a:off x="3870295" y="6064273"/>
            <a:ext cx="95250" cy="63500"/>
          </a:xfrm>
          <a:prstGeom prst="ellipse">
            <a:avLst/>
          </a:prstGeom>
          <a:solidFill>
            <a:schemeClr val="tx1"/>
          </a:solidFill>
          <a:ln w="0">
            <a:solidFill>
              <a:schemeClr val="tx1"/>
            </a:solidFill>
            <a:round/>
            <a:headEnd/>
            <a:tailEnd/>
          </a:ln>
        </p:spPr>
        <p:txBody>
          <a:bodyPr/>
          <a:lstStyle/>
          <a:p>
            <a:endParaRPr lang="fr-FR"/>
          </a:p>
        </p:txBody>
      </p:sp>
      <p:sp>
        <p:nvSpPr>
          <p:cNvPr id="5182" name="Oval 92"/>
          <p:cNvSpPr>
            <a:spLocks noChangeArrowheads="1"/>
          </p:cNvSpPr>
          <p:nvPr>
            <p:custDataLst>
              <p:tags r:id="rId61"/>
            </p:custDataLst>
          </p:nvPr>
        </p:nvSpPr>
        <p:spPr bwMode="auto">
          <a:xfrm>
            <a:off x="2517745" y="6384948"/>
            <a:ext cx="93663" cy="61912"/>
          </a:xfrm>
          <a:prstGeom prst="ellipse">
            <a:avLst/>
          </a:prstGeom>
          <a:solidFill>
            <a:schemeClr val="tx1"/>
          </a:solidFill>
          <a:ln w="0">
            <a:solidFill>
              <a:schemeClr val="tx1"/>
            </a:solidFill>
            <a:round/>
            <a:headEnd/>
            <a:tailEnd/>
          </a:ln>
        </p:spPr>
        <p:txBody>
          <a:bodyPr/>
          <a:lstStyle/>
          <a:p>
            <a:endParaRPr lang="fr-FR"/>
          </a:p>
        </p:txBody>
      </p:sp>
      <p:sp>
        <p:nvSpPr>
          <p:cNvPr id="5183" name="Oval 93"/>
          <p:cNvSpPr>
            <a:spLocks noChangeArrowheads="1"/>
          </p:cNvSpPr>
          <p:nvPr>
            <p:custDataLst>
              <p:tags r:id="rId62"/>
            </p:custDataLst>
          </p:nvPr>
        </p:nvSpPr>
        <p:spPr bwMode="auto">
          <a:xfrm>
            <a:off x="4529108" y="5878535"/>
            <a:ext cx="93662" cy="63500"/>
          </a:xfrm>
          <a:prstGeom prst="ellipse">
            <a:avLst/>
          </a:prstGeom>
          <a:solidFill>
            <a:schemeClr val="tx1"/>
          </a:solidFill>
          <a:ln w="0">
            <a:solidFill>
              <a:schemeClr val="tx1"/>
            </a:solidFill>
            <a:round/>
            <a:headEnd/>
            <a:tailEnd/>
          </a:ln>
        </p:spPr>
        <p:txBody>
          <a:bodyPr/>
          <a:lstStyle/>
          <a:p>
            <a:endParaRPr lang="fr-FR"/>
          </a:p>
        </p:txBody>
      </p:sp>
      <p:sp>
        <p:nvSpPr>
          <p:cNvPr id="5184" name="Oval 94"/>
          <p:cNvSpPr>
            <a:spLocks noChangeArrowheads="1"/>
          </p:cNvSpPr>
          <p:nvPr>
            <p:custDataLst>
              <p:tags r:id="rId63"/>
            </p:custDataLst>
          </p:nvPr>
        </p:nvSpPr>
        <p:spPr bwMode="auto">
          <a:xfrm>
            <a:off x="3501993" y="5888077"/>
            <a:ext cx="95250" cy="63500"/>
          </a:xfrm>
          <a:prstGeom prst="ellipse">
            <a:avLst/>
          </a:prstGeom>
          <a:solidFill>
            <a:schemeClr val="bg1"/>
          </a:solidFill>
          <a:ln w="0">
            <a:solidFill>
              <a:schemeClr val="bg1"/>
            </a:solidFill>
            <a:round/>
            <a:headEnd/>
            <a:tailEnd/>
          </a:ln>
        </p:spPr>
        <p:txBody>
          <a:bodyPr/>
          <a:lstStyle/>
          <a:p>
            <a:endParaRPr lang="fr-FR"/>
          </a:p>
        </p:txBody>
      </p:sp>
      <p:sp>
        <p:nvSpPr>
          <p:cNvPr id="5185" name="Oval 95"/>
          <p:cNvSpPr>
            <a:spLocks noChangeArrowheads="1"/>
          </p:cNvSpPr>
          <p:nvPr>
            <p:custDataLst>
              <p:tags r:id="rId64"/>
            </p:custDataLst>
          </p:nvPr>
        </p:nvSpPr>
        <p:spPr bwMode="auto">
          <a:xfrm>
            <a:off x="138427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6" name="Rectangle 96"/>
          <p:cNvSpPr>
            <a:spLocks noChangeArrowheads="1"/>
          </p:cNvSpPr>
          <p:nvPr>
            <p:custDataLst>
              <p:tags r:id="rId65"/>
            </p:custDataLst>
          </p:nvPr>
        </p:nvSpPr>
        <p:spPr bwMode="auto">
          <a:xfrm>
            <a:off x="4579908" y="6118248"/>
            <a:ext cx="317500" cy="138499"/>
          </a:xfrm>
          <a:prstGeom prst="rect">
            <a:avLst/>
          </a:prstGeom>
          <a:noFill/>
          <a:ln w="9525">
            <a:noFill/>
            <a:miter lim="800000"/>
            <a:headEnd/>
            <a:tailEnd/>
          </a:ln>
        </p:spPr>
        <p:txBody>
          <a:bodyPr lIns="0" tIns="0" rIns="0" bIns="0">
            <a:spAutoFit/>
          </a:bodyPr>
          <a:lstStyle/>
          <a:p>
            <a:r>
              <a:rPr lang="fr-FR" sz="900" b="1"/>
              <a:t>Estrie</a:t>
            </a:r>
            <a:endParaRPr lang="fr-FR"/>
          </a:p>
        </p:txBody>
      </p:sp>
      <p:sp>
        <p:nvSpPr>
          <p:cNvPr id="5187" name="Rectangle 97"/>
          <p:cNvSpPr>
            <a:spLocks noChangeArrowheads="1"/>
          </p:cNvSpPr>
          <p:nvPr>
            <p:custDataLst>
              <p:tags r:id="rId66"/>
            </p:custDataLst>
          </p:nvPr>
        </p:nvSpPr>
        <p:spPr bwMode="auto">
          <a:xfrm>
            <a:off x="4513233" y="6237310"/>
            <a:ext cx="354012" cy="12700"/>
          </a:xfrm>
          <a:prstGeom prst="rect">
            <a:avLst/>
          </a:prstGeom>
          <a:solidFill>
            <a:schemeClr val="bg1"/>
          </a:solidFill>
          <a:ln w="9525">
            <a:noFill/>
            <a:miter lim="800000"/>
            <a:headEnd/>
            <a:tailEnd/>
          </a:ln>
        </p:spPr>
        <p:txBody>
          <a:bodyPr/>
          <a:lstStyle/>
          <a:p>
            <a:endParaRPr lang="fr-FR"/>
          </a:p>
        </p:txBody>
      </p:sp>
      <p:sp>
        <p:nvSpPr>
          <p:cNvPr id="5189" name="Freeform 100"/>
          <p:cNvSpPr>
            <a:spLocks/>
          </p:cNvSpPr>
          <p:nvPr>
            <p:custDataLst>
              <p:tags r:id="rId67"/>
            </p:custDataLst>
          </p:nvPr>
        </p:nvSpPr>
        <p:spPr bwMode="auto">
          <a:xfrm>
            <a:off x="4965670" y="4195785"/>
            <a:ext cx="1443038" cy="1584325"/>
          </a:xfrm>
          <a:custGeom>
            <a:avLst/>
            <a:gdLst>
              <a:gd name="T0" fmla="*/ 1440158 w 7516"/>
              <a:gd name="T1" fmla="*/ 0 h 8240"/>
              <a:gd name="T2" fmla="*/ 1208420 w 7516"/>
              <a:gd name="T3" fmla="*/ 22688 h 8240"/>
              <a:gd name="T4" fmla="*/ 1146789 w 7516"/>
              <a:gd name="T5" fmla="*/ 56913 h 8240"/>
              <a:gd name="T6" fmla="*/ 1126246 w 7516"/>
              <a:gd name="T7" fmla="*/ 97482 h 8240"/>
              <a:gd name="T8" fmla="*/ 1064807 w 7516"/>
              <a:gd name="T9" fmla="*/ 198810 h 8240"/>
              <a:gd name="T10" fmla="*/ 1074599 w 7516"/>
              <a:gd name="T11" fmla="*/ 293023 h 8240"/>
              <a:gd name="T12" fmla="*/ 1085351 w 7516"/>
              <a:gd name="T13" fmla="*/ 313789 h 8240"/>
              <a:gd name="T14" fmla="*/ 1003176 w 7516"/>
              <a:gd name="T15" fmla="*/ 401465 h 8240"/>
              <a:gd name="T16" fmla="*/ 890667 w 7516"/>
              <a:gd name="T17" fmla="*/ 475682 h 8240"/>
              <a:gd name="T18" fmla="*/ 737263 w 7516"/>
              <a:gd name="T19" fmla="*/ 549899 h 8240"/>
              <a:gd name="T20" fmla="*/ 583666 w 7516"/>
              <a:gd name="T21" fmla="*/ 624693 h 8240"/>
              <a:gd name="T22" fmla="*/ 552371 w 7516"/>
              <a:gd name="T23" fmla="*/ 637768 h 8240"/>
              <a:gd name="T24" fmla="*/ 522036 w 7516"/>
              <a:gd name="T25" fmla="*/ 651227 h 8240"/>
              <a:gd name="T26" fmla="*/ 471157 w 7516"/>
              <a:gd name="T27" fmla="*/ 691988 h 8240"/>
              <a:gd name="T28" fmla="*/ 450613 w 7516"/>
              <a:gd name="T29" fmla="*/ 739672 h 8240"/>
              <a:gd name="T30" fmla="*/ 398967 w 7516"/>
              <a:gd name="T31" fmla="*/ 955786 h 8240"/>
              <a:gd name="T32" fmla="*/ 327544 w 7516"/>
              <a:gd name="T33" fmla="*/ 1022889 h 8240"/>
              <a:gd name="T34" fmla="*/ 286457 w 7516"/>
              <a:gd name="T35" fmla="*/ 1063651 h 8240"/>
              <a:gd name="T36" fmla="*/ 256122 w 7516"/>
              <a:gd name="T37" fmla="*/ 1104221 h 8240"/>
              <a:gd name="T38" fmla="*/ 204283 w 7516"/>
              <a:gd name="T39" fmla="*/ 1219199 h 8240"/>
              <a:gd name="T40" fmla="*/ 173948 w 7516"/>
              <a:gd name="T41" fmla="*/ 1279765 h 8240"/>
              <a:gd name="T42" fmla="*/ 61631 w 7516"/>
              <a:gd name="T43" fmla="*/ 1496648 h 8240"/>
              <a:gd name="T44" fmla="*/ 30335 w 7516"/>
              <a:gd name="T45" fmla="*/ 1536641 h 8240"/>
              <a:gd name="T46" fmla="*/ 0 w 7516"/>
              <a:gd name="T47" fmla="*/ 1584325 h 8240"/>
              <a:gd name="T48" fmla="*/ 172988 w 7516"/>
              <a:gd name="T49" fmla="*/ 1405704 h 8240"/>
              <a:gd name="T50" fmla="*/ 307001 w 7516"/>
              <a:gd name="T51" fmla="*/ 1306876 h 8240"/>
              <a:gd name="T52" fmla="*/ 337336 w 7516"/>
              <a:gd name="T53" fmla="*/ 1246310 h 8240"/>
              <a:gd name="T54" fmla="*/ 357880 w 7516"/>
              <a:gd name="T55" fmla="*/ 1226313 h 8240"/>
              <a:gd name="T56" fmla="*/ 378423 w 7516"/>
              <a:gd name="T57" fmla="*/ 1185552 h 8240"/>
              <a:gd name="T58" fmla="*/ 552371 w 7516"/>
              <a:gd name="T59" fmla="*/ 1016544 h 8240"/>
              <a:gd name="T60" fmla="*/ 634545 w 7516"/>
              <a:gd name="T61" fmla="*/ 935213 h 8240"/>
              <a:gd name="T62" fmla="*/ 665840 w 7516"/>
              <a:gd name="T63" fmla="*/ 915217 h 8240"/>
              <a:gd name="T64" fmla="*/ 747054 w 7516"/>
              <a:gd name="T65" fmla="*/ 847345 h 8240"/>
              <a:gd name="T66" fmla="*/ 787950 w 7516"/>
              <a:gd name="T67" fmla="*/ 806775 h 8240"/>
              <a:gd name="T68" fmla="*/ 911211 w 7516"/>
              <a:gd name="T69" fmla="*/ 732558 h 8240"/>
              <a:gd name="T70" fmla="*/ 1044263 w 7516"/>
              <a:gd name="T71" fmla="*/ 678337 h 8240"/>
              <a:gd name="T72" fmla="*/ 1136037 w 7516"/>
              <a:gd name="T73" fmla="*/ 631230 h 8240"/>
              <a:gd name="T74" fmla="*/ 1228963 w 7516"/>
              <a:gd name="T75" fmla="*/ 557013 h 8240"/>
              <a:gd name="T76" fmla="*/ 1320929 w 7516"/>
              <a:gd name="T77" fmla="*/ 522789 h 8240"/>
              <a:gd name="T78" fmla="*/ 1382559 w 7516"/>
              <a:gd name="T79" fmla="*/ 496447 h 8240"/>
              <a:gd name="T80" fmla="*/ 1443038 w 7516"/>
              <a:gd name="T81" fmla="*/ 415116 h 8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16"/>
              <a:gd name="T124" fmla="*/ 0 h 8240"/>
              <a:gd name="T125" fmla="*/ 7516 w 7516"/>
              <a:gd name="T126" fmla="*/ 8240 h 8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16" h="8240">
                <a:moveTo>
                  <a:pt x="7501" y="0"/>
                </a:moveTo>
                <a:cubicBezTo>
                  <a:pt x="7201" y="68"/>
                  <a:pt x="6615" y="94"/>
                  <a:pt x="6294" y="118"/>
                </a:cubicBezTo>
                <a:cubicBezTo>
                  <a:pt x="6167" y="175"/>
                  <a:pt x="6065" y="205"/>
                  <a:pt x="5973" y="296"/>
                </a:cubicBezTo>
                <a:cubicBezTo>
                  <a:pt x="5938" y="329"/>
                  <a:pt x="5892" y="470"/>
                  <a:pt x="5866" y="507"/>
                </a:cubicBezTo>
                <a:cubicBezTo>
                  <a:pt x="5729" y="692"/>
                  <a:pt x="5642" y="836"/>
                  <a:pt x="5546" y="1034"/>
                </a:cubicBezTo>
                <a:cubicBezTo>
                  <a:pt x="5561" y="1199"/>
                  <a:pt x="5566" y="1363"/>
                  <a:pt x="5597" y="1524"/>
                </a:cubicBezTo>
                <a:cubicBezTo>
                  <a:pt x="5602" y="1561"/>
                  <a:pt x="5653" y="1595"/>
                  <a:pt x="5653" y="1632"/>
                </a:cubicBezTo>
                <a:cubicBezTo>
                  <a:pt x="5653" y="1786"/>
                  <a:pt x="5362" y="1967"/>
                  <a:pt x="5225" y="2088"/>
                </a:cubicBezTo>
                <a:cubicBezTo>
                  <a:pt x="5128" y="2286"/>
                  <a:pt x="4899" y="2353"/>
                  <a:pt x="4639" y="2474"/>
                </a:cubicBezTo>
                <a:cubicBezTo>
                  <a:pt x="4359" y="2605"/>
                  <a:pt x="4176" y="2790"/>
                  <a:pt x="3840" y="2860"/>
                </a:cubicBezTo>
                <a:cubicBezTo>
                  <a:pt x="3565" y="2981"/>
                  <a:pt x="3320" y="3129"/>
                  <a:pt x="3040" y="3249"/>
                </a:cubicBezTo>
                <a:cubicBezTo>
                  <a:pt x="2984" y="3273"/>
                  <a:pt x="2933" y="3293"/>
                  <a:pt x="2877" y="3317"/>
                </a:cubicBezTo>
                <a:cubicBezTo>
                  <a:pt x="2826" y="3340"/>
                  <a:pt x="2719" y="3387"/>
                  <a:pt x="2719" y="3387"/>
                </a:cubicBezTo>
                <a:cubicBezTo>
                  <a:pt x="2643" y="3464"/>
                  <a:pt x="2526" y="3518"/>
                  <a:pt x="2454" y="3599"/>
                </a:cubicBezTo>
                <a:cubicBezTo>
                  <a:pt x="2388" y="3672"/>
                  <a:pt x="2388" y="3766"/>
                  <a:pt x="2347" y="3847"/>
                </a:cubicBezTo>
                <a:cubicBezTo>
                  <a:pt x="2327" y="4072"/>
                  <a:pt x="2297" y="4713"/>
                  <a:pt x="2078" y="4971"/>
                </a:cubicBezTo>
                <a:cubicBezTo>
                  <a:pt x="1930" y="5149"/>
                  <a:pt x="1864" y="5169"/>
                  <a:pt x="1706" y="5320"/>
                </a:cubicBezTo>
                <a:cubicBezTo>
                  <a:pt x="1629" y="5391"/>
                  <a:pt x="1492" y="5532"/>
                  <a:pt x="1492" y="5532"/>
                </a:cubicBezTo>
                <a:cubicBezTo>
                  <a:pt x="1324" y="5888"/>
                  <a:pt x="1584" y="5377"/>
                  <a:pt x="1334" y="5743"/>
                </a:cubicBezTo>
                <a:cubicBezTo>
                  <a:pt x="1207" y="5931"/>
                  <a:pt x="1141" y="6143"/>
                  <a:pt x="1064" y="6341"/>
                </a:cubicBezTo>
                <a:cubicBezTo>
                  <a:pt x="1023" y="6448"/>
                  <a:pt x="906" y="6656"/>
                  <a:pt x="906" y="6656"/>
                </a:cubicBezTo>
                <a:cubicBezTo>
                  <a:pt x="866" y="7099"/>
                  <a:pt x="922" y="7515"/>
                  <a:pt x="321" y="7784"/>
                </a:cubicBezTo>
                <a:cubicBezTo>
                  <a:pt x="158" y="8086"/>
                  <a:pt x="392" y="7677"/>
                  <a:pt x="158" y="7992"/>
                </a:cubicBezTo>
                <a:cubicBezTo>
                  <a:pt x="91" y="8076"/>
                  <a:pt x="102" y="8167"/>
                  <a:pt x="0" y="8240"/>
                </a:cubicBezTo>
                <a:lnTo>
                  <a:pt x="901" y="7311"/>
                </a:lnTo>
                <a:cubicBezTo>
                  <a:pt x="1115" y="7136"/>
                  <a:pt x="1360" y="6958"/>
                  <a:pt x="1599" y="6797"/>
                </a:cubicBezTo>
                <a:cubicBezTo>
                  <a:pt x="1650" y="6693"/>
                  <a:pt x="1660" y="6572"/>
                  <a:pt x="1757" y="6482"/>
                </a:cubicBezTo>
                <a:cubicBezTo>
                  <a:pt x="1792" y="6448"/>
                  <a:pt x="1838" y="6415"/>
                  <a:pt x="1864" y="6378"/>
                </a:cubicBezTo>
                <a:cubicBezTo>
                  <a:pt x="1910" y="6311"/>
                  <a:pt x="1910" y="6227"/>
                  <a:pt x="1971" y="6166"/>
                </a:cubicBezTo>
                <a:cubicBezTo>
                  <a:pt x="2271" y="5871"/>
                  <a:pt x="2566" y="5575"/>
                  <a:pt x="2877" y="5287"/>
                </a:cubicBezTo>
                <a:cubicBezTo>
                  <a:pt x="3025" y="5149"/>
                  <a:pt x="3162" y="5005"/>
                  <a:pt x="3305" y="4864"/>
                </a:cubicBezTo>
                <a:cubicBezTo>
                  <a:pt x="3346" y="4824"/>
                  <a:pt x="3417" y="4797"/>
                  <a:pt x="3468" y="4760"/>
                </a:cubicBezTo>
                <a:cubicBezTo>
                  <a:pt x="3610" y="4649"/>
                  <a:pt x="3758" y="4522"/>
                  <a:pt x="3891" y="4407"/>
                </a:cubicBezTo>
                <a:cubicBezTo>
                  <a:pt x="3967" y="4340"/>
                  <a:pt x="3997" y="4243"/>
                  <a:pt x="4104" y="4196"/>
                </a:cubicBezTo>
                <a:cubicBezTo>
                  <a:pt x="4354" y="4089"/>
                  <a:pt x="4512" y="3921"/>
                  <a:pt x="4746" y="3810"/>
                </a:cubicBezTo>
                <a:cubicBezTo>
                  <a:pt x="5011" y="3686"/>
                  <a:pt x="5169" y="3619"/>
                  <a:pt x="5439" y="3528"/>
                </a:cubicBezTo>
                <a:cubicBezTo>
                  <a:pt x="5617" y="3468"/>
                  <a:pt x="5749" y="3357"/>
                  <a:pt x="5917" y="3283"/>
                </a:cubicBezTo>
                <a:cubicBezTo>
                  <a:pt x="6085" y="3115"/>
                  <a:pt x="6162" y="3001"/>
                  <a:pt x="6401" y="2897"/>
                </a:cubicBezTo>
                <a:cubicBezTo>
                  <a:pt x="6579" y="2719"/>
                  <a:pt x="6635" y="2806"/>
                  <a:pt x="6880" y="2719"/>
                </a:cubicBezTo>
                <a:cubicBezTo>
                  <a:pt x="6992" y="2679"/>
                  <a:pt x="7201" y="2582"/>
                  <a:pt x="7201" y="2582"/>
                </a:cubicBezTo>
                <a:cubicBezTo>
                  <a:pt x="7262" y="2451"/>
                  <a:pt x="7338" y="2236"/>
                  <a:pt x="7516" y="2159"/>
                </a:cubicBezTo>
              </a:path>
            </a:pathLst>
          </a:custGeom>
          <a:noFill/>
          <a:ln w="14605" cap="flat">
            <a:solidFill>
              <a:schemeClr val="tx1"/>
            </a:solidFill>
            <a:prstDash val="solid"/>
            <a:round/>
            <a:headEnd/>
            <a:tailEnd/>
          </a:ln>
        </p:spPr>
        <p:txBody>
          <a:bodyPr/>
          <a:lstStyle/>
          <a:p>
            <a:endParaRPr lang="fr-CA" dirty="0"/>
          </a:p>
        </p:txBody>
      </p:sp>
      <p:sp>
        <p:nvSpPr>
          <p:cNvPr id="5190" name="Rectangle 101"/>
          <p:cNvSpPr>
            <a:spLocks noChangeArrowheads="1"/>
          </p:cNvSpPr>
          <p:nvPr>
            <p:custDataLst>
              <p:tags r:id="rId68"/>
            </p:custDataLst>
          </p:nvPr>
        </p:nvSpPr>
        <p:spPr bwMode="auto">
          <a:xfrm>
            <a:off x="3211483" y="5691210"/>
            <a:ext cx="1102866" cy="138499"/>
          </a:xfrm>
          <a:prstGeom prst="rect">
            <a:avLst/>
          </a:prstGeom>
          <a:noFill/>
          <a:ln w="9525">
            <a:noFill/>
            <a:miter lim="800000"/>
            <a:headEnd/>
            <a:tailEnd/>
          </a:ln>
        </p:spPr>
        <p:txBody>
          <a:bodyPr wrap="none" lIns="0" tIns="0" rIns="0" bIns="0">
            <a:spAutoFit/>
          </a:bodyPr>
          <a:lstStyle/>
          <a:p>
            <a:r>
              <a:rPr lang="fr-FR" sz="900" b="1" dirty="0" smtClean="0"/>
              <a:t>Mauricie-Centre </a:t>
            </a:r>
            <a:r>
              <a:rPr lang="fr-FR" sz="900" b="1" dirty="0"/>
              <a:t>du </a:t>
            </a:r>
            <a:endParaRPr lang="fr-FR" dirty="0"/>
          </a:p>
        </p:txBody>
      </p:sp>
      <p:sp>
        <p:nvSpPr>
          <p:cNvPr id="5191" name="Rectangle 102"/>
          <p:cNvSpPr>
            <a:spLocks noChangeArrowheads="1"/>
          </p:cNvSpPr>
          <p:nvPr>
            <p:custDataLst>
              <p:tags r:id="rId69"/>
            </p:custDataLst>
          </p:nvPr>
        </p:nvSpPr>
        <p:spPr bwMode="auto">
          <a:xfrm>
            <a:off x="3216241" y="6245267"/>
            <a:ext cx="1185863" cy="14287"/>
          </a:xfrm>
          <a:prstGeom prst="rect">
            <a:avLst/>
          </a:prstGeom>
          <a:solidFill>
            <a:schemeClr val="bg1"/>
          </a:solidFill>
          <a:ln w="9525">
            <a:noFill/>
            <a:miter lim="800000"/>
            <a:headEnd/>
            <a:tailEnd/>
          </a:ln>
        </p:spPr>
        <p:txBody>
          <a:bodyPr/>
          <a:lstStyle/>
          <a:p>
            <a:endParaRPr lang="fr-FR"/>
          </a:p>
        </p:txBody>
      </p:sp>
      <p:sp>
        <p:nvSpPr>
          <p:cNvPr id="5192" name="Rectangle 103"/>
          <p:cNvSpPr>
            <a:spLocks noChangeArrowheads="1"/>
          </p:cNvSpPr>
          <p:nvPr>
            <p:custDataLst>
              <p:tags r:id="rId70"/>
            </p:custDataLst>
          </p:nvPr>
        </p:nvSpPr>
        <p:spPr bwMode="auto">
          <a:xfrm>
            <a:off x="3211483" y="5835673"/>
            <a:ext cx="423193" cy="138499"/>
          </a:xfrm>
          <a:prstGeom prst="rect">
            <a:avLst/>
          </a:prstGeom>
          <a:noFill/>
          <a:ln w="9525">
            <a:noFill/>
            <a:miter lim="800000"/>
            <a:headEnd/>
            <a:tailEnd/>
          </a:ln>
        </p:spPr>
        <p:txBody>
          <a:bodyPr wrap="none" lIns="0" tIns="0" rIns="0" bIns="0">
            <a:spAutoFit/>
          </a:bodyPr>
          <a:lstStyle/>
          <a:p>
            <a:r>
              <a:rPr lang="fr-FR" sz="900" b="1" dirty="0"/>
              <a:t>Québec</a:t>
            </a:r>
            <a:endParaRPr lang="fr-FR" dirty="0"/>
          </a:p>
        </p:txBody>
      </p:sp>
      <p:sp>
        <p:nvSpPr>
          <p:cNvPr id="5193" name="Rectangle 104"/>
          <p:cNvSpPr>
            <a:spLocks noChangeArrowheads="1"/>
          </p:cNvSpPr>
          <p:nvPr>
            <p:custDataLst>
              <p:tags r:id="rId71"/>
            </p:custDataLst>
          </p:nvPr>
        </p:nvSpPr>
        <p:spPr bwMode="auto">
          <a:xfrm>
            <a:off x="3209895" y="5978548"/>
            <a:ext cx="466725" cy="14287"/>
          </a:xfrm>
          <a:prstGeom prst="rect">
            <a:avLst/>
          </a:prstGeom>
          <a:solidFill>
            <a:schemeClr val="bg1"/>
          </a:solidFill>
          <a:ln w="9525">
            <a:noFill/>
            <a:miter lim="800000"/>
            <a:headEnd/>
            <a:tailEnd/>
          </a:ln>
        </p:spPr>
        <p:txBody>
          <a:bodyPr/>
          <a:lstStyle/>
          <a:p>
            <a:endParaRPr lang="fr-FR"/>
          </a:p>
        </p:txBody>
      </p:sp>
      <p:sp>
        <p:nvSpPr>
          <p:cNvPr id="5194" name="Rectangle 105"/>
          <p:cNvSpPr>
            <a:spLocks noChangeArrowheads="1"/>
          </p:cNvSpPr>
          <p:nvPr>
            <p:custDataLst>
              <p:tags r:id="rId72"/>
            </p:custDataLst>
          </p:nvPr>
        </p:nvSpPr>
        <p:spPr bwMode="auto">
          <a:xfrm>
            <a:off x="3676620" y="584678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95" name="Oval 106"/>
          <p:cNvSpPr>
            <a:spLocks noChangeArrowheads="1"/>
          </p:cNvSpPr>
          <p:nvPr>
            <p:custDataLst>
              <p:tags r:id="rId73"/>
            </p:custDataLst>
          </p:nvPr>
        </p:nvSpPr>
        <p:spPr bwMode="auto">
          <a:xfrm>
            <a:off x="4200495" y="5892823"/>
            <a:ext cx="93663" cy="61912"/>
          </a:xfrm>
          <a:prstGeom prst="ellipse">
            <a:avLst/>
          </a:prstGeom>
          <a:solidFill>
            <a:schemeClr val="tx1"/>
          </a:solidFill>
          <a:ln w="0">
            <a:solidFill>
              <a:schemeClr val="tx1"/>
            </a:solidFill>
            <a:round/>
            <a:headEnd/>
            <a:tailEnd/>
          </a:ln>
        </p:spPr>
        <p:txBody>
          <a:bodyPr/>
          <a:lstStyle/>
          <a:p>
            <a:endParaRPr lang="fr-FR" dirty="0"/>
          </a:p>
        </p:txBody>
      </p:sp>
      <p:sp>
        <p:nvSpPr>
          <p:cNvPr id="5196" name="Oval 107"/>
          <p:cNvSpPr>
            <a:spLocks noChangeArrowheads="1"/>
          </p:cNvSpPr>
          <p:nvPr>
            <p:custDataLst>
              <p:tags r:id="rId74"/>
            </p:custDataLst>
          </p:nvPr>
        </p:nvSpPr>
        <p:spPr bwMode="auto">
          <a:xfrm>
            <a:off x="2420908" y="2154260"/>
            <a:ext cx="465137" cy="447675"/>
          </a:xfrm>
          <a:prstGeom prst="ellipse">
            <a:avLst/>
          </a:prstGeom>
          <a:noFill/>
          <a:ln w="8890" cap="rnd">
            <a:solidFill>
              <a:srgbClr val="000000"/>
            </a:solidFill>
            <a:round/>
            <a:headEnd/>
            <a:tailEnd/>
          </a:ln>
        </p:spPr>
        <p:txBody>
          <a:bodyPr/>
          <a:lstStyle/>
          <a:p>
            <a:endParaRPr lang="fr-FR"/>
          </a:p>
        </p:txBody>
      </p:sp>
      <p:grpSp>
        <p:nvGrpSpPr>
          <p:cNvPr id="16" name="Group 108"/>
          <p:cNvGrpSpPr>
            <a:grpSpLocks/>
          </p:cNvGrpSpPr>
          <p:nvPr>
            <p:custDataLst>
              <p:tags r:id="rId75"/>
            </p:custDataLst>
          </p:nvPr>
        </p:nvGrpSpPr>
        <p:grpSpPr bwMode="auto">
          <a:xfrm>
            <a:off x="906433" y="3349648"/>
            <a:ext cx="2916237" cy="1308100"/>
            <a:chOff x="841" y="4054"/>
            <a:chExt cx="4270" cy="1916"/>
          </a:xfrm>
        </p:grpSpPr>
        <p:sp>
          <p:nvSpPr>
            <p:cNvPr id="5236" name="Rectangle 109"/>
            <p:cNvSpPr>
              <a:spLocks noChangeArrowheads="1"/>
            </p:cNvSpPr>
            <p:nvPr/>
          </p:nvSpPr>
          <p:spPr bwMode="auto">
            <a:xfrm>
              <a:off x="841" y="4054"/>
              <a:ext cx="4270" cy="1916"/>
            </a:xfrm>
            <a:prstGeom prst="rect">
              <a:avLst/>
            </a:prstGeom>
            <a:solidFill>
              <a:srgbClr val="FFFFFF"/>
            </a:solidFill>
            <a:ln w="9525">
              <a:noFill/>
              <a:miter lim="800000"/>
              <a:headEnd/>
              <a:tailEnd/>
            </a:ln>
          </p:spPr>
          <p:txBody>
            <a:bodyPr/>
            <a:lstStyle/>
            <a:p>
              <a:endParaRPr lang="fr-FR"/>
            </a:p>
          </p:txBody>
        </p:sp>
        <p:sp>
          <p:nvSpPr>
            <p:cNvPr id="5237" name="Rectangle 110"/>
            <p:cNvSpPr>
              <a:spLocks noChangeArrowheads="1"/>
            </p:cNvSpPr>
            <p:nvPr/>
          </p:nvSpPr>
          <p:spPr bwMode="auto">
            <a:xfrm>
              <a:off x="841" y="4054"/>
              <a:ext cx="4270" cy="1916"/>
            </a:xfrm>
            <a:prstGeom prst="rect">
              <a:avLst/>
            </a:prstGeom>
            <a:noFill/>
            <a:ln w="8890" cap="rnd">
              <a:solidFill>
                <a:srgbClr val="000000"/>
              </a:solidFill>
              <a:miter lim="800000"/>
              <a:headEnd/>
              <a:tailEnd/>
            </a:ln>
          </p:spPr>
          <p:txBody>
            <a:bodyPr/>
            <a:lstStyle/>
            <a:p>
              <a:endParaRPr lang="fr-FR"/>
            </a:p>
          </p:txBody>
        </p:sp>
      </p:grpSp>
      <p:sp>
        <p:nvSpPr>
          <p:cNvPr id="5198" name="Rectangle 111"/>
          <p:cNvSpPr>
            <a:spLocks noChangeArrowheads="1"/>
          </p:cNvSpPr>
          <p:nvPr>
            <p:custDataLst>
              <p:tags r:id="rId76"/>
            </p:custDataLst>
          </p:nvPr>
        </p:nvSpPr>
        <p:spPr bwMode="auto">
          <a:xfrm>
            <a:off x="2366933" y="3400448"/>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199" name="Rectangle 112"/>
          <p:cNvSpPr>
            <a:spLocks noChangeArrowheads="1"/>
          </p:cNvSpPr>
          <p:nvPr>
            <p:custDataLst>
              <p:tags r:id="rId77"/>
            </p:custDataLst>
          </p:nvPr>
        </p:nvSpPr>
        <p:spPr bwMode="auto">
          <a:xfrm>
            <a:off x="1854170" y="3579835"/>
            <a:ext cx="973023" cy="261610"/>
          </a:xfrm>
          <a:prstGeom prst="rect">
            <a:avLst/>
          </a:prstGeom>
          <a:noFill/>
          <a:ln w="9525">
            <a:noFill/>
            <a:miter lim="800000"/>
            <a:headEnd/>
            <a:tailEnd/>
          </a:ln>
        </p:spPr>
        <p:txBody>
          <a:bodyPr wrap="none" lIns="0" tIns="0" rIns="0" bIns="0">
            <a:spAutoFit/>
          </a:bodyPr>
          <a:lstStyle/>
          <a:p>
            <a:r>
              <a:rPr lang="fr-FR" sz="1700"/>
              <a:t>Le réseau</a:t>
            </a:r>
            <a:endParaRPr lang="fr-FR"/>
          </a:p>
        </p:txBody>
      </p:sp>
      <p:sp>
        <p:nvSpPr>
          <p:cNvPr id="5200" name="Rectangle 113"/>
          <p:cNvSpPr>
            <a:spLocks noChangeArrowheads="1"/>
          </p:cNvSpPr>
          <p:nvPr>
            <p:custDataLst>
              <p:tags r:id="rId78"/>
            </p:custDataLst>
          </p:nvPr>
        </p:nvSpPr>
        <p:spPr bwMode="auto">
          <a:xfrm>
            <a:off x="2879695" y="3579835"/>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1" name="Rectangle 114"/>
          <p:cNvSpPr>
            <a:spLocks noChangeArrowheads="1"/>
          </p:cNvSpPr>
          <p:nvPr>
            <p:custDataLst>
              <p:tags r:id="rId79"/>
            </p:custDataLst>
          </p:nvPr>
        </p:nvSpPr>
        <p:spPr bwMode="auto">
          <a:xfrm>
            <a:off x="1928783" y="3841773"/>
            <a:ext cx="823944" cy="261610"/>
          </a:xfrm>
          <a:prstGeom prst="rect">
            <a:avLst/>
          </a:prstGeom>
          <a:noFill/>
          <a:ln w="9525">
            <a:noFill/>
            <a:miter lim="800000"/>
            <a:headEnd/>
            <a:tailEnd/>
          </a:ln>
        </p:spPr>
        <p:txBody>
          <a:bodyPr wrap="none" lIns="0" tIns="0" rIns="0" bIns="0">
            <a:spAutoFit/>
          </a:bodyPr>
          <a:lstStyle/>
          <a:p>
            <a:r>
              <a:rPr lang="fr-FR" sz="1700"/>
              <a:t>SurvUDI</a:t>
            </a:r>
            <a:endParaRPr lang="fr-FR"/>
          </a:p>
        </p:txBody>
      </p:sp>
      <p:sp>
        <p:nvSpPr>
          <p:cNvPr id="5202" name="Rectangle 115"/>
          <p:cNvSpPr>
            <a:spLocks noChangeArrowheads="1"/>
          </p:cNvSpPr>
          <p:nvPr>
            <p:custDataLst>
              <p:tags r:id="rId80"/>
            </p:custDataLst>
          </p:nvPr>
        </p:nvSpPr>
        <p:spPr bwMode="auto">
          <a:xfrm>
            <a:off x="2803495" y="3841773"/>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3" name="Rectangle 116"/>
          <p:cNvSpPr>
            <a:spLocks noChangeArrowheads="1"/>
          </p:cNvSpPr>
          <p:nvPr>
            <p:custDataLst>
              <p:tags r:id="rId81"/>
            </p:custDataLst>
          </p:nvPr>
        </p:nvSpPr>
        <p:spPr bwMode="auto">
          <a:xfrm>
            <a:off x="2006570" y="4111648"/>
            <a:ext cx="60914" cy="261610"/>
          </a:xfrm>
          <a:prstGeom prst="rect">
            <a:avLst/>
          </a:prstGeom>
          <a:noFill/>
          <a:ln w="9525">
            <a:noFill/>
            <a:miter lim="800000"/>
            <a:headEnd/>
            <a:tailEnd/>
          </a:ln>
        </p:spPr>
        <p:txBody>
          <a:bodyPr wrap="none" lIns="0" tIns="0" rIns="0" bIns="0">
            <a:spAutoFit/>
          </a:bodyPr>
          <a:lstStyle/>
          <a:p>
            <a:r>
              <a:rPr lang="fr-FR" sz="1700"/>
              <a:t>I</a:t>
            </a:r>
            <a:endParaRPr lang="fr-FR"/>
          </a:p>
        </p:txBody>
      </p:sp>
      <p:sp>
        <p:nvSpPr>
          <p:cNvPr id="5204" name="Rectangle 117"/>
          <p:cNvSpPr>
            <a:spLocks noChangeArrowheads="1"/>
          </p:cNvSpPr>
          <p:nvPr>
            <p:custDataLst>
              <p:tags r:id="rId82"/>
            </p:custDataLst>
          </p:nvPr>
        </p:nvSpPr>
        <p:spPr bwMode="auto">
          <a:xfrm>
            <a:off x="2070070" y="4111648"/>
            <a:ext cx="72136" cy="261610"/>
          </a:xfrm>
          <a:prstGeom prst="rect">
            <a:avLst/>
          </a:prstGeom>
          <a:noFill/>
          <a:ln w="9525">
            <a:noFill/>
            <a:miter lim="800000"/>
            <a:headEnd/>
            <a:tailEnd/>
          </a:ln>
        </p:spPr>
        <p:txBody>
          <a:bodyPr wrap="none" lIns="0" tIns="0" rIns="0" bIns="0">
            <a:spAutoFit/>
          </a:bodyPr>
          <a:lstStyle/>
          <a:p>
            <a:r>
              <a:rPr lang="fr-FR" sz="1700"/>
              <a:t>-</a:t>
            </a:r>
            <a:endParaRPr lang="fr-FR"/>
          </a:p>
        </p:txBody>
      </p:sp>
      <p:sp>
        <p:nvSpPr>
          <p:cNvPr id="5205" name="Rectangle 118"/>
          <p:cNvSpPr>
            <a:spLocks noChangeArrowheads="1"/>
          </p:cNvSpPr>
          <p:nvPr>
            <p:custDataLst>
              <p:tags r:id="rId83"/>
            </p:custDataLst>
          </p:nvPr>
        </p:nvSpPr>
        <p:spPr bwMode="auto">
          <a:xfrm>
            <a:off x="2144683" y="4111648"/>
            <a:ext cx="536942" cy="261610"/>
          </a:xfrm>
          <a:prstGeom prst="rect">
            <a:avLst/>
          </a:prstGeom>
          <a:noFill/>
          <a:ln w="9525">
            <a:noFill/>
            <a:miter lim="800000"/>
            <a:headEnd/>
            <a:tailEnd/>
          </a:ln>
        </p:spPr>
        <p:txBody>
          <a:bodyPr wrap="none" lIns="0" tIns="0" rIns="0" bIns="0">
            <a:spAutoFit/>
          </a:bodyPr>
          <a:lstStyle/>
          <a:p>
            <a:r>
              <a:rPr lang="fr-FR" sz="1700"/>
              <a:t>Track</a:t>
            </a:r>
            <a:endParaRPr lang="fr-FR"/>
          </a:p>
        </p:txBody>
      </p:sp>
      <p:sp>
        <p:nvSpPr>
          <p:cNvPr id="5206" name="Rectangle 119"/>
          <p:cNvSpPr>
            <a:spLocks noChangeArrowheads="1"/>
          </p:cNvSpPr>
          <p:nvPr>
            <p:custDataLst>
              <p:tags r:id="rId84"/>
            </p:custDataLst>
          </p:nvPr>
        </p:nvSpPr>
        <p:spPr bwMode="auto">
          <a:xfrm>
            <a:off x="2725708" y="4178323"/>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7" name="Rectangle 120"/>
          <p:cNvSpPr>
            <a:spLocks noChangeArrowheads="1"/>
          </p:cNvSpPr>
          <p:nvPr>
            <p:custDataLst>
              <p:tags r:id="rId85"/>
            </p:custDataLst>
          </p:nvPr>
        </p:nvSpPr>
        <p:spPr bwMode="auto">
          <a:xfrm>
            <a:off x="2366933" y="4370410"/>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8" name="Rectangle 121"/>
          <p:cNvSpPr>
            <a:spLocks noChangeArrowheads="1"/>
          </p:cNvSpPr>
          <p:nvPr>
            <p:custDataLst>
              <p:tags r:id="rId86"/>
            </p:custDataLst>
          </p:nvPr>
        </p:nvSpPr>
        <p:spPr bwMode="auto">
          <a:xfrm>
            <a:off x="2366933" y="45466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09" name="Rectangle 122"/>
          <p:cNvSpPr>
            <a:spLocks noChangeArrowheads="1"/>
          </p:cNvSpPr>
          <p:nvPr>
            <p:custDataLst>
              <p:tags r:id="rId87"/>
            </p:custDataLst>
          </p:nvPr>
        </p:nvSpPr>
        <p:spPr bwMode="auto">
          <a:xfrm>
            <a:off x="2341533" y="4519635"/>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0" name="Rectangle 123"/>
          <p:cNvSpPr>
            <a:spLocks noChangeArrowheads="1"/>
          </p:cNvSpPr>
          <p:nvPr>
            <p:custDataLst>
              <p:tags r:id="rId88"/>
            </p:custDataLst>
          </p:nvPr>
        </p:nvSpPr>
        <p:spPr bwMode="auto">
          <a:xfrm>
            <a:off x="2354233" y="45339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1" name="Rectangle 124"/>
          <p:cNvSpPr>
            <a:spLocks noChangeArrowheads="1"/>
          </p:cNvSpPr>
          <p:nvPr>
            <p:custDataLst>
              <p:tags r:id="rId89"/>
            </p:custDataLst>
          </p:nvPr>
        </p:nvSpPr>
        <p:spPr bwMode="auto">
          <a:xfrm>
            <a:off x="947708" y="2330473"/>
            <a:ext cx="232436" cy="92333"/>
          </a:xfrm>
          <a:prstGeom prst="rect">
            <a:avLst/>
          </a:prstGeom>
          <a:noFill/>
          <a:ln w="9525">
            <a:noFill/>
            <a:miter lim="800000"/>
            <a:headEnd/>
            <a:tailEnd/>
          </a:ln>
        </p:spPr>
        <p:txBody>
          <a:bodyPr wrap="none" lIns="0" tIns="0" rIns="0" bIns="0">
            <a:spAutoFit/>
          </a:bodyPr>
          <a:lstStyle/>
          <a:p>
            <a:r>
              <a:rPr lang="fr-FR" sz="600">
                <a:latin typeface="Courier" pitchFamily="49" charset="0"/>
              </a:rPr>
              <a:t>Edmon</a:t>
            </a:r>
            <a:endParaRPr lang="fr-FR"/>
          </a:p>
        </p:txBody>
      </p:sp>
      <p:sp>
        <p:nvSpPr>
          <p:cNvPr id="5212" name="Rectangle 125"/>
          <p:cNvSpPr>
            <a:spLocks noChangeArrowheads="1"/>
          </p:cNvSpPr>
          <p:nvPr>
            <p:custDataLst>
              <p:tags r:id="rId90"/>
            </p:custDataLst>
          </p:nvPr>
        </p:nvSpPr>
        <p:spPr bwMode="auto">
          <a:xfrm>
            <a:off x="1176308" y="2328885"/>
            <a:ext cx="139462"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ton</a:t>
            </a:r>
            <a:endParaRPr lang="fr-FR"/>
          </a:p>
        </p:txBody>
      </p:sp>
      <p:sp>
        <p:nvSpPr>
          <p:cNvPr id="5213" name="Rectangle 126"/>
          <p:cNvSpPr>
            <a:spLocks noChangeArrowheads="1"/>
          </p:cNvSpPr>
          <p:nvPr>
            <p:custDataLst>
              <p:tags r:id="rId91"/>
            </p:custDataLst>
          </p:nvPr>
        </p:nvSpPr>
        <p:spPr bwMode="auto">
          <a:xfrm>
            <a:off x="1316008" y="23288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grpSp>
        <p:nvGrpSpPr>
          <p:cNvPr id="17" name="Group 127"/>
          <p:cNvGrpSpPr>
            <a:grpSpLocks/>
          </p:cNvGrpSpPr>
          <p:nvPr>
            <p:custDataLst>
              <p:tags r:id="rId92"/>
            </p:custDataLst>
          </p:nvPr>
        </p:nvGrpSpPr>
        <p:grpSpPr bwMode="auto">
          <a:xfrm>
            <a:off x="1136620" y="2443185"/>
            <a:ext cx="38100" cy="38100"/>
            <a:chOff x="1178" y="2727"/>
            <a:chExt cx="56" cy="57"/>
          </a:xfrm>
        </p:grpSpPr>
        <p:sp>
          <p:nvSpPr>
            <p:cNvPr id="5234" name="Oval 128"/>
            <p:cNvSpPr>
              <a:spLocks noChangeArrowheads="1"/>
            </p:cNvSpPr>
            <p:nvPr/>
          </p:nvSpPr>
          <p:spPr bwMode="auto">
            <a:xfrm>
              <a:off x="1178" y="2727"/>
              <a:ext cx="56" cy="57"/>
            </a:xfrm>
            <a:prstGeom prst="ellipse">
              <a:avLst/>
            </a:prstGeom>
            <a:solidFill>
              <a:srgbClr val="000000"/>
            </a:solidFill>
            <a:ln w="0">
              <a:solidFill>
                <a:srgbClr val="000000"/>
              </a:solidFill>
              <a:round/>
              <a:headEnd/>
              <a:tailEnd/>
            </a:ln>
          </p:spPr>
          <p:txBody>
            <a:bodyPr/>
            <a:lstStyle/>
            <a:p>
              <a:endParaRPr lang="fr-FR"/>
            </a:p>
          </p:txBody>
        </p:sp>
        <p:sp>
          <p:nvSpPr>
            <p:cNvPr id="5235" name="Oval 129"/>
            <p:cNvSpPr>
              <a:spLocks noChangeArrowheads="1"/>
            </p:cNvSpPr>
            <p:nvPr/>
          </p:nvSpPr>
          <p:spPr bwMode="auto">
            <a:xfrm>
              <a:off x="1178" y="2727"/>
              <a:ext cx="56" cy="57"/>
            </a:xfrm>
            <a:prstGeom prst="ellipse">
              <a:avLst/>
            </a:prstGeom>
            <a:noFill/>
            <a:ln w="4445" cap="rnd">
              <a:solidFill>
                <a:srgbClr val="000000"/>
              </a:solidFill>
              <a:round/>
              <a:headEnd/>
              <a:tailEnd/>
            </a:ln>
          </p:spPr>
          <p:txBody>
            <a:bodyPr/>
            <a:lstStyle/>
            <a:p>
              <a:endParaRPr lang="fr-FR"/>
            </a:p>
          </p:txBody>
        </p:sp>
      </p:grpSp>
      <p:sp>
        <p:nvSpPr>
          <p:cNvPr id="5215" name="Oval 130"/>
          <p:cNvSpPr>
            <a:spLocks noChangeArrowheads="1"/>
          </p:cNvSpPr>
          <p:nvPr>
            <p:custDataLst>
              <p:tags r:id="rId93"/>
            </p:custDataLst>
          </p:nvPr>
        </p:nvSpPr>
        <p:spPr bwMode="auto">
          <a:xfrm>
            <a:off x="3965545" y="6188098"/>
            <a:ext cx="93663" cy="63500"/>
          </a:xfrm>
          <a:prstGeom prst="ellipse">
            <a:avLst/>
          </a:prstGeom>
          <a:solidFill>
            <a:schemeClr val="tx1"/>
          </a:solidFill>
          <a:ln w="0">
            <a:solidFill>
              <a:schemeClr val="tx1"/>
            </a:solidFill>
            <a:round/>
            <a:headEnd/>
            <a:tailEnd/>
          </a:ln>
        </p:spPr>
        <p:txBody>
          <a:bodyPr/>
          <a:lstStyle/>
          <a:p>
            <a:endParaRPr lang="fr-FR"/>
          </a:p>
        </p:txBody>
      </p:sp>
      <p:grpSp>
        <p:nvGrpSpPr>
          <p:cNvPr id="18" name="Group 131"/>
          <p:cNvGrpSpPr>
            <a:grpSpLocks/>
          </p:cNvGrpSpPr>
          <p:nvPr>
            <p:custDataLst>
              <p:tags r:id="rId94"/>
            </p:custDataLst>
          </p:nvPr>
        </p:nvGrpSpPr>
        <p:grpSpPr bwMode="auto">
          <a:xfrm>
            <a:off x="785783" y="2262210"/>
            <a:ext cx="38100" cy="39688"/>
            <a:chOff x="548" y="2860"/>
            <a:chExt cx="56" cy="56"/>
          </a:xfrm>
        </p:grpSpPr>
        <p:sp>
          <p:nvSpPr>
            <p:cNvPr id="5232" name="Oval 132"/>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33" name="Oval 133"/>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9" name="Group 134"/>
          <p:cNvGrpSpPr>
            <a:grpSpLocks/>
          </p:cNvGrpSpPr>
          <p:nvPr>
            <p:custDataLst>
              <p:tags r:id="rId95"/>
            </p:custDataLst>
          </p:nvPr>
        </p:nvGrpSpPr>
        <p:grpSpPr bwMode="auto">
          <a:xfrm>
            <a:off x="2586008" y="2605110"/>
            <a:ext cx="38100" cy="38100"/>
            <a:chOff x="3281" y="2975"/>
            <a:chExt cx="55" cy="56"/>
          </a:xfrm>
        </p:grpSpPr>
        <p:sp>
          <p:nvSpPr>
            <p:cNvPr id="5230" name="Oval 135"/>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31" name="Oval 136"/>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sp>
        <p:nvSpPr>
          <p:cNvPr id="5218" name="Rectangle 137"/>
          <p:cNvSpPr>
            <a:spLocks noChangeArrowheads="1"/>
          </p:cNvSpPr>
          <p:nvPr>
            <p:custDataLst>
              <p:tags r:id="rId96"/>
            </p:custDataLst>
          </p:nvPr>
        </p:nvSpPr>
        <p:spPr bwMode="auto">
          <a:xfrm>
            <a:off x="2760633" y="2828948"/>
            <a:ext cx="65" cy="276999"/>
          </a:xfrm>
          <a:prstGeom prst="rect">
            <a:avLst/>
          </a:prstGeom>
          <a:noFill/>
          <a:ln w="9525">
            <a:noFill/>
            <a:miter lim="800000"/>
            <a:headEnd/>
            <a:tailEnd/>
          </a:ln>
        </p:spPr>
        <p:txBody>
          <a:bodyPr wrap="none" lIns="0" tIns="0" rIns="0" bIns="0">
            <a:spAutoFit/>
          </a:bodyPr>
          <a:lstStyle/>
          <a:p>
            <a:endParaRPr lang="fr-FR"/>
          </a:p>
        </p:txBody>
      </p:sp>
      <p:sp>
        <p:nvSpPr>
          <p:cNvPr id="5219" name="Rectangle 138"/>
          <p:cNvSpPr>
            <a:spLocks noChangeArrowheads="1"/>
          </p:cNvSpPr>
          <p:nvPr>
            <p:custDataLst>
              <p:tags r:id="rId97"/>
            </p:custDataLst>
          </p:nvPr>
        </p:nvSpPr>
        <p:spPr bwMode="auto">
          <a:xfrm>
            <a:off x="2633633" y="2624160"/>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Kingston</a:t>
            </a:r>
            <a:endParaRPr lang="fr-FR"/>
          </a:p>
        </p:txBody>
      </p:sp>
      <p:sp>
        <p:nvSpPr>
          <p:cNvPr id="5220" name="Rectangle 139"/>
          <p:cNvSpPr>
            <a:spLocks noChangeArrowheads="1"/>
          </p:cNvSpPr>
          <p:nvPr>
            <p:custDataLst>
              <p:tags r:id="rId98"/>
            </p:custDataLst>
          </p:nvPr>
        </p:nvSpPr>
        <p:spPr bwMode="auto">
          <a:xfrm>
            <a:off x="646083" y="2055835"/>
            <a:ext cx="325410" cy="184666"/>
          </a:xfrm>
          <a:prstGeom prst="rect">
            <a:avLst/>
          </a:prstGeom>
          <a:noFill/>
          <a:ln w="9525">
            <a:noFill/>
            <a:miter lim="800000"/>
            <a:headEnd/>
            <a:tailEnd/>
          </a:ln>
        </p:spPr>
        <p:txBody>
          <a:bodyPr wrap="none" lIns="0" tIns="0" rIns="0" bIns="0">
            <a:spAutoFit/>
          </a:bodyPr>
          <a:lstStyle/>
          <a:p>
            <a:r>
              <a:rPr lang="fr-FR" sz="600">
                <a:latin typeface="Courier" pitchFamily="49" charset="0"/>
              </a:rPr>
              <a:t>Prince </a:t>
            </a:r>
          </a:p>
          <a:p>
            <a:r>
              <a:rPr lang="fr-FR" sz="600">
                <a:latin typeface="Courier" pitchFamily="49" charset="0"/>
              </a:rPr>
              <a:t>George</a:t>
            </a:r>
            <a:endParaRPr lang="fr-FR"/>
          </a:p>
        </p:txBody>
      </p:sp>
      <p:sp>
        <p:nvSpPr>
          <p:cNvPr id="5221" name="Rectangle 140"/>
          <p:cNvSpPr>
            <a:spLocks noChangeArrowheads="1"/>
          </p:cNvSpPr>
          <p:nvPr>
            <p:custDataLst>
              <p:tags r:id="rId99"/>
            </p:custDataLst>
          </p:nvPr>
        </p:nvSpPr>
        <p:spPr bwMode="auto">
          <a:xfrm>
            <a:off x="2019270" y="2365398"/>
            <a:ext cx="123825" cy="122237"/>
          </a:xfrm>
          <a:prstGeom prst="rect">
            <a:avLst/>
          </a:prstGeom>
          <a:solidFill>
            <a:srgbClr val="FFFFFF"/>
          </a:solidFill>
          <a:ln w="9525">
            <a:noFill/>
            <a:miter lim="800000"/>
            <a:headEnd/>
            <a:tailEnd/>
          </a:ln>
        </p:spPr>
        <p:txBody>
          <a:bodyPr/>
          <a:lstStyle/>
          <a:p>
            <a:endParaRPr lang="fr-FR"/>
          </a:p>
        </p:txBody>
      </p:sp>
      <p:grpSp>
        <p:nvGrpSpPr>
          <p:cNvPr id="20" name="Group 141"/>
          <p:cNvGrpSpPr>
            <a:grpSpLocks/>
          </p:cNvGrpSpPr>
          <p:nvPr>
            <p:custDataLst>
              <p:tags r:id="rId100"/>
            </p:custDataLst>
          </p:nvPr>
        </p:nvGrpSpPr>
        <p:grpSpPr bwMode="auto">
          <a:xfrm>
            <a:off x="2078008" y="2438423"/>
            <a:ext cx="39687" cy="38100"/>
            <a:chOff x="1554" y="2778"/>
            <a:chExt cx="57" cy="56"/>
          </a:xfrm>
        </p:grpSpPr>
        <p:sp>
          <p:nvSpPr>
            <p:cNvPr id="5228" name="Oval 142"/>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29" name="Oval 143"/>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sp>
        <p:nvSpPr>
          <p:cNvPr id="5223" name="Rectangle 144"/>
          <p:cNvSpPr>
            <a:spLocks noChangeArrowheads="1"/>
          </p:cNvSpPr>
          <p:nvPr>
            <p:custDataLst>
              <p:tags r:id="rId101"/>
            </p:custDataLst>
          </p:nvPr>
        </p:nvSpPr>
        <p:spPr bwMode="auto">
          <a:xfrm>
            <a:off x="1906558" y="2263798"/>
            <a:ext cx="384175" cy="287337"/>
          </a:xfrm>
          <a:prstGeom prst="rect">
            <a:avLst/>
          </a:prstGeom>
          <a:noFill/>
          <a:ln w="9525">
            <a:noFill/>
            <a:miter lim="800000"/>
            <a:headEnd/>
            <a:tailEnd/>
          </a:ln>
        </p:spPr>
        <p:txBody>
          <a:bodyPr lIns="0" tIns="0" rIns="0" bIns="0"/>
          <a:lstStyle/>
          <a:p>
            <a:pPr algn="ctr"/>
            <a:r>
              <a:rPr lang="fr-FR" sz="600">
                <a:latin typeface="Courier" pitchFamily="49" charset="0"/>
              </a:rPr>
              <a:t>Thunder</a:t>
            </a:r>
          </a:p>
          <a:p>
            <a:pPr algn="ctr"/>
            <a:r>
              <a:rPr lang="fr-FR" sz="600">
                <a:latin typeface="Courier" pitchFamily="49" charset="0"/>
              </a:rPr>
              <a:t>Bay</a:t>
            </a:r>
            <a:endParaRPr lang="fr-FR"/>
          </a:p>
        </p:txBody>
      </p:sp>
      <p:sp>
        <p:nvSpPr>
          <p:cNvPr id="5224" name="Text Box 145"/>
          <p:cNvSpPr txBox="1">
            <a:spLocks noChangeArrowheads="1"/>
          </p:cNvSpPr>
          <p:nvPr>
            <p:custDataLst>
              <p:tags r:id="rId102"/>
            </p:custDataLst>
          </p:nvPr>
        </p:nvSpPr>
        <p:spPr bwMode="auto">
          <a:xfrm>
            <a:off x="4071934" y="1643050"/>
            <a:ext cx="4929222" cy="18712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a:t>
            </a:r>
            <a:r>
              <a:rPr lang="fr-CA" dirty="0" err="1" smtClean="0">
                <a:solidFill>
                  <a:schemeClr val="accent5">
                    <a:lumMod val="75000"/>
                  </a:schemeClr>
                </a:solidFill>
                <a:latin typeface="HelveticaNeueLT Std" pitchFamily="34" charset="0"/>
              </a:rPr>
              <a:t>SurvUDI</a:t>
            </a:r>
            <a:r>
              <a:rPr lang="fr-CA" dirty="0" smtClean="0">
                <a:solidFill>
                  <a:schemeClr val="accent5">
                    <a:lumMod val="75000"/>
                  </a:schemeClr>
                </a:solidFill>
                <a:latin typeface="HelveticaNeueLT Std" pitchFamily="34" charset="0"/>
              </a:rPr>
              <a:t> :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1995</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a:t>
            </a:r>
            <a:r>
              <a:rPr lang="fr-CA" sz="1600" dirty="0" smtClean="0">
                <a:solidFill>
                  <a:schemeClr val="tx1">
                    <a:lumMod val="65000"/>
                    <a:lumOff val="35000"/>
                  </a:schemeClr>
                </a:solidFill>
                <a:latin typeface="HelveticaNeueLT Std" pitchFamily="34" charset="0"/>
              </a:rPr>
              <a:t>2015 : </a:t>
            </a:r>
            <a:r>
              <a:rPr lang="fr-CA" sz="1600" dirty="0">
                <a:solidFill>
                  <a:schemeClr val="tx1">
                    <a:lumMod val="65000"/>
                    <a:lumOff val="35000"/>
                  </a:schemeClr>
                </a:solidFill>
                <a:latin typeface="HelveticaNeueLT Std" pitchFamily="34" charset="0"/>
              </a:rPr>
              <a:t>8 régions du Québec + ville d’Ottawa</a:t>
            </a:r>
          </a:p>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canadien </a:t>
            </a:r>
            <a:r>
              <a:rPr lang="fr-CA" dirty="0" smtClean="0">
                <a:solidFill>
                  <a:schemeClr val="accent5">
                    <a:lumMod val="75000"/>
                  </a:schemeClr>
                </a:solidFill>
                <a:latin typeface="HelveticaNeueLT Std" pitchFamily="34" charset="0"/>
              </a:rPr>
              <a:t>I-</a:t>
            </a:r>
            <a:r>
              <a:rPr lang="fr-CA" dirty="0" err="1" smtClean="0">
                <a:solidFill>
                  <a:schemeClr val="accent5">
                    <a:lumMod val="75000"/>
                  </a:schemeClr>
                </a:solidFill>
                <a:latin typeface="HelveticaNeueLT Std" pitchFamily="34" charset="0"/>
              </a:rPr>
              <a:t>Track</a:t>
            </a:r>
            <a:r>
              <a:rPr lang="fr-CA" dirty="0" smtClean="0">
                <a:solidFill>
                  <a:schemeClr val="accent5">
                    <a:lumMod val="75000"/>
                  </a:schemeClr>
                </a:solidFill>
                <a:latin typeface="HelveticaNeueLT Std" pitchFamily="34" charset="0"/>
              </a:rPr>
              <a:t>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2003 </a:t>
            </a:r>
          </a:p>
        </p:txBody>
      </p:sp>
      <p:sp>
        <p:nvSpPr>
          <p:cNvPr id="5225" name="Rectangle 146"/>
          <p:cNvSpPr>
            <a:spLocks noChangeArrowheads="1"/>
          </p:cNvSpPr>
          <p:nvPr>
            <p:custDataLst>
              <p:tags r:id="rId103"/>
            </p:custDataLst>
          </p:nvPr>
        </p:nvSpPr>
        <p:spPr bwMode="auto">
          <a:xfrm>
            <a:off x="547658" y="2595585"/>
            <a:ext cx="74379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Vancouver Island</a:t>
            </a:r>
            <a:endParaRPr lang="fr-FR"/>
          </a:p>
        </p:txBody>
      </p:sp>
      <p:sp>
        <p:nvSpPr>
          <p:cNvPr id="5226" name="Rectangle 147"/>
          <p:cNvSpPr>
            <a:spLocks noChangeArrowheads="1"/>
          </p:cNvSpPr>
          <p:nvPr>
            <p:custDataLst>
              <p:tags r:id="rId104"/>
            </p:custDataLst>
          </p:nvPr>
        </p:nvSpPr>
        <p:spPr bwMode="auto">
          <a:xfrm>
            <a:off x="2563783" y="2738460"/>
            <a:ext cx="325410"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Toronto</a:t>
            </a:r>
            <a:endParaRPr lang="fr-FR"/>
          </a:p>
        </p:txBody>
      </p:sp>
      <p:sp>
        <p:nvSpPr>
          <p:cNvPr id="5227" name="Rectangle 148"/>
          <p:cNvSpPr>
            <a:spLocks noGrp="1" noChangeArrowheads="1"/>
          </p:cNvSpPr>
          <p:nvPr>
            <p:ph type="title" idx="4294967295"/>
            <p:custDataLst>
              <p:tags r:id="rId105"/>
            </p:custDataLst>
          </p:nvPr>
        </p:nvSpPr>
        <p:spPr>
          <a:xfrm>
            <a:off x="3571875" y="357188"/>
            <a:ext cx="5572125" cy="785812"/>
          </a:xfrm>
          <a:noFill/>
        </p:spPr>
        <p:txBody>
          <a:bodyPr>
            <a:normAutofit/>
          </a:bodyPr>
          <a:lstStyle/>
          <a:p>
            <a:r>
              <a:rPr lang="fr-CA" dirty="0" smtClean="0"/>
              <a:t>Qu’est-ce que </a:t>
            </a:r>
            <a:r>
              <a:rPr lang="fr-CA" dirty="0" err="1" smtClean="0"/>
              <a:t>SurvUDI</a:t>
            </a:r>
            <a:r>
              <a:rPr lang="fr-CA" dirty="0" smtClean="0"/>
              <a:t>?</a:t>
            </a:r>
            <a:endParaRPr lang="fr-FR" dirty="0" smtClean="0"/>
          </a:p>
        </p:txBody>
      </p:sp>
      <p:sp>
        <p:nvSpPr>
          <p:cNvPr id="5188" name="Freeform 99"/>
          <p:cNvSpPr>
            <a:spLocks/>
          </p:cNvSpPr>
          <p:nvPr>
            <p:custDataLst>
              <p:tags r:id="rId106"/>
            </p:custDataLst>
          </p:nvPr>
        </p:nvSpPr>
        <p:spPr bwMode="auto">
          <a:xfrm>
            <a:off x="1052483" y="5114948"/>
            <a:ext cx="5345112" cy="1290637"/>
          </a:xfrm>
          <a:custGeom>
            <a:avLst/>
            <a:gdLst>
              <a:gd name="T0" fmla="*/ 0 w 7825"/>
              <a:gd name="T1" fmla="*/ 227639 h 1888"/>
              <a:gd name="T2" fmla="*/ 103145 w 7825"/>
              <a:gd name="T3" fmla="*/ 350687 h 1888"/>
              <a:gd name="T4" fmla="*/ 185115 w 7825"/>
              <a:gd name="T5" fmla="*/ 458696 h 1888"/>
              <a:gd name="T6" fmla="*/ 297140 w 7825"/>
              <a:gd name="T7" fmla="*/ 533892 h 1888"/>
              <a:gd name="T8" fmla="*/ 645512 w 7825"/>
              <a:gd name="T9" fmla="*/ 796394 h 1888"/>
              <a:gd name="T10" fmla="*/ 870246 w 7825"/>
              <a:gd name="T11" fmla="*/ 1019931 h 1888"/>
              <a:gd name="T12" fmla="*/ 952899 w 7825"/>
              <a:gd name="T13" fmla="*/ 1073252 h 1888"/>
              <a:gd name="T14" fmla="*/ 1055361 w 7825"/>
              <a:gd name="T15" fmla="*/ 1134776 h 1888"/>
              <a:gd name="T16" fmla="*/ 1270531 w 7825"/>
              <a:gd name="T17" fmla="*/ 1168273 h 1888"/>
              <a:gd name="T18" fmla="*/ 1352501 w 7825"/>
              <a:gd name="T19" fmla="*/ 1195617 h 1888"/>
              <a:gd name="T20" fmla="*/ 1393486 w 7825"/>
              <a:gd name="T21" fmla="*/ 1209289 h 1888"/>
              <a:gd name="T22" fmla="*/ 1465210 w 7825"/>
              <a:gd name="T23" fmla="*/ 1215441 h 1888"/>
              <a:gd name="T24" fmla="*/ 1588165 w 7825"/>
              <a:gd name="T25" fmla="*/ 1235949 h 1888"/>
              <a:gd name="T26" fmla="*/ 1834074 w 7825"/>
              <a:gd name="T27" fmla="*/ 1263293 h 1888"/>
              <a:gd name="T28" fmla="*/ 2212501 w 7825"/>
              <a:gd name="T29" fmla="*/ 1269445 h 1888"/>
              <a:gd name="T30" fmla="*/ 2366877 w 7825"/>
              <a:gd name="T31" fmla="*/ 1290637 h 1888"/>
              <a:gd name="T32" fmla="*/ 2591611 w 7825"/>
              <a:gd name="T33" fmla="*/ 1255773 h 1888"/>
              <a:gd name="T34" fmla="*/ 2673581 w 7825"/>
              <a:gd name="T35" fmla="*/ 1215441 h 1888"/>
              <a:gd name="T36" fmla="*/ 2775360 w 7825"/>
              <a:gd name="T37" fmla="*/ 1235949 h 1888"/>
              <a:gd name="T38" fmla="*/ 2857330 w 7825"/>
              <a:gd name="T39" fmla="*/ 1249621 h 1888"/>
              <a:gd name="T40" fmla="*/ 2888752 w 7825"/>
              <a:gd name="T41" fmla="*/ 1263293 h 1888"/>
              <a:gd name="T42" fmla="*/ 2949546 w 7825"/>
              <a:gd name="T43" fmla="*/ 1276965 h 1888"/>
              <a:gd name="T44" fmla="*/ 3136027 w 7825"/>
              <a:gd name="T45" fmla="*/ 1277649 h 1888"/>
              <a:gd name="T46" fmla="*/ 3707083 w 7825"/>
              <a:gd name="T47" fmla="*/ 1267395 h 1888"/>
              <a:gd name="T48" fmla="*/ 3871706 w 7825"/>
              <a:gd name="T49" fmla="*/ 1209289 h 1888"/>
              <a:gd name="T50" fmla="*/ 4127861 w 7825"/>
              <a:gd name="T51" fmla="*/ 1175792 h 1888"/>
              <a:gd name="T52" fmla="*/ 4148354 w 7825"/>
              <a:gd name="T53" fmla="*/ 1154601 h 1888"/>
              <a:gd name="T54" fmla="*/ 4157917 w 7825"/>
              <a:gd name="T55" fmla="*/ 1195617 h 1888"/>
              <a:gd name="T56" fmla="*/ 4250133 w 7825"/>
              <a:gd name="T57" fmla="*/ 1181945 h 1888"/>
              <a:gd name="T58" fmla="*/ 4379918 w 7825"/>
              <a:gd name="T59" fmla="*/ 1154601 h 1888"/>
              <a:gd name="T60" fmla="*/ 4409291 w 7825"/>
              <a:gd name="T61" fmla="*/ 1142979 h 1888"/>
              <a:gd name="T62" fmla="*/ 4509021 w 7825"/>
              <a:gd name="T63" fmla="*/ 1065733 h 1888"/>
              <a:gd name="T64" fmla="*/ 4485796 w 7825"/>
              <a:gd name="T65" fmla="*/ 958407 h 1888"/>
              <a:gd name="T66" fmla="*/ 4526781 w 7825"/>
              <a:gd name="T67" fmla="*/ 884579 h 1888"/>
              <a:gd name="T68" fmla="*/ 4506288 w 7825"/>
              <a:gd name="T69" fmla="*/ 736237 h 1888"/>
              <a:gd name="T70" fmla="*/ 4475550 w 7825"/>
              <a:gd name="T71" fmla="*/ 675397 h 1888"/>
              <a:gd name="T72" fmla="*/ 4496725 w 7825"/>
              <a:gd name="T73" fmla="*/ 607721 h 1888"/>
              <a:gd name="T74" fmla="*/ 4506288 w 7825"/>
              <a:gd name="T75" fmla="*/ 520220 h 1888"/>
              <a:gd name="T76" fmla="*/ 4670228 w 7825"/>
              <a:gd name="T77" fmla="*/ 290530 h 1888"/>
              <a:gd name="T78" fmla="*/ 4670228 w 7825"/>
              <a:gd name="T79" fmla="*/ 235842 h 1888"/>
              <a:gd name="T80" fmla="*/ 4649735 w 7825"/>
              <a:gd name="T81" fmla="*/ 195510 h 1888"/>
              <a:gd name="T82" fmla="*/ 4741951 w 7825"/>
              <a:gd name="T83" fmla="*/ 162013 h 1888"/>
              <a:gd name="T84" fmla="*/ 4773373 w 7825"/>
              <a:gd name="T85" fmla="*/ 148341 h 1888"/>
              <a:gd name="T86" fmla="*/ 4833484 w 7825"/>
              <a:gd name="T87" fmla="*/ 134669 h 1888"/>
              <a:gd name="T88" fmla="*/ 4926383 w 7825"/>
              <a:gd name="T89" fmla="*/ 107325 h 1888"/>
              <a:gd name="T90" fmla="*/ 4957122 w 7825"/>
              <a:gd name="T91" fmla="*/ 94337 h 1888"/>
              <a:gd name="T92" fmla="*/ 5018599 w 7825"/>
              <a:gd name="T93" fmla="*/ 80665 h 1888"/>
              <a:gd name="T94" fmla="*/ 5048655 w 7825"/>
              <a:gd name="T95" fmla="*/ 66993 h 1888"/>
              <a:gd name="T96" fmla="*/ 5080076 w 7825"/>
              <a:gd name="T97" fmla="*/ 60157 h 1888"/>
              <a:gd name="T98" fmla="*/ 5202348 w 7825"/>
              <a:gd name="T99" fmla="*/ 19824 h 1888"/>
              <a:gd name="T100" fmla="*/ 5233770 w 7825"/>
              <a:gd name="T101" fmla="*/ 12988 h 1888"/>
              <a:gd name="T102" fmla="*/ 5345112 w 7825"/>
              <a:gd name="T103" fmla="*/ 0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5"/>
              <a:gd name="T157" fmla="*/ 0 h 1888"/>
              <a:gd name="T158" fmla="*/ 7825 w 7825"/>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5" h="1888">
                <a:moveTo>
                  <a:pt x="0" y="333"/>
                </a:moveTo>
                <a:cubicBezTo>
                  <a:pt x="25" y="363"/>
                  <a:pt x="105" y="457"/>
                  <a:pt x="151" y="513"/>
                </a:cubicBezTo>
                <a:cubicBezTo>
                  <a:pt x="159" y="522"/>
                  <a:pt x="261" y="664"/>
                  <a:pt x="271" y="671"/>
                </a:cubicBezTo>
                <a:cubicBezTo>
                  <a:pt x="293" y="689"/>
                  <a:pt x="401" y="773"/>
                  <a:pt x="435" y="781"/>
                </a:cubicBezTo>
                <a:cubicBezTo>
                  <a:pt x="500" y="809"/>
                  <a:pt x="879" y="1137"/>
                  <a:pt x="945" y="1165"/>
                </a:cubicBezTo>
                <a:cubicBezTo>
                  <a:pt x="961" y="1172"/>
                  <a:pt x="1274" y="1492"/>
                  <a:pt x="1274" y="1492"/>
                </a:cubicBezTo>
                <a:cubicBezTo>
                  <a:pt x="1393" y="1611"/>
                  <a:pt x="1197" y="1555"/>
                  <a:pt x="1395" y="1570"/>
                </a:cubicBezTo>
                <a:cubicBezTo>
                  <a:pt x="1470" y="1584"/>
                  <a:pt x="1470" y="1646"/>
                  <a:pt x="1545" y="1660"/>
                </a:cubicBezTo>
                <a:cubicBezTo>
                  <a:pt x="1562" y="1663"/>
                  <a:pt x="1833" y="1698"/>
                  <a:pt x="1860" y="1709"/>
                </a:cubicBezTo>
                <a:cubicBezTo>
                  <a:pt x="1890" y="1722"/>
                  <a:pt x="1950" y="1736"/>
                  <a:pt x="1980" y="1749"/>
                </a:cubicBezTo>
                <a:cubicBezTo>
                  <a:pt x="2006" y="1760"/>
                  <a:pt x="2040" y="1769"/>
                  <a:pt x="2040" y="1769"/>
                </a:cubicBezTo>
                <a:cubicBezTo>
                  <a:pt x="2022" y="1784"/>
                  <a:pt x="2097" y="1771"/>
                  <a:pt x="2145" y="1778"/>
                </a:cubicBezTo>
                <a:cubicBezTo>
                  <a:pt x="2192" y="1785"/>
                  <a:pt x="2235" y="1797"/>
                  <a:pt x="2325" y="1808"/>
                </a:cubicBezTo>
                <a:cubicBezTo>
                  <a:pt x="2447" y="1791"/>
                  <a:pt x="2569" y="1821"/>
                  <a:pt x="2685" y="1848"/>
                </a:cubicBezTo>
                <a:cubicBezTo>
                  <a:pt x="2873" y="1837"/>
                  <a:pt x="3050" y="1842"/>
                  <a:pt x="3239" y="1857"/>
                </a:cubicBezTo>
                <a:cubicBezTo>
                  <a:pt x="3314" y="1874"/>
                  <a:pt x="3383" y="1881"/>
                  <a:pt x="3465" y="1888"/>
                </a:cubicBezTo>
                <a:cubicBezTo>
                  <a:pt x="3597" y="1881"/>
                  <a:pt x="3688" y="1883"/>
                  <a:pt x="3794" y="1837"/>
                </a:cubicBezTo>
                <a:cubicBezTo>
                  <a:pt x="3830" y="1803"/>
                  <a:pt x="3856" y="1791"/>
                  <a:pt x="3914" y="1778"/>
                </a:cubicBezTo>
                <a:cubicBezTo>
                  <a:pt x="4004" y="1794"/>
                  <a:pt x="3954" y="1784"/>
                  <a:pt x="4063" y="1808"/>
                </a:cubicBezTo>
                <a:cubicBezTo>
                  <a:pt x="4102" y="1817"/>
                  <a:pt x="4183" y="1828"/>
                  <a:pt x="4183" y="1828"/>
                </a:cubicBezTo>
                <a:cubicBezTo>
                  <a:pt x="4199" y="1835"/>
                  <a:pt x="4212" y="1843"/>
                  <a:pt x="4229" y="1848"/>
                </a:cubicBezTo>
                <a:cubicBezTo>
                  <a:pt x="4258" y="1856"/>
                  <a:pt x="4318" y="1868"/>
                  <a:pt x="4318" y="1868"/>
                </a:cubicBezTo>
                <a:cubicBezTo>
                  <a:pt x="4403" y="1854"/>
                  <a:pt x="4505" y="1879"/>
                  <a:pt x="4591" y="1869"/>
                </a:cubicBezTo>
                <a:cubicBezTo>
                  <a:pt x="4987" y="1883"/>
                  <a:pt x="4903" y="1870"/>
                  <a:pt x="5427" y="1854"/>
                </a:cubicBezTo>
                <a:cubicBezTo>
                  <a:pt x="5515" y="1851"/>
                  <a:pt x="5588" y="1786"/>
                  <a:pt x="5668" y="1769"/>
                </a:cubicBezTo>
                <a:cubicBezTo>
                  <a:pt x="5775" y="1721"/>
                  <a:pt x="5918" y="1745"/>
                  <a:pt x="6043" y="1720"/>
                </a:cubicBezTo>
                <a:cubicBezTo>
                  <a:pt x="6053" y="1709"/>
                  <a:pt x="6054" y="1689"/>
                  <a:pt x="6073" y="1689"/>
                </a:cubicBezTo>
                <a:cubicBezTo>
                  <a:pt x="6170" y="1689"/>
                  <a:pt x="6059" y="1741"/>
                  <a:pt x="6087" y="1749"/>
                </a:cubicBezTo>
                <a:cubicBezTo>
                  <a:pt x="6109" y="1755"/>
                  <a:pt x="6190" y="1736"/>
                  <a:pt x="6222" y="1729"/>
                </a:cubicBezTo>
                <a:cubicBezTo>
                  <a:pt x="6268" y="1709"/>
                  <a:pt x="6367" y="1709"/>
                  <a:pt x="6412" y="1689"/>
                </a:cubicBezTo>
                <a:cubicBezTo>
                  <a:pt x="6427" y="1683"/>
                  <a:pt x="6455" y="1672"/>
                  <a:pt x="6455" y="1672"/>
                </a:cubicBezTo>
                <a:cubicBezTo>
                  <a:pt x="6502" y="1625"/>
                  <a:pt x="6565" y="1607"/>
                  <a:pt x="6601" y="1559"/>
                </a:cubicBezTo>
                <a:cubicBezTo>
                  <a:pt x="6630" y="1522"/>
                  <a:pt x="6540" y="1439"/>
                  <a:pt x="6567" y="1402"/>
                </a:cubicBezTo>
                <a:cubicBezTo>
                  <a:pt x="6598" y="1360"/>
                  <a:pt x="6613" y="1343"/>
                  <a:pt x="6627" y="1294"/>
                </a:cubicBezTo>
                <a:cubicBezTo>
                  <a:pt x="6617" y="1179"/>
                  <a:pt x="6628" y="1160"/>
                  <a:pt x="6597" y="1077"/>
                </a:cubicBezTo>
                <a:cubicBezTo>
                  <a:pt x="6586" y="1047"/>
                  <a:pt x="6552" y="988"/>
                  <a:pt x="6552" y="988"/>
                </a:cubicBezTo>
                <a:cubicBezTo>
                  <a:pt x="6563" y="955"/>
                  <a:pt x="6577" y="922"/>
                  <a:pt x="6583" y="889"/>
                </a:cubicBezTo>
                <a:cubicBezTo>
                  <a:pt x="6590" y="847"/>
                  <a:pt x="6588" y="803"/>
                  <a:pt x="6597" y="761"/>
                </a:cubicBezTo>
                <a:cubicBezTo>
                  <a:pt x="6616" y="662"/>
                  <a:pt x="6673" y="459"/>
                  <a:pt x="6837" y="425"/>
                </a:cubicBezTo>
                <a:cubicBezTo>
                  <a:pt x="6858" y="383"/>
                  <a:pt x="6859" y="397"/>
                  <a:pt x="6837" y="345"/>
                </a:cubicBezTo>
                <a:cubicBezTo>
                  <a:pt x="6829" y="326"/>
                  <a:pt x="6807" y="286"/>
                  <a:pt x="6807" y="286"/>
                </a:cubicBezTo>
                <a:cubicBezTo>
                  <a:pt x="6910" y="241"/>
                  <a:pt x="6863" y="254"/>
                  <a:pt x="6942" y="237"/>
                </a:cubicBezTo>
                <a:cubicBezTo>
                  <a:pt x="6958" y="230"/>
                  <a:pt x="6971" y="222"/>
                  <a:pt x="6988" y="217"/>
                </a:cubicBezTo>
                <a:cubicBezTo>
                  <a:pt x="7016" y="209"/>
                  <a:pt x="7076" y="197"/>
                  <a:pt x="7076" y="197"/>
                </a:cubicBezTo>
                <a:cubicBezTo>
                  <a:pt x="7122" y="177"/>
                  <a:pt x="7161" y="168"/>
                  <a:pt x="7212" y="157"/>
                </a:cubicBezTo>
                <a:cubicBezTo>
                  <a:pt x="7227" y="151"/>
                  <a:pt x="7241" y="142"/>
                  <a:pt x="7257" y="138"/>
                </a:cubicBezTo>
                <a:cubicBezTo>
                  <a:pt x="7285" y="129"/>
                  <a:pt x="7347" y="118"/>
                  <a:pt x="7347" y="118"/>
                </a:cubicBezTo>
                <a:cubicBezTo>
                  <a:pt x="7361" y="111"/>
                  <a:pt x="7376" y="104"/>
                  <a:pt x="7391" y="98"/>
                </a:cubicBezTo>
                <a:cubicBezTo>
                  <a:pt x="7406" y="93"/>
                  <a:pt x="7423" y="93"/>
                  <a:pt x="7437" y="88"/>
                </a:cubicBezTo>
                <a:cubicBezTo>
                  <a:pt x="7622" y="22"/>
                  <a:pt x="7434" y="70"/>
                  <a:pt x="7616" y="29"/>
                </a:cubicBezTo>
                <a:cubicBezTo>
                  <a:pt x="7632" y="25"/>
                  <a:pt x="7646" y="22"/>
                  <a:pt x="7662" y="19"/>
                </a:cubicBezTo>
                <a:cubicBezTo>
                  <a:pt x="7676" y="16"/>
                  <a:pt x="7825" y="0"/>
                  <a:pt x="7825" y="0"/>
                </a:cubicBezTo>
              </a:path>
            </a:pathLst>
          </a:custGeom>
          <a:noFill/>
          <a:ln w="14605" cap="flat">
            <a:solidFill>
              <a:schemeClr val="tx1"/>
            </a:solidFill>
            <a:prstDash val="solid"/>
            <a:round/>
            <a:headEnd/>
            <a:tailEnd/>
          </a:ln>
        </p:spPr>
        <p:txBody>
          <a:bodyPr/>
          <a:lstStyle/>
          <a:p>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smtClean="0"/>
              <a:t>Prévalence du VIH, variations régionales (2003-2015)</a:t>
            </a:r>
            <a:endParaRPr lang="fr-FR" sz="3200" dirty="0"/>
          </a:p>
        </p:txBody>
      </p:sp>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20</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2340648806"/>
              </p:ext>
            </p:extLst>
          </p:nvPr>
        </p:nvGraphicFramePr>
        <p:xfrm>
          <a:off x="323528" y="1988840"/>
          <a:ext cx="7748934" cy="3776640"/>
        </p:xfrm>
        <a:graphic>
          <a:graphicData uri="http://schemas.openxmlformats.org/drawingml/2006/table">
            <a:tbl>
              <a:tblPr firstRow="1">
                <a:tableStyleId>{8FD4443E-F989-4FC4-A0C8-D5A2AF1F390B}</a:tableStyleId>
              </a:tblPr>
              <a:tblGrid>
                <a:gridCol w="3510164"/>
                <a:gridCol w="1461594"/>
                <a:gridCol w="1390048"/>
                <a:gridCol w="1387128"/>
              </a:tblGrid>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 </a:t>
                      </a:r>
                      <a:r>
                        <a:rPr kumimoji="0" lang="fr-CA" sz="1800" u="none" strike="noStrike" cap="none" normalizeH="0" baseline="0" dirty="0" smtClean="0">
                          <a:ln>
                            <a:noFill/>
                          </a:ln>
                          <a:effectLst/>
                          <a:latin typeface="HelveticaNeueLT Std" pitchFamily="34" charset="0"/>
                        </a:rPr>
                        <a:t>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3 076 </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18,7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17,4-20,1</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lt1"/>
                          </a:solidFill>
                          <a:effectLst/>
                          <a:latin typeface="HelveticaNeueLT Std" pitchFamily="34" charset="0"/>
                        </a:rPr>
                        <a:t>1 090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13,8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11,7-15,8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371</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10,8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7,6-13,9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1 764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10,6</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9,2-12,0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617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Mauricie et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lt1"/>
                          </a:solidFill>
                          <a:effectLst/>
                          <a:latin typeface="HelveticaNeueLT Std" pitchFamily="34" charset="0"/>
                        </a:rPr>
                        <a:t>226</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8,0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4,4-11,5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7727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lt1"/>
                          </a:solidFill>
                          <a:effectLst/>
                          <a:latin typeface="HelveticaNeueLT Std" pitchFamily="34" charset="0"/>
                        </a:rPr>
                        <a:t>214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7,9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4,3-11,6</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7727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lt1"/>
                          </a:solidFill>
                          <a:effectLst/>
                          <a:latin typeface="HelveticaNeueLT Std" pitchFamily="34" charset="0"/>
                        </a:rPr>
                        <a:t>110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6,4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1,8-10,9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Saguenay–Lac </a:t>
                      </a:r>
                      <a:r>
                        <a:rPr kumimoji="0" lang="fr-CA" sz="1800" u="none" strike="noStrike" cap="none" normalizeH="0" baseline="0" dirty="0" smtClean="0">
                          <a:ln>
                            <a:noFill/>
                          </a:ln>
                          <a:effectLst/>
                          <a:latin typeface="HelveticaNeueLT Std" pitchFamily="34" charset="0"/>
                        </a:rPr>
                        <a:t>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107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4,7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0,7-8,7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Abitibi-</a:t>
                      </a:r>
                      <a:r>
                        <a:rPr kumimoji="0" lang="fr-CA" sz="1800" u="none" strike="noStrike" cap="none" normalizeH="0" baseline="0" dirty="0" err="1" smtClean="0">
                          <a:ln>
                            <a:noFill/>
                          </a:ln>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217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3,2</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0,9-5,6</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bl>
          </a:graphicData>
        </a:graphic>
      </p:graphicFrame>
      <p:sp>
        <p:nvSpPr>
          <p:cNvPr id="6" name="Text Box 33"/>
          <p:cNvSpPr txBox="1">
            <a:spLocks noChangeArrowheads="1"/>
          </p:cNvSpPr>
          <p:nvPr>
            <p:custDataLst>
              <p:tags r:id="rId1"/>
            </p:custDataLst>
          </p:nvPr>
        </p:nvSpPr>
        <p:spPr bwMode="auto">
          <a:xfrm>
            <a:off x="395536" y="5949280"/>
            <a:ext cx="6714032" cy="630942"/>
          </a:xfrm>
          <a:prstGeom prst="rect">
            <a:avLst/>
          </a:prstGeom>
          <a:noFill/>
          <a:ln w="9525">
            <a:noFill/>
            <a:miter lim="800000"/>
            <a:headEnd/>
            <a:tailEnd/>
          </a:ln>
        </p:spPr>
        <p:txBody>
          <a:bodyPr wrap="square">
            <a:spAutoFit/>
          </a:bodyPr>
          <a:lstStyle/>
          <a:p>
            <a:pPr marL="171450" lvl="0" indent="-171450">
              <a:spcBef>
                <a:spcPct val="50000"/>
              </a:spcBef>
            </a:pPr>
            <a:r>
              <a:rPr lang="fr-CA" sz="1400" dirty="0" smtClean="0">
                <a:solidFill>
                  <a:schemeClr val="tx1">
                    <a:lumMod val="65000"/>
                    <a:lumOff val="35000"/>
                  </a:schemeClr>
                </a:solidFill>
                <a:latin typeface="Helvetica" pitchFamily="34" charset="0"/>
              </a:rPr>
              <a:t>* Prévalences brutes. </a:t>
            </a:r>
          </a:p>
          <a:p>
            <a:pPr marL="171450" lvl="0" indent="-171450">
              <a:spcBef>
                <a:spcPct val="50000"/>
              </a:spcBef>
            </a:pPr>
            <a:r>
              <a:rPr lang="fr-CA" sz="1400" dirty="0" smtClean="0">
                <a:solidFill>
                  <a:schemeClr val="tx1">
                    <a:lumMod val="65000"/>
                    <a:lumOff val="35000"/>
                  </a:schemeClr>
                </a:solidFill>
                <a:latin typeface="Helvetica" pitchFamily="34" charset="0"/>
              </a:rPr>
              <a:t>IC 95 %: Intervalle de confiance à 95 %</a:t>
            </a:r>
            <a:endParaRPr lang="fr-FR" sz="1400" dirty="0">
              <a:solidFill>
                <a:schemeClr val="tx1">
                  <a:lumMod val="65000"/>
                  <a:lumOff val="35000"/>
                </a:schemeClr>
              </a:solidFill>
              <a:latin typeface="Helvetic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smtClean="0"/>
              <a:t>Prévalence des anticorps contre le VHC variations régionales (2003-2015)</a:t>
            </a:r>
            <a:endParaRPr lang="fr-FR" sz="32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21</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1757435331"/>
              </p:ext>
            </p:extLst>
          </p:nvPr>
        </p:nvGraphicFramePr>
        <p:xfrm>
          <a:off x="357158" y="1785926"/>
          <a:ext cx="7606057" cy="4099222"/>
        </p:xfrm>
        <a:graphic>
          <a:graphicData uri="http://schemas.openxmlformats.org/drawingml/2006/table">
            <a:tbl>
              <a:tblPr firstRow="1">
                <a:tableStyleId>{8FD4443E-F989-4FC4-A0C8-D5A2AF1F390B}</a:tableStyleId>
              </a:tblPr>
              <a:tblGrid>
                <a:gridCol w="3315490"/>
                <a:gridCol w="1300192"/>
                <a:gridCol w="1300192"/>
                <a:gridCol w="1690183"/>
              </a:tblGrid>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 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latin typeface="HelveticaNeueLT Std" pitchFamily="34" charset="0"/>
                        </a:rPr>
                        <a:t>3</a:t>
                      </a:r>
                      <a:r>
                        <a:rPr lang="fr-CA" sz="1800" dirty="0" smtClean="0">
                          <a:latin typeface="HelveticaNeueLT Std" pitchFamily="34" charset="0"/>
                        </a:rPr>
                        <a:t> 094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68,0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66,4-69,7</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1 097</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67,5</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64,7-70,2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15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Mauricie et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226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62,8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56,5-69,1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latin typeface="HelveticaNeueLT Std" pitchFamily="34" charset="0"/>
                        </a:rPr>
                        <a:t>1 </a:t>
                      </a:r>
                      <a:r>
                        <a:rPr lang="fr-CA" sz="1800" dirty="0" smtClean="0">
                          <a:latin typeface="HelveticaNeueLT Std" pitchFamily="34" charset="0"/>
                        </a:rPr>
                        <a:t>768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61,9</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59,7-64,2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lt1"/>
                          </a:solidFill>
                          <a:latin typeface="HelveticaNeueLT Std" pitchFamily="34" charset="0"/>
                          <a:ea typeface="+mn-ea"/>
                          <a:cs typeface="+mn-cs"/>
                        </a:rPr>
                        <a:t>110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59,1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49,9-68,3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371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52,8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47,8-59,9</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lt1"/>
                          </a:solidFill>
                          <a:latin typeface="HelveticaNeueLT Std" pitchFamily="34" charset="0"/>
                          <a:ea typeface="+mn-ea"/>
                          <a:cs typeface="+mn-cs"/>
                        </a:rPr>
                        <a:t>216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49,5</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42,9-56,2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Abitibi-</a:t>
                      </a:r>
                      <a:r>
                        <a:rPr kumimoji="0" lang="fr-CA" sz="1800" u="none" strike="noStrike" cap="none" normalizeH="0" baseline="0" dirty="0" err="1" smtClean="0">
                          <a:ln>
                            <a:noFill/>
                          </a:ln>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216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48,2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41,5-54,8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Saguenay–Lac </a:t>
                      </a:r>
                      <a:r>
                        <a:rPr kumimoji="0" lang="fr-CA" sz="1800" u="none" strike="noStrike" cap="none" normalizeH="0" baseline="0" dirty="0" smtClean="0">
                          <a:ln>
                            <a:noFill/>
                          </a:ln>
                          <a:effectLst/>
                          <a:latin typeface="HelveticaNeueLT Std" pitchFamily="34" charset="0"/>
                        </a:rPr>
                        <a:t>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107</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22,4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latin typeface="HelveticaNeueLT Std" pitchFamily="34" charset="0"/>
                        </a:rPr>
                        <a:t>14,5-30,3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bl>
          </a:graphicData>
        </a:graphic>
      </p:graphicFrame>
      <p:sp>
        <p:nvSpPr>
          <p:cNvPr id="6" name="Text Box 33"/>
          <p:cNvSpPr txBox="1">
            <a:spLocks noChangeArrowheads="1"/>
          </p:cNvSpPr>
          <p:nvPr>
            <p:custDataLst>
              <p:tags r:id="rId1"/>
            </p:custDataLst>
          </p:nvPr>
        </p:nvSpPr>
        <p:spPr bwMode="auto">
          <a:xfrm>
            <a:off x="683568" y="6021288"/>
            <a:ext cx="6531638" cy="630942"/>
          </a:xfrm>
          <a:prstGeom prst="rect">
            <a:avLst/>
          </a:prstGeom>
          <a:noFill/>
          <a:ln w="9525">
            <a:noFill/>
            <a:miter lim="800000"/>
            <a:headEnd/>
            <a:tailEnd/>
          </a:ln>
        </p:spPr>
        <p:txBody>
          <a:bodyPr wrap="square">
            <a:spAutoFit/>
          </a:bodyPr>
          <a:lstStyle/>
          <a:p>
            <a:pPr marL="171450" lvl="0" indent="-171450">
              <a:spcBef>
                <a:spcPct val="50000"/>
              </a:spcBef>
            </a:pPr>
            <a:r>
              <a:rPr lang="fr-CA" sz="1400" dirty="0" smtClean="0">
                <a:solidFill>
                  <a:schemeClr val="tx1">
                    <a:lumMod val="65000"/>
                    <a:lumOff val="35000"/>
                  </a:schemeClr>
                </a:solidFill>
                <a:latin typeface="Helvetica" pitchFamily="34" charset="0"/>
                <a:cs typeface="Helvetica" pitchFamily="34" charset="0"/>
              </a:rPr>
              <a:t>* Prévalences brutes. </a:t>
            </a:r>
          </a:p>
          <a:p>
            <a:pPr marL="171450" lvl="0" indent="-171450">
              <a:spcBef>
                <a:spcPct val="50000"/>
              </a:spcBef>
            </a:pPr>
            <a:r>
              <a:rPr lang="fr-CA" sz="1400" dirty="0" smtClean="0">
                <a:solidFill>
                  <a:schemeClr val="tx1">
                    <a:lumMod val="65000"/>
                    <a:lumOff val="35000"/>
                  </a:schemeClr>
                </a:solidFill>
                <a:latin typeface="Helvetica" pitchFamily="34" charset="0"/>
                <a:cs typeface="Helvetica" pitchFamily="34" charset="0"/>
              </a:rPr>
              <a:t>IC 95 %: Intervalle de confiance à 95 %</a:t>
            </a:r>
            <a:endParaRPr lang="fr-FR" sz="1400" dirty="0">
              <a:solidFill>
                <a:schemeClr val="tx1">
                  <a:lumMod val="65000"/>
                  <a:lumOff val="35000"/>
                </a:schemeClr>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8A7742FD-3BAC-4C93-B6A7-458878DF32B9}" type="slidenum">
              <a:rPr lang="fr-CA" sz="1400" b="1">
                <a:latin typeface="HelveticaNeueLT Std Lt" pitchFamily="34" charset="0"/>
              </a:rPr>
              <a:pPr algn="r"/>
              <a:t>22</a:t>
            </a:fld>
            <a:endParaRPr lang="fr-CA" sz="1400" b="1" dirty="0">
              <a:latin typeface="HelveticaNeueLT Std Lt" pitchFamily="34" charset="0"/>
            </a:endParaRPr>
          </a:p>
        </p:txBody>
      </p:sp>
      <p:sp>
        <p:nvSpPr>
          <p:cNvPr id="13315" name="Rectangle 2"/>
          <p:cNvSpPr>
            <a:spLocks noGrp="1" noChangeArrowheads="1"/>
          </p:cNvSpPr>
          <p:nvPr>
            <p:ph type="title" idx="4294967295"/>
            <p:custDataLst>
              <p:tags r:id="rId2"/>
            </p:custDataLst>
          </p:nvPr>
        </p:nvSpPr>
        <p:spPr>
          <a:xfrm>
            <a:off x="395536" y="274638"/>
            <a:ext cx="7365752" cy="1143000"/>
          </a:xfrm>
        </p:spPr>
        <p:txBody>
          <a:bodyPr/>
          <a:lstStyle/>
          <a:p>
            <a:pPr eaLnBrk="1" hangingPunct="1"/>
            <a:r>
              <a:rPr lang="fr-CA" sz="3200" dirty="0" smtClean="0"/>
              <a:t>Incidence VIH et VHC </a:t>
            </a:r>
            <a:r>
              <a:rPr lang="fr-CA" sz="2800" dirty="0" smtClean="0"/>
              <a:t>(par 100 PA)</a:t>
            </a:r>
            <a:r>
              <a:rPr lang="fr-CA" sz="3200" dirty="0" smtClean="0"/>
              <a:t/>
            </a:r>
            <a:br>
              <a:rPr lang="fr-CA" sz="3200" dirty="0" smtClean="0"/>
            </a:br>
            <a:r>
              <a:rPr lang="fr-CA" sz="3200" dirty="0" smtClean="0"/>
              <a:t>Variations régionales</a:t>
            </a:r>
            <a:endParaRPr lang="fr-FR" sz="2400" dirty="0" smtClean="0"/>
          </a:p>
        </p:txBody>
      </p:sp>
      <p:sp>
        <p:nvSpPr>
          <p:cNvPr id="13346" name="Text Box 33"/>
          <p:cNvSpPr txBox="1">
            <a:spLocks noChangeArrowheads="1"/>
          </p:cNvSpPr>
          <p:nvPr>
            <p:custDataLst>
              <p:tags r:id="rId3"/>
            </p:custDataLst>
          </p:nvPr>
        </p:nvSpPr>
        <p:spPr bwMode="auto">
          <a:xfrm>
            <a:off x="285720" y="5214950"/>
            <a:ext cx="8391555" cy="630942"/>
          </a:xfrm>
          <a:prstGeom prst="rect">
            <a:avLst/>
          </a:prstGeom>
          <a:noFill/>
          <a:ln w="9525">
            <a:noFill/>
            <a:miter lim="800000"/>
            <a:headEnd/>
            <a:tailEnd/>
          </a:ln>
        </p:spPr>
        <p:txBody>
          <a:bodyPr wrap="square">
            <a:spAutoFit/>
          </a:bodyPr>
          <a:lstStyle/>
          <a:p>
            <a:pPr marL="171450" indent="-171450">
              <a:spcBef>
                <a:spcPct val="50000"/>
              </a:spcBef>
            </a:pPr>
            <a:r>
              <a:rPr lang="fr-CA" sz="1400" dirty="0" smtClean="0">
                <a:solidFill>
                  <a:schemeClr val="tx1">
                    <a:lumMod val="65000"/>
                    <a:lumOff val="35000"/>
                  </a:schemeClr>
                </a:solidFill>
                <a:latin typeface="HelveticaNeueLT Std" pitchFamily="34" charset="0"/>
              </a:rPr>
              <a:t>*Abitibi-Témiscamingue</a:t>
            </a:r>
            <a:r>
              <a:rPr lang="fr-CA" sz="1400" dirty="0">
                <a:solidFill>
                  <a:schemeClr val="tx1">
                    <a:lumMod val="65000"/>
                    <a:lumOff val="35000"/>
                  </a:schemeClr>
                </a:solidFill>
                <a:latin typeface="HelveticaNeueLT Std" pitchFamily="34" charset="0"/>
              </a:rPr>
              <a:t>, Montérégie, </a:t>
            </a:r>
            <a:r>
              <a:rPr lang="fr-CA" sz="1400" dirty="0" smtClean="0">
                <a:solidFill>
                  <a:schemeClr val="tx1">
                    <a:lumMod val="65000"/>
                    <a:lumOff val="35000"/>
                  </a:schemeClr>
                </a:solidFill>
                <a:latin typeface="HelveticaNeueLT Std" pitchFamily="34" charset="0"/>
              </a:rPr>
              <a:t>Saguenay–Lac </a:t>
            </a:r>
            <a:r>
              <a:rPr lang="fr-CA" sz="1400" dirty="0" smtClean="0">
                <a:solidFill>
                  <a:schemeClr val="tx1">
                    <a:lumMod val="65000"/>
                    <a:lumOff val="35000"/>
                  </a:schemeClr>
                </a:solidFill>
                <a:latin typeface="HelveticaNeueLT Std" pitchFamily="34" charset="0"/>
              </a:rPr>
              <a:t>Saint-Jean</a:t>
            </a:r>
            <a:r>
              <a:rPr lang="fr-CA" sz="1400" dirty="0">
                <a:solidFill>
                  <a:schemeClr val="tx1">
                    <a:lumMod val="65000"/>
                    <a:lumOff val="35000"/>
                  </a:schemeClr>
                </a:solidFill>
                <a:latin typeface="HelveticaNeueLT Std" pitchFamily="34" charset="0"/>
              </a:rPr>
              <a:t>, </a:t>
            </a:r>
            <a:r>
              <a:rPr lang="fr-CA" sz="1400" dirty="0" smtClean="0">
                <a:solidFill>
                  <a:schemeClr val="tx1">
                    <a:lumMod val="65000"/>
                    <a:lumOff val="35000"/>
                  </a:schemeClr>
                </a:solidFill>
                <a:latin typeface="HelveticaNeueLT Std" pitchFamily="34" charset="0"/>
              </a:rPr>
              <a:t>Estrie, Mauricie et Centre-du-Québec</a:t>
            </a:r>
          </a:p>
          <a:p>
            <a:pPr marL="171450" lvl="0" indent="-171450">
              <a:spcBef>
                <a:spcPct val="50000"/>
              </a:spcBef>
              <a:buFont typeface="Arial" pitchFamily="34" charset="0"/>
              <a:buChar char="•"/>
            </a:pPr>
            <a:r>
              <a:rPr lang="fr-CA" sz="1400" dirty="0" smtClean="0">
                <a:solidFill>
                  <a:schemeClr val="tx1">
                    <a:lumMod val="65000"/>
                    <a:lumOff val="35000"/>
                  </a:schemeClr>
                </a:solidFill>
                <a:latin typeface="HelveticaNeueLT Std" pitchFamily="34" charset="0"/>
              </a:rPr>
              <a:t>IC 95 %: Intervalle de confiance à 95 %</a:t>
            </a:r>
            <a:endParaRPr lang="fr-FR" sz="1400" dirty="0">
              <a:solidFill>
                <a:schemeClr val="tx1">
                  <a:lumMod val="65000"/>
                  <a:lumOff val="35000"/>
                </a:schemeClr>
              </a:solidFill>
              <a:latin typeface="HelveticaNeueLT Std" pitchFamily="34" charset="0"/>
            </a:endParaRPr>
          </a:p>
        </p:txBody>
      </p:sp>
      <p:graphicFrame>
        <p:nvGraphicFramePr>
          <p:cNvPr id="6" name="Group 165"/>
          <p:cNvGraphicFramePr>
            <a:graphicFrameLocks/>
          </p:cNvGraphicFramePr>
          <p:nvPr>
            <p:custDataLst>
              <p:tags r:id="rId4"/>
            </p:custDataLst>
            <p:extLst>
              <p:ext uri="{D42A27DB-BD31-4B8C-83A1-F6EECF244321}">
                <p14:modId xmlns:p14="http://schemas.microsoft.com/office/powerpoint/2010/main" val="996321172"/>
              </p:ext>
            </p:extLst>
          </p:nvPr>
        </p:nvGraphicFramePr>
        <p:xfrm>
          <a:off x="539552" y="1844824"/>
          <a:ext cx="7500990" cy="3143273"/>
        </p:xfrm>
        <a:graphic>
          <a:graphicData uri="http://schemas.openxmlformats.org/drawingml/2006/table">
            <a:tbl>
              <a:tblPr firstRow="1">
                <a:tableStyleId>{8FD4443E-F989-4FC4-A0C8-D5A2AF1F390B}</a:tableStyleId>
              </a:tblPr>
              <a:tblGrid>
                <a:gridCol w="2500330"/>
                <a:gridCol w="2497436"/>
                <a:gridCol w="2503224"/>
              </a:tblGrid>
              <a:tr h="646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VIH [IC 95 %]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(1995-2015)</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VHC [IC 95 %]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(1997-2015)</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521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Réseau</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2,1 [1,9-2,3]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21,9 [20,1-23,7]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latin typeface="HelveticaNeueLT Std" pitchFamily="34" charset="0"/>
                        </a:rPr>
                        <a:t>Montréal</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2,3 [1,9-2,6]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23,4 [20,7-26,1]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2,0 [1,5-2,4]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26,2 [22,1-30,4]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latin typeface="HelveticaNeueLT Std" pitchFamily="34" charset="0"/>
                        </a:rPr>
                        <a:t>Ottawa/Outaouais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2,4 [1,7-3,1]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17,5 [13,1-21,8]</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latin typeface="HelveticaNeueLT Std" pitchFamily="34" charset="0"/>
                        </a:rPr>
                        <a:t>Semi-urbains*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1,2 [0,7-1,7]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13,4 [9,5-17,3]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Incidence du VIH </a:t>
            </a:r>
            <a:br>
              <a:rPr lang="fr-CA" dirty="0" smtClean="0"/>
            </a:br>
            <a:r>
              <a:rPr lang="fr-CA" dirty="0" smtClean="0"/>
              <a:t>Tendances 1995-2013</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25010275"/>
              </p:ext>
            </p:extLst>
          </p:nvPr>
        </p:nvGraphicFramePr>
        <p:xfrm>
          <a:off x="179512" y="1700808"/>
          <a:ext cx="8507288" cy="45513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23</a:t>
            </a:fld>
            <a:endParaRPr lang="fr-CA"/>
          </a:p>
        </p:txBody>
      </p:sp>
      <p:sp>
        <p:nvSpPr>
          <p:cNvPr id="7" name="ZoneTexte 6"/>
          <p:cNvSpPr txBox="1"/>
          <p:nvPr/>
        </p:nvSpPr>
        <p:spPr>
          <a:xfrm>
            <a:off x="1907704" y="2492896"/>
            <a:ext cx="2880320" cy="338554"/>
          </a:xfrm>
          <a:prstGeom prst="rect">
            <a:avLst/>
          </a:prstGeom>
          <a:noFill/>
        </p:spPr>
        <p:txBody>
          <a:bodyPr wrap="square" rtlCol="0">
            <a:spAutoFit/>
          </a:bodyPr>
          <a:lstStyle/>
          <a:p>
            <a:r>
              <a:rPr lang="fr-FR" sz="1600" dirty="0" smtClean="0">
                <a:solidFill>
                  <a:srgbClr val="EF7516"/>
                </a:solidFill>
                <a:latin typeface="HelveticaNeueLT Std" pitchFamily="34" charset="0"/>
              </a:rPr>
              <a:t>Ottawa/Outaouais p = 0,001</a:t>
            </a:r>
            <a:endParaRPr lang="fr-FR" sz="1600" dirty="0">
              <a:solidFill>
                <a:srgbClr val="EF7516"/>
              </a:solidFill>
              <a:latin typeface="HelveticaNeueLT Std" pitchFamily="34" charset="0"/>
            </a:endParaRPr>
          </a:p>
        </p:txBody>
      </p:sp>
      <p:sp>
        <p:nvSpPr>
          <p:cNvPr id="8" name="Text Box 10"/>
          <p:cNvSpPr txBox="1">
            <a:spLocks noChangeArrowheads="1"/>
          </p:cNvSpPr>
          <p:nvPr/>
        </p:nvSpPr>
        <p:spPr bwMode="auto">
          <a:xfrm>
            <a:off x="683568" y="6093296"/>
            <a:ext cx="56436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PA: personnes-années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Incidence du VHC </a:t>
            </a:r>
            <a:br>
              <a:rPr lang="fr-CA" dirty="0" smtClean="0"/>
            </a:br>
            <a:r>
              <a:rPr lang="fr-CA" dirty="0" smtClean="0"/>
              <a:t>Tendances 1998-2013</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81270186"/>
              </p:ext>
            </p:extLst>
          </p:nvPr>
        </p:nvGraphicFramePr>
        <p:xfrm>
          <a:off x="323528" y="1556792"/>
          <a:ext cx="864096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24</a:t>
            </a:fld>
            <a:endParaRPr lang="fr-CA"/>
          </a:p>
        </p:txBody>
      </p:sp>
      <p:sp>
        <p:nvSpPr>
          <p:cNvPr id="8" name="Text Box 10"/>
          <p:cNvSpPr txBox="1">
            <a:spLocks noChangeArrowheads="1"/>
          </p:cNvSpPr>
          <p:nvPr/>
        </p:nvSpPr>
        <p:spPr bwMode="auto">
          <a:xfrm>
            <a:off x="611560" y="6119336"/>
            <a:ext cx="56436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PA: personnes-années</a:t>
            </a:r>
          </a:p>
        </p:txBody>
      </p:sp>
      <p:sp>
        <p:nvSpPr>
          <p:cNvPr id="9" name="ZoneTexte 8"/>
          <p:cNvSpPr txBox="1"/>
          <p:nvPr/>
        </p:nvSpPr>
        <p:spPr>
          <a:xfrm>
            <a:off x="4427984" y="3284984"/>
            <a:ext cx="1069524" cy="338554"/>
          </a:xfrm>
          <a:prstGeom prst="rect">
            <a:avLst/>
          </a:prstGeom>
          <a:noFill/>
        </p:spPr>
        <p:txBody>
          <a:bodyPr wrap="none" rtlCol="0">
            <a:spAutoFit/>
          </a:bodyPr>
          <a:lstStyle/>
          <a:p>
            <a:r>
              <a:rPr lang="fr-CA" sz="1600" dirty="0" smtClean="0">
                <a:latin typeface="HelveticaNeueLT Std" pitchFamily="34" charset="0"/>
              </a:rPr>
              <a:t>p = 0,004</a:t>
            </a:r>
            <a:endParaRPr lang="fr-FR" sz="1600" dirty="0">
              <a:latin typeface="HelveticaNeueLT Std"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VIH 1995-2015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92692306"/>
              </p:ext>
            </p:extLst>
          </p:nvPr>
        </p:nvGraphicFramePr>
        <p:xfrm>
          <a:off x="755576" y="1772816"/>
          <a:ext cx="7391745" cy="3520310"/>
        </p:xfrm>
        <a:graphic>
          <a:graphicData uri="http://schemas.openxmlformats.org/drawingml/2006/table">
            <a:tbl>
              <a:tblPr firstRow="1">
                <a:tableStyleId>{8FD4443E-F989-4FC4-A0C8-D5A2AF1F390B}</a:tableStyleId>
              </a:tblPr>
              <a:tblGrid>
                <a:gridCol w="3240360"/>
                <a:gridCol w="1008112"/>
                <a:gridCol w="974868"/>
                <a:gridCol w="1141775"/>
                <a:gridCol w="1026630"/>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a:t>
                      </a:r>
                      <a:r>
                        <a:rPr lang="fr-CA" sz="1200" baseline="30000" dirty="0">
                          <a:latin typeface="HelveticaNeueLT Std" pitchFamily="34" charset="0"/>
                        </a:rPr>
                        <a:t>1</a:t>
                      </a:r>
                      <a:r>
                        <a:rPr lang="fr-CA" sz="1200" dirty="0">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IC 95 %</a:t>
                      </a:r>
                      <a:r>
                        <a:rPr lang="fr-CA" sz="1200" baseline="30000" dirty="0">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avec des seringues déjà utilisées par quelqu’un d’autre</a:t>
                      </a:r>
                      <a:r>
                        <a:rPr lang="fr-CA" sz="1100" baseline="30000" dirty="0">
                          <a:latin typeface="HelveticaNeueLT Std" pitchFamily="34" charset="0"/>
                        </a:rPr>
                        <a:t>3,4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2,38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1,89 </a:t>
                      </a:r>
                      <a:r>
                        <a:rPr lang="fr-CA" sz="1200" dirty="0">
                          <a:latin typeface="HelveticaNeueLT Std" pitchFamily="34" charset="0"/>
                        </a:rPr>
                        <a:t>– </a:t>
                      </a:r>
                      <a:r>
                        <a:rPr lang="fr-CA" sz="1200" dirty="0" smtClean="0">
                          <a:latin typeface="HelveticaNeueLT Std" pitchFamily="34" charset="0"/>
                        </a:rPr>
                        <a:t>2,99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&lt;</a:t>
                      </a:r>
                      <a:r>
                        <a:rPr lang="fr-CA" sz="1200" baseline="0" dirty="0" smtClean="0">
                          <a:latin typeface="HelveticaNeueLT Std" pitchFamily="34" charset="0"/>
                        </a:rPr>
                        <a:t> </a:t>
                      </a:r>
                      <a:r>
                        <a:rPr lang="fr-CA" sz="1200" dirty="0" smtClean="0">
                          <a:latin typeface="HelveticaNeueLT Std" pitchFamily="34" charset="0"/>
                        </a:rPr>
                        <a:t>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Cocaïne comme drogue injectée le plus souvent</a:t>
                      </a:r>
                      <a:r>
                        <a:rPr lang="fr-CA" sz="1100" baseline="30000" dirty="0">
                          <a:latin typeface="HelveticaNeueLT Std" pitchFamily="34" charset="0"/>
                        </a:rPr>
                        <a:t>3,4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2,30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1,98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1,46</a:t>
                      </a:r>
                      <a:r>
                        <a:rPr lang="fr-CA" sz="1200" baseline="0" dirty="0" smtClean="0">
                          <a:latin typeface="HelveticaNeueLT Std" pitchFamily="34" charset="0"/>
                        </a:rPr>
                        <a:t> </a:t>
                      </a:r>
                      <a:r>
                        <a:rPr lang="fr-CA" sz="1200" dirty="0" smtClean="0">
                          <a:latin typeface="HelveticaNeueLT Std" pitchFamily="34" charset="0"/>
                        </a:rPr>
                        <a:t>– 2,68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24043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Sexe masculin</a:t>
                      </a:r>
                      <a:r>
                        <a:rPr lang="fr-CA" sz="1100" baseline="30000" dirty="0">
                          <a:latin typeface="HelveticaNeueLT Std" pitchFamily="34" charset="0"/>
                        </a:rPr>
                        <a:t>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1,06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0,99</a:t>
                      </a:r>
                      <a:r>
                        <a:rPr lang="fr-CA" sz="1200" baseline="0" dirty="0" smtClean="0">
                          <a:latin typeface="HelveticaNeueLT Std" pitchFamily="34" charset="0"/>
                        </a:rPr>
                        <a:t> </a:t>
                      </a:r>
                      <a:r>
                        <a:rPr lang="fr-CA" sz="1200" dirty="0" smtClean="0">
                          <a:latin typeface="HelveticaNeueLT Std" pitchFamily="34" charset="0"/>
                        </a:rPr>
                        <a:t>– 1,83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16506">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au moins </a:t>
                      </a:r>
                      <a:r>
                        <a:rPr lang="fr-CA" sz="1100" dirty="0" smtClean="0">
                          <a:latin typeface="HelveticaNeueLT Std" pitchFamily="34" charset="0"/>
                        </a:rPr>
                        <a:t>une </a:t>
                      </a:r>
                      <a:r>
                        <a:rPr lang="fr-CA" sz="1100" dirty="0">
                          <a:latin typeface="HelveticaNeueLT Std" pitchFamily="34" charset="0"/>
                        </a:rPr>
                        <a:t>fois par jour </a:t>
                      </a:r>
                      <a:r>
                        <a:rPr lang="fr-CA" sz="1100" dirty="0" smtClean="0">
                          <a:latin typeface="HelveticaNeueLT Std" pitchFamily="34" charset="0"/>
                        </a:rPr>
                        <a:t>(</a:t>
                      </a:r>
                      <a:r>
                        <a:rPr lang="fr-CA" sz="1100" dirty="0">
                          <a:latin typeface="HelveticaNeueLT Std" pitchFamily="34" charset="0"/>
                        </a:rPr>
                        <a:t>1995-2002)</a:t>
                      </a:r>
                      <a:r>
                        <a:rPr lang="fr-CA" sz="1100" baseline="30000" dirty="0">
                          <a:latin typeface="HelveticaNeueLT Std" pitchFamily="34" charset="0"/>
                        </a:rPr>
                        <a:t>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1,49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1,09 – </a:t>
                      </a:r>
                      <a:r>
                        <a:rPr lang="fr-CA" sz="1200" dirty="0" smtClean="0">
                          <a:latin typeface="HelveticaNeueLT Std" pitchFamily="34" charset="0"/>
                        </a:rPr>
                        <a:t>2,03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0,012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2418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2003-2015)</a:t>
                      </a:r>
                      <a:r>
                        <a:rPr lang="fr-CA" sz="1100" baseline="30000" dirty="0" smtClean="0">
                          <a:latin typeface="HelveticaNeueLT Std" pitchFamily="34" charset="0"/>
                        </a:rPr>
                        <a:t>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chemeClr val="lt1"/>
                          </a:solidFill>
                          <a:latin typeface="HelveticaNeueLT Std" pitchFamily="34" charset="0"/>
                          <a:ea typeface="+mn-ea"/>
                          <a:cs typeface="+mn-cs"/>
                        </a:rPr>
                        <a:t>1,02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0,78 </a:t>
                      </a:r>
                      <a:r>
                        <a:rPr lang="fr-CA" sz="1200" dirty="0">
                          <a:latin typeface="HelveticaNeueLT Std" pitchFamily="34" charset="0"/>
                        </a:rPr>
                        <a:t>– </a:t>
                      </a:r>
                      <a:r>
                        <a:rPr lang="fr-CA" sz="1200" dirty="0" smtClean="0">
                          <a:latin typeface="HelveticaNeueLT Std" pitchFamily="34" charset="0"/>
                        </a:rPr>
                        <a:t>1,67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0,502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1538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Âge 25 ans et plus (1995-2002)</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2,40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1,57 </a:t>
                      </a:r>
                      <a:r>
                        <a:rPr lang="fr-CA" sz="1200" dirty="0">
                          <a:latin typeface="HelveticaNeueLT Std" pitchFamily="34" charset="0"/>
                        </a:rPr>
                        <a:t>– </a:t>
                      </a:r>
                      <a:r>
                        <a:rPr lang="fr-CA" sz="1200" dirty="0" smtClean="0">
                          <a:latin typeface="HelveticaNeueLT Std" pitchFamily="34" charset="0"/>
                        </a:rPr>
                        <a:t>3,67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153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0,46 – </a:t>
                      </a:r>
                      <a:r>
                        <a:rPr lang="fr-CA" sz="1200" dirty="0" smtClean="0">
                          <a:latin typeface="HelveticaNeueLT Std" pitchFamily="34" charset="0"/>
                        </a:rPr>
                        <a:t>1,25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0,274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Prostitution (1995-2002)</a:t>
                      </a:r>
                      <a:r>
                        <a:rPr lang="fr-CA" sz="1100" baseline="30000" dirty="0">
                          <a:latin typeface="HelveticaNeueLT Std" pitchFamily="34" charset="0"/>
                        </a:rPr>
                        <a:t>3,6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0,96– 2,04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0,079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6075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2003-2015)</a:t>
                      </a:r>
                      <a:r>
                        <a:rPr lang="fr-CA" sz="1100" baseline="30000" dirty="0" smtClean="0">
                          <a:latin typeface="HelveticaNeueLT Std" pitchFamily="34" charset="0"/>
                        </a:rPr>
                        <a:t>3,6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2,44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2,24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1,46 </a:t>
                      </a:r>
                      <a:r>
                        <a:rPr lang="fr-CA" sz="1200" dirty="0">
                          <a:latin typeface="HelveticaNeueLT Std" pitchFamily="34" charset="0"/>
                        </a:rPr>
                        <a:t>– </a:t>
                      </a:r>
                      <a:r>
                        <a:rPr lang="fr-CA" sz="1200" dirty="0" smtClean="0">
                          <a:latin typeface="HelveticaNeueLT Std" pitchFamily="34" charset="0"/>
                        </a:rPr>
                        <a:t>3,44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5736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Région de recrutement urbaine </a:t>
                      </a:r>
                      <a:r>
                        <a:rPr lang="fr-CA" sz="1100" dirty="0" smtClean="0">
                          <a:latin typeface="HelveticaNeueLT Std" pitchFamily="34" charset="0"/>
                        </a:rPr>
                        <a:t>(1995-2002)</a:t>
                      </a:r>
                      <a:r>
                        <a:rPr lang="fr-CA" sz="1100" baseline="30000" dirty="0" smtClean="0">
                          <a:latin typeface="HelveticaNeueLT Std" pitchFamily="34" charset="0"/>
                        </a:rPr>
                        <a:t>7</a:t>
                      </a:r>
                      <a:endParaRPr lang="fr-FR" sz="1100" baseline="300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1,15– 5,87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0,022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3861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1,27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0,71– 2,28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0,415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bl>
          </a:graphicData>
        </a:graphic>
      </p:graphicFrame>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25</a:t>
            </a:fld>
            <a:endParaRPr lang="fr-CA" sz="1400" b="1" dirty="0">
              <a:solidFill>
                <a:schemeClr val="tx1"/>
              </a:solidFill>
              <a:latin typeface="HelveticaNeueLT Std Lt" pitchFamily="34" charset="0"/>
            </a:endParaRPr>
          </a:p>
        </p:txBody>
      </p:sp>
      <p:sp>
        <p:nvSpPr>
          <p:cNvPr id="6" name="ZoneTexte 5"/>
          <p:cNvSpPr txBox="1"/>
          <p:nvPr/>
        </p:nvSpPr>
        <p:spPr>
          <a:xfrm>
            <a:off x="755576" y="5301208"/>
            <a:ext cx="6552728" cy="1446550"/>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Rapport de taux obtenu par le modèle de Cox.</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a:t>
            </a:r>
            <a:r>
              <a:rPr lang="fr-CA" sz="1100" dirty="0" smtClean="0">
                <a:solidFill>
                  <a:schemeClr val="tx1">
                    <a:lumMod val="65000"/>
                    <a:lumOff val="35000"/>
                  </a:schemeClr>
                </a:solidFill>
                <a:latin typeface="HelveticaNeueLT Std" pitchFamily="34" charset="0"/>
              </a:rPr>
              <a:t>Intervalle de confiance à 95 %. </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3.</a:t>
            </a:r>
            <a:r>
              <a:rPr lang="fr-CA" sz="1100" dirty="0" smtClean="0">
                <a:solidFill>
                  <a:schemeClr val="tx1">
                    <a:lumMod val="65000"/>
                    <a:lumOff val="35000"/>
                  </a:schemeClr>
                </a:solidFill>
                <a:latin typeface="HelveticaNeueLT Std" pitchFamily="34" charset="0"/>
              </a:rPr>
              <a:t>Au cours des six derniers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4.</a:t>
            </a:r>
            <a:r>
              <a:rPr lang="fr-CA" sz="1100" dirty="0" smtClean="0">
                <a:solidFill>
                  <a:schemeClr val="tx1">
                    <a:lumMod val="65000"/>
                    <a:lumOff val="35000"/>
                  </a:schemeClr>
                </a:solidFill>
                <a:latin typeface="HelveticaNeueLT Std" pitchFamily="34" charset="0"/>
              </a:rPr>
              <a:t>Sur l’ensemble des deux périodes (1995-2002 et 2003-2015).</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5.</a:t>
            </a:r>
            <a:r>
              <a:rPr lang="fr-CA" sz="1100" dirty="0" smtClean="0">
                <a:solidFill>
                  <a:schemeClr val="tx1">
                    <a:lumMod val="65000"/>
                    <a:lumOff val="35000"/>
                  </a:schemeClr>
                </a:solidFill>
                <a:latin typeface="HelveticaNeueLT Std" pitchFamily="34" charset="0"/>
              </a:rPr>
              <a:t>Au cours du dernier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6.</a:t>
            </a:r>
            <a:r>
              <a:rPr lang="fr-CA" sz="1100" dirty="0" smtClean="0">
                <a:solidFill>
                  <a:schemeClr val="tx1">
                    <a:lumMod val="65000"/>
                    <a:lumOff val="35000"/>
                  </a:schemeClr>
                </a:solidFill>
                <a:latin typeface="HelveticaNeueLT Std" pitchFamily="34" charset="0"/>
              </a:rPr>
              <a:t>On inclut ici les faveurs sexuelles en échange d’argent, de drogues ou d’autres choses</a:t>
            </a:r>
            <a:r>
              <a:rPr lang="fr-CA" sz="1100" dirty="0" smtClean="0">
                <a:solidFill>
                  <a:schemeClr val="tx1">
                    <a:lumMod val="65000"/>
                    <a:lumOff val="35000"/>
                  </a:schemeClr>
                </a:solidFill>
              </a:rPr>
              <a:t>.</a:t>
            </a:r>
          </a:p>
          <a:p>
            <a:r>
              <a:rPr lang="fr-FR" sz="1100" baseline="30000" dirty="0" smtClean="0">
                <a:solidFill>
                  <a:schemeClr val="tx1">
                    <a:lumMod val="65000"/>
                    <a:lumOff val="35000"/>
                  </a:schemeClr>
                </a:solidFill>
                <a:latin typeface="HelveticaNeueLT Std" pitchFamily="34" charset="0"/>
              </a:rPr>
              <a:t>7</a:t>
            </a:r>
            <a:r>
              <a:rPr lang="fr-FR" sz="1100" dirty="0" smtClean="0">
                <a:solidFill>
                  <a:schemeClr val="tx1">
                    <a:lumMod val="65000"/>
                    <a:lumOff val="35000"/>
                  </a:schemeClr>
                </a:solidFill>
                <a:latin typeface="HelveticaNeueLT Std" pitchFamily="34" charset="0"/>
              </a:rPr>
              <a:t> Les UDI urbains sont ceux recrutés à Montréal, à Québec, en Ottawa/Outaouais ou en Montérégie, mais résidants à Montréal ou sur la Rive-Sud immédiate.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VHC</a:t>
            </a:r>
            <a:br>
              <a:rPr lang="fr-CA" dirty="0" smtClean="0"/>
            </a:br>
            <a:r>
              <a:rPr lang="fr-CA" dirty="0" smtClean="0"/>
              <a:t>1997-2015</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26</a:t>
            </a:fld>
            <a:endParaRPr lang="fr-CA"/>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643545978"/>
              </p:ext>
            </p:extLst>
          </p:nvPr>
        </p:nvGraphicFramePr>
        <p:xfrm>
          <a:off x="467544" y="1772816"/>
          <a:ext cx="7391745" cy="3529111"/>
        </p:xfrm>
        <a:graphic>
          <a:graphicData uri="http://schemas.openxmlformats.org/drawingml/2006/table">
            <a:tbl>
              <a:tblPr firstRow="1">
                <a:tableStyleId>{8FD4443E-F989-4FC4-A0C8-D5A2AF1F390B}</a:tableStyleId>
              </a:tblPr>
              <a:tblGrid>
                <a:gridCol w="3240360"/>
                <a:gridCol w="1008112"/>
                <a:gridCol w="974868"/>
                <a:gridCol w="1141775"/>
                <a:gridCol w="1026630"/>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a:t>
                      </a:r>
                      <a:r>
                        <a:rPr lang="fr-CA" sz="1200" baseline="30000" dirty="0">
                          <a:latin typeface="HelveticaNeueLT Std" pitchFamily="34" charset="0"/>
                        </a:rPr>
                        <a:t>1</a:t>
                      </a:r>
                      <a:r>
                        <a:rPr lang="fr-CA" sz="1200" dirty="0">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IC 95 %</a:t>
                      </a:r>
                      <a:r>
                        <a:rPr lang="fr-CA" sz="1200" baseline="30000" dirty="0">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avec des seringues déjà utilisées par quelqu’un </a:t>
                      </a:r>
                      <a:r>
                        <a:rPr lang="fr-CA" sz="1100" dirty="0" smtClean="0">
                          <a:latin typeface="HelveticaNeueLT Std" pitchFamily="34" charset="0"/>
                        </a:rPr>
                        <a:t>d’autre</a:t>
                      </a:r>
                      <a:r>
                        <a:rPr lang="fr-CA" sz="1100" baseline="30000" dirty="0" smtClean="0">
                          <a:latin typeface="HelveticaNeueLT Std" pitchFamily="34" charset="0"/>
                        </a:rPr>
                        <a:t>3</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1,75</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1,72</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1,43 </a:t>
                      </a:r>
                      <a:r>
                        <a:rPr lang="fr-CA" sz="1100" dirty="0">
                          <a:solidFill>
                            <a:srgbClr val="FFFFFF"/>
                          </a:solidFill>
                          <a:latin typeface="HelveticaNeueLT Std" pitchFamily="34" charset="0"/>
                        </a:rPr>
                        <a:t>– </a:t>
                      </a:r>
                      <a:r>
                        <a:rPr lang="fr-CA" sz="1100" dirty="0" smtClean="0">
                          <a:solidFill>
                            <a:srgbClr val="FFFFFF"/>
                          </a:solidFill>
                          <a:latin typeface="HelveticaNeueLT Std" pitchFamily="34" charset="0"/>
                        </a:rPr>
                        <a:t>2,07</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a:solidFill>
                            <a:srgbClr val="FFFFFF"/>
                          </a:solidFill>
                          <a:latin typeface="HelveticaNeueLT Std" pitchFamily="34" charset="0"/>
                        </a:rPr>
                        <a:t>&lt; 0,001</a:t>
                      </a:r>
                      <a:endParaRPr lang="fr-FR" sz="1100">
                        <a:solidFill>
                          <a:srgbClr val="FFFFFF"/>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Cocaïne comme drogue injectée le plus </a:t>
                      </a:r>
                      <a:r>
                        <a:rPr lang="fr-CA" sz="1100" dirty="0" smtClean="0">
                          <a:latin typeface="HelveticaNeueLT Std" pitchFamily="34" charset="0"/>
                        </a:rPr>
                        <a:t>souvent</a:t>
                      </a:r>
                      <a:r>
                        <a:rPr lang="fr-CA" sz="1100" baseline="30000" dirty="0" smtClean="0">
                          <a:latin typeface="HelveticaNeueLT Std" pitchFamily="34" charset="0"/>
                        </a:rPr>
                        <a:t>3</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1,20</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1,24</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1,03</a:t>
                      </a:r>
                      <a:r>
                        <a:rPr lang="fr-CA" sz="1100" baseline="0" dirty="0" smtClean="0">
                          <a:solidFill>
                            <a:srgbClr val="FFFFFF"/>
                          </a:solidFill>
                          <a:latin typeface="HelveticaNeueLT Std" pitchFamily="34" charset="0"/>
                        </a:rPr>
                        <a:t> </a:t>
                      </a:r>
                      <a:r>
                        <a:rPr lang="fr-CA" sz="1100" dirty="0" smtClean="0">
                          <a:solidFill>
                            <a:srgbClr val="FFFFFF"/>
                          </a:solidFill>
                          <a:latin typeface="HelveticaNeueLT Std" pitchFamily="34" charset="0"/>
                        </a:rPr>
                        <a:t>– 1,49</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0,022</a:t>
                      </a:r>
                      <a:endParaRPr lang="fr-FR" sz="1100" dirty="0">
                        <a:solidFill>
                          <a:srgbClr val="FFFFFF"/>
                        </a:solidFill>
                        <a:latin typeface="HelveticaNeueLT Std" pitchFamily="34" charset="0"/>
                        <a:ea typeface="Times New Roman"/>
                        <a:cs typeface="Times New Roman"/>
                      </a:endParaRPr>
                    </a:p>
                  </a:txBody>
                  <a:tcPr marL="68580" marR="68580" marT="0" marB="0" anchor="ctr"/>
                </a:tc>
              </a:tr>
              <a:tr h="309936">
                <a:tc>
                  <a:txBody>
                    <a:bodyPr/>
                    <a:lstStyle/>
                    <a:p>
                      <a:pPr marL="0" marR="0" indent="0" algn="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100" dirty="0" smtClean="0">
                          <a:latin typeface="HelveticaNeueLT Std" pitchFamily="34" charset="0"/>
                        </a:rPr>
                        <a:t>Âge 25 ans et plus</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1,00</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1,15</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0,95</a:t>
                      </a:r>
                      <a:r>
                        <a:rPr lang="fr-CA" sz="1100" baseline="0" dirty="0" smtClean="0">
                          <a:solidFill>
                            <a:srgbClr val="FFFFFF"/>
                          </a:solidFill>
                          <a:latin typeface="HelveticaNeueLT Std" pitchFamily="34" charset="0"/>
                        </a:rPr>
                        <a:t> </a:t>
                      </a:r>
                      <a:r>
                        <a:rPr lang="fr-CA" sz="1100" dirty="0" smtClean="0">
                          <a:solidFill>
                            <a:srgbClr val="FFFFFF"/>
                          </a:solidFill>
                          <a:latin typeface="HelveticaNeueLT Std" pitchFamily="34" charset="0"/>
                        </a:rPr>
                        <a:t>– 1,40</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0,15</a:t>
                      </a:r>
                      <a:endParaRPr lang="fr-FR" sz="1100" dirty="0">
                        <a:solidFill>
                          <a:srgbClr val="FFFFFF"/>
                        </a:solidFill>
                        <a:latin typeface="HelveticaNeueLT Std" pitchFamily="34" charset="0"/>
                        <a:ea typeface="Times New Roman"/>
                        <a:cs typeface="Times New Roman"/>
                      </a:endParaRPr>
                    </a:p>
                  </a:txBody>
                  <a:tcPr marL="68580" marR="68580" marT="0" marB="0" anchor="ctr"/>
                </a:tc>
              </a:tr>
              <a:tr h="360040">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au moins </a:t>
                      </a:r>
                      <a:r>
                        <a:rPr lang="fr-CA" sz="1100" dirty="0" smtClean="0">
                          <a:latin typeface="HelveticaNeueLT Std" pitchFamily="34" charset="0"/>
                        </a:rPr>
                        <a:t>une </a:t>
                      </a:r>
                      <a:r>
                        <a:rPr lang="fr-CA" sz="1100" dirty="0">
                          <a:latin typeface="HelveticaNeueLT Std" pitchFamily="34" charset="0"/>
                        </a:rPr>
                        <a:t>fois par </a:t>
                      </a:r>
                      <a:r>
                        <a:rPr lang="fr-CA" sz="1100" dirty="0" smtClean="0">
                          <a:latin typeface="HelveticaNeueLT Std" pitchFamily="34" charset="0"/>
                        </a:rPr>
                        <a:t>jour</a:t>
                      </a:r>
                      <a:r>
                        <a:rPr lang="fr-CA" sz="1100" baseline="30000" dirty="0" smtClean="0">
                          <a:latin typeface="HelveticaNeueLT Std" pitchFamily="34" charset="0"/>
                        </a:rPr>
                        <a:t>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1,29</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1,31</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1,09  </a:t>
                      </a:r>
                      <a:r>
                        <a:rPr lang="fr-CA" sz="1100" dirty="0">
                          <a:solidFill>
                            <a:srgbClr val="FFFFFF"/>
                          </a:solidFill>
                          <a:latin typeface="HelveticaNeueLT Std" pitchFamily="34" charset="0"/>
                        </a:rPr>
                        <a:t>– </a:t>
                      </a:r>
                      <a:r>
                        <a:rPr lang="fr-CA" sz="1100" dirty="0" smtClean="0">
                          <a:solidFill>
                            <a:srgbClr val="FFFFFF"/>
                          </a:solidFill>
                          <a:latin typeface="HelveticaNeueLT Std" pitchFamily="34" charset="0"/>
                        </a:rPr>
                        <a:t>1,58</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0,004</a:t>
                      </a:r>
                      <a:endParaRPr lang="fr-FR" sz="1100" dirty="0">
                        <a:solidFill>
                          <a:srgbClr val="FFFFFF"/>
                        </a:solidFill>
                        <a:latin typeface="HelveticaNeueLT Std" pitchFamily="34" charset="0"/>
                        <a:ea typeface="Times New Roman"/>
                        <a:cs typeface="Times New Roman"/>
                      </a:endParaRPr>
                    </a:p>
                  </a:txBody>
                  <a:tcPr marL="68580" marR="68580" marT="0" marB="0" anchor="ctr"/>
                </a:tc>
              </a:tr>
              <a:tr h="32418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latin typeface="HelveticaNeueLT Std" pitchFamily="34" charset="0"/>
                        </a:rPr>
                        <a:t>Prostitution</a:t>
                      </a:r>
                      <a:r>
                        <a:rPr lang="fr-CA" sz="1100" baseline="30000" dirty="0" smtClean="0">
                          <a:latin typeface="HelveticaNeueLT Std" pitchFamily="34" charset="0"/>
                        </a:rPr>
                        <a:t>4,5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1,74</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1,54</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1,25 – 1,90</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&lt; 0,001</a:t>
                      </a:r>
                      <a:endParaRPr lang="fr-FR" sz="1100" dirty="0">
                        <a:solidFill>
                          <a:srgbClr val="FFFFFF"/>
                        </a:solidFill>
                        <a:latin typeface="HelveticaNeueLT Std" pitchFamily="34" charset="0"/>
                        <a:ea typeface="Times New Roman"/>
                        <a:cs typeface="Times New Roman"/>
                      </a:endParaRPr>
                    </a:p>
                  </a:txBody>
                  <a:tcPr marL="68580" marR="68580" marT="0" marB="0" anchor="ctr"/>
                </a:tc>
              </a:tr>
              <a:tr h="323891">
                <a:tc>
                  <a:txBody>
                    <a:bodyPr/>
                    <a:lstStyle/>
                    <a:p>
                      <a:pPr algn="l">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latin typeface="HelveticaNeueLT Std" pitchFamily="34" charset="0"/>
                        </a:rPr>
                        <a:t>	Région de recrutement</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	</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100" dirty="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a:t>
                      </a:r>
                      <a:r>
                        <a:rPr lang="fr-CA" sz="1100" dirty="0" smtClean="0">
                          <a:latin typeface="HelveticaNeueLT Std" pitchFamily="34" charset="0"/>
                          <a:ea typeface="Calibri"/>
                          <a:cs typeface="Arial"/>
                        </a:rPr>
                        <a:t>Semi-urbaines</a:t>
                      </a:r>
                      <a:r>
                        <a:rPr lang="fr-CA" sz="1100" baseline="30000" dirty="0" smtClean="0">
                          <a:latin typeface="HelveticaNeueLT Std" pitchFamily="34" charset="0"/>
                          <a:ea typeface="Calibri"/>
                          <a:cs typeface="Arial"/>
                        </a:rPr>
                        <a:t>6</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1,00</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1,00</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endParaRPr lang="fr-FR" dirty="0">
                        <a:latin typeface="HelveticaNeueLT Std" pitchFamily="34" charset="0"/>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(référence)</a:t>
                      </a:r>
                      <a:endParaRPr lang="fr-FR" sz="1100" dirty="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Montréal</a:t>
                      </a:r>
                      <a:r>
                        <a:rPr lang="fr-CA" sz="1100" baseline="30000" dirty="0">
                          <a:latin typeface="HelveticaNeueLT Std" pitchFamily="34" charset="0"/>
                          <a:ea typeface="Calibri"/>
                          <a:cs typeface="Arial"/>
                        </a:rPr>
                        <a:t>7</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2,04</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2,13</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1,53 </a:t>
                      </a:r>
                      <a:r>
                        <a:rPr lang="fr-CA" sz="1100" dirty="0" smtClean="0">
                          <a:solidFill>
                            <a:srgbClr val="FFFFFF"/>
                          </a:solidFill>
                          <a:latin typeface="HelveticaNeueLT Std" pitchFamily="34" charset="0"/>
                        </a:rPr>
                        <a:t>–</a:t>
                      </a:r>
                      <a:r>
                        <a:rPr lang="fr-CA" sz="1100" dirty="0" smtClean="0">
                          <a:solidFill>
                            <a:srgbClr val="FFFFFF"/>
                          </a:solidFill>
                          <a:latin typeface="HelveticaNeueLT Std" pitchFamily="34" charset="0"/>
                          <a:ea typeface="Times New Roman"/>
                          <a:cs typeface="Times New Roman"/>
                        </a:rPr>
                        <a:t> 2,96</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100" dirty="0" smtClean="0">
                          <a:solidFill>
                            <a:srgbClr val="FFFFFF"/>
                          </a:solidFill>
                          <a:latin typeface="HelveticaNeueLT Std" pitchFamily="34" charset="0"/>
                        </a:rPr>
                        <a:t>&lt; 0,001</a:t>
                      </a:r>
                      <a:endParaRPr lang="fr-FR" sz="1100" dirty="0" smtClean="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Ville de Québec </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2,08</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2,13</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1,50 – 3,01</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100" dirty="0" smtClean="0">
                          <a:solidFill>
                            <a:srgbClr val="FFFFFF"/>
                          </a:solidFill>
                          <a:latin typeface="HelveticaNeueLT Std" pitchFamily="34" charset="0"/>
                        </a:rPr>
                        <a:t>&lt; 0,001</a:t>
                      </a:r>
                      <a:endParaRPr lang="fr-FR" sz="1100" dirty="0" smtClean="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Ottawa/Outaouais</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1,39</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1,61</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rPr>
                        <a:t>1,08 – 2,41</a:t>
                      </a:r>
                      <a:endParaRPr lang="fr-FR" sz="11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solidFill>
                            <a:srgbClr val="FFFFFF"/>
                          </a:solidFill>
                          <a:latin typeface="HelveticaNeueLT Std" pitchFamily="34" charset="0"/>
                          <a:ea typeface="Times New Roman"/>
                          <a:cs typeface="Times New Roman"/>
                        </a:rPr>
                        <a:t>0,020</a:t>
                      </a:r>
                      <a:endParaRPr lang="fr-FR" sz="1100" dirty="0">
                        <a:solidFill>
                          <a:srgbClr val="FFFFFF"/>
                        </a:solidFill>
                        <a:latin typeface="HelveticaNeueLT Std" pitchFamily="34" charset="0"/>
                        <a:ea typeface="Times New Roman"/>
                        <a:cs typeface="Times New Roman"/>
                      </a:endParaRPr>
                    </a:p>
                  </a:txBody>
                  <a:tcPr marL="68580" marR="68580" marT="0" marB="0" anchor="ctr"/>
                </a:tc>
              </a:tr>
            </a:tbl>
          </a:graphicData>
        </a:graphic>
      </p:graphicFrame>
      <p:sp>
        <p:nvSpPr>
          <p:cNvPr id="6" name="ZoneTexte 5"/>
          <p:cNvSpPr txBox="1"/>
          <p:nvPr/>
        </p:nvSpPr>
        <p:spPr>
          <a:xfrm>
            <a:off x="467544" y="5445224"/>
            <a:ext cx="6840760" cy="1492716"/>
          </a:xfrm>
          <a:prstGeom prst="rect">
            <a:avLst/>
          </a:prstGeom>
          <a:noFill/>
        </p:spPr>
        <p:txBody>
          <a:bodyPr wrap="square" rtlCol="0">
            <a:spAutoFit/>
          </a:bodyPr>
          <a:lstStyle/>
          <a:p>
            <a:r>
              <a:rPr lang="fr-CA" sz="1000" baseline="30000" dirty="0" smtClean="0">
                <a:solidFill>
                  <a:schemeClr val="tx1">
                    <a:lumMod val="65000"/>
                    <a:lumOff val="35000"/>
                  </a:schemeClr>
                </a:solidFill>
                <a:latin typeface="HelveticaNeueLT Std" pitchFamily="34" charset="0"/>
              </a:rPr>
              <a:t>1.</a:t>
            </a:r>
            <a:r>
              <a:rPr lang="fr-CA" sz="1000" dirty="0" smtClean="0">
                <a:solidFill>
                  <a:schemeClr val="tx1">
                    <a:lumMod val="65000"/>
                    <a:lumOff val="35000"/>
                  </a:schemeClr>
                </a:solidFill>
                <a:latin typeface="HelveticaNeueLT Std" pitchFamily="34" charset="0"/>
              </a:rPr>
              <a:t>Rapport de taux obtenu par le modèle de Cox.</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2.</a:t>
            </a:r>
            <a:r>
              <a:rPr lang="fr-CA" sz="1000" dirty="0" smtClean="0">
                <a:solidFill>
                  <a:schemeClr val="tx1">
                    <a:lumMod val="65000"/>
                    <a:lumOff val="35000"/>
                  </a:schemeClr>
                </a:solidFill>
                <a:latin typeface="HelveticaNeueLT Std" pitchFamily="34" charset="0"/>
              </a:rPr>
              <a:t>Intervalle de confiance à 95 %. </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3.</a:t>
            </a:r>
            <a:r>
              <a:rPr lang="fr-CA" sz="1000" dirty="0" smtClean="0">
                <a:solidFill>
                  <a:schemeClr val="tx1">
                    <a:lumMod val="65000"/>
                    <a:lumOff val="35000"/>
                  </a:schemeClr>
                </a:solidFill>
                <a:latin typeface="HelveticaNeueLT Std" pitchFamily="34" charset="0"/>
              </a:rPr>
              <a:t>Au cours des six derniers mois.</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4.</a:t>
            </a:r>
            <a:r>
              <a:rPr lang="fr-CA" sz="1000" dirty="0" smtClean="0">
                <a:solidFill>
                  <a:schemeClr val="tx1">
                    <a:lumMod val="65000"/>
                    <a:lumOff val="35000"/>
                  </a:schemeClr>
                </a:solidFill>
                <a:latin typeface="HelveticaNeueLT Std" pitchFamily="34" charset="0"/>
              </a:rPr>
              <a:t>Au cours du dernier mois.</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5</a:t>
            </a:r>
            <a:r>
              <a:rPr lang="fr-CA" sz="1000" dirty="0" smtClean="0">
                <a:solidFill>
                  <a:schemeClr val="tx1">
                    <a:lumMod val="65000"/>
                    <a:lumOff val="35000"/>
                  </a:schemeClr>
                </a:solidFill>
                <a:latin typeface="HelveticaNeueLT Std" pitchFamily="34" charset="0"/>
              </a:rPr>
              <a:t> On inclut ici les faveurs sexuelles en échange d’argent, de drogues ou d’autres choses.</a:t>
            </a:r>
          </a:p>
          <a:p>
            <a:r>
              <a:rPr lang="fr-FR" sz="1000" baseline="30000" dirty="0" smtClean="0">
                <a:solidFill>
                  <a:schemeClr val="tx1">
                    <a:lumMod val="65000"/>
                    <a:lumOff val="35000"/>
                  </a:schemeClr>
                </a:solidFill>
                <a:latin typeface="HelveticaNeueLT Std" pitchFamily="34" charset="0"/>
              </a:rPr>
              <a:t>6</a:t>
            </a:r>
            <a:r>
              <a:rPr lang="fr-FR" sz="1000" dirty="0" smtClean="0">
                <a:solidFill>
                  <a:schemeClr val="tx1">
                    <a:lumMod val="65000"/>
                    <a:lumOff val="35000"/>
                  </a:schemeClr>
                </a:solidFill>
                <a:latin typeface="HelveticaNeueLT Std" pitchFamily="34" charset="0"/>
              </a:rPr>
              <a:t> UDI recrutés en Abitibi-</a:t>
            </a:r>
            <a:r>
              <a:rPr lang="fr-FR" sz="1000" dirty="0" err="1" smtClean="0">
                <a:solidFill>
                  <a:schemeClr val="tx1">
                    <a:lumMod val="65000"/>
                    <a:lumOff val="35000"/>
                  </a:schemeClr>
                </a:solidFill>
                <a:latin typeface="HelveticaNeueLT Std" pitchFamily="34" charset="0"/>
              </a:rPr>
              <a:t>Témiscamingue</a:t>
            </a:r>
            <a:r>
              <a:rPr lang="fr-FR" sz="1000" dirty="0" smtClean="0">
                <a:solidFill>
                  <a:schemeClr val="tx1">
                    <a:lumMod val="65000"/>
                    <a:lumOff val="35000"/>
                  </a:schemeClr>
                </a:solidFill>
                <a:latin typeface="HelveticaNeueLT Std" pitchFamily="34" charset="0"/>
              </a:rPr>
              <a:t>, en Montérégie (à l’exception de ceux disant résider à Montréal ou sur la Rive-Sud immédiate), au Saguenay–Lac-Saint-Jean, en Estrie et en Mauricie et Centre-du-Québec.</a:t>
            </a:r>
          </a:p>
          <a:p>
            <a:r>
              <a:rPr lang="fr-FR" sz="1000" baseline="30000" dirty="0" smtClean="0">
                <a:solidFill>
                  <a:schemeClr val="tx1">
                    <a:lumMod val="65000"/>
                    <a:lumOff val="35000"/>
                  </a:schemeClr>
                </a:solidFill>
                <a:latin typeface="HelveticaNeueLT Std" pitchFamily="34" charset="0"/>
              </a:rPr>
              <a:t>7</a:t>
            </a:r>
            <a:r>
              <a:rPr lang="fr-FR" sz="1000" dirty="0" smtClean="0">
                <a:solidFill>
                  <a:schemeClr val="tx1">
                    <a:lumMod val="65000"/>
                    <a:lumOff val="35000"/>
                  </a:schemeClr>
                </a:solidFill>
                <a:latin typeface="HelveticaNeueLT Std" pitchFamily="34" charset="0"/>
              </a:rPr>
              <a:t> UDI recrutés à Montréal, ou UDI recrutés en Montérégie, mais résidant à Montréal ou sur la Rive-Sud immédiate.</a:t>
            </a:r>
          </a:p>
          <a:p>
            <a:endParaRPr lang="fr-FR" sz="1100" dirty="0" smtClean="0">
              <a:solidFill>
                <a:schemeClr val="tx1">
                  <a:lumMod val="65000"/>
                  <a:lumOff val="3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Dépistage et prise en charge VIH/VHC</a:t>
            </a:r>
            <a:br>
              <a:rPr lang="fr-CA" dirty="0" smtClean="0"/>
            </a:br>
            <a:r>
              <a:rPr lang="fr-CA" dirty="0" smtClean="0"/>
              <a:t>2003-2015</a:t>
            </a:r>
            <a:endParaRPr lang="fr-FR" dirty="0"/>
          </a:p>
        </p:txBody>
      </p:sp>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1507776833"/>
              </p:ext>
            </p:extLst>
          </p:nvPr>
        </p:nvGraphicFramePr>
        <p:xfrm>
          <a:off x="755576" y="1700808"/>
          <a:ext cx="7128792" cy="1798044"/>
        </p:xfrm>
        <a:graphic>
          <a:graphicData uri="http://schemas.openxmlformats.org/drawingml/2006/table">
            <a:tbl>
              <a:tblPr firstRow="1" bandRow="1">
                <a:tableStyleId>{5C22544A-7EE6-4342-B048-85BDC9FD1C3A}</a:tableStyleId>
              </a:tblPr>
              <a:tblGrid>
                <a:gridCol w="3744416"/>
                <a:gridCol w="1728192"/>
                <a:gridCol w="1656184"/>
              </a:tblGrid>
              <a:tr h="432047">
                <a:tc>
                  <a:txBody>
                    <a:bodyPr/>
                    <a:lstStyle/>
                    <a:p>
                      <a:r>
                        <a:rPr lang="fr-CA" sz="1700" dirty="0" smtClean="0">
                          <a:latin typeface="HelveticaNeueLT Std" pitchFamily="34" charset="0"/>
                        </a:rPr>
                        <a:t>Dépistage et connaissance du statut d’infection</a:t>
                      </a:r>
                      <a:endParaRPr lang="fr-FR" sz="1700" dirty="0">
                        <a:latin typeface="HelveticaNeueLT Std" pitchFamily="34" charset="0"/>
                      </a:endParaRPr>
                    </a:p>
                  </a:txBody>
                  <a:tcPr anchor="ctr">
                    <a:solidFill>
                      <a:srgbClr val="1C819A"/>
                    </a:solidFill>
                  </a:tcPr>
                </a:tc>
                <a:tc>
                  <a:txBody>
                    <a:bodyPr/>
                    <a:lstStyle/>
                    <a:p>
                      <a:pPr algn="ctr"/>
                      <a:r>
                        <a:rPr lang="fr-CA" sz="1700" dirty="0" smtClean="0">
                          <a:latin typeface="HelveticaNeueLT Std" pitchFamily="34" charset="0"/>
                        </a:rPr>
                        <a:t>VIH</a:t>
                      </a:r>
                      <a:endParaRPr lang="fr-FR" sz="1700" dirty="0">
                        <a:latin typeface="HelveticaNeueLT Std" pitchFamily="34" charset="0"/>
                      </a:endParaRPr>
                    </a:p>
                  </a:txBody>
                  <a:tcPr anchor="ctr">
                    <a:solidFill>
                      <a:srgbClr val="1C819A"/>
                    </a:solidFill>
                  </a:tcPr>
                </a:tc>
                <a:tc>
                  <a:txBody>
                    <a:bodyPr/>
                    <a:lstStyle/>
                    <a:p>
                      <a:pPr algn="ctr"/>
                      <a:r>
                        <a:rPr lang="fr-CA" sz="1700" dirty="0" smtClean="0">
                          <a:latin typeface="HelveticaNeueLT Std" pitchFamily="34" charset="0"/>
                        </a:rPr>
                        <a:t>VHC</a:t>
                      </a:r>
                      <a:endParaRPr lang="fr-FR" sz="1700" dirty="0">
                        <a:latin typeface="HelveticaNeueLT Std" pitchFamily="34" charset="0"/>
                      </a:endParaRPr>
                    </a:p>
                  </a:txBody>
                  <a:tcPr anchor="ctr">
                    <a:solidFill>
                      <a:srgbClr val="1C819A"/>
                    </a:solidFill>
                  </a:tcPr>
                </a:tc>
              </a:tr>
              <a:tr h="396148">
                <a:tc>
                  <a:txBody>
                    <a:bodyPr/>
                    <a:lstStyle/>
                    <a:p>
                      <a:r>
                        <a:rPr lang="fr-CA" sz="1700" dirty="0" smtClean="0">
                          <a:latin typeface="HelveticaNeueLT Std" pitchFamily="34" charset="0"/>
                        </a:rPr>
                        <a:t>Jamais testés à vie</a:t>
                      </a:r>
                      <a:endParaRPr lang="fr-FR" sz="1700" dirty="0">
                        <a:latin typeface="HelveticaNeueLT Std" pitchFamily="34" charset="0"/>
                      </a:endParaRPr>
                    </a:p>
                  </a:txBody>
                  <a:tcPr anchor="ctr">
                    <a:solidFill>
                      <a:srgbClr val="9BCFE6"/>
                    </a:solidFill>
                  </a:tcPr>
                </a:tc>
                <a:tc>
                  <a:txBody>
                    <a:bodyPr/>
                    <a:lstStyle/>
                    <a:p>
                      <a:pPr algn="ctr"/>
                      <a:r>
                        <a:rPr lang="fr-CA" sz="1700" dirty="0" smtClean="0">
                          <a:latin typeface="HelveticaNeueLT Std" pitchFamily="34" charset="0"/>
                        </a:rPr>
                        <a:t>8,6 %</a:t>
                      </a:r>
                      <a:endParaRPr lang="fr-FR" sz="1700" dirty="0">
                        <a:latin typeface="HelveticaNeueLT Std" pitchFamily="34" charset="0"/>
                      </a:endParaRPr>
                    </a:p>
                  </a:txBody>
                  <a:tcPr anchor="ctr">
                    <a:solidFill>
                      <a:srgbClr val="9BCFE6"/>
                    </a:solidFill>
                  </a:tcPr>
                </a:tc>
                <a:tc>
                  <a:txBody>
                    <a:bodyPr/>
                    <a:lstStyle/>
                    <a:p>
                      <a:pPr algn="ctr"/>
                      <a:r>
                        <a:rPr lang="fr-CA" sz="1700" dirty="0" smtClean="0">
                          <a:latin typeface="HelveticaNeueLT Std" pitchFamily="34" charset="0"/>
                        </a:rPr>
                        <a:t>10,1 %</a:t>
                      </a:r>
                      <a:endParaRPr lang="fr-FR" sz="1700" dirty="0">
                        <a:latin typeface="HelveticaNeueLT Std" pitchFamily="34" charset="0"/>
                      </a:endParaRPr>
                    </a:p>
                  </a:txBody>
                  <a:tcPr anchor="ctr">
                    <a:solidFill>
                      <a:srgbClr val="9BCFE6"/>
                    </a:solidFill>
                  </a:tcPr>
                </a:tc>
              </a:tr>
              <a:tr h="396148">
                <a:tc>
                  <a:txBody>
                    <a:bodyPr/>
                    <a:lstStyle/>
                    <a:p>
                      <a:r>
                        <a:rPr lang="fr-CA" sz="1700" dirty="0" smtClean="0">
                          <a:latin typeface="HelveticaNeueLT Std" pitchFamily="34" charset="0"/>
                        </a:rPr>
                        <a:t>Testés dans les 6 derniers</a:t>
                      </a:r>
                      <a:r>
                        <a:rPr lang="fr-CA" sz="1700" baseline="0" dirty="0" smtClean="0">
                          <a:latin typeface="HelveticaNeueLT Std" pitchFamily="34" charset="0"/>
                        </a:rPr>
                        <a:t> mois*</a:t>
                      </a:r>
                      <a:endParaRPr lang="fr-FR" sz="1700" dirty="0">
                        <a:latin typeface="HelveticaNeueLT Std" pitchFamily="34" charset="0"/>
                      </a:endParaRPr>
                    </a:p>
                  </a:txBody>
                  <a:tcPr anchor="ctr"/>
                </a:tc>
                <a:tc>
                  <a:txBody>
                    <a:bodyPr/>
                    <a:lstStyle/>
                    <a:p>
                      <a:pPr algn="ctr"/>
                      <a:r>
                        <a:rPr lang="fr-CA" sz="1700" dirty="0" smtClean="0">
                          <a:latin typeface="HelveticaNeueLT Std" pitchFamily="34" charset="0"/>
                        </a:rPr>
                        <a:t>54,3 %</a:t>
                      </a:r>
                      <a:endParaRPr lang="fr-FR" sz="1700" dirty="0">
                        <a:latin typeface="HelveticaNeueLT Std" pitchFamily="34" charset="0"/>
                      </a:endParaRPr>
                    </a:p>
                  </a:txBody>
                  <a:tcPr anchor="ctr"/>
                </a:tc>
                <a:tc>
                  <a:txBody>
                    <a:bodyPr/>
                    <a:lstStyle/>
                    <a:p>
                      <a:pPr algn="ctr"/>
                      <a:r>
                        <a:rPr lang="fr-CA" sz="1700" dirty="0" smtClean="0">
                          <a:latin typeface="HelveticaNeueLT Std" pitchFamily="34" charset="0"/>
                        </a:rPr>
                        <a:t>52,0 %</a:t>
                      </a:r>
                      <a:endParaRPr lang="fr-FR" sz="1700" dirty="0">
                        <a:latin typeface="HelveticaNeueLT Std" pitchFamily="34" charset="0"/>
                      </a:endParaRPr>
                    </a:p>
                  </a:txBody>
                  <a:tcPr anchor="ctr"/>
                </a:tc>
              </a:tr>
              <a:tr h="396148">
                <a:tc>
                  <a:txBody>
                    <a:bodyPr/>
                    <a:lstStyle/>
                    <a:p>
                      <a:r>
                        <a:rPr lang="fr-CA" sz="1700" dirty="0" smtClean="0">
                          <a:latin typeface="HelveticaNeueLT Std" pitchFamily="34" charset="0"/>
                        </a:rPr>
                        <a:t>Ignorent qu’ils sont séropositifs**</a:t>
                      </a:r>
                      <a:endParaRPr lang="fr-FR" sz="1700" dirty="0">
                        <a:latin typeface="HelveticaNeueLT Std" pitchFamily="34" charset="0"/>
                      </a:endParaRPr>
                    </a:p>
                  </a:txBody>
                  <a:tcPr anchor="ctr">
                    <a:solidFill>
                      <a:srgbClr val="9BCFE6"/>
                    </a:solidFill>
                  </a:tcPr>
                </a:tc>
                <a:tc>
                  <a:txBody>
                    <a:bodyPr/>
                    <a:lstStyle/>
                    <a:p>
                      <a:pPr algn="ctr"/>
                      <a:r>
                        <a:rPr lang="fr-CA" sz="1700" dirty="0" smtClean="0">
                          <a:latin typeface="HelveticaNeueLT Std" pitchFamily="34" charset="0"/>
                        </a:rPr>
                        <a:t>18,6 %</a:t>
                      </a:r>
                      <a:endParaRPr lang="fr-FR" sz="1700" dirty="0">
                        <a:latin typeface="HelveticaNeueLT Std" pitchFamily="34" charset="0"/>
                      </a:endParaRPr>
                    </a:p>
                  </a:txBody>
                  <a:tcPr anchor="ctr">
                    <a:solidFill>
                      <a:srgbClr val="9BCFE6"/>
                    </a:solidFill>
                  </a:tcPr>
                </a:tc>
                <a:tc>
                  <a:txBody>
                    <a:bodyPr/>
                    <a:lstStyle/>
                    <a:p>
                      <a:pPr algn="ctr"/>
                      <a:r>
                        <a:rPr lang="fr-CA" sz="1700" dirty="0" smtClean="0">
                          <a:latin typeface="HelveticaNeueLT Std" pitchFamily="34" charset="0"/>
                        </a:rPr>
                        <a:t>21,5 %</a:t>
                      </a:r>
                      <a:endParaRPr lang="fr-FR" sz="1700" dirty="0">
                        <a:latin typeface="HelveticaNeueLT Std" pitchFamily="34" charset="0"/>
                      </a:endParaRPr>
                    </a:p>
                  </a:txBody>
                  <a:tcPr anchor="ctr">
                    <a:solidFill>
                      <a:srgbClr val="9BCFE6"/>
                    </a:solidFill>
                  </a:tcPr>
                </a:tc>
              </a:tr>
            </a:tbl>
          </a:graphicData>
        </a:graphic>
      </p:graphicFrame>
      <p:sp>
        <p:nvSpPr>
          <p:cNvPr id="5" name="Espace réservé du contenu 4"/>
          <p:cNvSpPr>
            <a:spLocks noGrp="1"/>
          </p:cNvSpPr>
          <p:nvPr>
            <p:ph sz="half" idx="2"/>
          </p:nvPr>
        </p:nvSpPr>
        <p:spPr>
          <a:xfrm>
            <a:off x="395536" y="4005064"/>
            <a:ext cx="8219256" cy="2736304"/>
          </a:xfrm>
        </p:spPr>
        <p:txBody>
          <a:bodyPr>
            <a:normAutofit fontScale="55000" lnSpcReduction="20000"/>
          </a:bodyPr>
          <a:lstStyle/>
          <a:p>
            <a:pPr>
              <a:spcAft>
                <a:spcPts val="1800"/>
              </a:spcAft>
            </a:pPr>
            <a:r>
              <a:rPr lang="fr-FR" sz="3800" u="sng" dirty="0" smtClean="0">
                <a:solidFill>
                  <a:schemeClr val="tx1">
                    <a:lumMod val="65000"/>
                    <a:lumOff val="35000"/>
                  </a:schemeClr>
                </a:solidFill>
              </a:rPr>
              <a:t>Prise en charge</a:t>
            </a:r>
            <a:r>
              <a:rPr lang="fr-FR" sz="3800" dirty="0" smtClean="0">
                <a:solidFill>
                  <a:schemeClr val="tx1">
                    <a:lumMod val="65000"/>
                    <a:lumOff val="35000"/>
                  </a:schemeClr>
                </a:solidFill>
              </a:rPr>
              <a:t> :</a:t>
            </a:r>
          </a:p>
          <a:p>
            <a:r>
              <a:rPr lang="fr-FR" sz="3200" dirty="0" smtClean="0"/>
              <a:t>Chez ceux qui se savent infectés par le VIH (incluant si anticorps contre VHC) :</a:t>
            </a:r>
          </a:p>
          <a:p>
            <a:pPr lvl="1"/>
            <a:r>
              <a:rPr lang="fr-FR" sz="3100" dirty="0" smtClean="0"/>
              <a:t>87,4 % avaient vu un médecin (VIH) dans les 6 derniers mois</a:t>
            </a:r>
          </a:p>
          <a:p>
            <a:pPr lvl="1">
              <a:spcAft>
                <a:spcPts val="1800"/>
              </a:spcAft>
            </a:pPr>
            <a:r>
              <a:rPr lang="fr-FR" sz="3100" dirty="0" smtClean="0"/>
              <a:t>71,2 % prenaient des médicaments anti-VIH (prise actuelle)</a:t>
            </a:r>
          </a:p>
          <a:p>
            <a:r>
              <a:rPr lang="fr-FR" sz="3200" dirty="0" smtClean="0"/>
              <a:t>Chez ceux qui savent qu’ils ont des anticorps contre le VHC seulement :</a:t>
            </a:r>
          </a:p>
          <a:p>
            <a:pPr lvl="1"/>
            <a:r>
              <a:rPr lang="fr-FR" sz="3100" dirty="0" smtClean="0"/>
              <a:t>37,2 % avaient vu un médecin (VHC) dans les 6 derniers mois</a:t>
            </a:r>
          </a:p>
          <a:p>
            <a:pPr lvl="1"/>
            <a:r>
              <a:rPr lang="fr-FR" sz="3100" dirty="0" smtClean="0"/>
              <a:t>15,5 % ont déjà pris des médicaments anti-VHC</a:t>
            </a:r>
            <a:endParaRPr lang="fr-FR" sz="31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27</a:t>
            </a:fld>
            <a:endParaRPr lang="fr-CA"/>
          </a:p>
        </p:txBody>
      </p:sp>
      <p:sp>
        <p:nvSpPr>
          <p:cNvPr id="7" name="ZoneTexte 6"/>
          <p:cNvSpPr txBox="1"/>
          <p:nvPr/>
        </p:nvSpPr>
        <p:spPr>
          <a:xfrm>
            <a:off x="755576" y="3501008"/>
            <a:ext cx="5110694" cy="461665"/>
          </a:xfrm>
          <a:prstGeom prst="rect">
            <a:avLst/>
          </a:prstGeom>
          <a:noFill/>
        </p:spPr>
        <p:txBody>
          <a:bodyPr wrap="square" rtlCol="0">
            <a:spAutoFit/>
          </a:bodyPr>
          <a:lstStyle/>
          <a:p>
            <a:r>
              <a:rPr lang="fr-CA" sz="1200" dirty="0" smtClean="0">
                <a:solidFill>
                  <a:schemeClr val="tx1">
                    <a:lumMod val="65000"/>
                    <a:lumOff val="35000"/>
                  </a:schemeClr>
                </a:solidFill>
                <a:latin typeface="HelveticaNeueLT Std" pitchFamily="34" charset="0"/>
              </a:rPr>
              <a:t>* Parmi les participants qui n’ont jamais reçu un résultat positif</a:t>
            </a:r>
          </a:p>
          <a:p>
            <a:r>
              <a:rPr lang="fr-CA" sz="1200" dirty="0" smtClean="0">
                <a:solidFill>
                  <a:schemeClr val="tx1">
                    <a:lumMod val="65000"/>
                    <a:lumOff val="35000"/>
                  </a:schemeClr>
                </a:solidFill>
                <a:latin typeface="HelveticaNeueLT Std" pitchFamily="34" charset="0"/>
              </a:rPr>
              <a:t>** Parmi ceux trouvés infectés par le VIH/VHC</a:t>
            </a:r>
            <a:endParaRPr lang="fr-FR" sz="1200" dirty="0">
              <a:solidFill>
                <a:schemeClr val="tx1">
                  <a:lumMod val="65000"/>
                  <a:lumOff val="35000"/>
                </a:schemeClr>
              </a:solidFill>
              <a:latin typeface="HelveticaNeueLT Std"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Dépistage du VIH et du VHC à vie  </a:t>
            </a:r>
            <a:br>
              <a:rPr lang="fr-FR" dirty="0" smtClean="0"/>
            </a:br>
            <a:r>
              <a:rPr lang="fr-FR" dirty="0" smtClean="0"/>
              <a:t>Tendances 2003-2014</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02746015"/>
              </p:ext>
            </p:extLst>
          </p:nvPr>
        </p:nvGraphicFramePr>
        <p:xfrm>
          <a:off x="395536" y="1700808"/>
          <a:ext cx="78488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28</a:t>
            </a:fld>
            <a:endParaRPr lang="fr-CA"/>
          </a:p>
        </p:txBody>
      </p:sp>
      <p:sp>
        <p:nvSpPr>
          <p:cNvPr id="7" name="Rectangle 6"/>
          <p:cNvSpPr/>
          <p:nvPr/>
        </p:nvSpPr>
        <p:spPr>
          <a:xfrm>
            <a:off x="498029"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 par </a:t>
            </a:r>
            <a:r>
              <a:rPr lang="fr-CA" sz="1200" dirty="0" err="1" smtClean="0">
                <a:solidFill>
                  <a:schemeClr val="tx1">
                    <a:lumMod val="65000"/>
                    <a:lumOff val="35000"/>
                  </a:schemeClr>
                </a:solidFill>
                <a:latin typeface="HelveticaNeueLT Std" pitchFamily="34" charset="0"/>
              </a:rPr>
              <a:t>bootstrap</a:t>
            </a:r>
            <a:r>
              <a:rPr lang="fr-CA" sz="12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Dépistage du VIH et du VHC parmi les participants n’ayant jamais reçu un résultat positif, dernière année  </a:t>
            </a:r>
            <a:br>
              <a:rPr lang="fr-FR" sz="2400" dirty="0" smtClean="0"/>
            </a:br>
            <a:r>
              <a:rPr lang="fr-FR" sz="2400" dirty="0" smtClean="0"/>
              <a:t>Tendances 2003-2014</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2079109"/>
              </p:ext>
            </p:extLst>
          </p:nvPr>
        </p:nvGraphicFramePr>
        <p:xfrm>
          <a:off x="323528" y="1628800"/>
          <a:ext cx="799288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29</a:t>
            </a:fld>
            <a:endParaRPr lang="fr-CA"/>
          </a:p>
        </p:txBody>
      </p:sp>
      <p:sp>
        <p:nvSpPr>
          <p:cNvPr id="6" name="Rectangle 5"/>
          <p:cNvSpPr/>
          <p:nvPr/>
        </p:nvSpPr>
        <p:spPr>
          <a:xfrm>
            <a:off x="467544"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 par </a:t>
            </a:r>
            <a:r>
              <a:rPr lang="fr-CA" sz="1200" dirty="0" err="1" smtClean="0">
                <a:solidFill>
                  <a:schemeClr val="tx1">
                    <a:lumMod val="65000"/>
                    <a:lumOff val="35000"/>
                  </a:schemeClr>
                </a:solidFill>
                <a:latin typeface="HelveticaNeueLT Std" pitchFamily="34" charset="0"/>
              </a:rPr>
              <a:t>bootstrap</a:t>
            </a:r>
            <a:r>
              <a:rPr lang="fr-CA" sz="12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A8309328-64B0-427C-837A-83AB89ADDE98}" type="slidenum">
              <a:rPr lang="fr-CA" sz="1400" b="1">
                <a:solidFill>
                  <a:srgbClr val="B3E9EF"/>
                </a:solidFill>
              </a:rPr>
              <a:pPr algn="r"/>
              <a:t>3</a:t>
            </a:fld>
            <a:endParaRPr lang="fr-CA" sz="1400" b="1">
              <a:solidFill>
                <a:srgbClr val="B3E9EF"/>
              </a:solidFill>
            </a:endParaRPr>
          </a:p>
        </p:txBody>
      </p:sp>
      <p:sp>
        <p:nvSpPr>
          <p:cNvPr id="6147"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2A5120C7-0BA1-4648-9884-336AC21A873C}" type="slidenum">
              <a:rPr lang="fr-CA" sz="1400" b="1">
                <a:latin typeface="HelveticaNeueLT Std Lt" pitchFamily="34" charset="0"/>
              </a:rPr>
              <a:pPr algn="r"/>
              <a:t>3</a:t>
            </a:fld>
            <a:endParaRPr lang="fr-CA" sz="1400" b="1" dirty="0">
              <a:latin typeface="HelveticaNeueLT Std Lt" pitchFamily="34" charset="0"/>
            </a:endParaRPr>
          </a:p>
        </p:txBody>
      </p:sp>
      <p:sp>
        <p:nvSpPr>
          <p:cNvPr id="6148" name="Rectangle 2"/>
          <p:cNvSpPr>
            <a:spLocks noGrp="1" noChangeArrowheads="1"/>
          </p:cNvSpPr>
          <p:nvPr>
            <p:ph type="title" idx="4294967295"/>
            <p:custDataLst>
              <p:tags r:id="rId3"/>
            </p:custDataLst>
          </p:nvPr>
        </p:nvSpPr>
        <p:spPr>
          <a:xfrm>
            <a:off x="395536" y="274638"/>
            <a:ext cx="7548314" cy="1143000"/>
          </a:xfrm>
        </p:spPr>
        <p:txBody>
          <a:bodyPr>
            <a:normAutofit/>
          </a:bodyPr>
          <a:lstStyle/>
          <a:p>
            <a:r>
              <a:rPr lang="fr-CA" dirty="0" smtClean="0"/>
              <a:t>Méthodologie</a:t>
            </a:r>
          </a:p>
        </p:txBody>
      </p:sp>
      <p:sp>
        <p:nvSpPr>
          <p:cNvPr id="6149" name="Rectangle 3"/>
          <p:cNvSpPr>
            <a:spLocks noGrp="1" noChangeArrowheads="1"/>
          </p:cNvSpPr>
          <p:nvPr>
            <p:ph type="body" idx="4294967295"/>
            <p:custDataLst>
              <p:tags r:id="rId4"/>
            </p:custDataLst>
          </p:nvPr>
        </p:nvSpPr>
        <p:spPr>
          <a:xfrm>
            <a:off x="395536" y="1700808"/>
            <a:ext cx="8401050" cy="4465638"/>
          </a:xfrm>
        </p:spPr>
        <p:txBody>
          <a:bodyPr>
            <a:normAutofit fontScale="92500" lnSpcReduction="10000"/>
          </a:bodyPr>
          <a:lstStyle/>
          <a:p>
            <a:r>
              <a:rPr lang="fr-CA" sz="2600" dirty="0" smtClean="0"/>
              <a:t>Où se fait le recrutement? </a:t>
            </a:r>
          </a:p>
          <a:p>
            <a:pPr marL="0" indent="0" eaLnBrk="1" hangingPunct="1"/>
            <a:r>
              <a:rPr lang="fr-CA" sz="2400" dirty="0" smtClean="0">
                <a:solidFill>
                  <a:schemeClr val="tx1">
                    <a:lumMod val="65000"/>
                    <a:lumOff val="35000"/>
                  </a:schemeClr>
                </a:solidFill>
              </a:rPr>
              <a:t>Principalement dans des centres d’accès au matériel d’injection stérile tels que :</a:t>
            </a:r>
          </a:p>
          <a:p>
            <a:pPr lvl="1"/>
            <a:r>
              <a:rPr lang="fr-CA" sz="2400" dirty="0" smtClean="0"/>
              <a:t>les sites fixes, les unités mobiles, les travailleurs de rue (</a:t>
            </a:r>
            <a:r>
              <a:rPr lang="fr-CA" sz="2400" dirty="0" smtClean="0"/>
              <a:t>ex. </a:t>
            </a:r>
            <a:r>
              <a:rPr lang="fr-CA" sz="2400" dirty="0" smtClean="0"/>
              <a:t>: Cactus-Montréal, Point de Repères, Spectre de rue, Le BRAS, Arrimage Jeunesse);</a:t>
            </a:r>
          </a:p>
          <a:p>
            <a:pPr lvl="1"/>
            <a:r>
              <a:rPr lang="fr-CA" sz="2400" dirty="0" smtClean="0"/>
              <a:t>les centres de réadaptation, les prisons, les SIDEP, etc.</a:t>
            </a:r>
          </a:p>
          <a:p>
            <a:r>
              <a:rPr lang="fr-CA" sz="2600" dirty="0" smtClean="0"/>
              <a:t>Origine des données</a:t>
            </a:r>
          </a:p>
          <a:p>
            <a:pPr lvl="1"/>
            <a:r>
              <a:rPr lang="fr-CA" sz="2400" dirty="0" smtClean="0"/>
              <a:t>Analyses d’échantillons de salive pour la recherche d’anticorps anti-VIH et anti-VHC.</a:t>
            </a:r>
          </a:p>
          <a:p>
            <a:pPr lvl="1"/>
            <a:r>
              <a:rPr lang="fr-CA" sz="2400" dirty="0" smtClean="0"/>
              <a:t>Questionnaire administré par un interviewer (30 min.).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663998233"/>
              </p:ext>
            </p:extLst>
          </p:nvPr>
        </p:nvGraphicFramePr>
        <p:xfrm>
          <a:off x="467544" y="1700808"/>
          <a:ext cx="78488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30</a:t>
            </a:fld>
            <a:endParaRPr lang="fr-CA"/>
          </a:p>
        </p:txBody>
      </p:sp>
      <p:sp>
        <p:nvSpPr>
          <p:cNvPr id="6" name="Rectangle 5"/>
          <p:cNvSpPr/>
          <p:nvPr/>
        </p:nvSpPr>
        <p:spPr>
          <a:xfrm>
            <a:off x="467544"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 par </a:t>
            </a:r>
            <a:r>
              <a:rPr lang="fr-CA" sz="1200" dirty="0" err="1" smtClean="0">
                <a:solidFill>
                  <a:schemeClr val="tx1">
                    <a:lumMod val="65000"/>
                    <a:lumOff val="35000"/>
                  </a:schemeClr>
                </a:solidFill>
                <a:latin typeface="HelveticaNeueLT Std" pitchFamily="34" charset="0"/>
              </a:rPr>
              <a:t>bootstrap</a:t>
            </a:r>
            <a:r>
              <a:rPr lang="fr-CA" sz="12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
        <p:nvSpPr>
          <p:cNvPr id="7" name="Titre 1"/>
          <p:cNvSpPr txBox="1">
            <a:spLocks/>
          </p:cNvSpPr>
          <p:nvPr/>
        </p:nvSpPr>
        <p:spPr>
          <a:xfrm>
            <a:off x="323528" y="116632"/>
            <a:ext cx="8229600" cy="1143000"/>
          </a:xfrm>
          <a:prstGeom prst="rect">
            <a:avLst/>
          </a:prstGeom>
        </p:spPr>
        <p:txBody>
          <a:bodyPr vert="horz" lIns="91440" tIns="45720" rIns="91440" bIns="45720" rtlCol="0" anchor="ctr">
            <a:normAutofit fontScale="82500" lnSpcReduction="20000"/>
          </a:bodyPr>
          <a:lstStyle/>
          <a:p>
            <a:pPr lvl="0" fontAlgn="auto">
              <a:spcAft>
                <a:spcPts val="0"/>
              </a:spcAft>
            </a:pPr>
            <a:r>
              <a:rPr lang="fr-FR" sz="3200" dirty="0" smtClean="0">
                <a:solidFill>
                  <a:schemeClr val="tx1">
                    <a:lumMod val="65000"/>
                    <a:lumOff val="35000"/>
                  </a:schemeClr>
                </a:solidFill>
                <a:latin typeface="Raleway" pitchFamily="34" charset="0"/>
                <a:ea typeface="+mj-ea"/>
                <a:cs typeface="+mj-cs"/>
              </a:rPr>
              <a:t>Ignorance du statut d'infection positif parmi les participants trouvés infectés </a:t>
            </a:r>
            <a:br>
              <a:rPr lang="fr-FR" sz="3200" dirty="0" smtClean="0">
                <a:solidFill>
                  <a:schemeClr val="tx1">
                    <a:lumMod val="65000"/>
                    <a:lumOff val="35000"/>
                  </a:schemeClr>
                </a:solidFill>
                <a:latin typeface="Raleway" pitchFamily="34" charset="0"/>
                <a:ea typeface="+mj-ea"/>
                <a:cs typeface="+mj-cs"/>
              </a:rPr>
            </a:br>
            <a:r>
              <a:rPr lang="fr-FR" sz="3200" dirty="0" smtClean="0">
                <a:solidFill>
                  <a:schemeClr val="tx1">
                    <a:lumMod val="65000"/>
                    <a:lumOff val="35000"/>
                  </a:schemeClr>
                </a:solidFill>
                <a:latin typeface="Raleway" pitchFamily="34" charset="0"/>
                <a:ea typeface="+mj-ea"/>
                <a:cs typeface="+mj-cs"/>
              </a:rPr>
              <a:t>Tendances 2009-2014</a:t>
            </a:r>
            <a:endParaRPr kumimoji="0" lang="fr-FR" sz="3200" b="0" i="0" u="none" strike="noStrike" kern="1200" cap="none" spc="0" normalizeH="0" baseline="0" noProof="0" dirty="0">
              <a:ln>
                <a:noFill/>
              </a:ln>
              <a:solidFill>
                <a:schemeClr val="tx1">
                  <a:lumMod val="65000"/>
                  <a:lumOff val="35000"/>
                </a:schemeClr>
              </a:solidFill>
              <a:effectLst/>
              <a:uLnTx/>
              <a:uFillTx/>
              <a:latin typeface="Raleway" pitchFamily="34"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dirty="0" smtClean="0"/>
              <a:t>Consultation d'un médecin  dans les 6 derniers mois pour son infection</a:t>
            </a:r>
            <a:br>
              <a:rPr lang="fr-FR" sz="2600" dirty="0" smtClean="0"/>
            </a:br>
            <a:r>
              <a:rPr lang="fr-FR" sz="2600" dirty="0" smtClean="0"/>
              <a:t>Tendances 2003-2014</a:t>
            </a:r>
            <a:endParaRPr lang="fr-FR" sz="2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394684931"/>
              </p:ext>
            </p:extLst>
          </p:nvPr>
        </p:nvGraphicFramePr>
        <p:xfrm>
          <a:off x="395536" y="1628800"/>
          <a:ext cx="806489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31</a:t>
            </a:fld>
            <a:endParaRPr lang="fr-CA"/>
          </a:p>
        </p:txBody>
      </p:sp>
      <p:sp>
        <p:nvSpPr>
          <p:cNvPr id="6" name="Rectangle 5"/>
          <p:cNvSpPr/>
          <p:nvPr/>
        </p:nvSpPr>
        <p:spPr>
          <a:xfrm>
            <a:off x="467544" y="6093296"/>
            <a:ext cx="5976664" cy="646331"/>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 par </a:t>
            </a:r>
            <a:r>
              <a:rPr lang="fr-CA" sz="1200" dirty="0" err="1" smtClean="0">
                <a:solidFill>
                  <a:schemeClr val="tx1">
                    <a:lumMod val="65000"/>
                    <a:lumOff val="35000"/>
                  </a:schemeClr>
                </a:solidFill>
                <a:latin typeface="HelveticaNeueLT Std" pitchFamily="34" charset="0"/>
              </a:rPr>
              <a:t>bootstrap</a:t>
            </a:r>
            <a:r>
              <a:rPr lang="fr-CA" sz="12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 chez les participants qui se savent </a:t>
            </a:r>
            <a:r>
              <a:rPr lang="fr-FR" sz="1200" dirty="0" smtClean="0">
                <a:solidFill>
                  <a:schemeClr val="tx1">
                    <a:lumMod val="65000"/>
                    <a:lumOff val="35000"/>
                  </a:schemeClr>
                </a:solidFill>
                <a:latin typeface="HelveticaNeueLT Std" pitchFamily="34" charset="0"/>
              </a:rPr>
              <a:t>positifs.</a:t>
            </a:r>
            <a:endParaRPr lang="fr-FR" sz="1200" dirty="0" smtClean="0">
              <a:solidFill>
                <a:schemeClr val="tx1">
                  <a:lumMod val="65000"/>
                  <a:lumOff val="35000"/>
                </a:schemeClr>
              </a:solidFill>
              <a:latin typeface="HelveticaNeueLT Std"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600" dirty="0" smtClean="0"/>
              <a:t>Prise </a:t>
            </a:r>
            <a:r>
              <a:rPr lang="fr-CA" sz="2600" u="sng" dirty="0" smtClean="0"/>
              <a:t>actuelle</a:t>
            </a:r>
            <a:r>
              <a:rPr lang="fr-CA" sz="2600" dirty="0" smtClean="0"/>
              <a:t> de médicaments contre le VIH et </a:t>
            </a:r>
            <a:br>
              <a:rPr lang="fr-CA" sz="2600" dirty="0" smtClean="0"/>
            </a:br>
            <a:r>
              <a:rPr lang="fr-CA" sz="2600" dirty="0" smtClean="0"/>
              <a:t>prise </a:t>
            </a:r>
            <a:r>
              <a:rPr lang="fr-CA" sz="2600" u="sng" dirty="0" smtClean="0"/>
              <a:t>à vie</a:t>
            </a:r>
            <a:r>
              <a:rPr lang="fr-CA" sz="2600" dirty="0" smtClean="0"/>
              <a:t> de médicaments contre le VHC</a:t>
            </a:r>
            <a:br>
              <a:rPr lang="fr-CA" sz="2600" dirty="0" smtClean="0"/>
            </a:br>
            <a:r>
              <a:rPr lang="fr-CA" sz="2600" dirty="0" smtClean="0"/>
              <a:t>Tendances 2003-2014</a:t>
            </a:r>
            <a:endParaRPr lang="fr-FR" sz="2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51795724"/>
              </p:ext>
            </p:extLst>
          </p:nvPr>
        </p:nvGraphicFramePr>
        <p:xfrm>
          <a:off x="395536" y="1628800"/>
          <a:ext cx="813690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32</a:t>
            </a:fld>
            <a:endParaRPr lang="fr-CA"/>
          </a:p>
        </p:txBody>
      </p:sp>
      <p:sp>
        <p:nvSpPr>
          <p:cNvPr id="6" name="Rectangle 5"/>
          <p:cNvSpPr/>
          <p:nvPr/>
        </p:nvSpPr>
        <p:spPr>
          <a:xfrm>
            <a:off x="467544" y="6021288"/>
            <a:ext cx="6984776" cy="830997"/>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 par </a:t>
            </a:r>
            <a:r>
              <a:rPr lang="fr-CA" sz="1200" dirty="0" err="1" smtClean="0">
                <a:solidFill>
                  <a:schemeClr val="tx1">
                    <a:lumMod val="65000"/>
                    <a:lumOff val="35000"/>
                  </a:schemeClr>
                </a:solidFill>
                <a:latin typeface="HelveticaNeueLT Std" pitchFamily="34" charset="0"/>
              </a:rPr>
              <a:t>bootstrap</a:t>
            </a:r>
            <a:r>
              <a:rPr lang="fr-CA" sz="12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 chez les participants qui se savent positifs pour cette </a:t>
            </a:r>
            <a:r>
              <a:rPr lang="fr-FR" sz="1200" dirty="0" smtClean="0">
                <a:solidFill>
                  <a:schemeClr val="tx1">
                    <a:lumMod val="65000"/>
                    <a:lumOff val="35000"/>
                  </a:schemeClr>
                </a:solidFill>
                <a:latin typeface="HelveticaNeueLT Std" pitchFamily="34" charset="0"/>
              </a:rPr>
              <a:t>infection.</a:t>
            </a:r>
            <a:endParaRPr lang="fr-FR" sz="1200" dirty="0" smtClean="0">
              <a:solidFill>
                <a:schemeClr val="tx1">
                  <a:lumMod val="65000"/>
                  <a:lumOff val="35000"/>
                </a:schemeClr>
              </a:solidFill>
              <a:latin typeface="HelveticaNeueLT Std"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VIH</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33</a:t>
            </a:fld>
            <a:endParaRPr lang="fr-CA"/>
          </a:p>
        </p:txBody>
      </p:sp>
      <p:sp>
        <p:nvSpPr>
          <p:cNvPr id="9" name="ZoneTexte 8"/>
          <p:cNvSpPr txBox="1"/>
          <p:nvPr/>
        </p:nvSpPr>
        <p:spPr>
          <a:xfrm>
            <a:off x="395536" y="5913130"/>
            <a:ext cx="6840760" cy="900246"/>
          </a:xfrm>
          <a:prstGeom prst="rect">
            <a:avLst/>
          </a:prstGeom>
          <a:noFill/>
        </p:spPr>
        <p:txBody>
          <a:bodyPr wrap="square" rtlCol="0">
            <a:spAutoFit/>
          </a:bodyPr>
          <a:lstStyle/>
          <a:p>
            <a:r>
              <a:rPr lang="fr-CA" sz="1050" dirty="0" smtClean="0">
                <a:latin typeface="HelveticaNeueLT Std" pitchFamily="34" charset="0"/>
              </a:rPr>
              <a:t>Réseau – à la visite la plus récente pour la période. </a:t>
            </a:r>
          </a:p>
          <a:p>
            <a:r>
              <a:rPr lang="fr-FR" sz="1050" dirty="0" smtClean="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 </a:t>
            </a:r>
          </a:p>
          <a:p>
            <a:r>
              <a:rPr lang="fr-FR" sz="1050" baseline="30000" dirty="0" smtClean="0">
                <a:latin typeface="HelveticaNeueLT Std" pitchFamily="34" charset="0"/>
              </a:rPr>
              <a:t>1</a:t>
            </a:r>
            <a:r>
              <a:rPr lang="fr-FR" sz="1050" dirty="0" smtClean="0">
                <a:latin typeface="HelveticaNeueLT Std" pitchFamily="34" charset="0"/>
              </a:rPr>
              <a:t> Consultation d’un médecin dans les 6 derniers mois.</a:t>
            </a:r>
          </a:p>
          <a:p>
            <a:r>
              <a:rPr lang="fr-FR" sz="1050" baseline="30000" dirty="0" smtClean="0">
                <a:latin typeface="HelveticaNeueLT Std" pitchFamily="34" charset="0"/>
              </a:rPr>
              <a:t>2</a:t>
            </a:r>
            <a:r>
              <a:rPr lang="fr-FR" sz="1050" dirty="0" smtClean="0">
                <a:latin typeface="HelveticaNeueLT Std" pitchFamily="34" charset="0"/>
              </a:rPr>
              <a:t> Prise actuelle de médicaments.</a:t>
            </a:r>
          </a:p>
        </p:txBody>
      </p:sp>
      <p:pic>
        <p:nvPicPr>
          <p:cNvPr id="1026" name="Picture 2"/>
          <p:cNvPicPr>
            <a:picLocks noChangeAspect="1" noChangeArrowheads="1"/>
          </p:cNvPicPr>
          <p:nvPr/>
        </p:nvPicPr>
        <p:blipFill>
          <a:blip r:embed="rId3" cstate="print"/>
          <a:srcRect l="1889" t="2836" r="1769" b="8615"/>
          <a:stretch>
            <a:fillRect/>
          </a:stretch>
        </p:blipFill>
        <p:spPr bwMode="auto">
          <a:xfrm>
            <a:off x="899592" y="1628800"/>
            <a:ext cx="7056784" cy="432048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VHC</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34</a:t>
            </a:fld>
            <a:endParaRPr lang="fr-CA"/>
          </a:p>
        </p:txBody>
      </p:sp>
      <p:sp>
        <p:nvSpPr>
          <p:cNvPr id="7" name="ZoneTexte 6"/>
          <p:cNvSpPr txBox="1"/>
          <p:nvPr/>
        </p:nvSpPr>
        <p:spPr>
          <a:xfrm>
            <a:off x="395536" y="5733256"/>
            <a:ext cx="6768752" cy="1015663"/>
          </a:xfrm>
          <a:prstGeom prst="rect">
            <a:avLst/>
          </a:prstGeom>
          <a:noFill/>
        </p:spPr>
        <p:txBody>
          <a:bodyPr wrap="square" rtlCol="0">
            <a:spAutoFit/>
          </a:bodyPr>
          <a:lstStyle/>
          <a:p>
            <a:r>
              <a:rPr lang="fr-FR" sz="1000" dirty="0" smtClean="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manquantes. </a:t>
            </a:r>
          </a:p>
          <a:p>
            <a:r>
              <a:rPr lang="fr-CA" sz="1000" baseline="30000" dirty="0" smtClean="0">
                <a:latin typeface="HelveticaNeueLT Std" pitchFamily="34" charset="0"/>
              </a:rPr>
              <a:t>1 </a:t>
            </a:r>
            <a:r>
              <a:rPr lang="fr-CA" sz="1000" dirty="0" smtClean="0">
                <a:latin typeface="HelveticaNeueLT Std" pitchFamily="34" charset="0"/>
              </a:rPr>
              <a:t>La mesure utilisée (présence d’anticorps) signifie que le participant a déjà été infecté par l’hépatite C. Il est possible que l’infection soit toujours active ou qu’elle ne le soit plus, soit parce que le sujet a résolu l’infection spontanément ou parce qu’il a suivi un traitement avec succès.</a:t>
            </a:r>
          </a:p>
          <a:p>
            <a:r>
              <a:rPr lang="fr-FR" sz="1000" baseline="30000" dirty="0" smtClean="0">
                <a:latin typeface="HelveticaNeueLT Std" pitchFamily="34" charset="0"/>
              </a:rPr>
              <a:t>2</a:t>
            </a:r>
            <a:r>
              <a:rPr lang="fr-FR" sz="1000" dirty="0" smtClean="0">
                <a:latin typeface="HelveticaNeueLT Std" pitchFamily="34" charset="0"/>
              </a:rPr>
              <a:t> Consultation d’un médecin dans les 6 derniers mois. </a:t>
            </a:r>
          </a:p>
        </p:txBody>
      </p:sp>
      <p:sp>
        <p:nvSpPr>
          <p:cNvPr id="6" name="ZoneTexte 5"/>
          <p:cNvSpPr txBox="1"/>
          <p:nvPr/>
        </p:nvSpPr>
        <p:spPr>
          <a:xfrm>
            <a:off x="6948264" y="2420888"/>
            <a:ext cx="2088232" cy="1938992"/>
          </a:xfrm>
          <a:prstGeom prst="rect">
            <a:avLst/>
          </a:prstGeom>
          <a:noFill/>
        </p:spPr>
        <p:txBody>
          <a:bodyPr wrap="square" rtlCol="0">
            <a:spAutoFit/>
          </a:bodyPr>
          <a:lstStyle/>
          <a:p>
            <a:r>
              <a:rPr lang="fr-CA" sz="1200" dirty="0" smtClean="0">
                <a:latin typeface="HelveticaNeueLT Std" pitchFamily="34" charset="0"/>
              </a:rPr>
              <a:t>Réseau – à la visite la plus récente pour la période. </a:t>
            </a:r>
          </a:p>
          <a:p>
            <a:endParaRPr lang="fr-CA" sz="1200" dirty="0" smtClean="0">
              <a:latin typeface="HelveticaNeueLT Std" pitchFamily="34" charset="0"/>
            </a:endParaRPr>
          </a:p>
          <a:p>
            <a:r>
              <a:rPr lang="fr-CA" sz="1200" dirty="0" smtClean="0">
                <a:latin typeface="HelveticaNeueLT Std" pitchFamily="34" charset="0"/>
              </a:rPr>
              <a:t>Étant donné qu’</a:t>
            </a:r>
            <a:r>
              <a:rPr lang="fr-FR" sz="1200" dirty="0" smtClean="0">
                <a:latin typeface="HelveticaNeueLT Std" pitchFamily="34" charset="0"/>
              </a:rPr>
              <a:t>il n’est pas indiqué de traiter d’emblée toutes les infections par le VHC, les données sur le traitement sont difficiles à interpréter et ne sont pas présentées ici.</a:t>
            </a:r>
            <a:endParaRPr lang="fr-FR" sz="1200" dirty="0">
              <a:latin typeface="HelveticaNeueLT Std" pitchFamily="34" charset="0"/>
            </a:endParaRPr>
          </a:p>
        </p:txBody>
      </p:sp>
      <p:pic>
        <p:nvPicPr>
          <p:cNvPr id="2050" name="Picture 2"/>
          <p:cNvPicPr>
            <a:picLocks noChangeAspect="1" noChangeArrowheads="1"/>
          </p:cNvPicPr>
          <p:nvPr/>
        </p:nvPicPr>
        <p:blipFill>
          <a:blip r:embed="rId3" cstate="print"/>
          <a:srcRect l="1722" t="2285" r="1823" b="8907"/>
          <a:stretch>
            <a:fillRect/>
          </a:stretch>
        </p:blipFill>
        <p:spPr bwMode="auto">
          <a:xfrm>
            <a:off x="107504" y="1628800"/>
            <a:ext cx="6842941" cy="403244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Utilisation des CAMI, 2011-2015</a:t>
            </a:r>
            <a:endParaRPr lang="fr-FR" dirty="0"/>
          </a:p>
        </p:txBody>
      </p:sp>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35</a:t>
            </a:fld>
            <a:endParaRPr lang="fr-CA" sz="1400" b="1" dirty="0">
              <a:solidFill>
                <a:schemeClr val="tx1"/>
              </a:solidFill>
              <a:latin typeface="HelveticaNeueLT Std Lt"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47221438"/>
              </p:ext>
            </p:extLst>
          </p:nvPr>
        </p:nvGraphicFramePr>
        <p:xfrm>
          <a:off x="251520" y="2060848"/>
          <a:ext cx="8640962" cy="3784992"/>
        </p:xfrm>
        <a:graphic>
          <a:graphicData uri="http://schemas.openxmlformats.org/drawingml/2006/table">
            <a:tbl>
              <a:tblPr firstRow="1">
                <a:tableStyleId>{8FD4443E-F989-4FC4-A0C8-D5A2AF1F390B}</a:tableStyleId>
              </a:tblPr>
              <a:tblGrid>
                <a:gridCol w="3312369"/>
                <a:gridCol w="606980"/>
                <a:gridCol w="479553"/>
                <a:gridCol w="559665"/>
                <a:gridCol w="560229"/>
                <a:gridCol w="559665"/>
                <a:gridCol w="479553"/>
                <a:gridCol w="643163"/>
                <a:gridCol w="480117"/>
                <a:gridCol w="559665"/>
                <a:gridCol w="400003"/>
              </a:tblGrid>
              <a:tr h="256528">
                <a:tc>
                  <a:txBody>
                    <a:bodyPr/>
                    <a:lstStyle/>
                    <a:p>
                      <a:pP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gridSpan="2">
                  <a:txBody>
                    <a:bodyPr/>
                    <a:lstStyle/>
                    <a:p>
                      <a:pPr algn="ctr">
                        <a:lnSpc>
                          <a:spcPct val="115000"/>
                        </a:lnSpc>
                        <a:spcAft>
                          <a:spcPts val="0"/>
                        </a:spcAft>
                      </a:pPr>
                      <a:r>
                        <a:rPr lang="fr-FR" sz="1200" dirty="0">
                          <a:solidFill>
                            <a:srgbClr val="ECF2B8"/>
                          </a:solidFill>
                          <a:latin typeface="HelveticaNeueLT Std" pitchFamily="34" charset="0"/>
                        </a:rPr>
                        <a:t>Réseau</a:t>
                      </a:r>
                      <a:endParaRPr lang="fr-FR" sz="1200" dirty="0">
                        <a:solidFill>
                          <a:srgbClr val="ECF2B8"/>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200" dirty="0" smtClean="0">
                          <a:solidFill>
                            <a:srgbClr val="ECF2B8"/>
                          </a:solidFill>
                          <a:latin typeface="HelveticaNeueLT Std" pitchFamily="34" charset="0"/>
                        </a:rPr>
                        <a:t>Montréal</a:t>
                      </a:r>
                      <a:r>
                        <a:rPr lang="fr-FR" sz="1200" baseline="30000" dirty="0" smtClean="0">
                          <a:solidFill>
                            <a:srgbClr val="ECF2B8"/>
                          </a:solidFill>
                          <a:latin typeface="HelveticaNeueLT Std" pitchFamily="34" charset="0"/>
                        </a:rPr>
                        <a:t>1</a:t>
                      </a:r>
                      <a:endParaRPr lang="fr-FR" sz="1200" dirty="0">
                        <a:solidFill>
                          <a:srgbClr val="ECF2B8"/>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200" dirty="0">
                          <a:solidFill>
                            <a:srgbClr val="ECF2B8"/>
                          </a:solidFill>
                          <a:latin typeface="HelveticaNeueLT Std" pitchFamily="34" charset="0"/>
                        </a:rPr>
                        <a:t>Ville de Québec</a:t>
                      </a:r>
                      <a:endParaRPr lang="fr-FR" sz="1200" dirty="0">
                        <a:solidFill>
                          <a:srgbClr val="ECF2B8"/>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200" dirty="0">
                          <a:solidFill>
                            <a:srgbClr val="ECF2B8"/>
                          </a:solidFill>
                          <a:latin typeface="HelveticaNeueLT Std" pitchFamily="34" charset="0"/>
                        </a:rPr>
                        <a:t>Ottawa</a:t>
                      </a:r>
                      <a:r>
                        <a:rPr lang="fr-FR" sz="1200" dirty="0" smtClean="0">
                          <a:solidFill>
                            <a:srgbClr val="ECF2B8"/>
                          </a:solidFill>
                          <a:latin typeface="HelveticaNeueLT Std" pitchFamily="34" charset="0"/>
                        </a:rPr>
                        <a:t>/</a:t>
                      </a:r>
                    </a:p>
                    <a:p>
                      <a:pPr algn="ctr">
                        <a:lnSpc>
                          <a:spcPct val="115000"/>
                        </a:lnSpc>
                        <a:spcAft>
                          <a:spcPts val="0"/>
                        </a:spcAft>
                      </a:pPr>
                      <a:r>
                        <a:rPr lang="fr-FR" sz="1200" dirty="0" smtClean="0">
                          <a:solidFill>
                            <a:srgbClr val="ECF2B8"/>
                          </a:solidFill>
                          <a:latin typeface="HelveticaNeueLT Std" pitchFamily="34" charset="0"/>
                        </a:rPr>
                        <a:t>Outaouais</a:t>
                      </a:r>
                      <a:endParaRPr lang="fr-FR" sz="1200" dirty="0">
                        <a:solidFill>
                          <a:srgbClr val="ECF2B8"/>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200" dirty="0">
                          <a:solidFill>
                            <a:srgbClr val="ECF2B8"/>
                          </a:solidFill>
                          <a:latin typeface="HelveticaNeueLT Std" pitchFamily="34" charset="0"/>
                        </a:rPr>
                        <a:t>Semi-urbains</a:t>
                      </a:r>
                      <a:r>
                        <a:rPr lang="fr-FR" sz="1200" baseline="30000" dirty="0">
                          <a:solidFill>
                            <a:srgbClr val="ECF2B8"/>
                          </a:solidFill>
                          <a:latin typeface="HelveticaNeueLT Std" pitchFamily="34" charset="0"/>
                        </a:rPr>
                        <a:t>2</a:t>
                      </a:r>
                      <a:endParaRPr lang="fr-FR" sz="1200" dirty="0">
                        <a:solidFill>
                          <a:srgbClr val="ECF2B8"/>
                        </a:solidFill>
                        <a:latin typeface="HelveticaNeueLT Std" pitchFamily="34" charset="0"/>
                        <a:ea typeface="Calibri"/>
                        <a:cs typeface="Times New Roman"/>
                      </a:endParaRPr>
                    </a:p>
                  </a:txBody>
                  <a:tcPr marL="42988" marR="42988" marT="0" marB="0"/>
                </a:tc>
                <a:tc hMerge="1">
                  <a:txBody>
                    <a:bodyPr/>
                    <a:lstStyle/>
                    <a:p>
                      <a:endParaRPr lang="fr-FR"/>
                    </a:p>
                  </a:txBody>
                  <a:tcPr/>
                </a:tc>
              </a:tr>
              <a:tr h="256528">
                <a:tc>
                  <a:txBody>
                    <a:bodyPr/>
                    <a:lstStyle/>
                    <a:p>
                      <a:pP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100" dirty="0" smtClean="0">
                          <a:solidFill>
                            <a:srgbClr val="ECF2B8"/>
                          </a:solidFill>
                          <a:latin typeface="HelveticaNeueLT Std" pitchFamily="34" charset="0"/>
                        </a:rPr>
                        <a:t>n</a:t>
                      </a:r>
                      <a:endParaRPr lang="fr-FR" sz="11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n</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n</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n</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n</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r>
              <a:tr h="135017">
                <a:tc>
                  <a:txBody>
                    <a:bodyPr/>
                    <a:lstStyle/>
                    <a:p>
                      <a:pPr>
                        <a:lnSpc>
                          <a:spcPct val="115000"/>
                        </a:lnSpc>
                        <a:spcAft>
                          <a:spcPts val="0"/>
                        </a:spcAft>
                      </a:pPr>
                      <a:r>
                        <a:rPr lang="fr-FR" sz="1200" dirty="0" smtClean="0">
                          <a:solidFill>
                            <a:srgbClr val="ECF2B8"/>
                          </a:solidFill>
                          <a:latin typeface="HelveticaNeueLT Std" pitchFamily="34" charset="0"/>
                        </a:rPr>
                        <a:t>Niveau de difficulté à se procurer des seringues neuves (N = 2</a:t>
                      </a:r>
                      <a:r>
                        <a:rPr lang="fr-FR" sz="1200" baseline="0" dirty="0" smtClean="0">
                          <a:solidFill>
                            <a:srgbClr val="ECF2B8"/>
                          </a:solidFill>
                          <a:latin typeface="HelveticaNeueLT Std" pitchFamily="34" charset="0"/>
                        </a:rPr>
                        <a:t> 416</a:t>
                      </a:r>
                      <a:r>
                        <a:rPr lang="fr-FR" sz="1200" dirty="0" smtClean="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rgbClr val="ECF2B8"/>
                        </a:solidFill>
                        <a:latin typeface="HelveticaNeueLT Std" pitchFamily="34" charset="0"/>
                        <a:ea typeface="Calibri"/>
                        <a:cs typeface="Times New Roman"/>
                      </a:endParaRPr>
                    </a:p>
                  </a:txBody>
                  <a:tcPr marL="42988" marR="42988" marT="0" marB="0"/>
                </a:tc>
              </a:tr>
              <a:tr h="945499">
                <a:tc>
                  <a:txBody>
                    <a:bodyPr/>
                    <a:lstStyle/>
                    <a:p>
                      <a:pPr algn="r">
                        <a:lnSpc>
                          <a:spcPct val="115000"/>
                        </a:lnSpc>
                        <a:spcAft>
                          <a:spcPts val="0"/>
                        </a:spcAft>
                      </a:pPr>
                      <a:r>
                        <a:rPr lang="fr-FR" sz="1200" dirty="0">
                          <a:solidFill>
                            <a:srgbClr val="ECF2B8"/>
                          </a:solidFill>
                          <a:latin typeface="HelveticaNeueLT Std" pitchFamily="34" charset="0"/>
                        </a:rPr>
                        <a:t>Très facile</a:t>
                      </a:r>
                    </a:p>
                    <a:p>
                      <a:pPr algn="r">
                        <a:lnSpc>
                          <a:spcPct val="115000"/>
                        </a:lnSpc>
                        <a:spcAft>
                          <a:spcPts val="0"/>
                        </a:spcAft>
                      </a:pPr>
                      <a:r>
                        <a:rPr lang="fr-FR" sz="1200" dirty="0">
                          <a:solidFill>
                            <a:srgbClr val="ECF2B8"/>
                          </a:solidFill>
                          <a:latin typeface="HelveticaNeueLT Std" pitchFamily="34" charset="0"/>
                        </a:rPr>
                        <a:t>Plutôt facile</a:t>
                      </a:r>
                    </a:p>
                    <a:p>
                      <a:pPr algn="r">
                        <a:lnSpc>
                          <a:spcPct val="115000"/>
                        </a:lnSpc>
                        <a:spcAft>
                          <a:spcPts val="0"/>
                        </a:spcAft>
                      </a:pPr>
                      <a:r>
                        <a:rPr lang="fr-FR" sz="1200" dirty="0">
                          <a:solidFill>
                            <a:srgbClr val="ECF2B8"/>
                          </a:solidFill>
                          <a:latin typeface="HelveticaNeueLT Std" pitchFamily="34" charset="0"/>
                        </a:rPr>
                        <a:t>Plutôt difficile</a:t>
                      </a:r>
                    </a:p>
                    <a:p>
                      <a:pPr algn="r">
                        <a:lnSpc>
                          <a:spcPct val="115000"/>
                        </a:lnSpc>
                        <a:spcAft>
                          <a:spcPts val="0"/>
                        </a:spcAft>
                      </a:pPr>
                      <a:r>
                        <a:rPr lang="fr-FR" sz="1200" dirty="0">
                          <a:solidFill>
                            <a:srgbClr val="ECF2B8"/>
                          </a:solidFill>
                          <a:latin typeface="HelveticaNeueLT Std" pitchFamily="34" charset="0"/>
                        </a:rPr>
                        <a:t>Très difficile</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1</a:t>
                      </a:r>
                      <a:r>
                        <a:rPr lang="fr-CA" sz="1200" baseline="0" dirty="0" smtClean="0">
                          <a:solidFill>
                            <a:srgbClr val="ECF2B8"/>
                          </a:solidFill>
                          <a:latin typeface="HelveticaNeueLT Std" pitchFamily="34" charset="0"/>
                        </a:rPr>
                        <a:t> 981</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380</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44</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11</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solidFill>
                            <a:srgbClr val="ECF2B8"/>
                          </a:solidFill>
                          <a:latin typeface="HelveticaNeueLT Std" pitchFamily="34" charset="0"/>
                        </a:rPr>
                        <a:t>82,0</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15,7</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1,8</a:t>
                      </a:r>
                      <a:endParaRPr lang="fr-FR" sz="1200" dirty="0">
                        <a:solidFill>
                          <a:srgbClr val="ECF2B8"/>
                        </a:solidFill>
                        <a:latin typeface="HelveticaNeueLT Std" pitchFamily="34" charset="0"/>
                      </a:endParaRPr>
                    </a:p>
                    <a:p>
                      <a:pPr algn="ctr">
                        <a:lnSpc>
                          <a:spcPct val="115000"/>
                        </a:lnSpc>
                        <a:spcAft>
                          <a:spcPts val="0"/>
                        </a:spcAft>
                      </a:pPr>
                      <a:r>
                        <a:rPr lang="fr-FR" sz="1200" dirty="0">
                          <a:solidFill>
                            <a:srgbClr val="ECF2B8"/>
                          </a:solidFill>
                          <a:latin typeface="HelveticaNeueLT Std" pitchFamily="34" charset="0"/>
                        </a:rPr>
                        <a:t>0,5</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1</a:t>
                      </a:r>
                      <a:r>
                        <a:rPr lang="fr-CA" sz="1200" baseline="0" dirty="0" smtClean="0">
                          <a:solidFill>
                            <a:srgbClr val="ECF2B8"/>
                          </a:solidFill>
                          <a:latin typeface="HelveticaNeueLT Std" pitchFamily="34" charset="0"/>
                        </a:rPr>
                        <a:t> 071</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141</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16</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ea typeface="+mn-ea"/>
                          <a:cs typeface="+mn-cs"/>
                        </a:rPr>
                        <a:t>3</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solidFill>
                            <a:srgbClr val="ECF2B8"/>
                          </a:solidFill>
                          <a:latin typeface="HelveticaNeueLT Std" pitchFamily="34" charset="0"/>
                        </a:rPr>
                        <a:t>87,0</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11,5</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1,3</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0,2</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161</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78</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8</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ea typeface="+mn-ea"/>
                          <a:cs typeface="+mn-cs"/>
                        </a:rPr>
                        <a:t>2</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64,7</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31,3</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3,2</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0,8</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624</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96</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12</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ea typeface="+mn-ea"/>
                          <a:cs typeface="+mn-cs"/>
                        </a:rPr>
                        <a:t>2</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solidFill>
                            <a:srgbClr val="ECF2B8"/>
                          </a:solidFill>
                          <a:latin typeface="HelveticaNeueLT Std" pitchFamily="34" charset="0"/>
                        </a:rPr>
                        <a:t>85,0</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13,1</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1,6</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0,3</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139</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69</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10</a:t>
                      </a:r>
                      <a:endParaRPr lang="fr-FR" sz="1200" dirty="0">
                        <a:solidFill>
                          <a:srgbClr val="ECF2B8"/>
                        </a:solidFill>
                        <a:latin typeface="HelveticaNeueLT Std" pitchFamily="34" charset="0"/>
                      </a:endParaRPr>
                    </a:p>
                    <a:p>
                      <a:pPr algn="ctr">
                        <a:lnSpc>
                          <a:spcPct val="115000"/>
                        </a:lnSpc>
                        <a:spcAft>
                          <a:spcPts val="0"/>
                        </a:spcAft>
                      </a:pPr>
                      <a:r>
                        <a:rPr lang="fr-FR" sz="1200" dirty="0">
                          <a:solidFill>
                            <a:srgbClr val="ECF2B8"/>
                          </a:solidFill>
                          <a:latin typeface="HelveticaNeueLT Std" pitchFamily="34" charset="0"/>
                        </a:rPr>
                        <a:t>4</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solidFill>
                            <a:srgbClr val="ECF2B8"/>
                          </a:solidFill>
                          <a:latin typeface="HelveticaNeueLT Std" pitchFamily="34" charset="0"/>
                        </a:rPr>
                        <a:t>62,6</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31,1</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4,5</a:t>
                      </a:r>
                      <a:endParaRPr lang="fr-FR" sz="1200" dirty="0">
                        <a:solidFill>
                          <a:srgbClr val="ECF2B8"/>
                        </a:solidFill>
                        <a:latin typeface="HelveticaNeueLT Std" pitchFamily="34" charset="0"/>
                      </a:endParaRPr>
                    </a:p>
                    <a:p>
                      <a:pPr algn="ctr">
                        <a:lnSpc>
                          <a:spcPct val="115000"/>
                        </a:lnSpc>
                        <a:spcAft>
                          <a:spcPts val="0"/>
                        </a:spcAft>
                      </a:pPr>
                      <a:r>
                        <a:rPr lang="fr-FR" sz="1200" dirty="0" smtClean="0">
                          <a:solidFill>
                            <a:srgbClr val="ECF2B8"/>
                          </a:solidFill>
                          <a:latin typeface="HelveticaNeueLT Std" pitchFamily="34" charset="0"/>
                        </a:rPr>
                        <a:t>1,8</a:t>
                      </a:r>
                      <a:endParaRPr lang="fr-FR" sz="1200" dirty="0">
                        <a:solidFill>
                          <a:srgbClr val="ECF2B8"/>
                        </a:solidFill>
                        <a:latin typeface="HelveticaNeueLT Std" pitchFamily="34" charset="0"/>
                        <a:ea typeface="Calibri"/>
                        <a:cs typeface="Times New Roman"/>
                      </a:endParaRPr>
                    </a:p>
                  </a:txBody>
                  <a:tcPr marL="42988" marR="42988" marT="0" marB="0"/>
                </a:tc>
              </a:tr>
              <a:tr h="126015">
                <a:tc>
                  <a:txBody>
                    <a:bodyPr/>
                    <a:lstStyle/>
                    <a:p>
                      <a:pPr>
                        <a:lnSpc>
                          <a:spcPct val="115000"/>
                        </a:lnSpc>
                        <a:spcAft>
                          <a:spcPts val="0"/>
                        </a:spcAft>
                      </a:pPr>
                      <a:r>
                        <a:rPr lang="fr-FR" sz="1200" dirty="0">
                          <a:solidFill>
                            <a:srgbClr val="ECF2B8"/>
                          </a:solidFill>
                          <a:latin typeface="HelveticaNeueLT Std" pitchFamily="34" charset="0"/>
                        </a:rPr>
                        <a:t>Fréquence d’utilisation d’un programme d’échange de seringues (</a:t>
                      </a:r>
                      <a:r>
                        <a:rPr lang="fr-FR" sz="1200" dirty="0" smtClean="0">
                          <a:solidFill>
                            <a:srgbClr val="ECF2B8"/>
                          </a:solidFill>
                          <a:latin typeface="HelveticaNeueLT Std" pitchFamily="34" charset="0"/>
                        </a:rPr>
                        <a:t>N = 2</a:t>
                      </a:r>
                      <a:r>
                        <a:rPr lang="fr-FR" sz="1200" baseline="0" dirty="0" smtClean="0">
                          <a:solidFill>
                            <a:srgbClr val="ECF2B8"/>
                          </a:solidFill>
                          <a:latin typeface="HelveticaNeueLT Std" pitchFamily="34" charset="0"/>
                        </a:rPr>
                        <a:t> 420</a:t>
                      </a:r>
                      <a:r>
                        <a:rPr lang="fr-FR" sz="1200" dirty="0" smtClean="0">
                          <a:solidFill>
                            <a:srgbClr val="ECF2B8"/>
                          </a:solidFill>
                          <a:latin typeface="HelveticaNeueLT Std" pitchFamily="34" charset="0"/>
                        </a:rPr>
                        <a:t>)</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rgbClr val="ECF2B8"/>
                        </a:solidFill>
                        <a:latin typeface="HelveticaNeueLT Std" pitchFamily="34" charset="0"/>
                        <a:ea typeface="Calibri"/>
                        <a:cs typeface="Times New Roman"/>
                      </a:endParaRPr>
                    </a:p>
                  </a:txBody>
                  <a:tcPr marL="42988" marR="42988" marT="0" marB="0"/>
                </a:tc>
              </a:tr>
              <a:tr h="1321093">
                <a:tc>
                  <a:txBody>
                    <a:bodyPr/>
                    <a:lstStyle/>
                    <a:p>
                      <a:pPr algn="r">
                        <a:lnSpc>
                          <a:spcPct val="115000"/>
                        </a:lnSpc>
                        <a:spcAft>
                          <a:spcPts val="0"/>
                        </a:spcAft>
                      </a:pPr>
                      <a:r>
                        <a:rPr lang="fr-FR" sz="1200" dirty="0">
                          <a:solidFill>
                            <a:srgbClr val="ECF2B8"/>
                          </a:solidFill>
                          <a:latin typeface="HelveticaNeueLT Std" pitchFamily="34" charset="0"/>
                        </a:rPr>
                        <a:t>Jamais</a:t>
                      </a:r>
                    </a:p>
                    <a:p>
                      <a:pPr algn="r">
                        <a:lnSpc>
                          <a:spcPct val="115000"/>
                        </a:lnSpc>
                        <a:spcAft>
                          <a:spcPts val="0"/>
                        </a:spcAft>
                      </a:pPr>
                      <a:r>
                        <a:rPr lang="fr-FR" sz="1200" dirty="0">
                          <a:solidFill>
                            <a:srgbClr val="ECF2B8"/>
                          </a:solidFill>
                          <a:latin typeface="HelveticaNeueLT Std" pitchFamily="34" charset="0"/>
                        </a:rPr>
                        <a:t>Pas dans les six derniers mois</a:t>
                      </a:r>
                    </a:p>
                    <a:p>
                      <a:pPr algn="r">
                        <a:lnSpc>
                          <a:spcPct val="115000"/>
                        </a:lnSpc>
                        <a:spcAft>
                          <a:spcPts val="0"/>
                        </a:spcAft>
                      </a:pPr>
                      <a:r>
                        <a:rPr lang="fr-FR" sz="1200" dirty="0">
                          <a:solidFill>
                            <a:srgbClr val="ECF2B8"/>
                          </a:solidFill>
                          <a:latin typeface="HelveticaNeueLT Std" pitchFamily="34" charset="0"/>
                        </a:rPr>
                        <a:t>Occasionnellement, pas toutes les semaines</a:t>
                      </a:r>
                    </a:p>
                    <a:p>
                      <a:pPr algn="r">
                        <a:lnSpc>
                          <a:spcPct val="115000"/>
                        </a:lnSpc>
                        <a:spcAft>
                          <a:spcPts val="0"/>
                        </a:spcAft>
                      </a:pPr>
                      <a:r>
                        <a:rPr lang="fr-FR" sz="1200" dirty="0">
                          <a:solidFill>
                            <a:srgbClr val="ECF2B8"/>
                          </a:solidFill>
                          <a:latin typeface="HelveticaNeueLT Std" pitchFamily="34" charset="0"/>
                        </a:rPr>
                        <a:t>Régulièrement, 1-2 fois par semaine</a:t>
                      </a:r>
                    </a:p>
                    <a:p>
                      <a:pPr algn="r">
                        <a:lnSpc>
                          <a:spcPct val="115000"/>
                        </a:lnSpc>
                        <a:spcAft>
                          <a:spcPts val="0"/>
                        </a:spcAft>
                      </a:pPr>
                      <a:r>
                        <a:rPr lang="fr-FR" sz="1200" dirty="0">
                          <a:solidFill>
                            <a:srgbClr val="ECF2B8"/>
                          </a:solidFill>
                          <a:latin typeface="HelveticaNeueLT Std" pitchFamily="34" charset="0"/>
                        </a:rPr>
                        <a:t>Régulièrement, 3-6 fois par semaine</a:t>
                      </a:r>
                    </a:p>
                    <a:p>
                      <a:pPr algn="r">
                        <a:lnSpc>
                          <a:spcPct val="115000"/>
                        </a:lnSpc>
                        <a:spcAft>
                          <a:spcPts val="0"/>
                        </a:spcAft>
                      </a:pPr>
                      <a:r>
                        <a:rPr lang="fr-FR" sz="1200" dirty="0">
                          <a:solidFill>
                            <a:srgbClr val="ECF2B8"/>
                          </a:solidFill>
                          <a:latin typeface="HelveticaNeueLT Std" pitchFamily="34" charset="0"/>
                        </a:rPr>
                        <a:t>Tous les jours</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rPr>
                        <a:t>122</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55</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945</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707</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332</a:t>
                      </a:r>
                      <a:endParaRPr lang="fr-FR" sz="1200" dirty="0">
                        <a:solidFill>
                          <a:srgbClr val="ECF2B8"/>
                        </a:solidFill>
                        <a:latin typeface="HelveticaNeueLT Std" pitchFamily="34" charset="0"/>
                      </a:endParaRPr>
                    </a:p>
                    <a:p>
                      <a:pPr algn="ctr">
                        <a:lnSpc>
                          <a:spcPct val="115000"/>
                        </a:lnSpc>
                        <a:spcAft>
                          <a:spcPts val="0"/>
                        </a:spcAft>
                      </a:pPr>
                      <a:r>
                        <a:rPr lang="fr-CA" sz="1200" dirty="0" smtClean="0">
                          <a:solidFill>
                            <a:srgbClr val="ECF2B8"/>
                          </a:solidFill>
                          <a:latin typeface="HelveticaNeueLT Std" pitchFamily="34" charset="0"/>
                        </a:rPr>
                        <a:t>265</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5,0</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2,3</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39,0</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29,1</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13,7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10,9</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26</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18</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447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387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167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189</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2,1</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1,5</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36,2</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31,4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13,5</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15,31</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8</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121</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63</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19</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3,2</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2,8</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48,0</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25,0</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13,5</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7,5</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66</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294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208</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99</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49</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8,9</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3,2</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39,7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28,1</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13,4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6,6</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22</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94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54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34</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9</a:t>
                      </a:r>
                      <a:endParaRPr lang="fr-FR" sz="1200" dirty="0">
                        <a:solidFill>
                          <a:srgbClr val="ECF2B8"/>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solidFill>
                            <a:srgbClr val="ECF2B8"/>
                          </a:solidFill>
                          <a:latin typeface="HelveticaNeueLT Std" pitchFamily="34" charset="0"/>
                          <a:ea typeface="Calibri"/>
                          <a:cs typeface="Times New Roman"/>
                        </a:rPr>
                        <a:t>10,0</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3,2</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42,7</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24,6</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15,5</a:t>
                      </a:r>
                    </a:p>
                    <a:p>
                      <a:pPr algn="ctr">
                        <a:lnSpc>
                          <a:spcPct val="115000"/>
                        </a:lnSpc>
                        <a:spcAft>
                          <a:spcPts val="0"/>
                        </a:spcAft>
                      </a:pPr>
                      <a:r>
                        <a:rPr lang="fr-CA" sz="1200" dirty="0" smtClean="0">
                          <a:solidFill>
                            <a:srgbClr val="ECF2B8"/>
                          </a:solidFill>
                          <a:latin typeface="HelveticaNeueLT Std" pitchFamily="34" charset="0"/>
                          <a:ea typeface="Calibri"/>
                          <a:cs typeface="Times New Roman"/>
                        </a:rPr>
                        <a:t>4,1</a:t>
                      </a:r>
                      <a:endParaRPr lang="fr-FR" sz="1200" dirty="0">
                        <a:solidFill>
                          <a:srgbClr val="ECF2B8"/>
                        </a:solidFill>
                        <a:latin typeface="HelveticaNeueLT Std" pitchFamily="34" charset="0"/>
                        <a:ea typeface="Calibri"/>
                        <a:cs typeface="Times New Roman"/>
                      </a:endParaRPr>
                    </a:p>
                  </a:txBody>
                  <a:tcPr marL="42988" marR="42988" marT="0" marB="0"/>
                </a:tc>
              </a:tr>
            </a:tbl>
          </a:graphicData>
        </a:graphic>
      </p:graphicFrame>
      <p:sp>
        <p:nvSpPr>
          <p:cNvPr id="6" name="ZoneTexte 5"/>
          <p:cNvSpPr txBox="1"/>
          <p:nvPr/>
        </p:nvSpPr>
        <p:spPr>
          <a:xfrm>
            <a:off x="323528" y="1628800"/>
            <a:ext cx="8580234" cy="369332"/>
          </a:xfrm>
          <a:prstGeom prst="rect">
            <a:avLst/>
          </a:prstGeom>
          <a:noFill/>
        </p:spPr>
        <p:txBody>
          <a:bodyPr wrap="none" rtlCol="0">
            <a:spAutoFit/>
          </a:bodyPr>
          <a:lstStyle/>
          <a:p>
            <a:r>
              <a:rPr lang="fr-CA" dirty="0" smtClean="0">
                <a:solidFill>
                  <a:schemeClr val="tx1">
                    <a:lumMod val="65000"/>
                    <a:lumOff val="35000"/>
                  </a:schemeClr>
                </a:solidFill>
                <a:latin typeface="Helvetica" pitchFamily="34" charset="0"/>
                <a:cs typeface="Helvetica" pitchFamily="34" charset="0"/>
              </a:rPr>
              <a:t>Niveau de difficulté à se procurer des seringues neuves dans les six derniers mois</a:t>
            </a:r>
            <a:endParaRPr lang="fr-FR" dirty="0">
              <a:solidFill>
                <a:schemeClr val="tx1">
                  <a:lumMod val="65000"/>
                  <a:lumOff val="35000"/>
                </a:schemeClr>
              </a:solidFill>
              <a:latin typeface="Helvetica" pitchFamily="34" charset="0"/>
              <a:cs typeface="Helvetica" pitchFamily="34" charset="0"/>
            </a:endParaRPr>
          </a:p>
        </p:txBody>
      </p:sp>
      <p:sp>
        <p:nvSpPr>
          <p:cNvPr id="7" name="ZoneTexte 6"/>
          <p:cNvSpPr txBox="1"/>
          <p:nvPr/>
        </p:nvSpPr>
        <p:spPr>
          <a:xfrm>
            <a:off x="179512" y="5949280"/>
            <a:ext cx="7128792" cy="600164"/>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 </a:t>
            </a:r>
            <a:r>
              <a:rPr lang="fr-CA" sz="1100" dirty="0" smtClean="0">
                <a:solidFill>
                  <a:schemeClr val="tx1">
                    <a:lumMod val="65000"/>
                    <a:lumOff val="35000"/>
                  </a:schemeClr>
                </a:solidFill>
                <a:latin typeface="HelveticaNeueLT Std" pitchFamily="34" charset="0"/>
              </a:rPr>
              <a:t>UDI recrutés en Abitibi-</a:t>
            </a:r>
            <a:r>
              <a:rPr lang="fr-CA" sz="1100" dirty="0" err="1" smtClean="0">
                <a:solidFill>
                  <a:schemeClr val="tx1">
                    <a:lumMod val="65000"/>
                    <a:lumOff val="35000"/>
                  </a:schemeClr>
                </a:solidFill>
                <a:latin typeface="HelveticaNeueLT Std" pitchFamily="34" charset="0"/>
              </a:rPr>
              <a:t>Témiscamingue</a:t>
            </a:r>
            <a:r>
              <a:rPr lang="fr-CA" sz="1100" dirty="0" smtClean="0">
                <a:solidFill>
                  <a:schemeClr val="tx1">
                    <a:lumMod val="65000"/>
                    <a:lumOff val="35000"/>
                  </a:schemeClr>
                </a:solidFill>
                <a:latin typeface="HelveticaNeueLT Std" pitchFamily="34" charset="0"/>
              </a:rPr>
              <a:t>, en Montérégie (à l’exception de ceux disant résider à Montréal ou sur</a:t>
            </a:r>
          </a:p>
          <a:p>
            <a:r>
              <a:rPr lang="fr-CA" sz="1100" dirty="0" smtClean="0">
                <a:solidFill>
                  <a:schemeClr val="tx1">
                    <a:lumMod val="65000"/>
                    <a:lumOff val="35000"/>
                  </a:schemeClr>
                </a:solidFill>
                <a:latin typeface="HelveticaNeueLT Std" pitchFamily="34" charset="0"/>
              </a:rPr>
              <a:t> la rive-sud immédiate), au </a:t>
            </a:r>
            <a:r>
              <a:rPr lang="fr-CA" sz="1100" dirty="0" smtClean="0">
                <a:solidFill>
                  <a:schemeClr val="tx1">
                    <a:lumMod val="65000"/>
                    <a:lumOff val="35000"/>
                  </a:schemeClr>
                </a:solidFill>
                <a:latin typeface="HelveticaNeueLT Std" pitchFamily="34" charset="0"/>
              </a:rPr>
              <a:t>Saguenay–Lac </a:t>
            </a:r>
            <a:r>
              <a:rPr lang="fr-CA" sz="1100" dirty="0" smtClean="0">
                <a:solidFill>
                  <a:schemeClr val="tx1">
                    <a:lumMod val="65000"/>
                    <a:lumOff val="35000"/>
                  </a:schemeClr>
                </a:solidFill>
                <a:latin typeface="HelveticaNeueLT Std" pitchFamily="34" charset="0"/>
              </a:rPr>
              <a:t>Saint-Jean, en Estrie et en Mauricie et Centre-du-Québec.</a:t>
            </a:r>
            <a:endParaRPr lang="fr-FR" sz="1000" dirty="0">
              <a:solidFill>
                <a:schemeClr val="tx1">
                  <a:lumMod val="65000"/>
                  <a:lumOff val="35000"/>
                </a:schemeClr>
              </a:solidFill>
              <a:latin typeface="HelveticaNeueLT Std"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Utilisation des CAMI, 2011-2015</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36</a:t>
            </a:fld>
            <a:endParaRPr lang="fr-CA" sz="1400" b="1" dirty="0">
              <a:solidFill>
                <a:schemeClr val="tx1"/>
              </a:solidFill>
              <a:latin typeface="HelveticaNeueLT Std Lt"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923411442"/>
              </p:ext>
            </p:extLst>
          </p:nvPr>
        </p:nvGraphicFramePr>
        <p:xfrm>
          <a:off x="179512" y="2060848"/>
          <a:ext cx="8784979" cy="3901228"/>
        </p:xfrm>
        <a:graphic>
          <a:graphicData uri="http://schemas.openxmlformats.org/drawingml/2006/table">
            <a:tbl>
              <a:tblPr firstRow="1">
                <a:tableStyleId>{8FD4443E-F989-4FC4-A0C8-D5A2AF1F390B}</a:tableStyleId>
              </a:tblPr>
              <a:tblGrid>
                <a:gridCol w="3496553"/>
                <a:gridCol w="488119"/>
                <a:gridCol w="487545"/>
                <a:gridCol w="568993"/>
                <a:gridCol w="569567"/>
                <a:gridCol w="568993"/>
                <a:gridCol w="487545"/>
                <a:gridCol w="533485"/>
                <a:gridCol w="504056"/>
                <a:gridCol w="576064"/>
                <a:gridCol w="504059"/>
              </a:tblGrid>
              <a:tr h="335572">
                <a:tc>
                  <a:txBody>
                    <a:bodyPr/>
                    <a:lstStyle/>
                    <a:p>
                      <a:pPr algn="l">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gridSpan="2">
                  <a:txBody>
                    <a:bodyPr/>
                    <a:lstStyle/>
                    <a:p>
                      <a:pPr algn="ctr">
                        <a:lnSpc>
                          <a:spcPct val="115000"/>
                        </a:lnSpc>
                        <a:spcAft>
                          <a:spcPts val="0"/>
                        </a:spcAft>
                      </a:pPr>
                      <a:r>
                        <a:rPr lang="fr-FR" sz="1050" dirty="0">
                          <a:latin typeface="HelveticaNeueLT Std" pitchFamily="34" charset="0"/>
                        </a:rPr>
                        <a:t>Réseau</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050" dirty="0">
                          <a:latin typeface="HelveticaNeueLT Std" pitchFamily="34" charset="0"/>
                        </a:rPr>
                        <a:t>Montréal</a:t>
                      </a:r>
                      <a:r>
                        <a:rPr lang="fr-FR" sz="1050" baseline="30000" dirty="0">
                          <a:latin typeface="HelveticaNeueLT Std" pitchFamily="34" charset="0"/>
                        </a:rPr>
                        <a:t>1</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050" dirty="0">
                          <a:latin typeface="HelveticaNeueLT Std" pitchFamily="34" charset="0"/>
                        </a:rPr>
                        <a:t>Ville de Québec</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050" dirty="0">
                          <a:latin typeface="HelveticaNeueLT Std" pitchFamily="34" charset="0"/>
                        </a:rPr>
                        <a:t>Ottawa</a:t>
                      </a:r>
                      <a:r>
                        <a:rPr lang="fr-FR" sz="1050" dirty="0" smtClean="0">
                          <a:latin typeface="HelveticaNeueLT Std" pitchFamily="34" charset="0"/>
                        </a:rPr>
                        <a:t>/</a:t>
                      </a:r>
                    </a:p>
                    <a:p>
                      <a:pPr algn="ctr">
                        <a:lnSpc>
                          <a:spcPct val="115000"/>
                        </a:lnSpc>
                        <a:spcAft>
                          <a:spcPts val="0"/>
                        </a:spcAft>
                      </a:pPr>
                      <a:r>
                        <a:rPr lang="fr-FR" sz="1050" dirty="0" smtClean="0">
                          <a:latin typeface="HelveticaNeueLT Std" pitchFamily="34" charset="0"/>
                        </a:rPr>
                        <a:t>Outaouais</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050" dirty="0">
                          <a:latin typeface="HelveticaNeueLT Std" pitchFamily="34" charset="0"/>
                        </a:rPr>
                        <a:t>Semi-urbains</a:t>
                      </a:r>
                      <a:r>
                        <a:rPr lang="fr-FR" sz="1050" baseline="30000" dirty="0">
                          <a:latin typeface="HelveticaNeueLT Std" pitchFamily="34" charset="0"/>
                        </a:rPr>
                        <a:t>2</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r>
              <a:tr h="167786">
                <a:tc>
                  <a:txBody>
                    <a:bodyPr/>
                    <a:lstStyle/>
                    <a:p>
                      <a:pPr algn="l">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r>
              <a:tr h="299862">
                <a:tc>
                  <a:txBody>
                    <a:bodyPr/>
                    <a:lstStyle/>
                    <a:p>
                      <a:pPr algn="l">
                        <a:lnSpc>
                          <a:spcPct val="115000"/>
                        </a:lnSpc>
                        <a:spcAft>
                          <a:spcPts val="0"/>
                        </a:spcAft>
                      </a:pPr>
                      <a:r>
                        <a:rPr lang="fr-FR" sz="1050" dirty="0">
                          <a:latin typeface="HelveticaNeueLT Std" pitchFamily="34" charset="0"/>
                        </a:rPr>
                        <a:t>Sources d’aiguilles/seringues neuves (</a:t>
                      </a:r>
                      <a:r>
                        <a:rPr lang="fr-FR" sz="1050" dirty="0" smtClean="0">
                          <a:latin typeface="HelveticaNeueLT Std" pitchFamily="34" charset="0"/>
                        </a:rPr>
                        <a:t>N = 2</a:t>
                      </a:r>
                      <a:r>
                        <a:rPr lang="fr-FR" sz="1050" baseline="0" dirty="0" smtClean="0">
                          <a:latin typeface="HelveticaNeueLT Std" pitchFamily="34" charset="0"/>
                        </a:rPr>
                        <a:t> 420</a:t>
                      </a:r>
                      <a:r>
                        <a:rPr lang="fr-FR" sz="1050" dirty="0" smtClean="0">
                          <a:latin typeface="HelveticaNeueLT Std" pitchFamily="34" charset="0"/>
                        </a:rPr>
                        <a:t>)</a:t>
                      </a:r>
                      <a:endParaRPr lang="fr-FR" sz="1050" b="1" dirty="0">
                        <a:solidFill>
                          <a:schemeClr val="tx1">
                            <a:lumMod val="65000"/>
                            <a:lumOff val="35000"/>
                          </a:schemeClr>
                        </a:solidFill>
                        <a:latin typeface="HelveticaNeueLT Std" pitchFamily="34" charset="0"/>
                        <a:ea typeface="Calibri"/>
                        <a:cs typeface="Times New Roman"/>
                      </a:endParaRPr>
                    </a:p>
                  </a:txBody>
                  <a:tcPr marL="42988" marR="42988" marT="0" marB="0" anchor="ctr"/>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r>
              <a:tr h="3049297">
                <a:tc>
                  <a:txBody>
                    <a:bodyPr/>
                    <a:lstStyle/>
                    <a:p>
                      <a:pPr algn="r">
                        <a:lnSpc>
                          <a:spcPct val="115000"/>
                        </a:lnSpc>
                        <a:spcAft>
                          <a:spcPts val="300"/>
                        </a:spcAft>
                      </a:pPr>
                      <a:r>
                        <a:rPr lang="fr-FR" sz="1100" dirty="0">
                          <a:latin typeface="HelveticaNeueLT Std" pitchFamily="34" charset="0"/>
                        </a:rPr>
                        <a:t>Dans un site fixe dans un organisme communautaire</a:t>
                      </a:r>
                    </a:p>
                    <a:p>
                      <a:pPr algn="r">
                        <a:lnSpc>
                          <a:spcPct val="115000"/>
                        </a:lnSpc>
                        <a:spcAft>
                          <a:spcPts val="300"/>
                        </a:spcAft>
                      </a:pPr>
                      <a:r>
                        <a:rPr lang="fr-FR" sz="1100" dirty="0">
                          <a:latin typeface="HelveticaNeueLT Std" pitchFamily="34" charset="0"/>
                        </a:rPr>
                        <a:t>Dans une pharmacie</a:t>
                      </a:r>
                    </a:p>
                    <a:p>
                      <a:pPr algn="r">
                        <a:lnSpc>
                          <a:spcPct val="115000"/>
                        </a:lnSpc>
                        <a:spcAft>
                          <a:spcPts val="300"/>
                        </a:spcAft>
                      </a:pPr>
                      <a:r>
                        <a:rPr lang="fr-FR" sz="1100" dirty="0">
                          <a:latin typeface="HelveticaNeueLT Std" pitchFamily="34" charset="0"/>
                        </a:rPr>
                        <a:t>Dans un CLSC</a:t>
                      </a:r>
                    </a:p>
                    <a:p>
                      <a:pPr algn="r">
                        <a:lnSpc>
                          <a:spcPct val="115000"/>
                        </a:lnSpc>
                        <a:spcAft>
                          <a:spcPts val="300"/>
                        </a:spcAft>
                      </a:pPr>
                      <a:r>
                        <a:rPr lang="fr-FR" sz="1100" dirty="0">
                          <a:latin typeface="HelveticaNeueLT Std" pitchFamily="34" charset="0"/>
                        </a:rPr>
                        <a:t>Dans une roulotte</a:t>
                      </a:r>
                    </a:p>
                    <a:p>
                      <a:pPr marL="0" marR="0" indent="0" algn="r" defTabSz="914400" rtl="0" eaLnBrk="1" fontAlgn="auto" latinLnBrk="0" hangingPunct="1">
                        <a:lnSpc>
                          <a:spcPct val="115000"/>
                        </a:lnSpc>
                        <a:spcBef>
                          <a:spcPts val="0"/>
                        </a:spcBef>
                        <a:spcAft>
                          <a:spcPts val="300"/>
                        </a:spcAft>
                        <a:buClrTx/>
                        <a:buSzTx/>
                        <a:buFontTx/>
                        <a:buNone/>
                        <a:tabLst/>
                        <a:defRPr/>
                      </a:pPr>
                      <a:r>
                        <a:rPr lang="fr-FR" sz="1050" dirty="0" smtClean="0">
                          <a:latin typeface="HelveticaNeueLT Std" pitchFamily="34" charset="0"/>
                        </a:rPr>
                        <a:t>Par un travailleur de rue d’un organisme communautaire</a:t>
                      </a:r>
                    </a:p>
                    <a:p>
                      <a:pPr algn="r">
                        <a:lnSpc>
                          <a:spcPct val="115000"/>
                        </a:lnSpc>
                        <a:spcAft>
                          <a:spcPts val="300"/>
                        </a:spcAft>
                      </a:pPr>
                      <a:r>
                        <a:rPr lang="fr-FR" sz="1100" dirty="0" smtClean="0">
                          <a:latin typeface="HelveticaNeueLT Std" pitchFamily="34" charset="0"/>
                        </a:rPr>
                        <a:t>Par </a:t>
                      </a:r>
                      <a:r>
                        <a:rPr lang="fr-FR" sz="1100" dirty="0">
                          <a:latin typeface="HelveticaNeueLT Std" pitchFamily="34" charset="0"/>
                        </a:rPr>
                        <a:t>un </a:t>
                      </a:r>
                      <a:r>
                        <a:rPr lang="fr-FR" sz="1100" dirty="0" smtClean="0">
                          <a:latin typeface="HelveticaNeueLT Std" pitchFamily="34" charset="0"/>
                        </a:rPr>
                        <a:t>ami</a:t>
                      </a:r>
                      <a:endParaRPr lang="fr-FR" sz="1050" dirty="0" smtClean="0">
                        <a:latin typeface="HelveticaNeueLT Std" pitchFamily="34" charset="0"/>
                      </a:endParaRPr>
                    </a:p>
                    <a:p>
                      <a:pPr algn="r">
                        <a:lnSpc>
                          <a:spcPct val="115000"/>
                        </a:lnSpc>
                        <a:spcAft>
                          <a:spcPts val="300"/>
                        </a:spcAft>
                      </a:pPr>
                      <a:r>
                        <a:rPr lang="fr-FR" sz="1100" dirty="0" smtClean="0">
                          <a:latin typeface="HelveticaNeueLT Std" pitchFamily="34" charset="0"/>
                        </a:rPr>
                        <a:t>Par </a:t>
                      </a:r>
                      <a:r>
                        <a:rPr lang="fr-FR" sz="1100" dirty="0">
                          <a:latin typeface="HelveticaNeueLT Std" pitchFamily="34" charset="0"/>
                        </a:rPr>
                        <a:t>un médecin ou un </a:t>
                      </a:r>
                      <a:r>
                        <a:rPr lang="fr-FR" sz="1100" dirty="0" smtClean="0">
                          <a:latin typeface="HelveticaNeueLT Std" pitchFamily="34" charset="0"/>
                        </a:rPr>
                        <a:t>hôpital</a:t>
                      </a:r>
                    </a:p>
                    <a:p>
                      <a:pPr algn="r">
                        <a:lnSpc>
                          <a:spcPct val="115000"/>
                        </a:lnSpc>
                        <a:spcAft>
                          <a:spcPts val="300"/>
                        </a:spcAft>
                      </a:pPr>
                      <a:r>
                        <a:rPr lang="fr-CA" sz="1100" dirty="0" smtClean="0">
                          <a:latin typeface="HelveticaNeueLT Std" pitchFamily="34" charset="0"/>
                        </a:rPr>
                        <a:t>Dans un établissement</a:t>
                      </a:r>
                      <a:endParaRPr lang="fr-FR" sz="1100" dirty="0">
                        <a:latin typeface="HelveticaNeueLT Std" pitchFamily="34" charset="0"/>
                      </a:endParaRPr>
                    </a:p>
                    <a:p>
                      <a:pPr algn="r">
                        <a:lnSpc>
                          <a:spcPct val="115000"/>
                        </a:lnSpc>
                        <a:spcAft>
                          <a:spcPts val="300"/>
                        </a:spcAft>
                      </a:pPr>
                      <a:r>
                        <a:rPr lang="fr-FR" sz="1100" dirty="0">
                          <a:latin typeface="HelveticaNeueLT Std" pitchFamily="34" charset="0"/>
                        </a:rPr>
                        <a:t>Par un membre de ta famille ou un partenaire sexuel</a:t>
                      </a:r>
                    </a:p>
                    <a:p>
                      <a:pPr algn="r">
                        <a:lnSpc>
                          <a:spcPct val="115000"/>
                        </a:lnSpc>
                        <a:spcAft>
                          <a:spcPts val="300"/>
                        </a:spcAft>
                      </a:pPr>
                      <a:r>
                        <a:rPr lang="fr-FR" sz="1100" dirty="0">
                          <a:latin typeface="HelveticaNeueLT Std" pitchFamily="34" charset="0"/>
                        </a:rPr>
                        <a:t>Par un dealer de drogues</a:t>
                      </a:r>
                    </a:p>
                    <a:p>
                      <a:pPr algn="r">
                        <a:lnSpc>
                          <a:spcPct val="115000"/>
                        </a:lnSpc>
                        <a:spcAft>
                          <a:spcPts val="300"/>
                        </a:spcAft>
                      </a:pPr>
                      <a:r>
                        <a:rPr lang="fr-FR" sz="1100" dirty="0">
                          <a:latin typeface="HelveticaNeueLT Std" pitchFamily="34" charset="0"/>
                        </a:rPr>
                        <a:t>En les achetant de quelqu’un d’autre</a:t>
                      </a:r>
                    </a:p>
                    <a:p>
                      <a:pPr algn="r">
                        <a:lnSpc>
                          <a:spcPct val="115000"/>
                        </a:lnSpc>
                        <a:spcAft>
                          <a:spcPts val="300"/>
                        </a:spcAft>
                      </a:pPr>
                      <a:r>
                        <a:rPr lang="fr-FR" sz="1100" dirty="0">
                          <a:latin typeface="HelveticaNeueLT Std" pitchFamily="34" charset="0"/>
                        </a:rPr>
                        <a:t>En les </a:t>
                      </a:r>
                      <a:r>
                        <a:rPr lang="fr-FR" sz="1100" dirty="0" smtClean="0">
                          <a:latin typeface="HelveticaNeueLT Std" pitchFamily="34" charset="0"/>
                        </a:rPr>
                        <a:t>volant</a:t>
                      </a:r>
                    </a:p>
                    <a:p>
                      <a:pPr algn="r">
                        <a:lnSpc>
                          <a:spcPct val="115000"/>
                        </a:lnSpc>
                        <a:spcAft>
                          <a:spcPts val="300"/>
                        </a:spcAft>
                      </a:pPr>
                      <a:r>
                        <a:rPr lang="fr-CA" sz="1100" dirty="0" smtClean="0">
                          <a:latin typeface="HelveticaNeueLT Std" pitchFamily="34" charset="0"/>
                        </a:rPr>
                        <a:t>Autres</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1 927</a:t>
                      </a:r>
                      <a:endParaRPr lang="fr-FR" sz="1100" dirty="0">
                        <a:latin typeface="HelveticaNeueLT Std" pitchFamily="34" charset="0"/>
                      </a:endParaRPr>
                    </a:p>
                    <a:p>
                      <a:pPr algn="ctr">
                        <a:lnSpc>
                          <a:spcPct val="115000"/>
                        </a:lnSpc>
                        <a:spcAft>
                          <a:spcPts val="300"/>
                        </a:spcAft>
                      </a:pPr>
                      <a:r>
                        <a:rPr lang="fr-CA" sz="1100" dirty="0" smtClean="0">
                          <a:latin typeface="HelveticaNeueLT Std" pitchFamily="34" charset="0"/>
                        </a:rPr>
                        <a:t>949</a:t>
                      </a:r>
                    </a:p>
                    <a:p>
                      <a:pPr algn="ctr">
                        <a:lnSpc>
                          <a:spcPct val="115000"/>
                        </a:lnSpc>
                        <a:spcAft>
                          <a:spcPts val="300"/>
                        </a:spcAft>
                      </a:pPr>
                      <a:r>
                        <a:rPr lang="fr-CA" sz="1100" dirty="0" smtClean="0">
                          <a:latin typeface="HelveticaNeueLT Std" pitchFamily="34" charset="0"/>
                        </a:rPr>
                        <a:t>668</a:t>
                      </a:r>
                    </a:p>
                    <a:p>
                      <a:pPr algn="ctr">
                        <a:lnSpc>
                          <a:spcPct val="115000"/>
                        </a:lnSpc>
                        <a:spcAft>
                          <a:spcPts val="300"/>
                        </a:spcAft>
                      </a:pPr>
                      <a:r>
                        <a:rPr lang="fr-CA" sz="1100" dirty="0" smtClean="0">
                          <a:latin typeface="HelveticaNeueLT Std" pitchFamily="34" charset="0"/>
                        </a:rPr>
                        <a:t>424</a:t>
                      </a:r>
                    </a:p>
                    <a:p>
                      <a:pPr algn="ctr">
                        <a:lnSpc>
                          <a:spcPct val="115000"/>
                        </a:lnSpc>
                        <a:spcAft>
                          <a:spcPts val="300"/>
                        </a:spcAft>
                      </a:pPr>
                      <a:r>
                        <a:rPr lang="fr-CA" sz="1100" dirty="0" smtClean="0">
                          <a:latin typeface="HelveticaNeueLT Std" pitchFamily="34" charset="0"/>
                        </a:rPr>
                        <a:t>474</a:t>
                      </a:r>
                    </a:p>
                    <a:p>
                      <a:pPr algn="ctr">
                        <a:lnSpc>
                          <a:spcPct val="115000"/>
                        </a:lnSpc>
                        <a:spcAft>
                          <a:spcPts val="300"/>
                        </a:spcAft>
                      </a:pPr>
                      <a:r>
                        <a:rPr lang="fr-CA" sz="1100" dirty="0" smtClean="0">
                          <a:latin typeface="HelveticaNeueLT Std" pitchFamily="34" charset="0"/>
                        </a:rPr>
                        <a:t>335</a:t>
                      </a:r>
                    </a:p>
                    <a:p>
                      <a:pPr algn="ctr">
                        <a:lnSpc>
                          <a:spcPct val="115000"/>
                        </a:lnSpc>
                        <a:spcAft>
                          <a:spcPts val="300"/>
                        </a:spcAft>
                      </a:pPr>
                      <a:r>
                        <a:rPr lang="fr-CA" sz="1100" dirty="0" smtClean="0">
                          <a:latin typeface="HelveticaNeueLT Std" pitchFamily="34" charset="0"/>
                        </a:rPr>
                        <a:t>103</a:t>
                      </a:r>
                    </a:p>
                    <a:p>
                      <a:pPr algn="ctr">
                        <a:lnSpc>
                          <a:spcPct val="115000"/>
                        </a:lnSpc>
                        <a:spcAft>
                          <a:spcPts val="300"/>
                        </a:spcAft>
                      </a:pPr>
                      <a:r>
                        <a:rPr lang="fr-CA" sz="1100" dirty="0" smtClean="0">
                          <a:latin typeface="HelveticaNeueLT Std" pitchFamily="34" charset="0"/>
                        </a:rPr>
                        <a:t>73</a:t>
                      </a:r>
                    </a:p>
                    <a:p>
                      <a:pPr algn="ctr">
                        <a:lnSpc>
                          <a:spcPct val="115000"/>
                        </a:lnSpc>
                        <a:spcAft>
                          <a:spcPts val="300"/>
                        </a:spcAft>
                      </a:pPr>
                      <a:r>
                        <a:rPr lang="fr-CA" sz="1100" dirty="0" smtClean="0">
                          <a:latin typeface="HelveticaNeueLT Std" pitchFamily="34" charset="0"/>
                        </a:rPr>
                        <a:t>61</a:t>
                      </a:r>
                    </a:p>
                    <a:p>
                      <a:pPr algn="ctr">
                        <a:lnSpc>
                          <a:spcPct val="115000"/>
                        </a:lnSpc>
                        <a:spcAft>
                          <a:spcPts val="300"/>
                        </a:spcAft>
                      </a:pPr>
                      <a:r>
                        <a:rPr lang="fr-CA" sz="1100" dirty="0" smtClean="0">
                          <a:latin typeface="HelveticaNeueLT Std" pitchFamily="34" charset="0"/>
                        </a:rPr>
                        <a:t>50</a:t>
                      </a:r>
                    </a:p>
                    <a:p>
                      <a:pPr algn="ctr">
                        <a:lnSpc>
                          <a:spcPct val="115000"/>
                        </a:lnSpc>
                        <a:spcAft>
                          <a:spcPts val="300"/>
                        </a:spcAft>
                      </a:pPr>
                      <a:r>
                        <a:rPr lang="fr-CA" sz="1100" dirty="0" smtClean="0">
                          <a:latin typeface="HelveticaNeueLT Std" pitchFamily="34" charset="0"/>
                        </a:rPr>
                        <a:t>23</a:t>
                      </a:r>
                    </a:p>
                    <a:p>
                      <a:pPr algn="ctr">
                        <a:lnSpc>
                          <a:spcPct val="115000"/>
                        </a:lnSpc>
                        <a:spcAft>
                          <a:spcPts val="300"/>
                        </a:spcAft>
                      </a:pPr>
                      <a:r>
                        <a:rPr lang="fr-CA" sz="1100" dirty="0" smtClean="0">
                          <a:latin typeface="HelveticaNeueLT Std" pitchFamily="34" charset="0"/>
                        </a:rPr>
                        <a:t>12</a:t>
                      </a:r>
                    </a:p>
                    <a:p>
                      <a:pPr algn="ctr">
                        <a:lnSpc>
                          <a:spcPct val="115000"/>
                        </a:lnSpc>
                        <a:spcAft>
                          <a:spcPts val="300"/>
                        </a:spcAft>
                      </a:pPr>
                      <a:r>
                        <a:rPr lang="fr-CA" sz="1100" dirty="0" smtClean="0">
                          <a:solidFill>
                            <a:schemeClr val="lt1"/>
                          </a:solidFill>
                          <a:latin typeface="HelveticaNeueLT Std" pitchFamily="34" charset="0"/>
                        </a:rPr>
                        <a:t>40</a:t>
                      </a:r>
                      <a:endParaRPr lang="fr-FR" sz="1100" dirty="0">
                        <a:solidFill>
                          <a:schemeClr val="tx1">
                            <a:lumMod val="65000"/>
                            <a:lumOff val="35000"/>
                          </a:schemeClr>
                        </a:solidFill>
                        <a:latin typeface="HelveticaNeueLT Std" pitchFamily="34" charset="0"/>
                      </a:endParaRPr>
                    </a:p>
                  </a:txBody>
                  <a:tcPr marL="42988" marR="42988" marT="0" marB="0"/>
                </a:tc>
                <a:tc>
                  <a:txBody>
                    <a:bodyPr/>
                    <a:lstStyle/>
                    <a:p>
                      <a:pPr algn="ctr">
                        <a:lnSpc>
                          <a:spcPct val="115000"/>
                        </a:lnSpc>
                        <a:spcAft>
                          <a:spcPts val="300"/>
                        </a:spcAft>
                      </a:pPr>
                      <a:r>
                        <a:rPr lang="fr-FR" sz="1100" dirty="0" smtClean="0">
                          <a:latin typeface="HelveticaNeueLT Std" pitchFamily="34" charset="0"/>
                        </a:rPr>
                        <a:t>79,6</a:t>
                      </a:r>
                    </a:p>
                    <a:p>
                      <a:pPr algn="ctr">
                        <a:lnSpc>
                          <a:spcPct val="115000"/>
                        </a:lnSpc>
                        <a:spcAft>
                          <a:spcPts val="300"/>
                        </a:spcAft>
                      </a:pPr>
                      <a:r>
                        <a:rPr lang="fr-CA" sz="1100" dirty="0" smtClean="0">
                          <a:latin typeface="HelveticaNeueLT Std" pitchFamily="34" charset="0"/>
                        </a:rPr>
                        <a:t>39,2</a:t>
                      </a:r>
                    </a:p>
                    <a:p>
                      <a:pPr algn="ctr">
                        <a:lnSpc>
                          <a:spcPct val="115000"/>
                        </a:lnSpc>
                        <a:spcAft>
                          <a:spcPts val="300"/>
                        </a:spcAft>
                      </a:pPr>
                      <a:r>
                        <a:rPr lang="fr-CA" sz="1100" dirty="0" smtClean="0">
                          <a:latin typeface="HelveticaNeueLT Std" pitchFamily="34" charset="0"/>
                        </a:rPr>
                        <a:t>27,6</a:t>
                      </a:r>
                    </a:p>
                    <a:p>
                      <a:pPr algn="ctr">
                        <a:lnSpc>
                          <a:spcPct val="115000"/>
                        </a:lnSpc>
                        <a:spcAft>
                          <a:spcPts val="300"/>
                        </a:spcAft>
                      </a:pPr>
                      <a:r>
                        <a:rPr lang="fr-CA" sz="1100" dirty="0" smtClean="0">
                          <a:latin typeface="HelveticaNeueLT Std" pitchFamily="34" charset="0"/>
                        </a:rPr>
                        <a:t>18,9</a:t>
                      </a:r>
                    </a:p>
                    <a:p>
                      <a:pPr algn="ctr">
                        <a:lnSpc>
                          <a:spcPct val="115000"/>
                        </a:lnSpc>
                        <a:spcAft>
                          <a:spcPts val="300"/>
                        </a:spcAft>
                      </a:pPr>
                      <a:r>
                        <a:rPr lang="fr-CA" sz="1100" dirty="0" smtClean="0">
                          <a:latin typeface="HelveticaNeueLT Std" pitchFamily="34" charset="0"/>
                        </a:rPr>
                        <a:t>19,6</a:t>
                      </a:r>
                    </a:p>
                    <a:p>
                      <a:pPr algn="ctr">
                        <a:lnSpc>
                          <a:spcPct val="115000"/>
                        </a:lnSpc>
                        <a:spcAft>
                          <a:spcPts val="300"/>
                        </a:spcAft>
                      </a:pPr>
                      <a:r>
                        <a:rPr lang="fr-CA" sz="1100" dirty="0" smtClean="0">
                          <a:latin typeface="HelveticaNeueLT Std" pitchFamily="34" charset="0"/>
                        </a:rPr>
                        <a:t>13,8</a:t>
                      </a:r>
                    </a:p>
                    <a:p>
                      <a:pPr algn="ctr">
                        <a:lnSpc>
                          <a:spcPct val="115000"/>
                        </a:lnSpc>
                        <a:spcAft>
                          <a:spcPts val="300"/>
                        </a:spcAft>
                      </a:pPr>
                      <a:r>
                        <a:rPr lang="fr-CA" sz="1100" dirty="0" smtClean="0">
                          <a:latin typeface="HelveticaNeueLT Std" pitchFamily="34" charset="0"/>
                        </a:rPr>
                        <a:t>4,7</a:t>
                      </a:r>
                    </a:p>
                    <a:p>
                      <a:pPr algn="ctr">
                        <a:lnSpc>
                          <a:spcPct val="115000"/>
                        </a:lnSpc>
                        <a:spcAft>
                          <a:spcPts val="300"/>
                        </a:spcAft>
                      </a:pPr>
                      <a:r>
                        <a:rPr lang="fr-CA" sz="1100" dirty="0" smtClean="0">
                          <a:latin typeface="HelveticaNeueLT Std" pitchFamily="34" charset="0"/>
                        </a:rPr>
                        <a:t>4,3</a:t>
                      </a:r>
                    </a:p>
                    <a:p>
                      <a:pPr algn="ctr">
                        <a:lnSpc>
                          <a:spcPct val="115000"/>
                        </a:lnSpc>
                        <a:spcAft>
                          <a:spcPts val="300"/>
                        </a:spcAft>
                      </a:pPr>
                      <a:r>
                        <a:rPr lang="fr-CA" sz="1100" dirty="0" smtClean="0">
                          <a:latin typeface="HelveticaNeueLT Std" pitchFamily="34" charset="0"/>
                        </a:rPr>
                        <a:t>2,5</a:t>
                      </a:r>
                    </a:p>
                    <a:p>
                      <a:pPr algn="ctr">
                        <a:lnSpc>
                          <a:spcPct val="115000"/>
                        </a:lnSpc>
                        <a:spcAft>
                          <a:spcPts val="300"/>
                        </a:spcAft>
                      </a:pPr>
                      <a:r>
                        <a:rPr lang="fr-CA" sz="1100" dirty="0" smtClean="0">
                          <a:latin typeface="HelveticaNeueLT Std" pitchFamily="34" charset="0"/>
                        </a:rPr>
                        <a:t>2,1</a:t>
                      </a:r>
                    </a:p>
                    <a:p>
                      <a:pPr algn="ctr">
                        <a:lnSpc>
                          <a:spcPct val="115000"/>
                        </a:lnSpc>
                        <a:spcAft>
                          <a:spcPts val="300"/>
                        </a:spcAft>
                      </a:pPr>
                      <a:r>
                        <a:rPr lang="fr-CA" sz="1100" dirty="0" smtClean="0">
                          <a:latin typeface="HelveticaNeueLT Std" pitchFamily="34" charset="0"/>
                        </a:rPr>
                        <a:t>0,9</a:t>
                      </a:r>
                    </a:p>
                    <a:p>
                      <a:pPr algn="ctr">
                        <a:lnSpc>
                          <a:spcPct val="115000"/>
                        </a:lnSpc>
                        <a:spcAft>
                          <a:spcPts val="300"/>
                        </a:spcAft>
                      </a:pPr>
                      <a:r>
                        <a:rPr lang="fr-CA" sz="1100" dirty="0" smtClean="0">
                          <a:latin typeface="HelveticaNeueLT Std" pitchFamily="34" charset="0"/>
                        </a:rPr>
                        <a:t>0,5</a:t>
                      </a:r>
                    </a:p>
                    <a:p>
                      <a:pPr algn="ctr">
                        <a:lnSpc>
                          <a:spcPct val="115000"/>
                        </a:lnSpc>
                        <a:spcAft>
                          <a:spcPts val="300"/>
                        </a:spcAft>
                      </a:pPr>
                      <a:r>
                        <a:rPr lang="fr-CA" sz="1100" dirty="0" smtClean="0">
                          <a:latin typeface="HelveticaNeueLT Std" pitchFamily="34" charset="0"/>
                        </a:rPr>
                        <a:t>1,6</a:t>
                      </a:r>
                      <a:endParaRPr lang="fr-FR" sz="1100" dirty="0">
                        <a:solidFill>
                          <a:schemeClr val="tx1">
                            <a:lumMod val="65000"/>
                            <a:lumOff val="35000"/>
                          </a:schemeClr>
                        </a:solidFill>
                        <a:latin typeface="HelveticaNeueLT Std" pitchFamily="34" charset="0"/>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1 138</a:t>
                      </a:r>
                    </a:p>
                    <a:p>
                      <a:pPr algn="ctr">
                        <a:lnSpc>
                          <a:spcPct val="115000"/>
                        </a:lnSpc>
                        <a:spcAft>
                          <a:spcPts val="300"/>
                        </a:spcAft>
                      </a:pPr>
                      <a:r>
                        <a:rPr lang="fr-CA" sz="1100" dirty="0" smtClean="0">
                          <a:latin typeface="HelveticaNeueLT Std" pitchFamily="34" charset="0"/>
                        </a:rPr>
                        <a:t>616</a:t>
                      </a:r>
                    </a:p>
                    <a:p>
                      <a:pPr algn="ctr">
                        <a:lnSpc>
                          <a:spcPct val="115000"/>
                        </a:lnSpc>
                        <a:spcAft>
                          <a:spcPts val="300"/>
                        </a:spcAft>
                      </a:pPr>
                      <a:r>
                        <a:rPr lang="fr-CA" sz="1100" dirty="0" smtClean="0">
                          <a:latin typeface="HelveticaNeueLT Std" pitchFamily="34" charset="0"/>
                        </a:rPr>
                        <a:t>145</a:t>
                      </a:r>
                    </a:p>
                    <a:p>
                      <a:pPr algn="ctr">
                        <a:lnSpc>
                          <a:spcPct val="115000"/>
                        </a:lnSpc>
                        <a:spcAft>
                          <a:spcPts val="300"/>
                        </a:spcAft>
                      </a:pPr>
                      <a:r>
                        <a:rPr lang="fr-CA" sz="1100" dirty="0" smtClean="0">
                          <a:latin typeface="HelveticaNeueLT Std" pitchFamily="34" charset="0"/>
                        </a:rPr>
                        <a:t>131</a:t>
                      </a:r>
                    </a:p>
                    <a:p>
                      <a:pPr algn="ctr">
                        <a:lnSpc>
                          <a:spcPct val="115000"/>
                        </a:lnSpc>
                        <a:spcAft>
                          <a:spcPts val="300"/>
                        </a:spcAft>
                      </a:pPr>
                      <a:r>
                        <a:rPr lang="fr-CA" sz="1100" dirty="0" smtClean="0">
                          <a:latin typeface="HelveticaNeueLT Std" pitchFamily="34" charset="0"/>
                        </a:rPr>
                        <a:t>299</a:t>
                      </a:r>
                    </a:p>
                    <a:p>
                      <a:pPr algn="ctr">
                        <a:lnSpc>
                          <a:spcPct val="115000"/>
                        </a:lnSpc>
                        <a:spcAft>
                          <a:spcPts val="300"/>
                        </a:spcAft>
                      </a:pPr>
                      <a:r>
                        <a:rPr lang="fr-CA" sz="1100" dirty="0" smtClean="0">
                          <a:latin typeface="HelveticaNeueLT Std" pitchFamily="34" charset="0"/>
                        </a:rPr>
                        <a:t>136</a:t>
                      </a:r>
                    </a:p>
                    <a:p>
                      <a:pPr algn="ctr">
                        <a:lnSpc>
                          <a:spcPct val="115000"/>
                        </a:lnSpc>
                        <a:spcAft>
                          <a:spcPts val="300"/>
                        </a:spcAft>
                      </a:pPr>
                      <a:r>
                        <a:rPr lang="fr-CA" sz="1100" dirty="0" smtClean="0">
                          <a:latin typeface="HelveticaNeueLT Std" pitchFamily="34" charset="0"/>
                        </a:rPr>
                        <a:t>12</a:t>
                      </a:r>
                    </a:p>
                    <a:p>
                      <a:pPr algn="ctr">
                        <a:lnSpc>
                          <a:spcPct val="115000"/>
                        </a:lnSpc>
                        <a:spcAft>
                          <a:spcPts val="300"/>
                        </a:spcAft>
                      </a:pPr>
                      <a:r>
                        <a:rPr lang="fr-CA" sz="1100" dirty="0" smtClean="0">
                          <a:latin typeface="HelveticaNeueLT Std" pitchFamily="34" charset="0"/>
                        </a:rPr>
                        <a:t>6</a:t>
                      </a:r>
                    </a:p>
                    <a:p>
                      <a:pPr algn="ctr">
                        <a:lnSpc>
                          <a:spcPct val="115000"/>
                        </a:lnSpc>
                        <a:spcAft>
                          <a:spcPts val="300"/>
                        </a:spcAft>
                      </a:pPr>
                      <a:r>
                        <a:rPr lang="fr-CA" sz="1100" dirty="0" smtClean="0">
                          <a:latin typeface="HelveticaNeueLT Std" pitchFamily="34" charset="0"/>
                        </a:rPr>
                        <a:t>8</a:t>
                      </a:r>
                    </a:p>
                    <a:p>
                      <a:pPr algn="ctr">
                        <a:lnSpc>
                          <a:spcPct val="115000"/>
                        </a:lnSpc>
                        <a:spcAft>
                          <a:spcPts val="300"/>
                        </a:spcAft>
                      </a:pPr>
                      <a:r>
                        <a:rPr lang="fr-CA" sz="1100" dirty="0" smtClean="0">
                          <a:latin typeface="HelveticaNeueLT Std" pitchFamily="34" charset="0"/>
                        </a:rPr>
                        <a:t>2</a:t>
                      </a:r>
                    </a:p>
                    <a:p>
                      <a:pPr algn="ctr">
                        <a:lnSpc>
                          <a:spcPct val="115000"/>
                        </a:lnSpc>
                        <a:spcAft>
                          <a:spcPts val="300"/>
                        </a:spcAft>
                      </a:pPr>
                      <a:r>
                        <a:rPr lang="fr-CA" sz="1100" dirty="0" smtClean="0">
                          <a:latin typeface="HelveticaNeueLT Std" pitchFamily="34" charset="0"/>
                        </a:rPr>
                        <a:t>6</a:t>
                      </a:r>
                    </a:p>
                    <a:p>
                      <a:pPr algn="ctr">
                        <a:lnSpc>
                          <a:spcPct val="115000"/>
                        </a:lnSpc>
                        <a:spcAft>
                          <a:spcPts val="300"/>
                        </a:spcAft>
                      </a:pPr>
                      <a:r>
                        <a:rPr lang="fr-CA" sz="1100" dirty="0" smtClean="0">
                          <a:latin typeface="HelveticaNeueLT Std" pitchFamily="34" charset="0"/>
                        </a:rPr>
                        <a:t>3</a:t>
                      </a:r>
                    </a:p>
                    <a:p>
                      <a:pPr algn="ctr">
                        <a:lnSpc>
                          <a:spcPct val="115000"/>
                        </a:lnSpc>
                        <a:spcAft>
                          <a:spcPts val="300"/>
                        </a:spcAft>
                      </a:pPr>
                      <a:r>
                        <a:rPr lang="fr-CA" sz="1100" dirty="0" smtClean="0">
                          <a:latin typeface="HelveticaNeueLT Std" pitchFamily="34" charset="0"/>
                        </a:rPr>
                        <a:t>13</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92,3</a:t>
                      </a:r>
                    </a:p>
                    <a:p>
                      <a:pPr algn="ctr">
                        <a:lnSpc>
                          <a:spcPct val="115000"/>
                        </a:lnSpc>
                        <a:spcAft>
                          <a:spcPts val="300"/>
                        </a:spcAft>
                      </a:pPr>
                      <a:r>
                        <a:rPr lang="fr-CA" sz="1100" dirty="0" smtClean="0">
                          <a:latin typeface="HelveticaNeueLT Std" pitchFamily="34" charset="0"/>
                        </a:rPr>
                        <a:t>50,0</a:t>
                      </a:r>
                    </a:p>
                    <a:p>
                      <a:pPr algn="ctr">
                        <a:lnSpc>
                          <a:spcPct val="115000"/>
                        </a:lnSpc>
                        <a:spcAft>
                          <a:spcPts val="300"/>
                        </a:spcAft>
                      </a:pPr>
                      <a:r>
                        <a:rPr lang="fr-CA" sz="1100" dirty="0" smtClean="0">
                          <a:latin typeface="HelveticaNeueLT Std" pitchFamily="34" charset="0"/>
                        </a:rPr>
                        <a:t>11,8</a:t>
                      </a:r>
                    </a:p>
                    <a:p>
                      <a:pPr algn="ctr">
                        <a:lnSpc>
                          <a:spcPct val="115000"/>
                        </a:lnSpc>
                        <a:spcAft>
                          <a:spcPts val="300"/>
                        </a:spcAft>
                      </a:pPr>
                      <a:r>
                        <a:rPr lang="fr-CA" sz="1100" dirty="0" smtClean="0">
                          <a:latin typeface="HelveticaNeueLT Std" pitchFamily="34" charset="0"/>
                        </a:rPr>
                        <a:t>10,6</a:t>
                      </a:r>
                    </a:p>
                    <a:p>
                      <a:pPr algn="ctr">
                        <a:lnSpc>
                          <a:spcPct val="115000"/>
                        </a:lnSpc>
                        <a:spcAft>
                          <a:spcPts val="300"/>
                        </a:spcAft>
                      </a:pPr>
                      <a:r>
                        <a:rPr lang="fr-CA" sz="1100" dirty="0" smtClean="0">
                          <a:latin typeface="HelveticaNeueLT Std" pitchFamily="34" charset="0"/>
                        </a:rPr>
                        <a:t>24,6</a:t>
                      </a:r>
                    </a:p>
                    <a:p>
                      <a:pPr algn="ctr">
                        <a:lnSpc>
                          <a:spcPct val="115000"/>
                        </a:lnSpc>
                        <a:spcAft>
                          <a:spcPts val="300"/>
                        </a:spcAft>
                      </a:pPr>
                      <a:r>
                        <a:rPr lang="fr-CA" sz="1100" dirty="0" smtClean="0">
                          <a:latin typeface="HelveticaNeueLT Std" pitchFamily="34" charset="0"/>
                        </a:rPr>
                        <a:t>11,0</a:t>
                      </a:r>
                    </a:p>
                    <a:p>
                      <a:pPr algn="ctr">
                        <a:lnSpc>
                          <a:spcPct val="115000"/>
                        </a:lnSpc>
                        <a:spcAft>
                          <a:spcPts val="300"/>
                        </a:spcAft>
                      </a:pPr>
                      <a:r>
                        <a:rPr lang="fr-CA" sz="1100" dirty="0" smtClean="0">
                          <a:latin typeface="HelveticaNeueLT Std" pitchFamily="34" charset="0"/>
                        </a:rPr>
                        <a:t>1,0</a:t>
                      </a:r>
                    </a:p>
                    <a:p>
                      <a:pPr algn="ctr">
                        <a:lnSpc>
                          <a:spcPct val="115000"/>
                        </a:lnSpc>
                        <a:spcAft>
                          <a:spcPts val="300"/>
                        </a:spcAft>
                      </a:pPr>
                      <a:r>
                        <a:rPr lang="fr-CA" sz="1100" dirty="0" smtClean="0">
                          <a:latin typeface="HelveticaNeueLT Std" pitchFamily="34" charset="0"/>
                        </a:rPr>
                        <a:t>0,6</a:t>
                      </a:r>
                    </a:p>
                    <a:p>
                      <a:pPr algn="ctr">
                        <a:lnSpc>
                          <a:spcPct val="115000"/>
                        </a:lnSpc>
                        <a:spcAft>
                          <a:spcPts val="300"/>
                        </a:spcAft>
                      </a:pPr>
                      <a:r>
                        <a:rPr lang="fr-CA" sz="1100" dirty="0" smtClean="0">
                          <a:latin typeface="HelveticaNeueLT Std" pitchFamily="34" charset="0"/>
                        </a:rPr>
                        <a:t>0,7</a:t>
                      </a:r>
                    </a:p>
                    <a:p>
                      <a:pPr algn="ctr">
                        <a:lnSpc>
                          <a:spcPct val="115000"/>
                        </a:lnSpc>
                        <a:spcAft>
                          <a:spcPts val="300"/>
                        </a:spcAft>
                      </a:pPr>
                      <a:r>
                        <a:rPr lang="fr-CA" sz="1100" dirty="0" smtClean="0">
                          <a:latin typeface="HelveticaNeueLT Std" pitchFamily="34" charset="0"/>
                        </a:rPr>
                        <a:t>0,2</a:t>
                      </a:r>
                    </a:p>
                    <a:p>
                      <a:pPr algn="ctr">
                        <a:lnSpc>
                          <a:spcPct val="115000"/>
                        </a:lnSpc>
                        <a:spcAft>
                          <a:spcPts val="300"/>
                        </a:spcAft>
                      </a:pPr>
                      <a:r>
                        <a:rPr lang="fr-CA" sz="1100" dirty="0" smtClean="0">
                          <a:latin typeface="HelveticaNeueLT Std" pitchFamily="34" charset="0"/>
                        </a:rPr>
                        <a:t>0,5</a:t>
                      </a:r>
                    </a:p>
                    <a:p>
                      <a:pPr algn="ctr">
                        <a:lnSpc>
                          <a:spcPct val="115000"/>
                        </a:lnSpc>
                        <a:spcAft>
                          <a:spcPts val="300"/>
                        </a:spcAft>
                      </a:pPr>
                      <a:r>
                        <a:rPr lang="fr-CA" sz="1100" dirty="0" smtClean="0">
                          <a:latin typeface="HelveticaNeueLT Std" pitchFamily="34" charset="0"/>
                        </a:rPr>
                        <a:t>0,2</a:t>
                      </a:r>
                    </a:p>
                    <a:p>
                      <a:pPr algn="ctr">
                        <a:lnSpc>
                          <a:spcPct val="115000"/>
                        </a:lnSpc>
                        <a:spcAft>
                          <a:spcPts val="300"/>
                        </a:spcAft>
                      </a:pPr>
                      <a:r>
                        <a:rPr lang="fr-CA" sz="1100" dirty="0" smtClean="0">
                          <a:latin typeface="HelveticaNeueLT Std" pitchFamily="34" charset="0"/>
                        </a:rPr>
                        <a:t>1,1</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223</a:t>
                      </a:r>
                    </a:p>
                    <a:p>
                      <a:pPr algn="ctr">
                        <a:lnSpc>
                          <a:spcPct val="115000"/>
                        </a:lnSpc>
                        <a:spcAft>
                          <a:spcPts val="300"/>
                        </a:spcAft>
                      </a:pPr>
                      <a:r>
                        <a:rPr lang="fr-CA" sz="1100" dirty="0" smtClean="0">
                          <a:latin typeface="HelveticaNeueLT Std" pitchFamily="34" charset="0"/>
                        </a:rPr>
                        <a:t>180</a:t>
                      </a:r>
                    </a:p>
                    <a:p>
                      <a:pPr algn="ctr">
                        <a:lnSpc>
                          <a:spcPct val="115000"/>
                        </a:lnSpc>
                        <a:spcAft>
                          <a:spcPts val="300"/>
                        </a:spcAft>
                      </a:pPr>
                      <a:r>
                        <a:rPr lang="fr-CA" sz="1100" dirty="0" smtClean="0">
                          <a:latin typeface="HelveticaNeueLT Std" pitchFamily="34" charset="0"/>
                        </a:rPr>
                        <a:t>67</a:t>
                      </a:r>
                    </a:p>
                    <a:p>
                      <a:pPr algn="ctr">
                        <a:lnSpc>
                          <a:spcPct val="115000"/>
                        </a:lnSpc>
                        <a:spcAft>
                          <a:spcPts val="300"/>
                        </a:spcAft>
                      </a:pPr>
                      <a:r>
                        <a:rPr lang="fr-CA" sz="1100" dirty="0" smtClean="0">
                          <a:latin typeface="HelveticaNeueLT Std" pitchFamily="34" charset="0"/>
                        </a:rPr>
                        <a:t>24</a:t>
                      </a:r>
                    </a:p>
                    <a:p>
                      <a:pPr algn="ctr">
                        <a:lnSpc>
                          <a:spcPct val="115000"/>
                        </a:lnSpc>
                        <a:spcAft>
                          <a:spcPts val="300"/>
                        </a:spcAft>
                      </a:pPr>
                      <a:r>
                        <a:rPr lang="fr-CA" sz="1100" dirty="0" smtClean="0">
                          <a:latin typeface="HelveticaNeueLT Std" pitchFamily="34" charset="0"/>
                        </a:rPr>
                        <a:t>40</a:t>
                      </a:r>
                    </a:p>
                    <a:p>
                      <a:pPr algn="ctr">
                        <a:lnSpc>
                          <a:spcPct val="115000"/>
                        </a:lnSpc>
                        <a:spcAft>
                          <a:spcPts val="300"/>
                        </a:spcAft>
                      </a:pPr>
                      <a:r>
                        <a:rPr lang="fr-CA" sz="1100" dirty="0" smtClean="0">
                          <a:latin typeface="HelveticaNeueLT Std" pitchFamily="34" charset="0"/>
                        </a:rPr>
                        <a:t>61</a:t>
                      </a:r>
                    </a:p>
                    <a:p>
                      <a:pPr algn="ctr">
                        <a:lnSpc>
                          <a:spcPct val="115000"/>
                        </a:lnSpc>
                        <a:spcAft>
                          <a:spcPts val="300"/>
                        </a:spcAft>
                      </a:pPr>
                      <a:r>
                        <a:rPr lang="fr-CA" sz="1100" dirty="0" smtClean="0">
                          <a:latin typeface="HelveticaNeueLT Std" pitchFamily="34" charset="0"/>
                        </a:rPr>
                        <a:t>16</a:t>
                      </a:r>
                    </a:p>
                    <a:p>
                      <a:pPr algn="ctr">
                        <a:lnSpc>
                          <a:spcPct val="115000"/>
                        </a:lnSpc>
                        <a:spcAft>
                          <a:spcPts val="300"/>
                        </a:spcAft>
                      </a:pPr>
                      <a:r>
                        <a:rPr lang="fr-CA" sz="1100" dirty="0" smtClean="0">
                          <a:latin typeface="HelveticaNeueLT Std" pitchFamily="34" charset="0"/>
                        </a:rPr>
                        <a:t>0</a:t>
                      </a:r>
                    </a:p>
                    <a:p>
                      <a:pPr algn="ctr">
                        <a:lnSpc>
                          <a:spcPct val="115000"/>
                        </a:lnSpc>
                        <a:spcAft>
                          <a:spcPts val="300"/>
                        </a:spcAft>
                      </a:pPr>
                      <a:r>
                        <a:rPr lang="fr-CA" sz="1100" dirty="0" smtClean="0">
                          <a:latin typeface="HelveticaNeueLT Std" pitchFamily="34" charset="0"/>
                        </a:rPr>
                        <a:t>12</a:t>
                      </a:r>
                    </a:p>
                    <a:p>
                      <a:pPr algn="ctr">
                        <a:lnSpc>
                          <a:spcPct val="115000"/>
                        </a:lnSpc>
                        <a:spcAft>
                          <a:spcPts val="300"/>
                        </a:spcAft>
                      </a:pPr>
                      <a:r>
                        <a:rPr lang="fr-CA" sz="1100" dirty="0" smtClean="0">
                          <a:latin typeface="HelveticaNeueLT Std" pitchFamily="34" charset="0"/>
                        </a:rPr>
                        <a:t>17</a:t>
                      </a:r>
                    </a:p>
                    <a:p>
                      <a:pPr algn="ctr">
                        <a:lnSpc>
                          <a:spcPct val="115000"/>
                        </a:lnSpc>
                        <a:spcAft>
                          <a:spcPts val="300"/>
                        </a:spcAft>
                      </a:pPr>
                      <a:r>
                        <a:rPr lang="fr-CA" sz="1100" dirty="0" smtClean="0">
                          <a:latin typeface="HelveticaNeueLT Std" pitchFamily="34" charset="0"/>
                        </a:rPr>
                        <a:t>7</a:t>
                      </a:r>
                    </a:p>
                    <a:p>
                      <a:pPr algn="ctr">
                        <a:lnSpc>
                          <a:spcPct val="115000"/>
                        </a:lnSpc>
                        <a:spcAft>
                          <a:spcPts val="300"/>
                        </a:spcAft>
                      </a:pPr>
                      <a:r>
                        <a:rPr lang="fr-CA" sz="1100" dirty="0" smtClean="0">
                          <a:latin typeface="HelveticaNeueLT Std" pitchFamily="34" charset="0"/>
                        </a:rPr>
                        <a:t>3</a:t>
                      </a:r>
                    </a:p>
                    <a:p>
                      <a:pPr algn="ctr">
                        <a:lnSpc>
                          <a:spcPct val="115000"/>
                        </a:lnSpc>
                        <a:spcAft>
                          <a:spcPts val="300"/>
                        </a:spcAft>
                      </a:pPr>
                      <a:r>
                        <a:rPr lang="fr-CA" sz="1100" dirty="0" smtClean="0">
                          <a:latin typeface="HelveticaNeueLT Std" pitchFamily="34" charset="0"/>
                        </a:rPr>
                        <a:t>4</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88,8</a:t>
                      </a:r>
                    </a:p>
                    <a:p>
                      <a:pPr algn="ctr">
                        <a:lnSpc>
                          <a:spcPct val="115000"/>
                        </a:lnSpc>
                        <a:spcAft>
                          <a:spcPts val="300"/>
                        </a:spcAft>
                      </a:pPr>
                      <a:r>
                        <a:rPr lang="fr-CA" sz="1100" dirty="0" smtClean="0">
                          <a:latin typeface="HelveticaNeueLT Std" pitchFamily="34" charset="0"/>
                        </a:rPr>
                        <a:t>71,1</a:t>
                      </a:r>
                    </a:p>
                    <a:p>
                      <a:pPr algn="ctr">
                        <a:lnSpc>
                          <a:spcPct val="115000"/>
                        </a:lnSpc>
                        <a:spcAft>
                          <a:spcPts val="300"/>
                        </a:spcAft>
                      </a:pPr>
                      <a:r>
                        <a:rPr lang="fr-CA" sz="1100" dirty="0" smtClean="0">
                          <a:latin typeface="HelveticaNeueLT Std" pitchFamily="34" charset="0"/>
                        </a:rPr>
                        <a:t>26,7</a:t>
                      </a:r>
                    </a:p>
                    <a:p>
                      <a:pPr algn="ctr">
                        <a:lnSpc>
                          <a:spcPct val="115000"/>
                        </a:lnSpc>
                        <a:spcAft>
                          <a:spcPts val="300"/>
                        </a:spcAft>
                      </a:pPr>
                      <a:r>
                        <a:rPr lang="fr-CA" sz="1100" dirty="0" smtClean="0">
                          <a:latin typeface="HelveticaNeueLT Std" pitchFamily="34" charset="0"/>
                        </a:rPr>
                        <a:t>9,6</a:t>
                      </a:r>
                    </a:p>
                    <a:p>
                      <a:pPr algn="ctr">
                        <a:lnSpc>
                          <a:spcPct val="115000"/>
                        </a:lnSpc>
                        <a:spcAft>
                          <a:spcPts val="300"/>
                        </a:spcAft>
                      </a:pPr>
                      <a:r>
                        <a:rPr lang="fr-CA" sz="1100" dirty="0" smtClean="0">
                          <a:latin typeface="HelveticaNeueLT Std" pitchFamily="34" charset="0"/>
                        </a:rPr>
                        <a:t>15,9</a:t>
                      </a:r>
                    </a:p>
                    <a:p>
                      <a:pPr algn="ctr">
                        <a:lnSpc>
                          <a:spcPct val="115000"/>
                        </a:lnSpc>
                        <a:spcAft>
                          <a:spcPts val="300"/>
                        </a:spcAft>
                      </a:pPr>
                      <a:r>
                        <a:rPr lang="fr-CA" sz="1100" dirty="0" smtClean="0">
                          <a:latin typeface="HelveticaNeueLT Std" pitchFamily="34" charset="0"/>
                        </a:rPr>
                        <a:t>24,3</a:t>
                      </a:r>
                    </a:p>
                    <a:p>
                      <a:pPr algn="ctr">
                        <a:lnSpc>
                          <a:spcPct val="115000"/>
                        </a:lnSpc>
                        <a:spcAft>
                          <a:spcPts val="300"/>
                        </a:spcAft>
                      </a:pPr>
                      <a:r>
                        <a:rPr lang="fr-CA" sz="1100" dirty="0" smtClean="0">
                          <a:latin typeface="HelveticaNeueLT Std" pitchFamily="34" charset="0"/>
                        </a:rPr>
                        <a:t>6,4</a:t>
                      </a:r>
                    </a:p>
                    <a:p>
                      <a:pPr algn="ctr">
                        <a:lnSpc>
                          <a:spcPct val="115000"/>
                        </a:lnSpc>
                        <a:spcAft>
                          <a:spcPts val="300"/>
                        </a:spcAft>
                      </a:pPr>
                      <a:r>
                        <a:rPr lang="fr-CA" sz="1100" dirty="0" smtClean="0">
                          <a:latin typeface="HelveticaNeueLT Std" pitchFamily="34" charset="0"/>
                        </a:rPr>
                        <a:t>0,0</a:t>
                      </a:r>
                    </a:p>
                    <a:p>
                      <a:pPr algn="ctr">
                        <a:lnSpc>
                          <a:spcPct val="115000"/>
                        </a:lnSpc>
                        <a:spcAft>
                          <a:spcPts val="300"/>
                        </a:spcAft>
                      </a:pPr>
                      <a:r>
                        <a:rPr lang="fr-CA" sz="1100" dirty="0" smtClean="0">
                          <a:latin typeface="HelveticaNeueLT Std" pitchFamily="34" charset="0"/>
                        </a:rPr>
                        <a:t>4,8</a:t>
                      </a:r>
                    </a:p>
                    <a:p>
                      <a:pPr algn="ctr">
                        <a:lnSpc>
                          <a:spcPct val="115000"/>
                        </a:lnSpc>
                        <a:spcAft>
                          <a:spcPts val="300"/>
                        </a:spcAft>
                      </a:pPr>
                      <a:r>
                        <a:rPr lang="fr-CA" sz="1100" dirty="0" smtClean="0">
                          <a:latin typeface="HelveticaNeueLT Std" pitchFamily="34" charset="0"/>
                        </a:rPr>
                        <a:t>6,8</a:t>
                      </a:r>
                    </a:p>
                    <a:p>
                      <a:pPr algn="ctr">
                        <a:lnSpc>
                          <a:spcPct val="115000"/>
                        </a:lnSpc>
                        <a:spcAft>
                          <a:spcPts val="300"/>
                        </a:spcAft>
                      </a:pPr>
                      <a:r>
                        <a:rPr lang="fr-CA" sz="1100" dirty="0" smtClean="0">
                          <a:latin typeface="HelveticaNeueLT Std" pitchFamily="34" charset="0"/>
                        </a:rPr>
                        <a:t>2,8</a:t>
                      </a:r>
                    </a:p>
                    <a:p>
                      <a:pPr algn="ctr">
                        <a:lnSpc>
                          <a:spcPct val="115000"/>
                        </a:lnSpc>
                        <a:spcAft>
                          <a:spcPts val="300"/>
                        </a:spcAft>
                      </a:pPr>
                      <a:r>
                        <a:rPr lang="fr-CA" sz="1100" dirty="0" smtClean="0">
                          <a:latin typeface="HelveticaNeueLT Std" pitchFamily="34" charset="0"/>
                        </a:rPr>
                        <a:t>1,2</a:t>
                      </a:r>
                    </a:p>
                    <a:p>
                      <a:pPr algn="ctr">
                        <a:lnSpc>
                          <a:spcPct val="115000"/>
                        </a:lnSpc>
                        <a:spcAft>
                          <a:spcPts val="300"/>
                        </a:spcAft>
                      </a:pPr>
                      <a:r>
                        <a:rPr lang="fr-CA" sz="1100" dirty="0" smtClean="0">
                          <a:latin typeface="HelveticaNeueLT Std" pitchFamily="34" charset="0"/>
                        </a:rPr>
                        <a:t>1,6</a:t>
                      </a:r>
                      <a:endParaRPr lang="fr-CA" sz="1100" dirty="0" smtClean="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490</a:t>
                      </a:r>
                    </a:p>
                    <a:p>
                      <a:pPr algn="ctr">
                        <a:lnSpc>
                          <a:spcPct val="115000"/>
                        </a:lnSpc>
                        <a:spcAft>
                          <a:spcPts val="300"/>
                        </a:spcAft>
                      </a:pPr>
                      <a:r>
                        <a:rPr lang="fr-CA" sz="1100" dirty="0" smtClean="0">
                          <a:latin typeface="HelveticaNeueLT Std" pitchFamily="34" charset="0"/>
                        </a:rPr>
                        <a:t>66</a:t>
                      </a:r>
                    </a:p>
                    <a:p>
                      <a:pPr algn="ctr">
                        <a:lnSpc>
                          <a:spcPct val="115000"/>
                        </a:lnSpc>
                        <a:spcAft>
                          <a:spcPts val="300"/>
                        </a:spcAft>
                      </a:pPr>
                      <a:r>
                        <a:rPr lang="fr-CA" sz="1100" dirty="0" smtClean="0">
                          <a:latin typeface="HelveticaNeueLT Std" pitchFamily="34" charset="0"/>
                        </a:rPr>
                        <a:t>385</a:t>
                      </a:r>
                    </a:p>
                    <a:p>
                      <a:pPr algn="ctr">
                        <a:lnSpc>
                          <a:spcPct val="115000"/>
                        </a:lnSpc>
                        <a:spcAft>
                          <a:spcPts val="300"/>
                        </a:spcAft>
                      </a:pPr>
                      <a:r>
                        <a:rPr lang="fr-CA" sz="1100" dirty="0" smtClean="0">
                          <a:latin typeface="HelveticaNeueLT Std" pitchFamily="34" charset="0"/>
                        </a:rPr>
                        <a:t>263</a:t>
                      </a:r>
                    </a:p>
                    <a:p>
                      <a:pPr algn="ctr">
                        <a:lnSpc>
                          <a:spcPct val="115000"/>
                        </a:lnSpc>
                        <a:spcAft>
                          <a:spcPts val="300"/>
                        </a:spcAft>
                      </a:pPr>
                      <a:r>
                        <a:rPr lang="fr-CA" sz="1100" dirty="0" smtClean="0">
                          <a:latin typeface="HelveticaNeueLT Std" pitchFamily="34" charset="0"/>
                        </a:rPr>
                        <a:t>51</a:t>
                      </a:r>
                    </a:p>
                    <a:p>
                      <a:pPr algn="ctr">
                        <a:lnSpc>
                          <a:spcPct val="115000"/>
                        </a:lnSpc>
                        <a:spcAft>
                          <a:spcPts val="300"/>
                        </a:spcAft>
                      </a:pPr>
                      <a:r>
                        <a:rPr lang="fr-CA" sz="1100" dirty="0" smtClean="0">
                          <a:latin typeface="HelveticaNeueLT Std" pitchFamily="34" charset="0"/>
                        </a:rPr>
                        <a:t>92</a:t>
                      </a:r>
                    </a:p>
                    <a:p>
                      <a:pPr algn="ctr">
                        <a:lnSpc>
                          <a:spcPct val="115000"/>
                        </a:lnSpc>
                        <a:spcAft>
                          <a:spcPts val="300"/>
                        </a:spcAft>
                      </a:pPr>
                      <a:r>
                        <a:rPr lang="fr-CA" sz="1100" dirty="0" smtClean="0">
                          <a:latin typeface="HelveticaNeueLT Std" pitchFamily="34" charset="0"/>
                        </a:rPr>
                        <a:t>4</a:t>
                      </a:r>
                    </a:p>
                    <a:p>
                      <a:pPr algn="ctr">
                        <a:lnSpc>
                          <a:spcPct val="115000"/>
                        </a:lnSpc>
                        <a:spcAft>
                          <a:spcPts val="300"/>
                        </a:spcAft>
                      </a:pPr>
                      <a:r>
                        <a:rPr lang="fr-CA" sz="1100" dirty="0" smtClean="0">
                          <a:latin typeface="HelveticaNeueLT Std" pitchFamily="34" charset="0"/>
                        </a:rPr>
                        <a:t>62</a:t>
                      </a:r>
                    </a:p>
                    <a:p>
                      <a:pPr algn="ctr">
                        <a:lnSpc>
                          <a:spcPct val="115000"/>
                        </a:lnSpc>
                        <a:spcAft>
                          <a:spcPts val="300"/>
                        </a:spcAft>
                      </a:pPr>
                      <a:r>
                        <a:rPr lang="fr-CA" sz="1100" dirty="0" smtClean="0">
                          <a:latin typeface="HelveticaNeueLT Std" pitchFamily="34" charset="0"/>
                        </a:rPr>
                        <a:t>27</a:t>
                      </a:r>
                    </a:p>
                    <a:p>
                      <a:pPr algn="ctr">
                        <a:lnSpc>
                          <a:spcPct val="115000"/>
                        </a:lnSpc>
                        <a:spcAft>
                          <a:spcPts val="300"/>
                        </a:spcAft>
                      </a:pPr>
                      <a:r>
                        <a:rPr lang="fr-CA" sz="1100" dirty="0" smtClean="0">
                          <a:latin typeface="HelveticaNeueLT Std" pitchFamily="34" charset="0"/>
                        </a:rPr>
                        <a:t>15</a:t>
                      </a:r>
                    </a:p>
                    <a:p>
                      <a:pPr algn="ctr">
                        <a:lnSpc>
                          <a:spcPct val="115000"/>
                        </a:lnSpc>
                        <a:spcAft>
                          <a:spcPts val="300"/>
                        </a:spcAft>
                      </a:pPr>
                      <a:r>
                        <a:rPr lang="fr-CA" sz="1100" dirty="0" smtClean="0">
                          <a:latin typeface="HelveticaNeueLT Std" pitchFamily="34" charset="0"/>
                        </a:rPr>
                        <a:t>7</a:t>
                      </a:r>
                    </a:p>
                    <a:p>
                      <a:pPr algn="ctr">
                        <a:lnSpc>
                          <a:spcPct val="115000"/>
                        </a:lnSpc>
                        <a:spcAft>
                          <a:spcPts val="300"/>
                        </a:spcAft>
                      </a:pPr>
                      <a:r>
                        <a:rPr lang="fr-CA" sz="1100" dirty="0" smtClean="0">
                          <a:latin typeface="HelveticaNeueLT Std" pitchFamily="34" charset="0"/>
                        </a:rPr>
                        <a:t>4</a:t>
                      </a:r>
                    </a:p>
                    <a:p>
                      <a:pPr algn="ctr">
                        <a:lnSpc>
                          <a:spcPct val="115000"/>
                        </a:lnSpc>
                        <a:spcAft>
                          <a:spcPts val="300"/>
                        </a:spcAft>
                      </a:pPr>
                      <a:r>
                        <a:rPr lang="fr-CA" sz="1100" dirty="0" smtClean="0">
                          <a:solidFill>
                            <a:schemeClr val="lt1"/>
                          </a:solidFill>
                          <a:latin typeface="HelveticaNeueLT Std" pitchFamily="34" charset="0"/>
                          <a:ea typeface="+mn-ea"/>
                          <a:cs typeface="+mn-cs"/>
                        </a:rPr>
                        <a:t>11</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66,7</a:t>
                      </a:r>
                    </a:p>
                    <a:p>
                      <a:pPr algn="ctr">
                        <a:lnSpc>
                          <a:spcPct val="115000"/>
                        </a:lnSpc>
                        <a:spcAft>
                          <a:spcPts val="300"/>
                        </a:spcAft>
                      </a:pPr>
                      <a:r>
                        <a:rPr lang="fr-CA" sz="1100" dirty="0" smtClean="0">
                          <a:latin typeface="HelveticaNeueLT Std" pitchFamily="34" charset="0"/>
                        </a:rPr>
                        <a:t>9,0</a:t>
                      </a:r>
                    </a:p>
                    <a:p>
                      <a:pPr algn="ctr">
                        <a:lnSpc>
                          <a:spcPct val="115000"/>
                        </a:lnSpc>
                        <a:spcAft>
                          <a:spcPts val="300"/>
                        </a:spcAft>
                      </a:pPr>
                      <a:r>
                        <a:rPr lang="fr-CA" sz="1100" dirty="0" smtClean="0">
                          <a:latin typeface="HelveticaNeueLT Std" pitchFamily="34" charset="0"/>
                        </a:rPr>
                        <a:t>52,4</a:t>
                      </a:r>
                    </a:p>
                    <a:p>
                      <a:pPr algn="ctr">
                        <a:lnSpc>
                          <a:spcPct val="115000"/>
                        </a:lnSpc>
                        <a:spcAft>
                          <a:spcPts val="300"/>
                        </a:spcAft>
                      </a:pPr>
                      <a:r>
                        <a:rPr lang="fr-CA" sz="1100" dirty="0" smtClean="0">
                          <a:latin typeface="HelveticaNeueLT Std" pitchFamily="34" charset="0"/>
                        </a:rPr>
                        <a:t>35,8</a:t>
                      </a:r>
                    </a:p>
                    <a:p>
                      <a:pPr algn="ctr">
                        <a:lnSpc>
                          <a:spcPct val="115000"/>
                        </a:lnSpc>
                        <a:spcAft>
                          <a:spcPts val="300"/>
                        </a:spcAft>
                      </a:pPr>
                      <a:r>
                        <a:rPr lang="fr-CA" sz="1100" dirty="0" smtClean="0">
                          <a:latin typeface="HelveticaNeueLT Std" pitchFamily="34" charset="0"/>
                        </a:rPr>
                        <a:t>6,9</a:t>
                      </a:r>
                    </a:p>
                    <a:p>
                      <a:pPr algn="ctr">
                        <a:lnSpc>
                          <a:spcPct val="115000"/>
                        </a:lnSpc>
                        <a:spcAft>
                          <a:spcPts val="300"/>
                        </a:spcAft>
                      </a:pPr>
                      <a:r>
                        <a:rPr lang="fr-CA" sz="1100" dirty="0" smtClean="0">
                          <a:latin typeface="HelveticaNeueLT Std" pitchFamily="34" charset="0"/>
                        </a:rPr>
                        <a:t>12,5</a:t>
                      </a:r>
                    </a:p>
                    <a:p>
                      <a:pPr algn="ctr">
                        <a:lnSpc>
                          <a:spcPct val="115000"/>
                        </a:lnSpc>
                        <a:spcAft>
                          <a:spcPts val="300"/>
                        </a:spcAft>
                      </a:pPr>
                      <a:r>
                        <a:rPr lang="fr-CA" sz="1100" dirty="0" smtClean="0">
                          <a:latin typeface="HelveticaNeueLT Std" pitchFamily="34" charset="0"/>
                        </a:rPr>
                        <a:t>0,5</a:t>
                      </a:r>
                    </a:p>
                    <a:p>
                      <a:pPr algn="ctr">
                        <a:lnSpc>
                          <a:spcPct val="115000"/>
                        </a:lnSpc>
                        <a:spcAft>
                          <a:spcPts val="300"/>
                        </a:spcAft>
                      </a:pPr>
                      <a:r>
                        <a:rPr lang="fr-CA" sz="1100" dirty="0" smtClean="0">
                          <a:latin typeface="HelveticaNeueLT Std" pitchFamily="34" charset="0"/>
                        </a:rPr>
                        <a:t>10,8</a:t>
                      </a:r>
                    </a:p>
                    <a:p>
                      <a:pPr algn="ctr">
                        <a:lnSpc>
                          <a:spcPct val="115000"/>
                        </a:lnSpc>
                        <a:spcAft>
                          <a:spcPts val="300"/>
                        </a:spcAft>
                      </a:pPr>
                      <a:r>
                        <a:rPr lang="fr-CA" sz="1100" dirty="0" smtClean="0">
                          <a:latin typeface="HelveticaNeueLT Std" pitchFamily="34" charset="0"/>
                        </a:rPr>
                        <a:t>3,7</a:t>
                      </a:r>
                    </a:p>
                    <a:p>
                      <a:pPr algn="ctr">
                        <a:lnSpc>
                          <a:spcPct val="115000"/>
                        </a:lnSpc>
                        <a:spcAft>
                          <a:spcPts val="300"/>
                        </a:spcAft>
                      </a:pPr>
                      <a:r>
                        <a:rPr lang="fr-CA" sz="1100" dirty="0" smtClean="0">
                          <a:latin typeface="HelveticaNeueLT Std" pitchFamily="34" charset="0"/>
                        </a:rPr>
                        <a:t>2,0</a:t>
                      </a:r>
                    </a:p>
                    <a:p>
                      <a:pPr algn="ctr">
                        <a:lnSpc>
                          <a:spcPct val="115000"/>
                        </a:lnSpc>
                        <a:spcAft>
                          <a:spcPts val="300"/>
                        </a:spcAft>
                      </a:pPr>
                      <a:r>
                        <a:rPr lang="fr-CA" sz="1100" dirty="0" smtClean="0">
                          <a:latin typeface="HelveticaNeueLT Std" pitchFamily="34" charset="0"/>
                        </a:rPr>
                        <a:t>1,0</a:t>
                      </a:r>
                    </a:p>
                    <a:p>
                      <a:pPr algn="ctr">
                        <a:lnSpc>
                          <a:spcPct val="115000"/>
                        </a:lnSpc>
                        <a:spcAft>
                          <a:spcPts val="300"/>
                        </a:spcAft>
                      </a:pPr>
                      <a:r>
                        <a:rPr lang="fr-CA" sz="1100" dirty="0" smtClean="0">
                          <a:latin typeface="HelveticaNeueLT Std" pitchFamily="34" charset="0"/>
                        </a:rPr>
                        <a:t>0,5</a:t>
                      </a:r>
                    </a:p>
                    <a:p>
                      <a:pPr algn="ctr">
                        <a:lnSpc>
                          <a:spcPct val="115000"/>
                        </a:lnSpc>
                        <a:spcAft>
                          <a:spcPts val="300"/>
                        </a:spcAft>
                      </a:pPr>
                      <a:r>
                        <a:rPr lang="fr-CA" sz="1100" dirty="0" smtClean="0">
                          <a:latin typeface="HelveticaNeueLT Std" pitchFamily="34" charset="0"/>
                        </a:rPr>
                        <a:t>1,5</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92</a:t>
                      </a:r>
                    </a:p>
                    <a:p>
                      <a:pPr algn="ctr">
                        <a:lnSpc>
                          <a:spcPct val="115000"/>
                        </a:lnSpc>
                        <a:spcAft>
                          <a:spcPts val="300"/>
                        </a:spcAft>
                      </a:pPr>
                      <a:r>
                        <a:rPr lang="fr-CA" sz="1100" dirty="0" smtClean="0">
                          <a:latin typeface="HelveticaNeueLT Std" pitchFamily="34" charset="0"/>
                        </a:rPr>
                        <a:t>97</a:t>
                      </a:r>
                    </a:p>
                    <a:p>
                      <a:pPr algn="ctr">
                        <a:lnSpc>
                          <a:spcPct val="115000"/>
                        </a:lnSpc>
                        <a:spcAft>
                          <a:spcPts val="300"/>
                        </a:spcAft>
                      </a:pPr>
                      <a:r>
                        <a:rPr lang="fr-CA" sz="1100" dirty="0" smtClean="0">
                          <a:latin typeface="HelveticaNeueLT Std" pitchFamily="34" charset="0"/>
                        </a:rPr>
                        <a:t>76</a:t>
                      </a:r>
                    </a:p>
                    <a:p>
                      <a:pPr algn="ctr">
                        <a:lnSpc>
                          <a:spcPct val="115000"/>
                        </a:lnSpc>
                        <a:spcAft>
                          <a:spcPts val="300"/>
                        </a:spcAft>
                      </a:pPr>
                      <a:r>
                        <a:rPr lang="fr-CA" sz="1100" dirty="0" smtClean="0">
                          <a:latin typeface="HelveticaNeueLT Std" pitchFamily="34" charset="0"/>
                        </a:rPr>
                        <a:t>6</a:t>
                      </a:r>
                    </a:p>
                    <a:p>
                      <a:pPr algn="ctr">
                        <a:lnSpc>
                          <a:spcPct val="115000"/>
                        </a:lnSpc>
                        <a:spcAft>
                          <a:spcPts val="300"/>
                        </a:spcAft>
                      </a:pPr>
                      <a:r>
                        <a:rPr lang="fr-CA" sz="1100" dirty="0" smtClean="0">
                          <a:latin typeface="HelveticaNeueLT Std" pitchFamily="34" charset="0"/>
                        </a:rPr>
                        <a:t>90</a:t>
                      </a:r>
                    </a:p>
                    <a:p>
                      <a:pPr algn="ctr">
                        <a:lnSpc>
                          <a:spcPct val="115000"/>
                        </a:lnSpc>
                        <a:spcAft>
                          <a:spcPts val="300"/>
                        </a:spcAft>
                      </a:pPr>
                      <a:r>
                        <a:rPr lang="fr-CA" sz="1100" dirty="0" smtClean="0">
                          <a:latin typeface="HelveticaNeueLT Std" pitchFamily="34" charset="0"/>
                        </a:rPr>
                        <a:t>49</a:t>
                      </a:r>
                    </a:p>
                    <a:p>
                      <a:pPr algn="ctr">
                        <a:lnSpc>
                          <a:spcPct val="115000"/>
                        </a:lnSpc>
                        <a:spcAft>
                          <a:spcPts val="300"/>
                        </a:spcAft>
                      </a:pPr>
                      <a:r>
                        <a:rPr lang="fr-CA" sz="1100" dirty="0" smtClean="0">
                          <a:latin typeface="HelveticaNeueLT Std" pitchFamily="34" charset="0"/>
                        </a:rPr>
                        <a:t>74</a:t>
                      </a:r>
                    </a:p>
                    <a:p>
                      <a:pPr algn="ctr">
                        <a:lnSpc>
                          <a:spcPct val="115000"/>
                        </a:lnSpc>
                        <a:spcAft>
                          <a:spcPts val="300"/>
                        </a:spcAft>
                      </a:pPr>
                      <a:r>
                        <a:rPr lang="fr-CA" sz="1100" dirty="0" smtClean="0">
                          <a:latin typeface="HelveticaNeueLT Std" pitchFamily="34" charset="0"/>
                        </a:rPr>
                        <a:t>5</a:t>
                      </a:r>
                    </a:p>
                    <a:p>
                      <a:pPr algn="ctr">
                        <a:lnSpc>
                          <a:spcPct val="115000"/>
                        </a:lnSpc>
                        <a:spcAft>
                          <a:spcPts val="300"/>
                        </a:spcAft>
                      </a:pPr>
                      <a:r>
                        <a:rPr lang="fr-CA" sz="1100" dirty="0" smtClean="0">
                          <a:latin typeface="HelveticaNeueLT Std" pitchFamily="34" charset="0"/>
                        </a:rPr>
                        <a:t>16</a:t>
                      </a:r>
                    </a:p>
                    <a:p>
                      <a:pPr algn="ctr">
                        <a:lnSpc>
                          <a:spcPct val="115000"/>
                        </a:lnSpc>
                        <a:spcAft>
                          <a:spcPts val="300"/>
                        </a:spcAft>
                      </a:pPr>
                      <a:r>
                        <a:rPr lang="fr-CA" sz="1100" dirty="0" smtClean="0">
                          <a:latin typeface="HelveticaNeueLT Std" pitchFamily="34" charset="0"/>
                        </a:rPr>
                        <a:t>16</a:t>
                      </a:r>
                    </a:p>
                    <a:p>
                      <a:pPr algn="ctr">
                        <a:lnSpc>
                          <a:spcPct val="115000"/>
                        </a:lnSpc>
                        <a:spcAft>
                          <a:spcPts val="300"/>
                        </a:spcAft>
                      </a:pPr>
                      <a:r>
                        <a:rPr lang="fr-CA" sz="1100" dirty="0" smtClean="0">
                          <a:latin typeface="HelveticaNeueLT Std" pitchFamily="34" charset="0"/>
                        </a:rPr>
                        <a:t>4</a:t>
                      </a:r>
                    </a:p>
                    <a:p>
                      <a:pPr algn="ctr">
                        <a:lnSpc>
                          <a:spcPct val="115000"/>
                        </a:lnSpc>
                        <a:spcAft>
                          <a:spcPts val="300"/>
                        </a:spcAft>
                      </a:pPr>
                      <a:r>
                        <a:rPr lang="fr-CA" sz="1100" dirty="0" smtClean="0">
                          <a:latin typeface="HelveticaNeueLT Std" pitchFamily="34" charset="0"/>
                        </a:rPr>
                        <a:t>2</a:t>
                      </a:r>
                    </a:p>
                    <a:p>
                      <a:pPr algn="ctr">
                        <a:lnSpc>
                          <a:spcPct val="115000"/>
                        </a:lnSpc>
                        <a:spcAft>
                          <a:spcPts val="300"/>
                        </a:spcAft>
                      </a:pPr>
                      <a:r>
                        <a:rPr lang="fr-CA" sz="1100" dirty="0" smtClean="0">
                          <a:solidFill>
                            <a:schemeClr val="lt1"/>
                          </a:solidFill>
                          <a:latin typeface="HelveticaNeueLT Std" pitchFamily="34" charset="0"/>
                          <a:ea typeface="+mn-ea"/>
                          <a:cs typeface="+mn-cs"/>
                        </a:rPr>
                        <a:t>12</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latin typeface="HelveticaNeueLT Std" pitchFamily="34" charset="0"/>
                        </a:rPr>
                        <a:t>41,6</a:t>
                      </a:r>
                    </a:p>
                    <a:p>
                      <a:pPr algn="ctr">
                        <a:lnSpc>
                          <a:spcPct val="115000"/>
                        </a:lnSpc>
                        <a:spcAft>
                          <a:spcPts val="300"/>
                        </a:spcAft>
                      </a:pPr>
                      <a:r>
                        <a:rPr lang="fr-CA" sz="1100" dirty="0" smtClean="0">
                          <a:latin typeface="HelveticaNeueLT Std" pitchFamily="34" charset="0"/>
                        </a:rPr>
                        <a:t>43,9</a:t>
                      </a:r>
                    </a:p>
                    <a:p>
                      <a:pPr algn="ctr">
                        <a:lnSpc>
                          <a:spcPct val="115000"/>
                        </a:lnSpc>
                        <a:spcAft>
                          <a:spcPts val="300"/>
                        </a:spcAft>
                      </a:pPr>
                      <a:r>
                        <a:rPr lang="fr-CA" sz="1100" dirty="0" smtClean="0">
                          <a:latin typeface="HelveticaNeueLT Std" pitchFamily="34" charset="0"/>
                        </a:rPr>
                        <a:t>34,4</a:t>
                      </a:r>
                    </a:p>
                    <a:p>
                      <a:pPr algn="ctr">
                        <a:lnSpc>
                          <a:spcPct val="115000"/>
                        </a:lnSpc>
                        <a:spcAft>
                          <a:spcPts val="300"/>
                        </a:spcAft>
                      </a:pPr>
                      <a:r>
                        <a:rPr lang="fr-CA" sz="1100" dirty="0" smtClean="0">
                          <a:latin typeface="HelveticaNeueLT Std" pitchFamily="34" charset="0"/>
                        </a:rPr>
                        <a:t>2,7</a:t>
                      </a:r>
                    </a:p>
                    <a:p>
                      <a:pPr algn="ctr">
                        <a:lnSpc>
                          <a:spcPct val="115000"/>
                        </a:lnSpc>
                        <a:spcAft>
                          <a:spcPts val="300"/>
                        </a:spcAft>
                      </a:pPr>
                      <a:r>
                        <a:rPr lang="fr-CA" sz="1100" dirty="0" smtClean="0">
                          <a:latin typeface="HelveticaNeueLT Std" pitchFamily="34" charset="0"/>
                        </a:rPr>
                        <a:t>40,7</a:t>
                      </a:r>
                    </a:p>
                    <a:p>
                      <a:pPr algn="ctr">
                        <a:lnSpc>
                          <a:spcPct val="115000"/>
                        </a:lnSpc>
                        <a:spcAft>
                          <a:spcPts val="300"/>
                        </a:spcAft>
                      </a:pPr>
                      <a:r>
                        <a:rPr lang="fr-CA" sz="1100" dirty="0" smtClean="0">
                          <a:latin typeface="HelveticaNeueLT Std" pitchFamily="34" charset="0"/>
                        </a:rPr>
                        <a:t>22,2</a:t>
                      </a:r>
                    </a:p>
                    <a:p>
                      <a:pPr algn="ctr">
                        <a:lnSpc>
                          <a:spcPct val="115000"/>
                        </a:lnSpc>
                        <a:spcAft>
                          <a:spcPts val="300"/>
                        </a:spcAft>
                      </a:pPr>
                      <a:r>
                        <a:rPr lang="fr-CA" sz="1100" dirty="0" smtClean="0">
                          <a:latin typeface="HelveticaNeueLT Std" pitchFamily="34" charset="0"/>
                        </a:rPr>
                        <a:t>33,5</a:t>
                      </a:r>
                    </a:p>
                    <a:p>
                      <a:pPr algn="ctr">
                        <a:lnSpc>
                          <a:spcPct val="115000"/>
                        </a:lnSpc>
                        <a:spcAft>
                          <a:spcPts val="300"/>
                        </a:spcAft>
                      </a:pPr>
                      <a:r>
                        <a:rPr lang="fr-CA" sz="1100" dirty="0" smtClean="0">
                          <a:latin typeface="HelveticaNeueLT Std" pitchFamily="34" charset="0"/>
                        </a:rPr>
                        <a:t>2,6</a:t>
                      </a:r>
                    </a:p>
                    <a:p>
                      <a:pPr algn="ctr">
                        <a:lnSpc>
                          <a:spcPct val="115000"/>
                        </a:lnSpc>
                        <a:spcAft>
                          <a:spcPts val="300"/>
                        </a:spcAft>
                      </a:pPr>
                      <a:r>
                        <a:rPr lang="fr-CA" sz="1100" dirty="0" smtClean="0">
                          <a:latin typeface="HelveticaNeueLT Std" pitchFamily="34" charset="0"/>
                        </a:rPr>
                        <a:t>7,2</a:t>
                      </a:r>
                    </a:p>
                    <a:p>
                      <a:pPr algn="ctr">
                        <a:lnSpc>
                          <a:spcPct val="115000"/>
                        </a:lnSpc>
                        <a:spcAft>
                          <a:spcPts val="300"/>
                        </a:spcAft>
                      </a:pPr>
                      <a:r>
                        <a:rPr lang="fr-CA" sz="1100" dirty="0" smtClean="0">
                          <a:latin typeface="HelveticaNeueLT Std" pitchFamily="34" charset="0"/>
                        </a:rPr>
                        <a:t>7,2</a:t>
                      </a:r>
                    </a:p>
                    <a:p>
                      <a:pPr algn="ctr">
                        <a:lnSpc>
                          <a:spcPct val="115000"/>
                        </a:lnSpc>
                        <a:spcAft>
                          <a:spcPts val="300"/>
                        </a:spcAft>
                      </a:pPr>
                      <a:r>
                        <a:rPr lang="fr-CA" sz="1100" dirty="0" smtClean="0">
                          <a:latin typeface="HelveticaNeueLT Std" pitchFamily="34" charset="0"/>
                        </a:rPr>
                        <a:t>1,8</a:t>
                      </a:r>
                    </a:p>
                    <a:p>
                      <a:pPr algn="ctr">
                        <a:lnSpc>
                          <a:spcPct val="115000"/>
                        </a:lnSpc>
                        <a:spcAft>
                          <a:spcPts val="300"/>
                        </a:spcAft>
                      </a:pPr>
                      <a:r>
                        <a:rPr lang="fr-CA" sz="1100" dirty="0" smtClean="0">
                          <a:latin typeface="HelveticaNeueLT Std" pitchFamily="34" charset="0"/>
                        </a:rPr>
                        <a:t>0,9</a:t>
                      </a:r>
                    </a:p>
                    <a:p>
                      <a:pPr algn="ctr">
                        <a:lnSpc>
                          <a:spcPct val="115000"/>
                        </a:lnSpc>
                        <a:spcAft>
                          <a:spcPts val="300"/>
                        </a:spcAft>
                      </a:pPr>
                      <a:r>
                        <a:rPr lang="fr-CA" sz="1100" dirty="0" smtClean="0">
                          <a:latin typeface="HelveticaNeueLT Std" pitchFamily="34" charset="0"/>
                        </a:rPr>
                        <a:t>5,4</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r>
            </a:tbl>
          </a:graphicData>
        </a:graphic>
      </p:graphicFrame>
      <p:sp>
        <p:nvSpPr>
          <p:cNvPr id="6" name="ZoneTexte 5"/>
          <p:cNvSpPr txBox="1"/>
          <p:nvPr/>
        </p:nvSpPr>
        <p:spPr>
          <a:xfrm>
            <a:off x="323528" y="1628800"/>
            <a:ext cx="8148384" cy="338554"/>
          </a:xfrm>
          <a:prstGeom prst="rect">
            <a:avLst/>
          </a:prstGeom>
          <a:noFill/>
        </p:spPr>
        <p:txBody>
          <a:bodyPr wrap="none" rtlCol="0">
            <a:spAutoFit/>
          </a:bodyPr>
          <a:lstStyle/>
          <a:p>
            <a:r>
              <a:rPr lang="fr-FR" sz="1600" dirty="0" smtClean="0">
                <a:latin typeface="Helvetica" pitchFamily="34" charset="0"/>
                <a:cs typeface="Helvetica" pitchFamily="34" charset="0"/>
              </a:rPr>
              <a:t>Sources d’approvisionnement des seringues/aiguilles neuves dans les six derniers mois</a:t>
            </a:r>
            <a:endParaRPr lang="fr-FR" sz="1600" dirty="0">
              <a:latin typeface="Helvetica" pitchFamily="34" charset="0"/>
              <a:cs typeface="Helvetica" pitchFamily="34" charset="0"/>
            </a:endParaRPr>
          </a:p>
        </p:txBody>
      </p:sp>
      <p:sp>
        <p:nvSpPr>
          <p:cNvPr id="7" name="ZoneTexte 6"/>
          <p:cNvSpPr txBox="1"/>
          <p:nvPr/>
        </p:nvSpPr>
        <p:spPr>
          <a:xfrm>
            <a:off x="107504" y="6021288"/>
            <a:ext cx="7128792" cy="600164"/>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 </a:t>
            </a:r>
            <a:r>
              <a:rPr lang="fr-CA" sz="1100" dirty="0" smtClean="0">
                <a:solidFill>
                  <a:schemeClr val="tx1">
                    <a:lumMod val="65000"/>
                    <a:lumOff val="35000"/>
                  </a:schemeClr>
                </a:solidFill>
                <a:latin typeface="HelveticaNeueLT Std" pitchFamily="34" charset="0"/>
              </a:rPr>
              <a:t>UDI recrutés en Abitibi-</a:t>
            </a:r>
            <a:r>
              <a:rPr lang="fr-CA" sz="1100" dirty="0" err="1" smtClean="0">
                <a:solidFill>
                  <a:schemeClr val="tx1">
                    <a:lumMod val="65000"/>
                    <a:lumOff val="35000"/>
                  </a:schemeClr>
                </a:solidFill>
                <a:latin typeface="HelveticaNeueLT Std" pitchFamily="34" charset="0"/>
              </a:rPr>
              <a:t>Témiscamingue</a:t>
            </a:r>
            <a:r>
              <a:rPr lang="fr-CA" sz="1100" dirty="0" smtClean="0">
                <a:solidFill>
                  <a:schemeClr val="tx1">
                    <a:lumMod val="65000"/>
                    <a:lumOff val="35000"/>
                  </a:schemeClr>
                </a:solidFill>
                <a:latin typeface="HelveticaNeueLT Std" pitchFamily="34" charset="0"/>
              </a:rPr>
              <a:t>, en Montérégie (à l’exception de ceux disant résider à Montréal ou sur</a:t>
            </a:r>
          </a:p>
          <a:p>
            <a:r>
              <a:rPr lang="fr-CA" sz="1100" dirty="0" smtClean="0">
                <a:solidFill>
                  <a:schemeClr val="tx1">
                    <a:lumMod val="65000"/>
                    <a:lumOff val="35000"/>
                  </a:schemeClr>
                </a:solidFill>
                <a:latin typeface="HelveticaNeueLT Std" pitchFamily="34" charset="0"/>
              </a:rPr>
              <a:t> la rive-sud immédiate), au </a:t>
            </a:r>
            <a:r>
              <a:rPr lang="fr-CA" sz="1100" dirty="0" smtClean="0">
                <a:solidFill>
                  <a:schemeClr val="tx1">
                    <a:lumMod val="65000"/>
                    <a:lumOff val="35000"/>
                  </a:schemeClr>
                </a:solidFill>
                <a:latin typeface="HelveticaNeueLT Std" pitchFamily="34" charset="0"/>
              </a:rPr>
              <a:t>Saguenay–Lac </a:t>
            </a:r>
            <a:r>
              <a:rPr lang="fr-CA" sz="1100" dirty="0" smtClean="0">
                <a:solidFill>
                  <a:schemeClr val="tx1">
                    <a:lumMod val="65000"/>
                    <a:lumOff val="35000"/>
                  </a:schemeClr>
                </a:solidFill>
                <a:latin typeface="HelveticaNeueLT Std" pitchFamily="34" charset="0"/>
              </a:rPr>
              <a:t>Saint-Jean, en Estrie et en Mauricie et Centre-du-Québec.</a:t>
            </a:r>
            <a:endParaRPr lang="fr-FR" sz="1000" dirty="0">
              <a:solidFill>
                <a:schemeClr val="tx1">
                  <a:lumMod val="65000"/>
                  <a:lumOff val="35000"/>
                </a:schemeClr>
              </a:solidFill>
              <a:latin typeface="HelveticaNeueLT Std"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D5C0E7FC-147D-4FD5-9741-3E0DC5575BF7}" type="slidenum">
              <a:rPr lang="fr-CA" sz="1400" b="1">
                <a:latin typeface="HelveticaNeueLT Std Lt" pitchFamily="34" charset="0"/>
              </a:rPr>
              <a:pPr algn="r"/>
              <a:t>37</a:t>
            </a:fld>
            <a:endParaRPr lang="fr-CA" sz="1400" b="1" dirty="0">
              <a:latin typeface="HelveticaNeueLT Std Lt" pitchFamily="34" charset="0"/>
            </a:endParaRPr>
          </a:p>
        </p:txBody>
      </p:sp>
      <p:sp>
        <p:nvSpPr>
          <p:cNvPr id="17411" name="Rectangle 2"/>
          <p:cNvSpPr>
            <a:spLocks noGrp="1" noChangeArrowheads="1"/>
          </p:cNvSpPr>
          <p:nvPr>
            <p:ph type="title" idx="4294967295"/>
            <p:custDataLst>
              <p:tags r:id="rId2"/>
            </p:custDataLst>
          </p:nvPr>
        </p:nvSpPr>
        <p:spPr>
          <a:xfrm>
            <a:off x="467544" y="274638"/>
            <a:ext cx="7511231" cy="1143000"/>
          </a:xfrm>
        </p:spPr>
        <p:txBody>
          <a:bodyPr/>
          <a:lstStyle/>
          <a:p>
            <a:pPr eaLnBrk="1" hangingPunct="1"/>
            <a:r>
              <a:rPr lang="fr-FR" dirty="0" smtClean="0"/>
              <a:t>Impact sur les interventions</a:t>
            </a:r>
            <a:endParaRPr lang="fr-CA" dirty="0" smtClean="0"/>
          </a:p>
        </p:txBody>
      </p:sp>
      <p:sp>
        <p:nvSpPr>
          <p:cNvPr id="17412" name="Rectangle 3"/>
          <p:cNvSpPr>
            <a:spLocks noGrp="1" noChangeArrowheads="1"/>
          </p:cNvSpPr>
          <p:nvPr>
            <p:ph type="body" idx="4294967295"/>
            <p:custDataLst>
              <p:tags r:id="rId3"/>
            </p:custDataLst>
          </p:nvPr>
        </p:nvSpPr>
        <p:spPr>
          <a:xfrm>
            <a:off x="179512" y="1844674"/>
            <a:ext cx="8496944" cy="4752678"/>
          </a:xfrm>
        </p:spPr>
        <p:txBody>
          <a:bodyPr>
            <a:normAutofit fontScale="92500" lnSpcReduction="20000"/>
          </a:bodyPr>
          <a:lstStyle/>
          <a:p>
            <a:pPr marL="177800" indent="-177800" eaLnBrk="1" fontAlgn="base" hangingPunct="1">
              <a:lnSpc>
                <a:spcPct val="90000"/>
              </a:lnSpc>
            </a:pPr>
            <a:r>
              <a:rPr lang="fr-FR" dirty="0" smtClean="0"/>
              <a:t>Hausse d’injection de médicaments opioïdes</a:t>
            </a:r>
          </a:p>
          <a:p>
            <a:pPr lvl="1">
              <a:lnSpc>
                <a:spcPct val="110000"/>
              </a:lnSpc>
              <a:defRPr/>
            </a:pPr>
            <a:r>
              <a:rPr lang="fr-FR" sz="1900" dirty="0" smtClean="0"/>
              <a:t>Très inquiétante pour plusieurs raisons : </a:t>
            </a:r>
          </a:p>
          <a:p>
            <a:pPr lvl="2">
              <a:lnSpc>
                <a:spcPct val="110000"/>
              </a:lnSpc>
              <a:defRPr/>
            </a:pPr>
            <a:r>
              <a:rPr lang="fr-FR" sz="1900" dirty="0"/>
              <a:t>r</a:t>
            </a:r>
            <a:r>
              <a:rPr lang="fr-FR" sz="1900" dirty="0" smtClean="0"/>
              <a:t>isque de dépendance très important;</a:t>
            </a:r>
          </a:p>
          <a:p>
            <a:pPr lvl="2">
              <a:lnSpc>
                <a:spcPct val="110000"/>
              </a:lnSpc>
              <a:defRPr/>
            </a:pPr>
            <a:r>
              <a:rPr lang="fr-CA" sz="1900" dirty="0"/>
              <a:t>a</a:t>
            </a:r>
            <a:r>
              <a:rPr lang="fr-CA" sz="1900" dirty="0" smtClean="0"/>
              <a:t>ssocié significativement à une fréquence élevée d’injection;</a:t>
            </a:r>
          </a:p>
          <a:p>
            <a:pPr lvl="2">
              <a:lnSpc>
                <a:spcPct val="110000"/>
              </a:lnSpc>
              <a:defRPr/>
            </a:pPr>
            <a:r>
              <a:rPr lang="fr-CA" sz="1900" dirty="0"/>
              <a:t>f</a:t>
            </a:r>
            <a:r>
              <a:rPr lang="fr-CA" sz="1900" dirty="0" smtClean="0"/>
              <a:t>réquence plus élevée d’injection </a:t>
            </a:r>
            <a:r>
              <a:rPr lang="fr-FR" sz="1900" dirty="0" smtClean="0"/>
              <a:t>de restes de drogues (</a:t>
            </a:r>
            <a:r>
              <a:rPr lang="fr-FR" sz="1900" dirty="0" err="1" smtClean="0"/>
              <a:t>wash</a:t>
            </a:r>
            <a:r>
              <a:rPr lang="fr-FR" sz="1900" dirty="0" smtClean="0"/>
              <a:t>) - avec un coton, filtre ou contenant déjà utilisé par quelqu’un d’autre;</a:t>
            </a:r>
          </a:p>
          <a:p>
            <a:pPr lvl="2">
              <a:lnSpc>
                <a:spcPct val="110000"/>
              </a:lnSpc>
              <a:defRPr/>
            </a:pPr>
            <a:r>
              <a:rPr lang="fr-FR" sz="1900" dirty="0" smtClean="0"/>
              <a:t>consommation d’une dose peut nécessiter jusqu’à 3 ou</a:t>
            </a:r>
            <a:br>
              <a:rPr lang="fr-FR" sz="1900" dirty="0" smtClean="0"/>
            </a:br>
            <a:r>
              <a:rPr lang="fr-FR" sz="1900" dirty="0" smtClean="0"/>
              <a:t>4 injections, ce qui augmente le nombre de manipulations et donc le risque d’infection par le VIH et le VHC;</a:t>
            </a:r>
          </a:p>
          <a:p>
            <a:pPr lvl="2">
              <a:lnSpc>
                <a:spcPct val="110000"/>
              </a:lnSpc>
              <a:defRPr/>
            </a:pPr>
            <a:r>
              <a:rPr lang="fr-FR" sz="1900" dirty="0"/>
              <a:t>p</a:t>
            </a:r>
            <a:r>
              <a:rPr lang="fr-FR" sz="1900" dirty="0" smtClean="0"/>
              <a:t>lus fréquente chez les jeunes de 24 ans et moins du réseau </a:t>
            </a:r>
            <a:r>
              <a:rPr lang="fr-FR" sz="1900" dirty="0" err="1" smtClean="0"/>
              <a:t>SurvUDI</a:t>
            </a:r>
            <a:r>
              <a:rPr lang="fr-FR" sz="1900" dirty="0" smtClean="0"/>
              <a:t> (données non montrées, consulter le rapport au 31 mars 2014). </a:t>
            </a:r>
          </a:p>
          <a:p>
            <a:pPr marL="542925" lvl="2" indent="-541338" algn="just" eaLnBrk="1" hangingPunct="1">
              <a:lnSpc>
                <a:spcPct val="110000"/>
              </a:lnSpc>
              <a:spcBef>
                <a:spcPts val="600"/>
              </a:spcBef>
              <a:spcAft>
                <a:spcPts val="600"/>
              </a:spcAft>
              <a:buNone/>
            </a:pPr>
            <a:r>
              <a:rPr lang="fr-FR" sz="1900" dirty="0" smtClean="0">
                <a:sym typeface="Symbol"/>
              </a:rPr>
              <a:t> 	</a:t>
            </a:r>
            <a:r>
              <a:rPr lang="fr-FR" sz="1900" dirty="0" smtClean="0"/>
              <a:t>Revoir le matériel distribué et les messages de prévention (</a:t>
            </a:r>
            <a:r>
              <a:rPr lang="en-US" sz="1900" dirty="0" smtClean="0"/>
              <a:t>promotion de la dilution et de la filtration </a:t>
            </a:r>
            <a:r>
              <a:rPr lang="en-US" sz="1900" dirty="0" err="1" smtClean="0"/>
              <a:t>adéquates</a:t>
            </a:r>
            <a:r>
              <a:rPr lang="en-US" sz="1900" dirty="0" smtClean="0"/>
              <a:t> de la substance).</a:t>
            </a:r>
            <a:endParaRPr lang="fr-FR" sz="19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Impact sur les interventions (2)</a:t>
            </a:r>
            <a:endParaRPr lang="fr-FR" dirty="0"/>
          </a:p>
        </p:txBody>
      </p:sp>
      <p:sp>
        <p:nvSpPr>
          <p:cNvPr id="4" name="Espace réservé du contenu 3"/>
          <p:cNvSpPr>
            <a:spLocks noGrp="1"/>
          </p:cNvSpPr>
          <p:nvPr>
            <p:ph idx="1"/>
          </p:nvPr>
        </p:nvSpPr>
        <p:spPr>
          <a:xfrm>
            <a:off x="357158" y="1785926"/>
            <a:ext cx="8463314" cy="4883434"/>
          </a:xfrm>
        </p:spPr>
        <p:txBody>
          <a:bodyPr tIns="0" bIns="0">
            <a:normAutofit fontScale="85000" lnSpcReduction="10000"/>
          </a:bodyPr>
          <a:lstStyle/>
          <a:p>
            <a:pPr marL="177800" indent="-177800" fontAlgn="base">
              <a:lnSpc>
                <a:spcPct val="90000"/>
              </a:lnSpc>
            </a:pPr>
            <a:r>
              <a:rPr lang="fr-FR" sz="2800" dirty="0" smtClean="0"/>
              <a:t>Trop grande utilisation de matériel non stérile</a:t>
            </a:r>
          </a:p>
          <a:p>
            <a:pPr lvl="1">
              <a:lnSpc>
                <a:spcPct val="120000"/>
              </a:lnSpc>
              <a:defRPr/>
            </a:pPr>
            <a:r>
              <a:rPr lang="fr-FR" sz="1900" dirty="0" smtClean="0"/>
              <a:t>Le taux d’incidence du VIH demeure élevé et le taux d’incidence du VHC très élevé. </a:t>
            </a:r>
          </a:p>
          <a:p>
            <a:pPr lvl="1">
              <a:lnSpc>
                <a:spcPct val="120000"/>
              </a:lnSpc>
              <a:defRPr/>
            </a:pPr>
            <a:r>
              <a:rPr lang="fr-CA" sz="1900" dirty="0" smtClean="0"/>
              <a:t>Les taux d’incidence du VIH et du VHC sont associés significativement avec le fait de s</a:t>
            </a:r>
            <a:r>
              <a:rPr lang="fr-FR" sz="1900" dirty="0" smtClean="0"/>
              <a:t>'injecter avec des seringues déjà utilisées par quelqu’un d’autre.</a:t>
            </a:r>
          </a:p>
          <a:p>
            <a:pPr lvl="1">
              <a:lnSpc>
                <a:spcPct val="120000"/>
              </a:lnSpc>
              <a:defRPr/>
            </a:pPr>
            <a:r>
              <a:rPr lang="fr-FR" sz="1900" dirty="0" smtClean="0"/>
              <a:t>L'injection avec des seringues déjà utilisées par quelqu’un d’autre a diminué significativement mais semble se stabiliser depuis quelques années (depuis 2010-2011), ce qui est préoccupant.</a:t>
            </a:r>
          </a:p>
          <a:p>
            <a:pPr lvl="1">
              <a:lnSpc>
                <a:spcPct val="120000"/>
              </a:lnSpc>
              <a:defRPr/>
            </a:pPr>
            <a:r>
              <a:rPr lang="fr-FR" sz="1900" dirty="0" smtClean="0"/>
              <a:t>L’utilisation d’au moins un item de matériel (autre qu’une seringue) déjà utilisé par quelqu’un d’autre est plus élevée que pour les seringues, soit autour de 25-30 %.</a:t>
            </a:r>
          </a:p>
          <a:p>
            <a:pPr marL="360363" lvl="2" indent="-358775">
              <a:lnSpc>
                <a:spcPct val="120000"/>
              </a:lnSpc>
              <a:spcBef>
                <a:spcPts val="600"/>
              </a:spcBef>
              <a:spcAft>
                <a:spcPts val="600"/>
              </a:spcAft>
              <a:buNone/>
            </a:pPr>
            <a:r>
              <a:rPr lang="fr-FR" sz="1900" dirty="0" smtClean="0">
                <a:sym typeface="Symbol"/>
              </a:rPr>
              <a:t> 	D</a:t>
            </a:r>
            <a:r>
              <a:rPr lang="en-US" sz="1900" dirty="0" err="1" smtClean="0">
                <a:sym typeface="Symbol"/>
              </a:rPr>
              <a:t>iversifier</a:t>
            </a:r>
            <a:r>
              <a:rPr lang="en-US" sz="1900" dirty="0" smtClean="0">
                <a:sym typeface="Symbol"/>
              </a:rPr>
              <a:t> les </a:t>
            </a:r>
            <a:r>
              <a:rPr lang="en-US" sz="1900" dirty="0" err="1" smtClean="0">
                <a:sym typeface="Symbol"/>
              </a:rPr>
              <a:t>stratégies</a:t>
            </a:r>
            <a:r>
              <a:rPr lang="en-US" sz="1900" dirty="0" smtClean="0">
                <a:sym typeface="Symbol"/>
              </a:rPr>
              <a:t> de distribution du </a:t>
            </a:r>
            <a:r>
              <a:rPr lang="en-US" sz="1900" dirty="0" err="1" smtClean="0">
                <a:sym typeface="Symbol"/>
              </a:rPr>
              <a:t>matériel</a:t>
            </a:r>
            <a:r>
              <a:rPr lang="en-US" sz="1900" dirty="0" smtClean="0">
                <a:sym typeface="Symbol"/>
              </a:rPr>
              <a:t> et </a:t>
            </a:r>
            <a:r>
              <a:rPr lang="en-US" sz="1900" dirty="0" err="1" smtClean="0">
                <a:sym typeface="Symbol"/>
              </a:rPr>
              <a:t>renforcer</a:t>
            </a:r>
            <a:r>
              <a:rPr lang="en-US" sz="1900" dirty="0" smtClean="0">
                <a:sym typeface="Symbol"/>
              </a:rPr>
              <a:t> les messages de </a:t>
            </a:r>
            <a:r>
              <a:rPr lang="en-US" sz="1900" dirty="0" err="1" smtClean="0">
                <a:sym typeface="Symbol"/>
              </a:rPr>
              <a:t>prévention</a:t>
            </a:r>
            <a:r>
              <a:rPr lang="en-US" sz="1900" dirty="0" smtClean="0">
                <a:sym typeface="Symbol"/>
              </a:rPr>
              <a:t>, </a:t>
            </a:r>
            <a:r>
              <a:rPr lang="en-US" sz="1900" dirty="0" err="1" smtClean="0">
                <a:sym typeface="Symbol"/>
              </a:rPr>
              <a:t>incluant</a:t>
            </a:r>
            <a:r>
              <a:rPr lang="en-US" sz="1900" dirty="0" smtClean="0">
                <a:sym typeface="Symbol"/>
              </a:rPr>
              <a:t> le </a:t>
            </a:r>
            <a:r>
              <a:rPr lang="en-US" sz="1900" dirty="0" err="1" smtClean="0">
                <a:sym typeface="Symbol"/>
              </a:rPr>
              <a:t>counselling</a:t>
            </a:r>
            <a:r>
              <a:rPr lang="en-US" sz="1900" dirty="0" smtClean="0">
                <a:sym typeface="Symbol"/>
              </a:rPr>
              <a:t> à propos </a:t>
            </a:r>
            <a:r>
              <a:rPr lang="fr-FR" sz="1900" dirty="0" smtClean="0">
                <a:sym typeface="Symbol"/>
              </a:rPr>
              <a:t>de l'utilisation de seringues utilisées par d'autres, </a:t>
            </a:r>
            <a:r>
              <a:rPr lang="en-US" sz="1900" dirty="0" smtClean="0">
                <a:sym typeface="Symbol"/>
              </a:rPr>
              <a:t>du </a:t>
            </a:r>
            <a:r>
              <a:rPr lang="en-US" sz="1900" dirty="0" err="1" smtClean="0">
                <a:sym typeface="Symbol"/>
              </a:rPr>
              <a:t>matériel</a:t>
            </a:r>
            <a:r>
              <a:rPr lang="en-US" sz="1900" dirty="0" smtClean="0">
                <a:sym typeface="Symbol"/>
              </a:rPr>
              <a:t> </a:t>
            </a:r>
            <a:r>
              <a:rPr lang="en-US" sz="1900" dirty="0" err="1" smtClean="0">
                <a:sym typeface="Symbol"/>
              </a:rPr>
              <a:t>autre</a:t>
            </a:r>
            <a:r>
              <a:rPr lang="en-US" sz="1900" dirty="0" smtClean="0">
                <a:sym typeface="Symbol"/>
              </a:rPr>
              <a:t> </a:t>
            </a:r>
            <a:r>
              <a:rPr lang="en-US" sz="1900" dirty="0" err="1" smtClean="0">
                <a:sym typeface="Symbol"/>
              </a:rPr>
              <a:t>que</a:t>
            </a:r>
            <a:r>
              <a:rPr lang="en-US" sz="1900" dirty="0" smtClean="0">
                <a:sym typeface="Symbol"/>
              </a:rPr>
              <a:t> les </a:t>
            </a:r>
            <a:r>
              <a:rPr lang="en-US" sz="1900" dirty="0" err="1" smtClean="0">
                <a:sym typeface="Symbol"/>
              </a:rPr>
              <a:t>seringues</a:t>
            </a:r>
            <a:r>
              <a:rPr lang="fr-CA" sz="1900" dirty="0" smtClean="0">
                <a:sym typeface="Symbol"/>
              </a:rPr>
              <a:t> ainsi que les restes de drogues.</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38</a:t>
            </a:fld>
            <a:endParaRPr lang="fr-CA" sz="1400" b="1" dirty="0">
              <a:solidFill>
                <a:schemeClr val="tx1"/>
              </a:solidFill>
              <a:latin typeface="HelveticaNeueLT Std Lt"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(3)</a:t>
            </a:r>
            <a:endParaRPr lang="fr-FR" dirty="0"/>
          </a:p>
        </p:txBody>
      </p:sp>
      <p:sp>
        <p:nvSpPr>
          <p:cNvPr id="3" name="Espace réservé du contenu 2"/>
          <p:cNvSpPr>
            <a:spLocks noGrp="1"/>
          </p:cNvSpPr>
          <p:nvPr>
            <p:ph idx="1"/>
          </p:nvPr>
        </p:nvSpPr>
        <p:spPr>
          <a:xfrm>
            <a:off x="467544" y="1772816"/>
            <a:ext cx="8229600" cy="4104456"/>
          </a:xfrm>
        </p:spPr>
        <p:txBody>
          <a:bodyPr>
            <a:normAutofit/>
          </a:bodyPr>
          <a:lstStyle/>
          <a:p>
            <a:pPr fontAlgn="base">
              <a:lnSpc>
                <a:spcPct val="90000"/>
              </a:lnSpc>
            </a:pPr>
            <a:r>
              <a:rPr lang="fr-FR" sz="2800" dirty="0" smtClean="0"/>
              <a:t>Prévalence élevée de comportements sexuels à risque </a:t>
            </a:r>
          </a:p>
          <a:p>
            <a:pPr lvl="1">
              <a:lnSpc>
                <a:spcPct val="110000"/>
              </a:lnSpc>
              <a:defRPr/>
            </a:pPr>
            <a:r>
              <a:rPr lang="fr-FR" sz="1900" dirty="0" smtClean="0"/>
              <a:t>Utilisation irrégulière du condom, activités sexuelles en contexte de prostitution, relations anales non protégées.</a:t>
            </a:r>
          </a:p>
          <a:p>
            <a:pPr marL="542925" lvl="2" indent="-541338">
              <a:lnSpc>
                <a:spcPct val="110000"/>
              </a:lnSpc>
              <a:spcBef>
                <a:spcPts val="600"/>
              </a:spcBef>
              <a:spcAft>
                <a:spcPts val="600"/>
              </a:spcAft>
              <a:buFont typeface="Symbol" pitchFamily="18" charset="2"/>
              <a:buChar char="Þ"/>
            </a:pPr>
            <a:r>
              <a:rPr lang="fr-FR" sz="1900" dirty="0" smtClean="0">
                <a:sym typeface="Symbol"/>
              </a:rPr>
              <a:t>Les risques sexuels doivent être pris en compte lors des interventions avec les hommes et les femmes (incluant les multiples partenaires, les partenaires clients et les relations anales).</a:t>
            </a:r>
            <a:r>
              <a:rPr lang="fr-CA" sz="1900" dirty="0" smtClean="0">
                <a:sym typeface="Symbol"/>
              </a:rPr>
              <a:t> </a:t>
            </a:r>
          </a:p>
          <a:p>
            <a:pPr>
              <a:spcBef>
                <a:spcPts val="600"/>
              </a:spcBef>
              <a:spcAft>
                <a:spcPts val="600"/>
              </a:spcAft>
            </a:pPr>
            <a:r>
              <a:rPr lang="fr-FR" sz="2000" dirty="0" smtClean="0">
                <a:solidFill>
                  <a:schemeClr val="tx1"/>
                </a:solidFill>
              </a:rPr>
              <a:t>Affiche </a:t>
            </a:r>
            <a:r>
              <a:rPr lang="fr-FR" sz="2000" dirty="0" smtClean="0">
                <a:solidFill>
                  <a:schemeClr val="tx1"/>
                </a:solidFill>
              </a:rPr>
              <a:t>sur les comportements sexuels présentée à CAHR 2014 par Pascale Leclerc disponible au lien suivant: </a:t>
            </a:r>
          </a:p>
          <a:p>
            <a:pPr>
              <a:spcBef>
                <a:spcPts val="600"/>
              </a:spcBef>
              <a:spcAft>
                <a:spcPts val="600"/>
              </a:spcAft>
            </a:pPr>
            <a:r>
              <a:rPr lang="fr-FR" sz="2000" dirty="0" smtClean="0">
                <a:hlinkClick r:id="rId2"/>
              </a:rPr>
              <a:t>http://www.cahr-acrv.ca/cahr2014posters/PDF/P114.pdf</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39</a:t>
            </a:fld>
            <a:endParaRPr lang="fr-CA" sz="1400" b="1" dirty="0">
              <a:solidFill>
                <a:schemeClr val="tx1"/>
              </a:solidFill>
              <a:latin typeface="HelveticaNeueLT Std L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008F78A2-CB52-4064-A164-4E924170B9E6}" type="slidenum">
              <a:rPr lang="fr-CA" sz="1400" b="1">
                <a:solidFill>
                  <a:srgbClr val="B3E9EF"/>
                </a:solidFill>
              </a:rPr>
              <a:pPr algn="r"/>
              <a:t>4</a:t>
            </a:fld>
            <a:endParaRPr lang="fr-CA" sz="1400" b="1">
              <a:solidFill>
                <a:srgbClr val="B3E9EF"/>
              </a:solidFill>
            </a:endParaRPr>
          </a:p>
        </p:txBody>
      </p:sp>
      <p:sp>
        <p:nvSpPr>
          <p:cNvPr id="7171"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F3E7D137-E647-4E8C-BE9B-B065EB753B60}" type="slidenum">
              <a:rPr lang="fr-CA" sz="1400" b="1">
                <a:latin typeface="HelveticaNeueLT Std Lt" pitchFamily="34" charset="0"/>
              </a:rPr>
              <a:pPr algn="r"/>
              <a:t>4</a:t>
            </a:fld>
            <a:endParaRPr lang="fr-CA" sz="1400" b="1" dirty="0">
              <a:latin typeface="HelveticaNeueLT Std Lt" pitchFamily="34" charset="0"/>
            </a:endParaRPr>
          </a:p>
        </p:txBody>
      </p:sp>
      <p:sp>
        <p:nvSpPr>
          <p:cNvPr id="7172" name="Rectangle 2"/>
          <p:cNvSpPr>
            <a:spLocks noGrp="1" noChangeArrowheads="1"/>
          </p:cNvSpPr>
          <p:nvPr>
            <p:ph type="title" idx="4294967295"/>
            <p:custDataLst>
              <p:tags r:id="rId3"/>
            </p:custDataLst>
          </p:nvPr>
        </p:nvSpPr>
        <p:spPr>
          <a:xfrm>
            <a:off x="539552" y="188640"/>
            <a:ext cx="7690048" cy="1143000"/>
          </a:xfrm>
        </p:spPr>
        <p:txBody>
          <a:bodyPr/>
          <a:lstStyle/>
          <a:p>
            <a:r>
              <a:rPr lang="fr-CA" sz="3200" dirty="0" smtClean="0"/>
              <a:t>Caractéristiques sociodémographiques</a:t>
            </a:r>
            <a:br>
              <a:rPr lang="fr-CA" sz="3200" dirty="0" smtClean="0"/>
            </a:br>
            <a:r>
              <a:rPr lang="fr-CA" dirty="0" smtClean="0"/>
              <a:t>au </a:t>
            </a:r>
            <a:r>
              <a:rPr lang="fr-CA" dirty="0" smtClean="0"/>
              <a:t>31 mars 2015 </a:t>
            </a:r>
            <a:endParaRPr lang="fr-CA" sz="3200" dirty="0" smtClean="0"/>
          </a:p>
        </p:txBody>
      </p:sp>
      <p:sp>
        <p:nvSpPr>
          <p:cNvPr id="7173" name="Rectangle 3"/>
          <p:cNvSpPr>
            <a:spLocks noGrp="1" noChangeArrowheads="1"/>
          </p:cNvSpPr>
          <p:nvPr>
            <p:ph type="body" idx="4294967295"/>
            <p:custDataLst>
              <p:tags r:id="rId4"/>
            </p:custDataLst>
          </p:nvPr>
        </p:nvSpPr>
        <p:spPr>
          <a:xfrm>
            <a:off x="755576" y="1714500"/>
            <a:ext cx="7632848" cy="4729163"/>
          </a:xfrm>
        </p:spPr>
        <p:txBody>
          <a:bodyPr>
            <a:normAutofit fontScale="92500" lnSpcReduction="20000"/>
          </a:bodyPr>
          <a:lstStyle/>
          <a:p>
            <a:pPr>
              <a:lnSpc>
                <a:spcPct val="90000"/>
              </a:lnSpc>
            </a:pPr>
            <a:r>
              <a:rPr lang="fr-CA" sz="2400" dirty="0" smtClean="0"/>
              <a:t>Répartition des participants au 31 mars 2015 </a:t>
            </a:r>
          </a:p>
          <a:p>
            <a:pPr lvl="1"/>
            <a:r>
              <a:rPr lang="fr-CA" sz="2200" dirty="0" smtClean="0"/>
              <a:t>14 137 individus ont répondu à 26 859 questionnaires </a:t>
            </a:r>
          </a:p>
          <a:p>
            <a:pPr lvl="1"/>
            <a:r>
              <a:rPr lang="fr-CA" sz="2200" dirty="0" smtClean="0"/>
              <a:t>75,5 % d’hommes dont l’âge moyen est de 35,8 ans</a:t>
            </a:r>
          </a:p>
          <a:p>
            <a:pPr lvl="1"/>
            <a:r>
              <a:rPr lang="fr-CA" sz="2200" dirty="0" smtClean="0"/>
              <a:t>24,5 % de femmes dont l’âge moyen est de 30,9 ans</a:t>
            </a:r>
          </a:p>
          <a:p>
            <a:pPr lvl="1"/>
            <a:r>
              <a:rPr lang="en-CA" sz="2200" dirty="0" err="1" smtClean="0"/>
              <a:t>Durée</a:t>
            </a:r>
            <a:r>
              <a:rPr lang="en-CA" sz="2200" dirty="0" smtClean="0"/>
              <a:t> </a:t>
            </a:r>
            <a:r>
              <a:rPr lang="en-CA" sz="2200" dirty="0" err="1" smtClean="0"/>
              <a:t>médiane</a:t>
            </a:r>
            <a:r>
              <a:rPr lang="en-CA" sz="2200" dirty="0" smtClean="0"/>
              <a:t> de </a:t>
            </a:r>
            <a:r>
              <a:rPr lang="en-CA" sz="2200" dirty="0" err="1" smtClean="0"/>
              <a:t>consommation</a:t>
            </a:r>
            <a:r>
              <a:rPr lang="en-CA" sz="2200" dirty="0" smtClean="0"/>
              <a:t> par injection</a:t>
            </a:r>
          </a:p>
          <a:p>
            <a:pPr marL="0" indent="0" eaLnBrk="1" hangingPunct="1"/>
            <a:r>
              <a:rPr lang="en-CA" sz="2100" dirty="0" smtClean="0">
                <a:solidFill>
                  <a:schemeClr val="tx1">
                    <a:lumMod val="65000"/>
                    <a:lumOff val="35000"/>
                  </a:schemeClr>
                </a:solidFill>
              </a:rPr>
              <a:t>      </a:t>
            </a:r>
            <a:r>
              <a:rPr lang="pt-BR" sz="2100" dirty="0" smtClean="0">
                <a:solidFill>
                  <a:schemeClr val="tx1">
                    <a:lumMod val="65000"/>
                    <a:lumOff val="35000"/>
                  </a:schemeClr>
                </a:solidFill>
              </a:rPr>
              <a:t>Hommes : 11 ans     Femmes : 7 ans</a:t>
            </a:r>
            <a:endParaRPr lang="en-CA" sz="2100" dirty="0" smtClean="0">
              <a:solidFill>
                <a:schemeClr val="tx1">
                  <a:lumMod val="65000"/>
                  <a:lumOff val="35000"/>
                </a:schemeClr>
              </a:solidFill>
            </a:endParaRPr>
          </a:p>
          <a:p>
            <a:pPr lvl="1"/>
            <a:r>
              <a:rPr lang="en-CA" sz="2200" dirty="0" err="1" smtClean="0"/>
              <a:t>Études</a:t>
            </a:r>
            <a:r>
              <a:rPr lang="en-CA" sz="2200" dirty="0" smtClean="0"/>
              <a:t> </a:t>
            </a:r>
            <a:r>
              <a:rPr lang="en-CA" sz="2200" dirty="0" err="1" smtClean="0"/>
              <a:t>secondaires</a:t>
            </a:r>
            <a:r>
              <a:rPr lang="en-CA" sz="2200" dirty="0" smtClean="0"/>
              <a:t> </a:t>
            </a:r>
            <a:r>
              <a:rPr lang="en-CA" sz="2200" dirty="0" err="1" smtClean="0"/>
              <a:t>complétées</a:t>
            </a:r>
            <a:r>
              <a:rPr lang="en-CA" sz="2200" dirty="0" smtClean="0"/>
              <a:t> : 49,8 %</a:t>
            </a:r>
          </a:p>
          <a:p>
            <a:pPr lvl="1"/>
            <a:r>
              <a:rPr lang="en-CA" sz="2200" dirty="0" err="1" smtClean="0"/>
              <a:t>Lieux</a:t>
            </a:r>
            <a:r>
              <a:rPr lang="en-CA" sz="2200" dirty="0" smtClean="0"/>
              <a:t> de </a:t>
            </a:r>
            <a:r>
              <a:rPr lang="en-CA" sz="2200" dirty="0" err="1" smtClean="0"/>
              <a:t>résidence</a:t>
            </a:r>
            <a:r>
              <a:rPr lang="en-CA" sz="2200" dirty="0" smtClean="0"/>
              <a:t> (6 </a:t>
            </a:r>
            <a:r>
              <a:rPr lang="en-CA" sz="2200" dirty="0" err="1" smtClean="0"/>
              <a:t>derniers</a:t>
            </a:r>
            <a:r>
              <a:rPr lang="en-CA" sz="2200" dirty="0" smtClean="0"/>
              <a:t> </a:t>
            </a:r>
            <a:r>
              <a:rPr lang="en-CA" sz="2200" dirty="0" err="1" smtClean="0"/>
              <a:t>mois</a:t>
            </a:r>
            <a:r>
              <a:rPr lang="en-CA" sz="2200" dirty="0" smtClean="0"/>
              <a:t>)</a:t>
            </a:r>
          </a:p>
          <a:p>
            <a:pPr lvl="2"/>
            <a:r>
              <a:rPr lang="fr-CA" sz="2100" dirty="0" smtClean="0"/>
              <a:t>Appartement/maison : 78,2 %</a:t>
            </a:r>
          </a:p>
          <a:p>
            <a:pPr lvl="2"/>
            <a:r>
              <a:rPr lang="fr-CA" sz="2100" dirty="0" smtClean="0"/>
              <a:t>Sans domicile fixe : 40,0 %</a:t>
            </a:r>
          </a:p>
          <a:p>
            <a:pPr lvl="2"/>
            <a:r>
              <a:rPr lang="fr-CA" sz="2100" dirty="0" smtClean="0"/>
              <a:t>Chambre (hôtel, motel, pension) : 19,6 %</a:t>
            </a:r>
          </a:p>
          <a:p>
            <a:pPr lvl="2"/>
            <a:r>
              <a:rPr lang="fr-CA" sz="2100" dirty="0" smtClean="0"/>
              <a:t>Centre de détention : 12,1 %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(4)</a:t>
            </a:r>
            <a:endParaRPr lang="fr-FR" dirty="0"/>
          </a:p>
        </p:txBody>
      </p:sp>
      <p:sp>
        <p:nvSpPr>
          <p:cNvPr id="3" name="Espace réservé du contenu 2"/>
          <p:cNvSpPr>
            <a:spLocks noGrp="1"/>
          </p:cNvSpPr>
          <p:nvPr>
            <p:ph idx="1"/>
          </p:nvPr>
        </p:nvSpPr>
        <p:spPr>
          <a:xfrm>
            <a:off x="467544" y="1700808"/>
            <a:ext cx="8229600" cy="4680519"/>
          </a:xfrm>
        </p:spPr>
        <p:txBody>
          <a:bodyPr>
            <a:normAutofit lnSpcReduction="10000"/>
          </a:bodyPr>
          <a:lstStyle/>
          <a:p>
            <a:pPr fontAlgn="base">
              <a:lnSpc>
                <a:spcPct val="90000"/>
              </a:lnSpc>
            </a:pPr>
            <a:r>
              <a:rPr lang="fr-FR" sz="2800" dirty="0" smtClean="0"/>
              <a:t>Dépistage trop peu fréquent du VIH et du VHC</a:t>
            </a:r>
          </a:p>
          <a:p>
            <a:pPr marL="542925" lvl="2" indent="-541338" algn="just">
              <a:spcBef>
                <a:spcPts val="600"/>
              </a:spcBef>
              <a:spcAft>
                <a:spcPts val="1800"/>
              </a:spcAft>
              <a:buNone/>
            </a:pPr>
            <a:r>
              <a:rPr lang="fr-FR" sz="1900" dirty="0" smtClean="0">
                <a:sym typeface="Symbol"/>
              </a:rPr>
              <a:t> 	Faire la promotion du dépistage régulier.</a:t>
            </a:r>
          </a:p>
          <a:p>
            <a:pPr marL="0" lvl="1" indent="0" fontAlgn="base">
              <a:buClr>
                <a:schemeClr val="accent5">
                  <a:lumMod val="75000"/>
                </a:schemeClr>
              </a:buClr>
              <a:buNone/>
            </a:pPr>
            <a:r>
              <a:rPr lang="fr-FR" sz="2800" dirty="0" smtClean="0">
                <a:solidFill>
                  <a:schemeClr val="accent5">
                    <a:lumMod val="75000"/>
                  </a:schemeClr>
                </a:solidFill>
              </a:rPr>
              <a:t>Suivi médical et traitement à améliorer pour le VHC</a:t>
            </a:r>
          </a:p>
          <a:p>
            <a:pPr marL="542925" lvl="2" indent="-541338" algn="just">
              <a:spcBef>
                <a:spcPts val="600"/>
              </a:spcBef>
              <a:spcAft>
                <a:spcPts val="600"/>
              </a:spcAft>
              <a:buNone/>
            </a:pPr>
            <a:r>
              <a:rPr lang="fr-FR" sz="1900" dirty="0" smtClean="0">
                <a:sym typeface="Symbol"/>
              </a:rPr>
              <a:t> 	Faire la promotion du suivi et du traitement.</a:t>
            </a:r>
          </a:p>
          <a:p>
            <a:pPr marL="542925" lvl="2" indent="-541338" algn="just">
              <a:spcBef>
                <a:spcPts val="600"/>
              </a:spcBef>
              <a:spcAft>
                <a:spcPts val="600"/>
              </a:spcAft>
              <a:buNone/>
            </a:pPr>
            <a:r>
              <a:rPr lang="fr-FR" sz="1900" dirty="0" smtClean="0">
                <a:sym typeface="Symbol"/>
              </a:rPr>
              <a:t> 	</a:t>
            </a:r>
            <a:r>
              <a:rPr lang="fr-CA" sz="1900" dirty="0" smtClean="0">
                <a:sym typeface="Symbol"/>
              </a:rPr>
              <a:t>Des approches et stratégies adaptées, intégrées et innovantes sont plus que jamais nécessaires : </a:t>
            </a:r>
          </a:p>
          <a:p>
            <a:pPr marL="895350" lvl="3" indent="-360363">
              <a:lnSpc>
                <a:spcPct val="90000"/>
              </a:lnSpc>
              <a:defRPr/>
            </a:pPr>
            <a:r>
              <a:rPr lang="fr-CA" sz="1900" dirty="0"/>
              <a:t>t</a:t>
            </a:r>
            <a:r>
              <a:rPr lang="fr-CA" sz="1900" dirty="0" smtClean="0"/>
              <a:t>ravail de proximité; </a:t>
            </a:r>
          </a:p>
          <a:p>
            <a:pPr marL="895350" lvl="3" indent="-360363">
              <a:lnSpc>
                <a:spcPct val="90000"/>
              </a:lnSpc>
              <a:defRPr/>
            </a:pPr>
            <a:r>
              <a:rPr lang="fr-CA" sz="1900" dirty="0" smtClean="0"/>
              <a:t>collaboration des différents intervenants; </a:t>
            </a:r>
          </a:p>
          <a:p>
            <a:pPr marL="895350" lvl="3" indent="-360363">
              <a:lnSpc>
                <a:spcPct val="90000"/>
              </a:lnSpc>
              <a:defRPr/>
            </a:pPr>
            <a:r>
              <a:rPr lang="fr-CA" sz="1900" dirty="0"/>
              <a:t>p</a:t>
            </a:r>
            <a:r>
              <a:rPr lang="fr-CA" sz="1900" dirty="0" smtClean="0"/>
              <a:t>rise en charge intégrée des divers problèmes de santé (toxicomanie, santé mentale/itinérance, infections, etc.).</a:t>
            </a:r>
            <a:endParaRPr lang="fr-FR" sz="19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40</a:t>
            </a:fld>
            <a:endParaRPr lang="fr-CA" sz="1400" b="1" dirty="0">
              <a:solidFill>
                <a:schemeClr val="tx1"/>
              </a:solidFill>
              <a:latin typeface="HelveticaNeueLT Std Lt"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1DDCFFD3-2B45-43A3-8C6A-301B781869B6}" type="slidenum">
              <a:rPr lang="fr-CA" sz="1400" b="1">
                <a:latin typeface="HelveticaNeueLT Std Lt" pitchFamily="34" charset="0"/>
              </a:rPr>
              <a:pPr algn="r">
                <a:defRPr/>
              </a:pPr>
              <a:t>41</a:t>
            </a:fld>
            <a:endParaRPr lang="fr-CA" sz="1400" b="1" dirty="0">
              <a:latin typeface="HelveticaNeueLT Std Lt" pitchFamily="34" charset="0"/>
            </a:endParaRPr>
          </a:p>
        </p:txBody>
      </p:sp>
      <p:sp>
        <p:nvSpPr>
          <p:cNvPr id="18435" name="Rectangle 2"/>
          <p:cNvSpPr>
            <a:spLocks noGrp="1" noChangeArrowheads="1"/>
          </p:cNvSpPr>
          <p:nvPr>
            <p:ph type="title" idx="4294967295"/>
            <p:custDataLst>
              <p:tags r:id="rId2"/>
            </p:custDataLst>
          </p:nvPr>
        </p:nvSpPr>
        <p:spPr>
          <a:xfrm>
            <a:off x="430213" y="139686"/>
            <a:ext cx="8034338" cy="1143000"/>
          </a:xfrm>
        </p:spPr>
        <p:txBody>
          <a:bodyPr/>
          <a:lstStyle/>
          <a:p>
            <a:pPr eaLnBrk="1" hangingPunct="1"/>
            <a:r>
              <a:rPr lang="fr-CA" dirty="0" smtClean="0"/>
              <a:t>Remerciements</a:t>
            </a:r>
          </a:p>
        </p:txBody>
      </p:sp>
      <p:sp>
        <p:nvSpPr>
          <p:cNvPr id="18436" name="Rectangle 3"/>
          <p:cNvSpPr>
            <a:spLocks noGrp="1" noChangeArrowheads="1"/>
          </p:cNvSpPr>
          <p:nvPr>
            <p:ph type="body" idx="4294967295"/>
            <p:custDataLst>
              <p:tags r:id="rId3"/>
            </p:custDataLst>
          </p:nvPr>
        </p:nvSpPr>
        <p:spPr>
          <a:xfrm>
            <a:off x="0" y="1125538"/>
            <a:ext cx="8135938" cy="4032250"/>
          </a:xfrm>
          <a:noFill/>
        </p:spPr>
        <p:txBody>
          <a:bodyPr/>
          <a:lstStyle/>
          <a:p>
            <a:pPr marL="742950" lvl="1" indent="-285750" eaLnBrk="1" hangingPunct="1">
              <a:buFontTx/>
              <a:buNone/>
            </a:pPr>
            <a:endParaRPr lang="fr-CA" dirty="0" smtClean="0">
              <a:solidFill>
                <a:schemeClr val="bg1"/>
              </a:solidFill>
            </a:endParaRPr>
          </a:p>
          <a:p>
            <a:pPr marL="742950" lvl="1" indent="-285750" eaLnBrk="1" hangingPunct="1">
              <a:buNone/>
            </a:pPr>
            <a:r>
              <a:rPr lang="fr-CA" dirty="0" smtClean="0"/>
              <a:t>Les participants à l’étude</a:t>
            </a:r>
          </a:p>
          <a:p>
            <a:pPr marL="742950" lvl="1" indent="-285750" eaLnBrk="1" hangingPunct="1">
              <a:buNone/>
            </a:pPr>
            <a:r>
              <a:rPr lang="fr-CA" dirty="0" smtClean="0"/>
              <a:t>Le personnel des centres de recrutement</a:t>
            </a:r>
          </a:p>
          <a:p>
            <a:pPr marL="742950" lvl="1" indent="-285750" eaLnBrk="1" hangingPunct="1">
              <a:buNone/>
            </a:pPr>
            <a:r>
              <a:rPr lang="fr-CA" dirty="0" smtClean="0"/>
              <a:t>Lise Leblanc du LSPQ</a:t>
            </a:r>
          </a:p>
          <a:p>
            <a:pPr marL="742950" lvl="1" indent="-285750" eaLnBrk="1" hangingPunct="1">
              <a:buNone/>
            </a:pPr>
            <a:r>
              <a:rPr lang="fr-CA" dirty="0" smtClean="0"/>
              <a:t>Isabelle </a:t>
            </a:r>
            <a:r>
              <a:rPr lang="fr-CA" dirty="0" err="1" smtClean="0"/>
              <a:t>Petillot</a:t>
            </a:r>
            <a:endParaRPr lang="fr-CA" dirty="0" smtClean="0"/>
          </a:p>
          <a:p>
            <a:pPr marL="742950" lvl="1" indent="-285750" eaLnBrk="1" hangingPunct="1">
              <a:buNone/>
            </a:pPr>
            <a:r>
              <a:rPr lang="fr-CA" dirty="0" smtClean="0"/>
              <a:t>Rapports disponibles :</a:t>
            </a:r>
            <a:r>
              <a:rPr lang="fr-CA" i="1" dirty="0" smtClean="0"/>
              <a:t> </a:t>
            </a:r>
            <a:r>
              <a:rPr lang="fr-CA" dirty="0" smtClean="0">
                <a:hlinkClick r:id="rId9"/>
              </a:rPr>
              <a:t>http://www.inspq.qc.ca</a:t>
            </a:r>
            <a:endParaRPr lang="fr-CA" dirty="0" smtClean="0"/>
          </a:p>
          <a:p>
            <a:pPr marL="742950" lvl="1" indent="-285750" eaLnBrk="1" hangingPunct="1">
              <a:buFont typeface="Symbol" pitchFamily="18" charset="2"/>
              <a:buNone/>
            </a:pPr>
            <a:endParaRPr lang="fr-FR" dirty="0" smtClean="0">
              <a:solidFill>
                <a:schemeClr val="bg1"/>
              </a:solidFill>
            </a:endParaRPr>
          </a:p>
        </p:txBody>
      </p:sp>
      <p:pic>
        <p:nvPicPr>
          <p:cNvPr id="18437" name="Picture 4" descr="sig-fra"/>
          <p:cNvPicPr>
            <a:picLocks noChangeAspect="1" noChangeArrowheads="1"/>
          </p:cNvPicPr>
          <p:nvPr>
            <p:custDataLst>
              <p:tags r:id="rId4"/>
            </p:custDataLst>
          </p:nvPr>
        </p:nvPicPr>
        <p:blipFill>
          <a:blip r:embed="rId10" cstate="print"/>
          <a:srcRect r="24490"/>
          <a:stretch>
            <a:fillRect/>
          </a:stretch>
        </p:blipFill>
        <p:spPr bwMode="auto">
          <a:xfrm>
            <a:off x="928662" y="5715016"/>
            <a:ext cx="2643206" cy="285752"/>
          </a:xfrm>
          <a:prstGeom prst="rect">
            <a:avLst/>
          </a:prstGeom>
          <a:noFill/>
          <a:ln w="9525">
            <a:noFill/>
            <a:miter lim="800000"/>
            <a:headEnd/>
            <a:tailEnd/>
          </a:ln>
        </p:spPr>
      </p:pic>
      <p:pic>
        <p:nvPicPr>
          <p:cNvPr id="18438" name="Picture 5" descr="MSSSwsig"/>
          <p:cNvPicPr>
            <a:picLocks noChangeAspect="1" noChangeArrowheads="1"/>
          </p:cNvPicPr>
          <p:nvPr>
            <p:custDataLst>
              <p:tags r:id="rId5"/>
            </p:custDataLst>
          </p:nvPr>
        </p:nvPicPr>
        <p:blipFill>
          <a:blip r:embed="rId11" cstate="print"/>
          <a:srcRect/>
          <a:stretch>
            <a:fillRect/>
          </a:stretch>
        </p:blipFill>
        <p:spPr bwMode="auto">
          <a:xfrm>
            <a:off x="3923928" y="5373216"/>
            <a:ext cx="2024094" cy="959609"/>
          </a:xfrm>
          <a:prstGeom prst="rect">
            <a:avLst/>
          </a:prstGeom>
          <a:noFill/>
          <a:ln w="9525">
            <a:noFill/>
            <a:miter lim="800000"/>
            <a:headEnd/>
            <a:tailEnd/>
          </a:ln>
        </p:spPr>
      </p:pic>
      <p:sp>
        <p:nvSpPr>
          <p:cNvPr id="18439" name="Rectangle 8"/>
          <p:cNvSpPr>
            <a:spLocks noChangeArrowheads="1"/>
          </p:cNvSpPr>
          <p:nvPr>
            <p:custDataLst>
              <p:tags r:id="rId6"/>
            </p:custDataLst>
          </p:nvPr>
        </p:nvSpPr>
        <p:spPr bwMode="auto">
          <a:xfrm>
            <a:off x="107950" y="4987365"/>
            <a:ext cx="3036409" cy="584775"/>
          </a:xfrm>
          <a:prstGeom prst="rect">
            <a:avLst/>
          </a:prstGeom>
          <a:noFill/>
          <a:ln w="9525">
            <a:noFill/>
            <a:miter lim="800000"/>
            <a:headEnd/>
            <a:tailEnd/>
          </a:ln>
        </p:spPr>
        <p:txBody>
          <a:bodyPr wrap="none">
            <a:spAutoFit/>
          </a:bodyPr>
          <a:lstStyle/>
          <a:p>
            <a:pPr lvl="1">
              <a:spcAft>
                <a:spcPct val="30000"/>
              </a:spcAft>
              <a:buClr>
                <a:srgbClr val="B3E9EF"/>
              </a:buClr>
            </a:pPr>
            <a:r>
              <a:rPr lang="fr-CA" sz="3200" dirty="0">
                <a:solidFill>
                  <a:schemeClr val="tx1">
                    <a:lumMod val="65000"/>
                    <a:lumOff val="35000"/>
                  </a:schemeClr>
                </a:solidFill>
              </a:rPr>
              <a:t>Financé </a:t>
            </a:r>
            <a:r>
              <a:rPr lang="fr-CA" sz="3200" dirty="0" smtClean="0">
                <a:solidFill>
                  <a:schemeClr val="tx1">
                    <a:lumMod val="65000"/>
                    <a:lumOff val="35000"/>
                  </a:schemeClr>
                </a:solidFill>
              </a:rPr>
              <a:t>par :</a:t>
            </a:r>
            <a:endParaRPr lang="fr-CA"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7B5737F5-D9C0-4C91-AD52-B471F8849597}" type="slidenum">
              <a:rPr lang="fr-CA" sz="1400" b="1">
                <a:latin typeface="HelveticaNeueLT Std Lt" pitchFamily="34" charset="0"/>
              </a:rPr>
              <a:pPr algn="r">
                <a:defRPr/>
              </a:pPr>
              <a:t>42</a:t>
            </a:fld>
            <a:endParaRPr lang="fr-CA" sz="1400" b="1" dirty="0">
              <a:latin typeface="HelveticaNeueLT Std Lt" pitchFamily="34" charset="0"/>
            </a:endParaRPr>
          </a:p>
        </p:txBody>
      </p:sp>
      <p:sp>
        <p:nvSpPr>
          <p:cNvPr id="19459" name="Rectangle 2"/>
          <p:cNvSpPr>
            <a:spLocks noGrp="1" noChangeArrowheads="1"/>
          </p:cNvSpPr>
          <p:nvPr>
            <p:ph type="title" idx="4294967295"/>
            <p:custDataLst>
              <p:tags r:id="rId2"/>
            </p:custDataLst>
          </p:nvPr>
        </p:nvSpPr>
        <p:spPr>
          <a:xfrm>
            <a:off x="0" y="414338"/>
            <a:ext cx="7761288" cy="1143000"/>
          </a:xfrm>
        </p:spPr>
        <p:txBody>
          <a:bodyPr/>
          <a:lstStyle/>
          <a:p>
            <a:pPr eaLnBrk="1" hangingPunct="1"/>
            <a:r>
              <a:rPr lang="fr-CA" sz="3200" dirty="0" smtClean="0"/>
              <a:t>L’équipe </a:t>
            </a:r>
            <a:r>
              <a:rPr lang="fr-CA" sz="3200" dirty="0" err="1" smtClean="0"/>
              <a:t>SurvUDI</a:t>
            </a:r>
            <a:endParaRPr lang="fr-CA" sz="3200" dirty="0" smtClean="0"/>
          </a:p>
        </p:txBody>
      </p:sp>
      <p:sp>
        <p:nvSpPr>
          <p:cNvPr id="19460" name="Rectangle 3"/>
          <p:cNvSpPr>
            <a:spLocks noGrp="1" noChangeArrowheads="1"/>
          </p:cNvSpPr>
          <p:nvPr>
            <p:ph type="body" idx="4294967295"/>
            <p:custDataLst>
              <p:tags r:id="rId3"/>
            </p:custDataLst>
          </p:nvPr>
        </p:nvSpPr>
        <p:spPr>
          <a:xfrm>
            <a:off x="1079500" y="1714500"/>
            <a:ext cx="8064500" cy="5027613"/>
          </a:xfrm>
        </p:spPr>
        <p:txBody>
          <a:bodyPr>
            <a:noAutofit/>
          </a:bodyPr>
          <a:lstStyle/>
          <a:p>
            <a:pPr marL="176213" indent="-176213" eaLnBrk="1" hangingPunct="1">
              <a:lnSpc>
                <a:spcPct val="90000"/>
              </a:lnSpc>
              <a:spcAft>
                <a:spcPts val="600"/>
              </a:spcAft>
            </a:pPr>
            <a:r>
              <a:rPr lang="fr-CA" sz="1400" b="1" dirty="0" smtClean="0">
                <a:solidFill>
                  <a:schemeClr val="tx1">
                    <a:lumMod val="65000"/>
                    <a:lumOff val="35000"/>
                  </a:schemeClr>
                </a:solidFill>
              </a:rPr>
              <a:t>Responsables provinciaux : </a:t>
            </a:r>
          </a:p>
          <a:p>
            <a:pPr marL="361950" lvl="1" indent="0" eaLnBrk="1" hangingPunct="1">
              <a:lnSpc>
                <a:spcPct val="90000"/>
              </a:lnSpc>
              <a:spcAft>
                <a:spcPts val="600"/>
              </a:spcAft>
              <a:buFont typeface="Symbol" pitchFamily="18" charset="2"/>
              <a:buNone/>
            </a:pPr>
            <a:r>
              <a:rPr lang="fr-CA" sz="1400" dirty="0" smtClean="0"/>
              <a:t>Michel </a:t>
            </a:r>
            <a:r>
              <a:rPr lang="fr-CA" sz="1400" dirty="0" err="1" smtClean="0"/>
              <a:t>Alary</a:t>
            </a:r>
            <a:r>
              <a:rPr lang="fr-CA" sz="1400" dirty="0" smtClean="0"/>
              <a:t>, Élise Roy, Carole Morissette et Pascale Leclerc</a:t>
            </a:r>
          </a:p>
          <a:p>
            <a:pPr marL="176213" indent="-176213" eaLnBrk="1" hangingPunct="1">
              <a:lnSpc>
                <a:spcPct val="90000"/>
              </a:lnSpc>
              <a:spcBef>
                <a:spcPct val="20000"/>
              </a:spcBef>
              <a:spcAft>
                <a:spcPts val="600"/>
              </a:spcAft>
            </a:pPr>
            <a:r>
              <a:rPr lang="fr-CA" sz="1400" b="1" dirty="0" smtClean="0">
                <a:solidFill>
                  <a:schemeClr val="tx1">
                    <a:lumMod val="65000"/>
                    <a:lumOff val="35000"/>
                  </a:schemeClr>
                </a:solidFill>
              </a:rPr>
              <a:t>Responsables régionaux :</a:t>
            </a:r>
          </a:p>
          <a:p>
            <a:pPr lvl="1">
              <a:spcAft>
                <a:spcPts val="600"/>
              </a:spcAft>
              <a:defRPr/>
            </a:pPr>
            <a:r>
              <a:rPr lang="fr-CA" sz="1400" dirty="0" smtClean="0"/>
              <a:t>Abitibi-Témiscamingue</a:t>
            </a:r>
            <a:r>
              <a:rPr lang="fr-CA" sz="1400" dirty="0" smtClean="0"/>
              <a:t> : Nathalie </a:t>
            </a:r>
            <a:r>
              <a:rPr lang="fr-CA" sz="1400" dirty="0" err="1" smtClean="0"/>
              <a:t>Deshaies</a:t>
            </a:r>
            <a:r>
              <a:rPr lang="fr-CA" sz="1400" dirty="0" smtClean="0"/>
              <a:t> et Marie-Michèle Grenier</a:t>
            </a:r>
          </a:p>
          <a:p>
            <a:pPr lvl="1">
              <a:spcAft>
                <a:spcPts val="600"/>
              </a:spcAft>
              <a:defRPr/>
            </a:pPr>
            <a:r>
              <a:rPr lang="fr-CA" sz="1400" dirty="0" smtClean="0"/>
              <a:t>Estrie : Marie-Andrée Roy, Marie-Josée Riel</a:t>
            </a:r>
          </a:p>
          <a:p>
            <a:pPr lvl="1">
              <a:spcAft>
                <a:spcPts val="600"/>
              </a:spcAft>
              <a:defRPr/>
            </a:pPr>
            <a:r>
              <a:rPr lang="fr-CA" sz="1400" dirty="0" smtClean="0"/>
              <a:t>Mauricie et du Centre du Québec : Andrée Côté</a:t>
            </a:r>
          </a:p>
          <a:p>
            <a:pPr lvl="1">
              <a:spcAft>
                <a:spcPts val="600"/>
              </a:spcAft>
              <a:defRPr/>
            </a:pPr>
            <a:r>
              <a:rPr lang="fr-CA" sz="1400" dirty="0" smtClean="0"/>
              <a:t>Montérégie : Andrée </a:t>
            </a:r>
            <a:r>
              <a:rPr lang="fr-CA" sz="1400" dirty="0" err="1" smtClean="0"/>
              <a:t>Perreault</a:t>
            </a:r>
            <a:endParaRPr lang="fr-CA" sz="1400" dirty="0" smtClean="0"/>
          </a:p>
          <a:p>
            <a:pPr lvl="1">
              <a:spcAft>
                <a:spcPts val="600"/>
              </a:spcAft>
              <a:defRPr/>
            </a:pPr>
            <a:r>
              <a:rPr lang="fr-CA" sz="1400" dirty="0" smtClean="0"/>
              <a:t>Ottawa : Lynne Leonard</a:t>
            </a:r>
          </a:p>
          <a:p>
            <a:pPr lvl="1">
              <a:spcAft>
                <a:spcPts val="600"/>
              </a:spcAft>
              <a:defRPr/>
            </a:pPr>
            <a:r>
              <a:rPr lang="fr-CA" sz="1400" dirty="0" smtClean="0"/>
              <a:t>Montréal : Pascale Leclerc et Carole Morissette</a:t>
            </a:r>
          </a:p>
          <a:p>
            <a:pPr lvl="1">
              <a:spcAft>
                <a:spcPts val="600"/>
              </a:spcAft>
              <a:defRPr/>
            </a:pPr>
            <a:r>
              <a:rPr lang="fr-CA" sz="1400" dirty="0" smtClean="0"/>
              <a:t>Outaouais : Julie Lévesque</a:t>
            </a:r>
          </a:p>
          <a:p>
            <a:pPr lvl="1">
              <a:spcAft>
                <a:spcPts val="600"/>
              </a:spcAft>
              <a:defRPr/>
            </a:pPr>
            <a:r>
              <a:rPr lang="fr-CA" sz="1400" dirty="0" smtClean="0"/>
              <a:t>Québec : Lina Noël et Nathanaëlle Thériault</a:t>
            </a:r>
          </a:p>
          <a:p>
            <a:pPr lvl="1">
              <a:spcAft>
                <a:spcPts val="600"/>
              </a:spcAft>
              <a:defRPr/>
            </a:pPr>
            <a:r>
              <a:rPr lang="fr-CA" sz="1400" dirty="0" smtClean="0"/>
              <a:t>Saguenay–Lac </a:t>
            </a:r>
            <a:r>
              <a:rPr lang="fr-CA" sz="1400" dirty="0" smtClean="0"/>
              <a:t>Saint-Jean : Geneviève Pouliot-Gagné et Marcel Gauthier</a:t>
            </a:r>
          </a:p>
          <a:p>
            <a:pPr marL="176213" indent="-176213" eaLnBrk="1" hangingPunct="1">
              <a:lnSpc>
                <a:spcPct val="90000"/>
              </a:lnSpc>
              <a:spcBef>
                <a:spcPct val="20000"/>
              </a:spcBef>
              <a:spcAft>
                <a:spcPts val="600"/>
              </a:spcAft>
              <a:buClr>
                <a:schemeClr val="accent1"/>
              </a:buClr>
            </a:pPr>
            <a:r>
              <a:rPr lang="fr-CA" sz="1400" b="1" dirty="0" smtClean="0">
                <a:solidFill>
                  <a:schemeClr val="tx1">
                    <a:lumMod val="65000"/>
                    <a:lumOff val="35000"/>
                  </a:schemeClr>
                </a:solidFill>
              </a:rPr>
              <a:t>Équipe « centrale » :</a:t>
            </a:r>
          </a:p>
          <a:p>
            <a:pPr lvl="1">
              <a:lnSpc>
                <a:spcPct val="110000"/>
              </a:lnSpc>
              <a:spcAft>
                <a:spcPts val="600"/>
              </a:spcAft>
              <a:defRPr/>
            </a:pPr>
            <a:r>
              <a:rPr lang="fr-CA" sz="1400" dirty="0" smtClean="0"/>
              <a:t>Coordination : Karine Blouin</a:t>
            </a:r>
          </a:p>
          <a:p>
            <a:pPr lvl="1">
              <a:lnSpc>
                <a:spcPct val="110000"/>
              </a:lnSpc>
              <a:spcAft>
                <a:spcPts val="600"/>
              </a:spcAft>
              <a:defRPr/>
            </a:pPr>
            <a:r>
              <a:rPr lang="fr-CA" sz="1400" dirty="0" smtClean="0"/>
              <a:t>Analyses statistiques : </a:t>
            </a:r>
            <a:r>
              <a:rPr lang="fr-CA" sz="1400" dirty="0" err="1" smtClean="0"/>
              <a:t>Caty</a:t>
            </a:r>
            <a:r>
              <a:rPr lang="fr-CA" sz="1400" dirty="0" smtClean="0"/>
              <a:t> Blanchette et Éric Demers</a:t>
            </a:r>
          </a:p>
          <a:p>
            <a:pPr lvl="1">
              <a:lnSpc>
                <a:spcPct val="110000"/>
              </a:lnSpc>
              <a:spcAft>
                <a:spcPts val="600"/>
              </a:spcAft>
              <a:defRPr/>
            </a:pPr>
            <a:r>
              <a:rPr lang="fr-CA" sz="1400" dirty="0" smtClean="0"/>
              <a:t>Analyses de laboratoire : Bouchra </a:t>
            </a:r>
            <a:r>
              <a:rPr lang="fr-CA" sz="1400" dirty="0" err="1" smtClean="0"/>
              <a:t>Serhir</a:t>
            </a:r>
            <a:r>
              <a:rPr lang="fr-CA" sz="1400" dirty="0" smtClean="0"/>
              <a:t> et Lise Leblanc</a:t>
            </a:r>
          </a:p>
          <a:p>
            <a:pPr lvl="1">
              <a:lnSpc>
                <a:spcPct val="110000"/>
              </a:lnSpc>
              <a:spcAft>
                <a:spcPts val="600"/>
              </a:spcAft>
              <a:buNone/>
              <a:defRPr/>
            </a:pPr>
            <a:r>
              <a:rPr lang="fr-CA" sz="1400" b="1" dirty="0" smtClean="0"/>
              <a:t>Les nombreux intervieweurs et organismes collaborateurs</a:t>
            </a:r>
            <a:endParaRPr lang="fr-FR" sz="1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5</a:t>
            </a:fld>
            <a:endParaRPr lang="fr-CA" sz="1400" b="1" dirty="0">
              <a:solidFill>
                <a:schemeClr val="tx1"/>
              </a:solidFill>
              <a:latin typeface="HelveticaNeueLT Std Lt" pitchFamily="34" charset="0"/>
            </a:endParaRPr>
          </a:p>
        </p:txBody>
      </p:sp>
      <p:sp>
        <p:nvSpPr>
          <p:cNvPr id="4"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100000"/>
              </a:lnSpc>
              <a:spcAft>
                <a:spcPct val="0"/>
              </a:spcAft>
              <a:buClrTx/>
              <a:buSzTx/>
              <a:tabLst/>
              <a:defRPr/>
            </a:pPr>
            <a:r>
              <a:rPr lang="fr-CA" sz="3000" dirty="0" smtClean="0">
                <a:solidFill>
                  <a:schemeClr val="tx1">
                    <a:lumMod val="65000"/>
                    <a:lumOff val="35000"/>
                  </a:schemeClr>
                </a:solidFill>
                <a:latin typeface="Raleway" pitchFamily="34" charset="0"/>
                <a:ea typeface="+mj-ea"/>
                <a:cs typeface="+mj-cs"/>
              </a:rPr>
              <a:t>Caractéristiques sociodémographiques (suite)</a:t>
            </a:r>
          </a:p>
        </p:txBody>
      </p:sp>
      <p:graphicFrame>
        <p:nvGraphicFramePr>
          <p:cNvPr id="8" name="Tableau 7"/>
          <p:cNvGraphicFramePr>
            <a:graphicFrameLocks noGrp="1"/>
          </p:cNvGraphicFramePr>
          <p:nvPr/>
        </p:nvGraphicFramePr>
        <p:xfrm>
          <a:off x="827584" y="3429000"/>
          <a:ext cx="5808345" cy="1428368"/>
        </p:xfrm>
        <a:graphic>
          <a:graphicData uri="http://schemas.openxmlformats.org/drawingml/2006/table">
            <a:tbl>
              <a:tblPr firstRow="1">
                <a:tableStyleId>{8FD4443E-F989-4FC4-A0C8-D5A2AF1F390B}</a:tableStyleId>
              </a:tblPr>
              <a:tblGrid>
                <a:gridCol w="2153285"/>
                <a:gridCol w="2112010"/>
                <a:gridCol w="1543050"/>
              </a:tblGrid>
              <a:tr h="285368">
                <a:tc>
                  <a:txBody>
                    <a:bodyPr/>
                    <a:lstStyle/>
                    <a:p>
                      <a:pPr>
                        <a:spcAft>
                          <a:spcPts val="0"/>
                        </a:spcAft>
                      </a:pPr>
                      <a:r>
                        <a:rPr lang="fr-CA" sz="1400" dirty="0"/>
                        <a:t>Montant ($)</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smtClean="0"/>
                        <a:t>n/2</a:t>
                      </a:r>
                      <a:r>
                        <a:rPr lang="fr-CA" sz="1400" baseline="0" dirty="0" smtClean="0"/>
                        <a:t> 397</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r>
              <a:tr h="187960">
                <a:tc>
                  <a:txBody>
                    <a:bodyPr/>
                    <a:lstStyle/>
                    <a:p>
                      <a:pPr>
                        <a:spcAft>
                          <a:spcPts val="0"/>
                        </a:spcAft>
                      </a:pPr>
                      <a:r>
                        <a:rPr lang="fr-CA" sz="1400" dirty="0"/>
                        <a:t>Moins de 500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133</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5,5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500 à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a:t>
                      </a:r>
                      <a:r>
                        <a:rPr lang="fr-CA" sz="1400" baseline="0" dirty="0" smtClean="0"/>
                        <a:t> 317</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54,9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1 000 à 1 999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486</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20,3</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2 000 et plus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461</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19,2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
        <p:nvSpPr>
          <p:cNvPr id="9" name="ZoneTexte 8"/>
          <p:cNvSpPr txBox="1"/>
          <p:nvPr/>
        </p:nvSpPr>
        <p:spPr>
          <a:xfrm>
            <a:off x="323528" y="2996952"/>
            <a:ext cx="6526467" cy="430887"/>
          </a:xfrm>
          <a:prstGeom prst="rect">
            <a:avLst/>
          </a:prstGeom>
          <a:noFill/>
        </p:spPr>
        <p:txBody>
          <a:bodyPr wrap="none" rtlCol="0">
            <a:spAutoFit/>
          </a:bodyPr>
          <a:lstStyle/>
          <a:p>
            <a:r>
              <a:rPr lang="fr-CA" sz="2200" dirty="0" smtClean="0">
                <a:solidFill>
                  <a:schemeClr val="tx1">
                    <a:lumMod val="65000"/>
                    <a:lumOff val="35000"/>
                  </a:schemeClr>
                </a:solidFill>
                <a:latin typeface="+mn-lt"/>
              </a:rPr>
              <a:t>Revenu mensuel habituel de toutes sources, 2011-2015</a:t>
            </a:r>
            <a:endParaRPr lang="fr-FR" sz="2200" dirty="0">
              <a:solidFill>
                <a:schemeClr val="tx1">
                  <a:lumMod val="65000"/>
                  <a:lumOff val="35000"/>
                </a:schemeClr>
              </a:solidFill>
              <a:latin typeface="+mn-lt"/>
            </a:endParaRPr>
          </a:p>
        </p:txBody>
      </p:sp>
      <p:graphicFrame>
        <p:nvGraphicFramePr>
          <p:cNvPr id="10" name="Tableau 9"/>
          <p:cNvGraphicFramePr>
            <a:graphicFrameLocks noGrp="1"/>
          </p:cNvGraphicFramePr>
          <p:nvPr>
            <p:extLst>
              <p:ext uri="{D42A27DB-BD31-4B8C-83A1-F6EECF244321}">
                <p14:modId xmlns:p14="http://schemas.microsoft.com/office/powerpoint/2010/main" val="439749032"/>
              </p:ext>
            </p:extLst>
          </p:nvPr>
        </p:nvGraphicFramePr>
        <p:xfrm>
          <a:off x="785786" y="5286388"/>
          <a:ext cx="5939790" cy="1427806"/>
        </p:xfrm>
        <a:graphic>
          <a:graphicData uri="http://schemas.openxmlformats.org/drawingml/2006/table">
            <a:tbl>
              <a:tblPr firstRow="1">
                <a:tableStyleId>{8FD4443E-F989-4FC4-A0C8-D5A2AF1F390B}</a:tableStyleId>
              </a:tblPr>
              <a:tblGrid>
                <a:gridCol w="2086610"/>
                <a:gridCol w="1926590"/>
                <a:gridCol w="1926590"/>
              </a:tblGrid>
              <a:tr h="283845">
                <a:tc rowSpan="2">
                  <a:txBody>
                    <a:bodyPr/>
                    <a:lstStyle/>
                    <a:p>
                      <a:pPr>
                        <a:spcAft>
                          <a:spcPts val="0"/>
                        </a:spcAft>
                      </a:pPr>
                      <a:r>
                        <a:rPr lang="fr-CA" sz="1400" dirty="0"/>
                        <a:t>Orientation 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gridSpan="2">
                  <a:txBody>
                    <a:bodyPr/>
                    <a:lstStyle/>
                    <a:p>
                      <a:pPr algn="ctr">
                        <a:spcAft>
                          <a:spcPts val="0"/>
                        </a:spcAft>
                      </a:pPr>
                      <a:r>
                        <a:rPr lang="fr-CA" sz="1400"/>
                        <a:t>Proportion chez les</a:t>
                      </a:r>
                      <a:endParaRPr lang="fr-FR" sz="1400">
                        <a:solidFill>
                          <a:schemeClr val="tx1">
                            <a:lumMod val="65000"/>
                            <a:lumOff val="35000"/>
                          </a:schemeClr>
                        </a:solidFill>
                        <a:latin typeface="Arial"/>
                        <a:ea typeface="Times New Roman"/>
                        <a:cs typeface="Times New Roman"/>
                      </a:endParaRPr>
                    </a:p>
                  </a:txBody>
                  <a:tcPr marL="68580" marR="68580" marT="0" marB="0" anchor="ctr"/>
                </a:tc>
                <a:tc hMerge="1">
                  <a:txBody>
                    <a:bodyPr/>
                    <a:lstStyle/>
                    <a:p>
                      <a:endParaRPr lang="fr-FR"/>
                    </a:p>
                  </a:txBody>
                  <a:tcPr/>
                </a:tc>
              </a:tr>
              <a:tr h="269240">
                <a:tc vMerge="1">
                  <a:txBody>
                    <a:bodyPr/>
                    <a:lstStyle/>
                    <a:p>
                      <a:endParaRPr lang="fr-FR"/>
                    </a:p>
                  </a:txBody>
                  <a:tcPr/>
                </a:tc>
                <a:tc>
                  <a:txBody>
                    <a:bodyPr/>
                    <a:lstStyle/>
                    <a:p>
                      <a:pPr algn="ctr">
                        <a:spcAft>
                          <a:spcPts val="0"/>
                        </a:spcAft>
                      </a:pPr>
                      <a:r>
                        <a:rPr lang="fr-CA" sz="1400" dirty="0"/>
                        <a:t>Femmes (</a:t>
                      </a:r>
                      <a:r>
                        <a:rPr lang="fr-CA" sz="1400" dirty="0" smtClean="0"/>
                        <a:t>n = 578</a:t>
                      </a:r>
                      <a:r>
                        <a:rPr lang="fr-CA" sz="1400" dirty="0" smtClean="0"/>
                        <a:t>)</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a:t>Hommes (</a:t>
                      </a:r>
                      <a:r>
                        <a:rPr lang="fr-CA" sz="1400" dirty="0" smtClean="0"/>
                        <a:t>n = 1</a:t>
                      </a:r>
                      <a:r>
                        <a:rPr lang="fr-CA" sz="1400" baseline="0" dirty="0" smtClean="0"/>
                        <a:t> </a:t>
                      </a:r>
                      <a:r>
                        <a:rPr lang="fr-CA" sz="1400" baseline="0" dirty="0" smtClean="0"/>
                        <a:t>846</a:t>
                      </a:r>
                      <a:r>
                        <a:rPr lang="fr-CA" sz="1400" dirty="0" smtClean="0"/>
                        <a:t>)</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155575">
                <a:tc>
                  <a:txBody>
                    <a:bodyPr/>
                    <a:lstStyle/>
                    <a:p>
                      <a:pPr>
                        <a:spcAft>
                          <a:spcPts val="0"/>
                        </a:spcAft>
                      </a:pPr>
                      <a:r>
                        <a:rPr lang="fr-CA" sz="1400"/>
                        <a:t>Hétérosexuelle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72,2</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89,9</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55575">
                <a:tc>
                  <a:txBody>
                    <a:bodyPr/>
                    <a:lstStyle/>
                    <a:p>
                      <a:pPr>
                        <a:spcAft>
                          <a:spcPts val="0"/>
                        </a:spcAft>
                      </a:pPr>
                      <a:r>
                        <a:rPr lang="fr-CA" sz="1400"/>
                        <a:t>Bisexuelle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22,3</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5,4</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234641">
                <a:tc>
                  <a:txBody>
                    <a:bodyPr/>
                    <a:lstStyle/>
                    <a:p>
                      <a:pPr>
                        <a:spcAft>
                          <a:spcPts val="0"/>
                        </a:spcAft>
                      </a:pPr>
                      <a:r>
                        <a:rPr lang="fr-CA" sz="1400" dirty="0"/>
                        <a:t>Homosexuelle</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4,3</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4,2</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67005">
                <a:tc>
                  <a:txBody>
                    <a:bodyPr/>
                    <a:lstStyle/>
                    <a:p>
                      <a:pPr>
                        <a:spcAft>
                          <a:spcPts val="0"/>
                        </a:spcAft>
                      </a:pPr>
                      <a:r>
                        <a:rPr lang="fr-CA" sz="1400"/>
                        <a:t>Autre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1,2</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0,6</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bl>
          </a:graphicData>
        </a:graphic>
      </p:graphicFrame>
      <p:sp>
        <p:nvSpPr>
          <p:cNvPr id="11" name="ZoneTexte 10"/>
          <p:cNvSpPr txBox="1"/>
          <p:nvPr/>
        </p:nvSpPr>
        <p:spPr>
          <a:xfrm>
            <a:off x="395536" y="4869160"/>
            <a:ext cx="3849387" cy="430887"/>
          </a:xfrm>
          <a:prstGeom prst="rect">
            <a:avLst/>
          </a:prstGeom>
          <a:noFill/>
        </p:spPr>
        <p:txBody>
          <a:bodyPr wrap="none" rtlCol="0">
            <a:spAutoFit/>
          </a:bodyPr>
          <a:lstStyle/>
          <a:p>
            <a:r>
              <a:rPr lang="fr-FR" sz="2200" dirty="0" smtClean="0">
                <a:solidFill>
                  <a:schemeClr val="tx1">
                    <a:lumMod val="65000"/>
                    <a:lumOff val="35000"/>
                  </a:schemeClr>
                </a:solidFill>
                <a:latin typeface="+mn-lt"/>
              </a:rPr>
              <a:t>Orientation sexuelle, 2011-2015</a:t>
            </a:r>
            <a:endParaRPr lang="fr-FR" sz="2200" dirty="0">
              <a:solidFill>
                <a:schemeClr val="tx1">
                  <a:lumMod val="65000"/>
                  <a:lumOff val="35000"/>
                </a:schemeClr>
              </a:solidFill>
              <a:latin typeface="+mn-lt"/>
            </a:endParaRPr>
          </a:p>
        </p:txBody>
      </p:sp>
      <p:graphicFrame>
        <p:nvGraphicFramePr>
          <p:cNvPr id="13" name="Tableau 12"/>
          <p:cNvGraphicFramePr>
            <a:graphicFrameLocks noGrp="1"/>
          </p:cNvGraphicFramePr>
          <p:nvPr/>
        </p:nvGraphicFramePr>
        <p:xfrm>
          <a:off x="395536" y="1772816"/>
          <a:ext cx="7824569" cy="1142618"/>
        </p:xfrm>
        <a:graphic>
          <a:graphicData uri="http://schemas.openxmlformats.org/drawingml/2006/table">
            <a:tbl>
              <a:tblPr firstRow="1">
                <a:tableStyleId>{8FD4443E-F989-4FC4-A0C8-D5A2AF1F390B}</a:tableStyleId>
              </a:tblPr>
              <a:tblGrid>
                <a:gridCol w="5040560"/>
                <a:gridCol w="1440160"/>
                <a:gridCol w="1343849"/>
              </a:tblGrid>
              <a:tr h="285368">
                <a:tc>
                  <a:txBody>
                    <a:bodyPr/>
                    <a:lstStyle/>
                    <a:p>
                      <a:pPr>
                        <a:spcAft>
                          <a:spcPts val="0"/>
                        </a:spcAft>
                      </a:pPr>
                      <a:r>
                        <a:rPr lang="fr-CA" sz="1400" dirty="0" smtClean="0"/>
                        <a:t>Pays</a:t>
                      </a:r>
                      <a:r>
                        <a:rPr lang="fr-CA" sz="1400" baseline="0" dirty="0" smtClean="0"/>
                        <a:t> de naissance, 2011-2015</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smtClean="0"/>
                        <a:t>n/2 423</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r>
              <a:tr h="187960">
                <a:tc>
                  <a:txBody>
                    <a:bodyPr/>
                    <a:lstStyle/>
                    <a:p>
                      <a:pPr>
                        <a:spcAft>
                          <a:spcPts val="0"/>
                        </a:spcAft>
                      </a:pPr>
                      <a:r>
                        <a:rPr lang="fr-FR" sz="1400" dirty="0" smtClean="0"/>
                        <a:t>Nés au Canada – non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solidFill>
                            <a:schemeClr val="lt1"/>
                          </a:solidFill>
                          <a:latin typeface="+mn-lt"/>
                          <a:ea typeface="+mn-ea"/>
                          <a:cs typeface="+mn-cs"/>
                        </a:rPr>
                        <a:t>2</a:t>
                      </a:r>
                      <a:r>
                        <a:rPr lang="fr-CA" sz="1400" baseline="0" dirty="0" smtClean="0">
                          <a:solidFill>
                            <a:schemeClr val="lt1"/>
                          </a:solidFill>
                          <a:latin typeface="+mn-lt"/>
                          <a:ea typeface="+mn-ea"/>
                          <a:cs typeface="+mn-cs"/>
                        </a:rPr>
                        <a:t> 031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83,8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smtClean="0"/>
                        <a:t>Nés au Canada –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solidFill>
                            <a:schemeClr val="lt1"/>
                          </a:solidFill>
                          <a:latin typeface="+mn-lt"/>
                          <a:ea typeface="+mn-ea"/>
                          <a:cs typeface="+mn-cs"/>
                        </a:rPr>
                        <a:t>303</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12,5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smtClean="0"/>
                        <a:t>Nés ailleurs qu’au Canada  (</a:t>
                      </a:r>
                      <a:r>
                        <a:rPr lang="fr-FR" sz="1400" dirty="0" smtClean="0"/>
                        <a:t>Au Canada depuis 26 ans en moyenne</a:t>
                      </a:r>
                      <a:r>
                        <a:rPr lang="fr-CA" sz="1400" dirty="0" smtClean="0"/>
                        <a:t>)</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89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3,7</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357166"/>
            <a:ext cx="8229600" cy="902466"/>
          </a:xfrm>
        </p:spPr>
        <p:txBody>
          <a:bodyPr>
            <a:normAutofit fontScale="90000"/>
          </a:bodyPr>
          <a:lstStyle/>
          <a:p>
            <a:pPr lvl="0"/>
            <a:r>
              <a:rPr lang="fr-CA" sz="3600" dirty="0" smtClean="0"/>
              <a:t>Drogues injectées au moins une fois dans les six derniers mois - 2009-2015</a:t>
            </a:r>
            <a:endParaRPr lang="fr-FR" sz="32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6</a:t>
            </a:fld>
            <a:endParaRPr lang="fr-CA" sz="1400" b="1" dirty="0">
              <a:solidFill>
                <a:schemeClr val="tx1"/>
              </a:solidFill>
              <a:latin typeface="HelveticaNeueLT Std Lt" pitchFamily="34" charset="0"/>
            </a:endParaRPr>
          </a:p>
        </p:txBody>
      </p:sp>
      <p:sp>
        <p:nvSpPr>
          <p:cNvPr id="6" name="Rectangle 5"/>
          <p:cNvSpPr/>
          <p:nvPr/>
        </p:nvSpPr>
        <p:spPr>
          <a:xfrm>
            <a:off x="2051720" y="5428381"/>
            <a:ext cx="5076056" cy="1384995"/>
          </a:xfrm>
          <a:prstGeom prst="rect">
            <a:avLst/>
          </a:prstGeom>
        </p:spPr>
        <p:txBody>
          <a:bodyPr wrap="square">
            <a:spAutoFit/>
          </a:bodyPr>
          <a:lstStyle/>
          <a:p>
            <a:pPr algn="just">
              <a:spcBef>
                <a:spcPts val="0"/>
              </a:spcBef>
            </a:pPr>
            <a:r>
              <a:rPr lang="fr-CA" dirty="0" smtClean="0">
                <a:solidFill>
                  <a:schemeClr val="tx1">
                    <a:lumMod val="65000"/>
                    <a:lumOff val="35000"/>
                  </a:schemeClr>
                </a:solidFill>
                <a:latin typeface="Helvetica" pitchFamily="34" charset="0"/>
              </a:rPr>
              <a:t>6 derniers mois</a:t>
            </a:r>
          </a:p>
          <a:p>
            <a:pPr algn="just">
              <a:spcBef>
                <a:spcPts val="0"/>
              </a:spcBef>
            </a:pPr>
            <a:r>
              <a:rPr lang="fr-CA" dirty="0" smtClean="0">
                <a:solidFill>
                  <a:schemeClr val="tx1">
                    <a:lumMod val="65000"/>
                    <a:lumOff val="35000"/>
                  </a:schemeClr>
                </a:solidFill>
                <a:latin typeface="Helvetica" pitchFamily="34" charset="0"/>
              </a:rPr>
              <a:t>Dernier questionnaire complété</a:t>
            </a:r>
          </a:p>
          <a:p>
            <a:pPr marL="87313" indent="-87313">
              <a:spcBef>
                <a:spcPts val="0"/>
              </a:spcBef>
            </a:pPr>
            <a:r>
              <a:rPr lang="fr-CA" sz="1200" baseline="30000" dirty="0" smtClean="0">
                <a:solidFill>
                  <a:schemeClr val="tx1">
                    <a:lumMod val="65000"/>
                    <a:lumOff val="35000"/>
                  </a:schemeClr>
                </a:solidFill>
              </a:rPr>
              <a:t>1</a:t>
            </a:r>
            <a:r>
              <a:rPr lang="fr-CA" sz="1200" dirty="0" smtClean="0">
                <a:solidFill>
                  <a:schemeClr val="tx1">
                    <a:lumMod val="65000"/>
                    <a:lumOff val="35000"/>
                  </a:schemeClr>
                </a:solidFill>
              </a:rPr>
              <a:t> Les questions sont posées séparément pour plusieurs médicaments prescrits et pour les substances non prescrites. Les résultats sont donc présentés en combinant les médicaments opioïdes prescrits et non prescrits de deux questions différentes, lorsqu’applicable.</a:t>
            </a:r>
            <a:endParaRPr lang="fr-FR" sz="1200" dirty="0">
              <a:solidFill>
                <a:schemeClr val="tx1">
                  <a:lumMod val="65000"/>
                  <a:lumOff val="35000"/>
                </a:schemeClr>
              </a:solidFill>
            </a:endParaRPr>
          </a:p>
        </p:txBody>
      </p:sp>
      <p:sp>
        <p:nvSpPr>
          <p:cNvPr id="9" name="ZoneTexte 8"/>
          <p:cNvSpPr txBox="1"/>
          <p:nvPr/>
        </p:nvSpPr>
        <p:spPr>
          <a:xfrm>
            <a:off x="5940152" y="2348880"/>
            <a:ext cx="2808312" cy="3123932"/>
          </a:xfrm>
          <a:prstGeom prst="rect">
            <a:avLst/>
          </a:prstGeom>
          <a:noFill/>
        </p:spPr>
        <p:txBody>
          <a:bodyPr wrap="square" rtlCol="0">
            <a:spAutoFit/>
          </a:bodyPr>
          <a:lstStyle/>
          <a:p>
            <a:r>
              <a:rPr lang="fr-FR" sz="1200" b="1" dirty="0" smtClean="0">
                <a:solidFill>
                  <a:schemeClr val="tx1">
                    <a:lumMod val="65000"/>
                    <a:lumOff val="35000"/>
                  </a:schemeClr>
                </a:solidFill>
              </a:rPr>
              <a:t>Médicaments opioïdes </a:t>
            </a:r>
          </a:p>
          <a:p>
            <a:r>
              <a:rPr lang="fr-FR" sz="1200" b="1" dirty="0" smtClean="0">
                <a:solidFill>
                  <a:schemeClr val="tx1">
                    <a:lumMod val="65000"/>
                    <a:lumOff val="35000"/>
                  </a:schemeClr>
                </a:solidFill>
              </a:rPr>
              <a:t>(prescrits ou non</a:t>
            </a:r>
            <a:r>
              <a:rPr lang="fr-FR" sz="1200" b="1" baseline="30000" dirty="0" smtClean="0">
                <a:solidFill>
                  <a:schemeClr val="tx1">
                    <a:lumMod val="65000"/>
                    <a:lumOff val="35000"/>
                  </a:schemeClr>
                </a:solidFill>
              </a:rPr>
              <a:t>1</a:t>
            </a:r>
            <a:r>
              <a:rPr lang="fr-FR" sz="1200" b="1" dirty="0" smtClean="0">
                <a:solidFill>
                  <a:schemeClr val="tx1">
                    <a:lumMod val="65000"/>
                    <a:lumOff val="35000"/>
                  </a:schemeClr>
                </a:solidFill>
              </a:rPr>
              <a:t>) : </a:t>
            </a:r>
          </a:p>
          <a:p>
            <a:pPr marL="171450" indent="-171450">
              <a:buClr>
                <a:srgbClr val="EF7516"/>
              </a:buClr>
              <a:buFont typeface="Wingdings" panose="05000000000000000000" pitchFamily="2" charset="2"/>
              <a:buChar char="§"/>
            </a:pPr>
            <a:r>
              <a:rPr lang="fr-FR" sz="1200" dirty="0" err="1" smtClean="0">
                <a:solidFill>
                  <a:schemeClr val="tx1">
                    <a:lumMod val="65000"/>
                    <a:lumOff val="35000"/>
                  </a:schemeClr>
                </a:solidFill>
              </a:rPr>
              <a:t>Dilaudid</a:t>
            </a:r>
            <a:endParaRPr lang="fr-FR" sz="1200" dirty="0" smtClean="0">
              <a:solidFill>
                <a:schemeClr val="tx1">
                  <a:lumMod val="65000"/>
                  <a:lumOff val="35000"/>
                </a:schemeClr>
              </a:solidFill>
            </a:endParaRPr>
          </a:p>
          <a:p>
            <a:pPr marL="171450" indent="-171450">
              <a:buClr>
                <a:srgbClr val="EF7516"/>
              </a:buClr>
              <a:buFont typeface="Wingdings" panose="05000000000000000000" pitchFamily="2" charset="2"/>
              <a:buChar char="§"/>
            </a:pPr>
            <a:r>
              <a:rPr lang="fr-FR" sz="1200" dirty="0" smtClean="0">
                <a:solidFill>
                  <a:schemeClr val="tx1">
                    <a:lumMod val="65000"/>
                    <a:lumOff val="35000"/>
                  </a:schemeClr>
                </a:solidFill>
              </a:rPr>
              <a:t>méthadone</a:t>
            </a:r>
          </a:p>
          <a:p>
            <a:pPr marL="171450" indent="-171450">
              <a:buClr>
                <a:srgbClr val="EF7516"/>
              </a:buClr>
              <a:buFont typeface="Wingdings" panose="05000000000000000000" pitchFamily="2" charset="2"/>
              <a:buChar char="§"/>
            </a:pPr>
            <a:r>
              <a:rPr lang="fr-FR" sz="1200" dirty="0" smtClean="0">
                <a:solidFill>
                  <a:schemeClr val="tx1">
                    <a:lumMod val="65000"/>
                    <a:lumOff val="35000"/>
                  </a:schemeClr>
                </a:solidFill>
              </a:rPr>
              <a:t>morphine</a:t>
            </a:r>
          </a:p>
          <a:p>
            <a:pPr marL="171450" indent="-171450">
              <a:buClr>
                <a:srgbClr val="EF7516"/>
              </a:buClr>
              <a:buFont typeface="Wingdings" panose="05000000000000000000" pitchFamily="2" charset="2"/>
              <a:buChar char="§"/>
            </a:pPr>
            <a:r>
              <a:rPr lang="fr-FR" sz="1200" dirty="0" err="1" smtClean="0">
                <a:solidFill>
                  <a:schemeClr val="tx1">
                    <a:lumMod val="65000"/>
                    <a:lumOff val="35000"/>
                  </a:schemeClr>
                </a:solidFill>
              </a:rPr>
              <a:t>suboxone</a:t>
            </a:r>
            <a:r>
              <a:rPr lang="fr-FR" sz="1200" dirty="0" smtClean="0">
                <a:solidFill>
                  <a:schemeClr val="tx1">
                    <a:lumMod val="65000"/>
                    <a:lumOff val="35000"/>
                  </a:schemeClr>
                </a:solidFill>
              </a:rPr>
              <a:t> </a:t>
            </a:r>
          </a:p>
          <a:p>
            <a:pPr marL="171450" indent="-171450">
              <a:buClr>
                <a:srgbClr val="EF7516"/>
              </a:buClr>
              <a:buFont typeface="Wingdings" panose="05000000000000000000" pitchFamily="2" charset="2"/>
              <a:buChar char="§"/>
            </a:pPr>
            <a:r>
              <a:rPr lang="fr-FR" sz="1200" dirty="0" err="1" smtClean="0">
                <a:solidFill>
                  <a:schemeClr val="tx1">
                    <a:lumMod val="65000"/>
                    <a:lumOff val="35000"/>
                  </a:schemeClr>
                </a:solidFill>
              </a:rPr>
              <a:t>oxycodone</a:t>
            </a:r>
            <a:r>
              <a:rPr lang="fr-FR" sz="1200" dirty="0" smtClean="0">
                <a:solidFill>
                  <a:schemeClr val="tx1">
                    <a:lumMod val="65000"/>
                    <a:lumOff val="35000"/>
                  </a:schemeClr>
                </a:solidFill>
              </a:rPr>
              <a:t>/</a:t>
            </a:r>
            <a:r>
              <a:rPr lang="fr-FR" sz="1200" dirty="0" err="1" smtClean="0">
                <a:solidFill>
                  <a:schemeClr val="tx1">
                    <a:lumMod val="65000"/>
                    <a:lumOff val="35000"/>
                  </a:schemeClr>
                </a:solidFill>
              </a:rPr>
              <a:t>oxycontin</a:t>
            </a:r>
            <a:r>
              <a:rPr lang="fr-FR" sz="1200" dirty="0" smtClean="0">
                <a:solidFill>
                  <a:schemeClr val="tx1">
                    <a:lumMod val="65000"/>
                    <a:lumOff val="35000"/>
                  </a:schemeClr>
                </a:solidFill>
              </a:rPr>
              <a:t> </a:t>
            </a:r>
          </a:p>
          <a:p>
            <a:pPr marL="171450" indent="-171450">
              <a:spcAft>
                <a:spcPts val="600"/>
              </a:spcAft>
              <a:buClr>
                <a:srgbClr val="EF7516"/>
              </a:buClr>
              <a:buFont typeface="Wingdings" panose="05000000000000000000" pitchFamily="2" charset="2"/>
              <a:buChar char="§"/>
            </a:pPr>
            <a:r>
              <a:rPr lang="fr-FR" sz="1200" dirty="0" err="1" smtClean="0">
                <a:solidFill>
                  <a:schemeClr val="tx1">
                    <a:lumMod val="65000"/>
                    <a:lumOff val="35000"/>
                  </a:schemeClr>
                </a:solidFill>
              </a:rPr>
              <a:t>Hydromorph</a:t>
            </a:r>
            <a:r>
              <a:rPr lang="fr-FR" sz="1200" dirty="0" smtClean="0">
                <a:solidFill>
                  <a:schemeClr val="tx1">
                    <a:lumMod val="65000"/>
                    <a:lumOff val="35000"/>
                  </a:schemeClr>
                </a:solidFill>
              </a:rPr>
              <a:t>-</a:t>
            </a:r>
            <a:r>
              <a:rPr lang="fr-FR" sz="1200" dirty="0" err="1" smtClean="0">
                <a:solidFill>
                  <a:schemeClr val="tx1">
                    <a:lumMod val="65000"/>
                    <a:lumOff val="35000"/>
                  </a:schemeClr>
                </a:solidFill>
              </a:rPr>
              <a:t>Contin</a:t>
            </a:r>
            <a:r>
              <a:rPr lang="fr-FR" sz="1200" dirty="0" smtClean="0">
                <a:solidFill>
                  <a:schemeClr val="tx1">
                    <a:lumMod val="65000"/>
                    <a:lumOff val="35000"/>
                  </a:schemeClr>
                </a:solidFill>
              </a:rPr>
              <a:t> </a:t>
            </a:r>
          </a:p>
          <a:p>
            <a:r>
              <a:rPr lang="fr-FR" sz="1200" b="1" dirty="0" smtClean="0">
                <a:solidFill>
                  <a:schemeClr val="tx1">
                    <a:lumMod val="65000"/>
                    <a:lumOff val="35000"/>
                  </a:schemeClr>
                </a:solidFill>
              </a:rPr>
              <a:t>Médicaments opioïdes </a:t>
            </a:r>
          </a:p>
          <a:p>
            <a:r>
              <a:rPr lang="fr-FR" sz="1200" b="1" dirty="0" smtClean="0">
                <a:solidFill>
                  <a:schemeClr val="tx1">
                    <a:lumMod val="65000"/>
                    <a:lumOff val="35000"/>
                  </a:schemeClr>
                </a:solidFill>
              </a:rPr>
              <a:t>(non prescrits</a:t>
            </a:r>
            <a:r>
              <a:rPr lang="fr-FR" sz="1200" b="1" baseline="30000" dirty="0" smtClean="0">
                <a:solidFill>
                  <a:schemeClr val="tx1">
                    <a:lumMod val="65000"/>
                    <a:lumOff val="35000"/>
                  </a:schemeClr>
                </a:solidFill>
              </a:rPr>
              <a:t>1</a:t>
            </a:r>
            <a:r>
              <a:rPr lang="fr-FR" sz="1200" b="1" dirty="0" smtClean="0">
                <a:solidFill>
                  <a:schemeClr val="tx1">
                    <a:lumMod val="65000"/>
                    <a:lumOff val="35000"/>
                  </a:schemeClr>
                </a:solidFill>
              </a:rPr>
              <a:t>): </a:t>
            </a:r>
          </a:p>
          <a:p>
            <a:pPr marL="171450" indent="-171450">
              <a:buClr>
                <a:srgbClr val="EF7516"/>
              </a:buClr>
              <a:buFont typeface="Wingdings" panose="05000000000000000000" pitchFamily="2" charset="2"/>
              <a:buChar char="§"/>
            </a:pPr>
            <a:r>
              <a:rPr lang="fr-FR" sz="1200" dirty="0" err="1" smtClean="0">
                <a:solidFill>
                  <a:schemeClr val="tx1">
                    <a:lumMod val="65000"/>
                    <a:lumOff val="35000"/>
                  </a:schemeClr>
                </a:solidFill>
              </a:rPr>
              <a:t>fentanyl</a:t>
            </a:r>
            <a:endParaRPr lang="fr-FR" sz="1200" dirty="0" smtClean="0">
              <a:solidFill>
                <a:schemeClr val="tx1">
                  <a:lumMod val="65000"/>
                  <a:lumOff val="35000"/>
                </a:schemeClr>
              </a:solidFill>
            </a:endParaRPr>
          </a:p>
          <a:p>
            <a:pPr marL="171450" indent="-171450">
              <a:buClr>
                <a:srgbClr val="EF7516"/>
              </a:buClr>
              <a:buFont typeface="Wingdings" panose="05000000000000000000" pitchFamily="2" charset="2"/>
              <a:buChar char="§"/>
            </a:pPr>
            <a:r>
              <a:rPr lang="fr-FR" sz="1200" dirty="0" err="1" smtClean="0">
                <a:solidFill>
                  <a:schemeClr val="tx1">
                    <a:lumMod val="65000"/>
                    <a:lumOff val="35000"/>
                  </a:schemeClr>
                </a:solidFill>
              </a:rPr>
              <a:t>demerol</a:t>
            </a:r>
            <a:endParaRPr lang="fr-FR" sz="1200" dirty="0" smtClean="0">
              <a:solidFill>
                <a:schemeClr val="tx1">
                  <a:lumMod val="65000"/>
                  <a:lumOff val="35000"/>
                </a:schemeClr>
              </a:solidFill>
            </a:endParaRPr>
          </a:p>
          <a:p>
            <a:pPr marL="171450" indent="-171450">
              <a:buClr>
                <a:srgbClr val="EF7516"/>
              </a:buClr>
              <a:buFont typeface="Wingdings" panose="05000000000000000000" pitchFamily="2" charset="2"/>
              <a:buChar char="§"/>
            </a:pPr>
            <a:r>
              <a:rPr lang="fr-FR" sz="1200" dirty="0" smtClean="0">
                <a:solidFill>
                  <a:schemeClr val="tx1">
                    <a:lumMod val="65000"/>
                    <a:lumOff val="35000"/>
                  </a:schemeClr>
                </a:solidFill>
              </a:rPr>
              <a:t>codéine</a:t>
            </a:r>
          </a:p>
          <a:p>
            <a:pPr marL="171450" indent="-171450">
              <a:buClr>
                <a:srgbClr val="EF7516"/>
              </a:buClr>
              <a:buFont typeface="Wingdings" panose="05000000000000000000" pitchFamily="2" charset="2"/>
              <a:buChar char="§"/>
            </a:pPr>
            <a:r>
              <a:rPr lang="fr-FR" sz="1200" dirty="0" err="1" smtClean="0">
                <a:solidFill>
                  <a:schemeClr val="tx1">
                    <a:lumMod val="65000"/>
                    <a:lumOff val="35000"/>
                  </a:schemeClr>
                </a:solidFill>
              </a:rPr>
              <a:t>OxyNEO</a:t>
            </a:r>
            <a:endParaRPr lang="fr-FR" sz="1200" dirty="0" smtClean="0">
              <a:solidFill>
                <a:schemeClr val="tx1">
                  <a:lumMod val="65000"/>
                  <a:lumOff val="35000"/>
                </a:schemeClr>
              </a:solidFill>
            </a:endParaRPr>
          </a:p>
          <a:p>
            <a:pPr marL="171450" indent="-171450">
              <a:buClr>
                <a:srgbClr val="EF7516"/>
              </a:buClr>
              <a:buFont typeface="Wingdings" panose="05000000000000000000" pitchFamily="2" charset="2"/>
              <a:buChar char="§"/>
            </a:pPr>
            <a:r>
              <a:rPr lang="fr-FR" sz="1200" dirty="0" smtClean="0">
                <a:solidFill>
                  <a:schemeClr val="tx1">
                    <a:lumMod val="65000"/>
                    <a:lumOff val="35000"/>
                  </a:schemeClr>
                </a:solidFill>
              </a:rPr>
              <a:t>mélange de cocaïne et d’un médicament opioïde.</a:t>
            </a:r>
            <a:endParaRPr lang="fr-FR" sz="1200" dirty="0">
              <a:solidFill>
                <a:schemeClr val="tx1">
                  <a:lumMod val="65000"/>
                  <a:lumOff val="35000"/>
                </a:schemeClr>
              </a:solidFill>
            </a:endParaRPr>
          </a:p>
        </p:txBody>
      </p:sp>
      <p:pic>
        <p:nvPicPr>
          <p:cNvPr id="1026" name="Picture 2"/>
          <p:cNvPicPr>
            <a:picLocks noChangeAspect="1" noChangeArrowheads="1"/>
          </p:cNvPicPr>
          <p:nvPr/>
        </p:nvPicPr>
        <p:blipFill>
          <a:blip r:embed="rId4" cstate="print"/>
          <a:srcRect t="2899" b="2899"/>
          <a:stretch>
            <a:fillRect/>
          </a:stretch>
        </p:blipFill>
        <p:spPr bwMode="auto">
          <a:xfrm>
            <a:off x="163956" y="1700808"/>
            <a:ext cx="5164635"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CA" dirty="0" smtClean="0"/>
              <a:t>Drogues consommées au moins une fois dans les 6 derniers mois - Tendances 2003-2014</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23826020"/>
              </p:ext>
            </p:extLst>
          </p:nvPr>
        </p:nvGraphicFramePr>
        <p:xfrm>
          <a:off x="251520" y="1628800"/>
          <a:ext cx="8064896"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7</a:t>
            </a:fld>
            <a:endParaRPr lang="fr-CA"/>
          </a:p>
        </p:txBody>
      </p:sp>
      <p:sp>
        <p:nvSpPr>
          <p:cNvPr id="9" name="Text Box 4"/>
          <p:cNvSpPr txBox="1">
            <a:spLocks noChangeArrowheads="1"/>
          </p:cNvSpPr>
          <p:nvPr>
            <p:custDataLst>
              <p:tags r:id="rId1"/>
            </p:custDataLst>
          </p:nvPr>
        </p:nvSpPr>
        <p:spPr bwMode="auto">
          <a:xfrm>
            <a:off x="539552" y="6211669"/>
            <a:ext cx="7129462" cy="523220"/>
          </a:xfrm>
          <a:prstGeom prst="rect">
            <a:avLst/>
          </a:prstGeom>
          <a:noFill/>
          <a:ln w="9525">
            <a:noFill/>
            <a:miter lim="800000"/>
            <a:headEnd/>
            <a:tailEnd/>
          </a:ln>
        </p:spPr>
        <p:txBody>
          <a:bodyPr>
            <a:spAutoFit/>
          </a:bodyPr>
          <a:lstStyle/>
          <a:p>
            <a:pPr algn="just">
              <a:spcBef>
                <a:spcPts val="0"/>
              </a:spcBef>
            </a:pPr>
            <a:r>
              <a:rPr lang="fr-CA" sz="1400" dirty="0" smtClean="0">
                <a:latin typeface="HelveticaNeueLT Std" pitchFamily="34" charset="0"/>
              </a:rPr>
              <a:t>6 derniers </a:t>
            </a:r>
            <a:r>
              <a:rPr lang="fr-CA" sz="1400" dirty="0" smtClean="0">
                <a:latin typeface="HelveticaNeueLT Std" pitchFamily="34" charset="0"/>
              </a:rPr>
              <a:t>mois.</a:t>
            </a:r>
            <a:endParaRPr lang="fr-CA" sz="1400" dirty="0">
              <a:latin typeface="HelveticaNeueLT Std" pitchFamily="34" charset="0"/>
            </a:endParaRPr>
          </a:p>
          <a:p>
            <a:pPr algn="just">
              <a:spcBef>
                <a:spcPts val="0"/>
              </a:spcBef>
            </a:pPr>
            <a:r>
              <a:rPr lang="fr-CA" sz="1400" dirty="0" smtClean="0">
                <a:latin typeface="HelveticaNeueLT Std" pitchFamily="34" charset="0"/>
              </a:rPr>
              <a:t>Dernier </a:t>
            </a:r>
            <a:r>
              <a:rPr lang="fr-CA" sz="1400" dirty="0">
                <a:latin typeface="HelveticaNeueLT Std" pitchFamily="34" charset="0"/>
              </a:rPr>
              <a:t>questionnaire </a:t>
            </a:r>
            <a:r>
              <a:rPr lang="fr-CA" sz="1400" dirty="0" smtClean="0">
                <a:latin typeface="HelveticaNeueLT Std" pitchFamily="34" charset="0"/>
              </a:rPr>
              <a:t>complété.</a:t>
            </a:r>
            <a:endParaRPr lang="fr-CA" sz="1400" dirty="0">
              <a:latin typeface="HelveticaNeueLT St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8</a:t>
            </a:fld>
            <a:endParaRPr lang="fr-CA" sz="140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extLst>
              <p:ext uri="{D42A27DB-BD31-4B8C-83A1-F6EECF244321}">
                <p14:modId xmlns:p14="http://schemas.microsoft.com/office/powerpoint/2010/main" val="2430859430"/>
              </p:ext>
            </p:extLst>
          </p:nvPr>
        </p:nvGraphicFramePr>
        <p:xfrm>
          <a:off x="2771800" y="1700808"/>
          <a:ext cx="6372200" cy="4468205"/>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3"/>
          <p:cNvSpPr txBox="1">
            <a:spLocks noChangeArrowheads="1"/>
          </p:cNvSpPr>
          <p:nvPr>
            <p:custDataLst>
              <p:tags r:id="rId1"/>
            </p:custDataLst>
          </p:nvPr>
        </p:nvSpPr>
        <p:spPr bwMode="auto">
          <a:xfrm>
            <a:off x="500034" y="214290"/>
            <a:ext cx="8497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Drogue injectée le plus souvent, </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2009-2015</a:t>
            </a:r>
          </a:p>
        </p:txBody>
      </p:sp>
      <p:sp>
        <p:nvSpPr>
          <p:cNvPr id="6" name="Text Box 4"/>
          <p:cNvSpPr txBox="1">
            <a:spLocks noChangeArrowheads="1"/>
          </p:cNvSpPr>
          <p:nvPr>
            <p:custDataLst>
              <p:tags r:id="rId2"/>
            </p:custDataLst>
          </p:nvPr>
        </p:nvSpPr>
        <p:spPr bwMode="auto">
          <a:xfrm>
            <a:off x="395536" y="5487615"/>
            <a:ext cx="5976664" cy="923330"/>
          </a:xfrm>
          <a:prstGeom prst="rect">
            <a:avLst/>
          </a:prstGeom>
          <a:noFill/>
          <a:ln w="9525">
            <a:noFill/>
            <a:miter lim="800000"/>
            <a:headEnd/>
            <a:tailEnd/>
          </a:ln>
        </p:spPr>
        <p:txBody>
          <a:bodyPr wrap="square">
            <a:spAutoFit/>
          </a:bodyPr>
          <a:lstStyle/>
          <a:p>
            <a:pPr algn="just">
              <a:spcBef>
                <a:spcPts val="0"/>
              </a:spcBef>
            </a:pPr>
            <a:r>
              <a:rPr lang="fr-CA" dirty="0" smtClean="0">
                <a:latin typeface="HelveticaNeueLT Std" pitchFamily="34" charset="0"/>
              </a:rPr>
              <a:t>6 derniers </a:t>
            </a:r>
            <a:r>
              <a:rPr lang="fr-CA" dirty="0" smtClean="0">
                <a:latin typeface="HelveticaNeueLT Std" pitchFamily="34" charset="0"/>
              </a:rPr>
              <a:t>mois.</a:t>
            </a:r>
            <a:endParaRPr lang="fr-CA" dirty="0">
              <a:latin typeface="HelveticaNeueLT Std" pitchFamily="34" charset="0"/>
            </a:endParaRPr>
          </a:p>
          <a:p>
            <a:pPr algn="just">
              <a:spcBef>
                <a:spcPts val="0"/>
              </a:spcBef>
            </a:pPr>
            <a:r>
              <a:rPr lang="fr-CA" dirty="0" smtClean="0">
                <a:latin typeface="HelveticaNeueLT Std" pitchFamily="34" charset="0"/>
              </a:rPr>
              <a:t>Dernier </a:t>
            </a:r>
            <a:r>
              <a:rPr lang="fr-CA" dirty="0">
                <a:latin typeface="HelveticaNeueLT Std" pitchFamily="34" charset="0"/>
              </a:rPr>
              <a:t>questionnaire </a:t>
            </a:r>
            <a:r>
              <a:rPr lang="fr-CA" dirty="0" smtClean="0">
                <a:latin typeface="HelveticaNeueLT Std" pitchFamily="34" charset="0"/>
              </a:rPr>
              <a:t>complété. </a:t>
            </a:r>
            <a:endParaRPr lang="fr-CA" dirty="0" smtClean="0">
              <a:latin typeface="HelveticaNeueLT Std" pitchFamily="34" charset="0"/>
            </a:endParaRPr>
          </a:p>
          <a:p>
            <a:pPr algn="just">
              <a:spcBef>
                <a:spcPts val="0"/>
              </a:spcBef>
            </a:pPr>
            <a:r>
              <a:rPr lang="fr-CA" dirty="0" smtClean="0">
                <a:latin typeface="HelveticaNeueLT Std" pitchFamily="34" charset="0"/>
              </a:rPr>
              <a:t>NP* : non </a:t>
            </a:r>
            <a:r>
              <a:rPr lang="fr-CA" dirty="0" smtClean="0">
                <a:latin typeface="HelveticaNeueLT Std" pitchFamily="34" charset="0"/>
              </a:rPr>
              <a:t>prescrit.</a:t>
            </a:r>
            <a:endParaRPr lang="fr-CA" dirty="0">
              <a:latin typeface="HelveticaNeueLT Std" pitchFamily="34" charset="0"/>
            </a:endParaRPr>
          </a:p>
        </p:txBody>
      </p:sp>
      <p:sp>
        <p:nvSpPr>
          <p:cNvPr id="7" name="Text Box 6"/>
          <p:cNvSpPr txBox="1">
            <a:spLocks noChangeArrowheads="1"/>
          </p:cNvSpPr>
          <p:nvPr>
            <p:custDataLst>
              <p:tags r:id="rId3"/>
            </p:custDataLst>
          </p:nvPr>
        </p:nvSpPr>
        <p:spPr bwMode="auto">
          <a:xfrm>
            <a:off x="107504" y="2060848"/>
            <a:ext cx="3456384" cy="1809726"/>
          </a:xfrm>
          <a:prstGeom prst="rect">
            <a:avLst/>
          </a:prstGeom>
          <a:noFill/>
          <a:ln w="9525">
            <a:noFill/>
            <a:miter lim="800000"/>
            <a:headEnd/>
            <a:tailEnd/>
          </a:ln>
        </p:spPr>
        <p:txBody>
          <a:bodyPr wrap="square">
            <a:spAutoFit/>
          </a:bodyPr>
          <a:lstStyle/>
          <a:p>
            <a:pPr>
              <a:spcBef>
                <a:spcPct val="5000"/>
              </a:spcBef>
            </a:pPr>
            <a:r>
              <a:rPr lang="fr-CA" b="1" dirty="0" smtClean="0">
                <a:solidFill>
                  <a:schemeClr val="tx1">
                    <a:lumMod val="65000"/>
                    <a:lumOff val="35000"/>
                  </a:schemeClr>
                </a:solidFill>
                <a:latin typeface="Helvetica" pitchFamily="34" charset="0"/>
              </a:rPr>
              <a:t>Principaux médicaments opioïdes :</a:t>
            </a:r>
            <a:endParaRPr lang="fr-CA" b="1"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Dilaudid</a:t>
            </a:r>
            <a:r>
              <a:rPr lang="fr-CA" dirty="0" smtClean="0">
                <a:solidFill>
                  <a:schemeClr val="tx1">
                    <a:lumMod val="65000"/>
                    <a:lumOff val="35000"/>
                  </a:schemeClr>
                </a:solidFill>
                <a:latin typeface="Helvetica" pitchFamily="34" charset="0"/>
              </a:rPr>
              <a:t> NP* : 18,0 %</a:t>
            </a:r>
          </a:p>
          <a:p>
            <a:pPr>
              <a:spcBef>
                <a:spcPct val="5000"/>
              </a:spcBef>
            </a:pPr>
            <a:r>
              <a:rPr lang="fr-CA" dirty="0" err="1" smtClean="0">
                <a:solidFill>
                  <a:schemeClr val="tx1">
                    <a:lumMod val="65000"/>
                    <a:lumOff val="35000"/>
                  </a:schemeClr>
                </a:solidFill>
                <a:latin typeface="Helvetica" pitchFamily="34" charset="0"/>
              </a:rPr>
              <a:t>Hydromorph</a:t>
            </a:r>
            <a:r>
              <a:rPr lang="fr-CA" dirty="0" smtClean="0">
                <a:solidFill>
                  <a:schemeClr val="tx1">
                    <a:lumMod val="65000"/>
                    <a:lumOff val="35000"/>
                  </a:schemeClr>
                </a:solidFill>
                <a:latin typeface="Helvetica" pitchFamily="34" charset="0"/>
              </a:rPr>
              <a:t> </a:t>
            </a:r>
            <a:r>
              <a:rPr lang="fr-CA" dirty="0" err="1" smtClean="0">
                <a:solidFill>
                  <a:schemeClr val="tx1">
                    <a:lumMod val="65000"/>
                    <a:lumOff val="35000"/>
                  </a:schemeClr>
                </a:solidFill>
                <a:latin typeface="Helvetica" pitchFamily="34" charset="0"/>
              </a:rPr>
              <a:t>Contin</a:t>
            </a:r>
            <a:r>
              <a:rPr lang="fr-CA" dirty="0" smtClean="0">
                <a:solidFill>
                  <a:schemeClr val="tx1">
                    <a:lumMod val="65000"/>
                    <a:lumOff val="35000"/>
                  </a:schemeClr>
                </a:solidFill>
                <a:latin typeface="Helvetica" pitchFamily="34" charset="0"/>
              </a:rPr>
              <a:t> NP : 9,7 %</a:t>
            </a:r>
            <a:endParaRPr lang="fr-CA" dirty="0">
              <a:solidFill>
                <a:schemeClr val="tx1">
                  <a:lumMod val="65000"/>
                  <a:lumOff val="35000"/>
                </a:schemeClr>
              </a:solidFill>
              <a:latin typeface="Helvetica" pitchFamily="34" charset="0"/>
            </a:endParaRPr>
          </a:p>
          <a:p>
            <a:pPr>
              <a:spcBef>
                <a:spcPct val="5000"/>
              </a:spcBef>
            </a:pPr>
            <a:r>
              <a:rPr lang="fr-CA" dirty="0" smtClean="0">
                <a:solidFill>
                  <a:schemeClr val="tx1">
                    <a:lumMod val="65000"/>
                    <a:lumOff val="35000"/>
                  </a:schemeClr>
                </a:solidFill>
                <a:latin typeface="Helvetica" pitchFamily="34" charset="0"/>
              </a:rPr>
              <a:t>Morphine NP : 9,5 %</a:t>
            </a:r>
            <a:endParaRPr lang="fr-CA"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Oxycodone</a:t>
            </a:r>
            <a:r>
              <a:rPr lang="fr-CA" dirty="0" smtClean="0">
                <a:solidFill>
                  <a:schemeClr val="tx1">
                    <a:lumMod val="65000"/>
                    <a:lumOff val="35000"/>
                  </a:schemeClr>
                </a:solidFill>
                <a:latin typeface="Helvetica" pitchFamily="34" charset="0"/>
              </a:rPr>
              <a:t> NP : 2,6 %</a:t>
            </a:r>
            <a:endParaRPr lang="fr-FR" dirty="0">
              <a:solidFill>
                <a:schemeClr val="tx1">
                  <a:lumMod val="65000"/>
                  <a:lumOff val="35000"/>
                </a:schemeClr>
              </a:solidFill>
              <a:latin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Drogue injectée le plus souvent - Tendances 2010-2014</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92453006"/>
              </p:ext>
            </p:extLst>
          </p:nvPr>
        </p:nvGraphicFramePr>
        <p:xfrm>
          <a:off x="215516" y="1628800"/>
          <a:ext cx="8712968"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9</a:t>
            </a:fld>
            <a:endParaRPr lang="fr-CA"/>
          </a:p>
        </p:txBody>
      </p:sp>
      <p:sp>
        <p:nvSpPr>
          <p:cNvPr id="6" name="ZoneTexte 5"/>
          <p:cNvSpPr txBox="1"/>
          <p:nvPr/>
        </p:nvSpPr>
        <p:spPr>
          <a:xfrm>
            <a:off x="467544" y="5949280"/>
            <a:ext cx="6912767" cy="1138773"/>
          </a:xfrm>
          <a:prstGeom prst="rect">
            <a:avLst/>
          </a:prstGeom>
          <a:noFill/>
        </p:spPr>
        <p:txBody>
          <a:bodyPr wrap="square" rtlCol="0">
            <a:spAutoFit/>
          </a:bodyPr>
          <a:lstStyle/>
          <a:p>
            <a:r>
              <a:rPr lang="fr-FR" sz="1000" dirty="0" smtClean="0">
                <a:latin typeface="HelveticaNeueLT Std" pitchFamily="34" charset="0"/>
              </a:rPr>
              <a:t>Test par </a:t>
            </a:r>
            <a:r>
              <a:rPr lang="fr-FR" sz="1000" dirty="0" err="1" smtClean="0">
                <a:latin typeface="HelveticaNeueLT Std" pitchFamily="34" charset="0"/>
              </a:rPr>
              <a:t>bootstrap</a:t>
            </a:r>
            <a:r>
              <a:rPr lang="fr-FR" sz="1000" dirty="0" smtClean="0">
                <a:latin typeface="HelveticaNeueLT Std" pitchFamily="34" charset="0"/>
              </a:rPr>
              <a:t> (1 000 itérations). Les valeurs-p indiquées sont celles des tests faits sur l’ensemble de la période</a:t>
            </a:r>
          </a:p>
          <a:p>
            <a:r>
              <a:rPr lang="fr-FR" sz="1000" dirty="0" smtClean="0">
                <a:latin typeface="HelveticaNeueLT Std" pitchFamily="34" charset="0"/>
              </a:rPr>
              <a:t>La catégorie des médicaments opioïdes injectés est faite en regroupant les drogues individuelles suivantes : </a:t>
            </a:r>
            <a:r>
              <a:rPr lang="fr-FR" sz="1000" dirty="0" err="1" smtClean="0">
                <a:latin typeface="HelveticaNeueLT Std" pitchFamily="34" charset="0"/>
              </a:rPr>
              <a:t>Dilaudid</a:t>
            </a:r>
            <a:r>
              <a:rPr lang="fr-FR" sz="1000" dirty="0" smtClean="0">
                <a:latin typeface="HelveticaNeueLT Std" pitchFamily="34" charset="0"/>
              </a:rPr>
              <a:t> (prescrit ou non), méthadone (prescrite ou non), morphine (prescrite ou non), </a:t>
            </a:r>
            <a:r>
              <a:rPr lang="fr-FR" sz="1000" dirty="0" err="1" smtClean="0">
                <a:latin typeface="HelveticaNeueLT Std" pitchFamily="34" charset="0"/>
              </a:rPr>
              <a:t>suboxone</a:t>
            </a:r>
            <a:r>
              <a:rPr lang="fr-FR" sz="1000" dirty="0" smtClean="0">
                <a:latin typeface="HelveticaNeueLT Std" pitchFamily="34" charset="0"/>
              </a:rPr>
              <a:t> (prescrit ou non), </a:t>
            </a:r>
            <a:r>
              <a:rPr lang="fr-FR" sz="1000" dirty="0" err="1" smtClean="0">
                <a:latin typeface="HelveticaNeueLT Std" pitchFamily="34" charset="0"/>
              </a:rPr>
              <a:t>oxycodone</a:t>
            </a:r>
            <a:r>
              <a:rPr lang="fr-FR" sz="1000" dirty="0" smtClean="0">
                <a:latin typeface="HelveticaNeueLT Std" pitchFamily="34" charset="0"/>
              </a:rPr>
              <a:t>/</a:t>
            </a:r>
            <a:r>
              <a:rPr lang="fr-FR" sz="1000" dirty="0" err="1" smtClean="0">
                <a:latin typeface="HelveticaNeueLT Std" pitchFamily="34" charset="0"/>
              </a:rPr>
              <a:t>oxycontin</a:t>
            </a:r>
            <a:r>
              <a:rPr lang="fr-FR" sz="1000" dirty="0" smtClean="0">
                <a:latin typeface="HelveticaNeueLT Std" pitchFamily="34" charset="0"/>
              </a:rPr>
              <a:t> (prescrit ou non), </a:t>
            </a:r>
            <a:r>
              <a:rPr lang="fr-FR" sz="1000" dirty="0" err="1" smtClean="0">
                <a:latin typeface="HelveticaNeueLT Std" pitchFamily="34" charset="0"/>
              </a:rPr>
              <a:t>Hydromorph</a:t>
            </a:r>
            <a:r>
              <a:rPr lang="fr-FR" sz="1000" dirty="0" smtClean="0">
                <a:latin typeface="HelveticaNeueLT Std" pitchFamily="34" charset="0"/>
              </a:rPr>
              <a:t>-</a:t>
            </a:r>
            <a:r>
              <a:rPr lang="fr-FR" sz="1000" dirty="0" err="1" smtClean="0">
                <a:latin typeface="HelveticaNeueLT Std" pitchFamily="34" charset="0"/>
              </a:rPr>
              <a:t>Contin</a:t>
            </a:r>
            <a:r>
              <a:rPr lang="fr-FR" sz="1000" dirty="0" smtClean="0">
                <a:latin typeface="HelveticaNeueLT Std" pitchFamily="34" charset="0"/>
              </a:rPr>
              <a:t> (prescrit ou non) et les autres médicaments opioïdes non prescrits (incluant </a:t>
            </a:r>
            <a:r>
              <a:rPr lang="fr-FR" sz="1000" dirty="0" err="1" smtClean="0">
                <a:latin typeface="HelveticaNeueLT Std" pitchFamily="34" charset="0"/>
              </a:rPr>
              <a:t>fentanyl</a:t>
            </a:r>
            <a:r>
              <a:rPr lang="fr-FR" sz="1000" dirty="0" smtClean="0">
                <a:latin typeface="HelveticaNeueLT Std" pitchFamily="34" charset="0"/>
              </a:rPr>
              <a:t>, </a:t>
            </a:r>
            <a:r>
              <a:rPr lang="fr-FR" sz="1000" dirty="0" err="1" smtClean="0">
                <a:latin typeface="HelveticaNeueLT Std" pitchFamily="34" charset="0"/>
              </a:rPr>
              <a:t>demerol</a:t>
            </a:r>
            <a:r>
              <a:rPr lang="fr-FR" sz="1000" dirty="0" smtClean="0">
                <a:latin typeface="HelveticaNeueLT Std" pitchFamily="34" charset="0"/>
              </a:rPr>
              <a:t>, codéine, </a:t>
            </a:r>
            <a:r>
              <a:rPr lang="fr-FR" sz="1000" dirty="0" err="1" smtClean="0">
                <a:latin typeface="HelveticaNeueLT Std" pitchFamily="34" charset="0"/>
              </a:rPr>
              <a:t>OxyNEO</a:t>
            </a:r>
            <a:r>
              <a:rPr lang="fr-FR" sz="1000" dirty="0" smtClean="0">
                <a:latin typeface="HelveticaNeueLT Std" pitchFamily="34" charset="0"/>
              </a:rPr>
              <a:t>, mélange de cocaïne et d’un médicament opioïde).</a:t>
            </a:r>
          </a:p>
          <a:p>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6"/>
</p:tagLst>
</file>

<file path=ppt/tags/tag101.xml><?xml version="1.0" encoding="utf-8"?>
<p:tagLst xmlns:a="http://schemas.openxmlformats.org/drawingml/2006/main" xmlns:r="http://schemas.openxmlformats.org/officeDocument/2006/relationships" xmlns:p="http://schemas.openxmlformats.org/presentationml/2006/main">
  <p:tag name="NUM" val="97"/>
</p:tagLst>
</file>

<file path=ppt/tags/tag102.xml><?xml version="1.0" encoding="utf-8"?>
<p:tagLst xmlns:a="http://schemas.openxmlformats.org/drawingml/2006/main" xmlns:r="http://schemas.openxmlformats.org/officeDocument/2006/relationships" xmlns:p="http://schemas.openxmlformats.org/presentationml/2006/main">
  <p:tag name="NUM" val="98"/>
</p:tagLst>
</file>

<file path=ppt/tags/tag103.xml><?xml version="1.0" encoding="utf-8"?>
<p:tagLst xmlns:a="http://schemas.openxmlformats.org/drawingml/2006/main" xmlns:r="http://schemas.openxmlformats.org/officeDocument/2006/relationships" xmlns:p="http://schemas.openxmlformats.org/presentationml/2006/main">
  <p:tag name="NUM" val="99"/>
</p:tagLst>
</file>

<file path=ppt/tags/tag104.xml><?xml version="1.0" encoding="utf-8"?>
<p:tagLst xmlns:a="http://schemas.openxmlformats.org/drawingml/2006/main" xmlns:r="http://schemas.openxmlformats.org/officeDocument/2006/relationships" xmlns:p="http://schemas.openxmlformats.org/presentationml/2006/main">
  <p:tag name="NUM" val="100"/>
</p:tagLst>
</file>

<file path=ppt/tags/tag105.xml><?xml version="1.0" encoding="utf-8"?>
<p:tagLst xmlns:a="http://schemas.openxmlformats.org/drawingml/2006/main" xmlns:r="http://schemas.openxmlformats.org/officeDocument/2006/relationships" xmlns:p="http://schemas.openxmlformats.org/presentationml/2006/main">
  <p:tag name="NUM" val="101"/>
</p:tagLst>
</file>

<file path=ppt/tags/tag106.xml><?xml version="1.0" encoding="utf-8"?>
<p:tagLst xmlns:a="http://schemas.openxmlformats.org/drawingml/2006/main" xmlns:r="http://schemas.openxmlformats.org/officeDocument/2006/relationships" xmlns:p="http://schemas.openxmlformats.org/presentationml/2006/main">
  <p:tag name="NUM" val="102"/>
</p:tagLst>
</file>

<file path=ppt/tags/tag107.xml><?xml version="1.0" encoding="utf-8"?>
<p:tagLst xmlns:a="http://schemas.openxmlformats.org/drawingml/2006/main" xmlns:r="http://schemas.openxmlformats.org/officeDocument/2006/relationships" xmlns:p="http://schemas.openxmlformats.org/presentationml/2006/main">
  <p:tag name="NUM" val="103"/>
</p:tagLst>
</file>

<file path=ppt/tags/tag108.xml><?xml version="1.0" encoding="utf-8"?>
<p:tagLst xmlns:a="http://schemas.openxmlformats.org/drawingml/2006/main" xmlns:r="http://schemas.openxmlformats.org/officeDocument/2006/relationships" xmlns:p="http://schemas.openxmlformats.org/presentationml/2006/main">
  <p:tag name="NUM" val="104"/>
</p:tagLst>
</file>

<file path=ppt/tags/tag109.xml><?xml version="1.0" encoding="utf-8"?>
<p:tagLst xmlns:a="http://schemas.openxmlformats.org/drawingml/2006/main" xmlns:r="http://schemas.openxmlformats.org/officeDocument/2006/relationships" xmlns:p="http://schemas.openxmlformats.org/presentationml/2006/main">
  <p:tag name="NUM" val="10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06"/>
</p:tagLst>
</file>

<file path=ppt/tags/tag111.xml><?xml version="1.0" encoding="utf-8"?>
<p:tagLst xmlns:a="http://schemas.openxmlformats.org/drawingml/2006/main" xmlns:r="http://schemas.openxmlformats.org/officeDocument/2006/relationships" xmlns:p="http://schemas.openxmlformats.org/presentationml/2006/main">
  <p:tag name="NUM" val="67"/>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7"/>
</p:tagLst>
</file>

<file path=ppt/tags/tag33.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9"/>
</p:tagLst>
</file>

<file path=ppt/tags/tag35.xml><?xml version="1.0" encoding="utf-8"?>
<p:tagLst xmlns:a="http://schemas.openxmlformats.org/drawingml/2006/main" xmlns:r="http://schemas.openxmlformats.org/officeDocument/2006/relationships" xmlns:p="http://schemas.openxmlformats.org/presentationml/2006/main">
  <p:tag name="NUM" val="30"/>
</p:tagLst>
</file>

<file path=ppt/tags/tag36.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3"/>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6"/>
</p:tagLst>
</file>

<file path=ppt/tags/tag42.xml><?xml version="1.0" encoding="utf-8"?>
<p:tagLst xmlns:a="http://schemas.openxmlformats.org/drawingml/2006/main" xmlns:r="http://schemas.openxmlformats.org/officeDocument/2006/relationships" xmlns:p="http://schemas.openxmlformats.org/presentationml/2006/main">
  <p:tag name="NUM" val="37"/>
</p:tagLst>
</file>

<file path=ppt/tags/tag43.xml><?xml version="1.0" encoding="utf-8"?>
<p:tagLst xmlns:a="http://schemas.openxmlformats.org/drawingml/2006/main" xmlns:r="http://schemas.openxmlformats.org/officeDocument/2006/relationships" xmlns:p="http://schemas.openxmlformats.org/presentationml/2006/main">
  <p:tag name="NUM" val="38"/>
</p:tagLst>
</file>

<file path=ppt/tags/tag44.xml><?xml version="1.0" encoding="utf-8"?>
<p:tagLst xmlns:a="http://schemas.openxmlformats.org/drawingml/2006/main" xmlns:r="http://schemas.openxmlformats.org/officeDocument/2006/relationships" xmlns:p="http://schemas.openxmlformats.org/presentationml/2006/main">
  <p:tag name="NUM" val="39"/>
</p:tagLst>
</file>

<file path=ppt/tags/tag45.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1"/>
</p:tagLst>
</file>

<file path=ppt/tags/tag47.xml><?xml version="1.0" encoding="utf-8"?>
<p:tagLst xmlns:a="http://schemas.openxmlformats.org/drawingml/2006/main" xmlns:r="http://schemas.openxmlformats.org/officeDocument/2006/relationships" xmlns:p="http://schemas.openxmlformats.org/presentationml/2006/main">
  <p:tag name="NUM" val="42"/>
</p:tagLst>
</file>

<file path=ppt/tags/tag48.xml><?xml version="1.0" encoding="utf-8"?>
<p:tagLst xmlns:a="http://schemas.openxmlformats.org/drawingml/2006/main" xmlns:r="http://schemas.openxmlformats.org/officeDocument/2006/relationships" xmlns:p="http://schemas.openxmlformats.org/presentationml/2006/main">
  <p:tag name="NUM" val="43"/>
</p:tagLst>
</file>

<file path=ppt/tags/tag49.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45"/>
</p:tagLst>
</file>

<file path=ppt/tags/tag51.xml><?xml version="1.0" encoding="utf-8"?>
<p:tagLst xmlns:a="http://schemas.openxmlformats.org/drawingml/2006/main" xmlns:r="http://schemas.openxmlformats.org/officeDocument/2006/relationships" xmlns:p="http://schemas.openxmlformats.org/presentationml/2006/main">
  <p:tag name="NUM" val="46"/>
</p:tagLst>
</file>

<file path=ppt/tags/tag52.xml><?xml version="1.0" encoding="utf-8"?>
<p:tagLst xmlns:a="http://schemas.openxmlformats.org/drawingml/2006/main" xmlns:r="http://schemas.openxmlformats.org/officeDocument/2006/relationships" xmlns:p="http://schemas.openxmlformats.org/presentationml/2006/main">
  <p:tag name="NUM" val="47"/>
</p:tagLst>
</file>

<file path=ppt/tags/tag53.xml><?xml version="1.0" encoding="utf-8"?>
<p:tagLst xmlns:a="http://schemas.openxmlformats.org/drawingml/2006/main" xmlns:r="http://schemas.openxmlformats.org/officeDocument/2006/relationships" xmlns:p="http://schemas.openxmlformats.org/presentationml/2006/main">
  <p:tag name="NUM" val="48"/>
</p:tagLst>
</file>

<file path=ppt/tags/tag54.xml><?xml version="1.0" encoding="utf-8"?>
<p:tagLst xmlns:a="http://schemas.openxmlformats.org/drawingml/2006/main" xmlns:r="http://schemas.openxmlformats.org/officeDocument/2006/relationships" xmlns:p="http://schemas.openxmlformats.org/presentationml/2006/main">
  <p:tag name="NUM" val="49"/>
</p:tagLst>
</file>

<file path=ppt/tags/tag55.xml><?xml version="1.0" encoding="utf-8"?>
<p:tagLst xmlns:a="http://schemas.openxmlformats.org/drawingml/2006/main" xmlns:r="http://schemas.openxmlformats.org/officeDocument/2006/relationships" xmlns:p="http://schemas.openxmlformats.org/presentationml/2006/main">
  <p:tag name="NUM" val="50"/>
</p:tagLst>
</file>

<file path=ppt/tags/tag56.xml><?xml version="1.0" encoding="utf-8"?>
<p:tagLst xmlns:a="http://schemas.openxmlformats.org/drawingml/2006/main" xmlns:r="http://schemas.openxmlformats.org/officeDocument/2006/relationships" xmlns:p="http://schemas.openxmlformats.org/presentationml/2006/main">
  <p:tag name="NUM" val="51"/>
</p:tagLst>
</file>

<file path=ppt/tags/tag57.xml><?xml version="1.0" encoding="utf-8"?>
<p:tagLst xmlns:a="http://schemas.openxmlformats.org/drawingml/2006/main" xmlns:r="http://schemas.openxmlformats.org/officeDocument/2006/relationships" xmlns:p="http://schemas.openxmlformats.org/presentationml/2006/main">
  <p:tag name="NUM" val="52"/>
</p:tagLst>
</file>

<file path=ppt/tags/tag58.xml><?xml version="1.0" encoding="utf-8"?>
<p:tagLst xmlns:a="http://schemas.openxmlformats.org/drawingml/2006/main" xmlns:r="http://schemas.openxmlformats.org/officeDocument/2006/relationships" xmlns:p="http://schemas.openxmlformats.org/presentationml/2006/main">
  <p:tag name="NUM" val="53"/>
</p:tagLst>
</file>

<file path=ppt/tags/tag59.xml><?xml version="1.0" encoding="utf-8"?>
<p:tagLst xmlns:a="http://schemas.openxmlformats.org/drawingml/2006/main" xmlns:r="http://schemas.openxmlformats.org/officeDocument/2006/relationships" xmlns:p="http://schemas.openxmlformats.org/presentationml/2006/main">
  <p:tag name="NUM" val="5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5"/>
</p:tagLst>
</file>

<file path=ppt/tags/tag61.xml><?xml version="1.0" encoding="utf-8"?>
<p:tagLst xmlns:a="http://schemas.openxmlformats.org/drawingml/2006/main" xmlns:r="http://schemas.openxmlformats.org/officeDocument/2006/relationships" xmlns:p="http://schemas.openxmlformats.org/presentationml/2006/main">
  <p:tag name="NUM" val="56"/>
</p:tagLst>
</file>

<file path=ppt/tags/tag62.xml><?xml version="1.0" encoding="utf-8"?>
<p:tagLst xmlns:a="http://schemas.openxmlformats.org/drawingml/2006/main" xmlns:r="http://schemas.openxmlformats.org/officeDocument/2006/relationships" xmlns:p="http://schemas.openxmlformats.org/presentationml/2006/main">
  <p:tag name="NUM" val="57"/>
</p:tagLst>
</file>

<file path=ppt/tags/tag63.xml><?xml version="1.0" encoding="utf-8"?>
<p:tagLst xmlns:a="http://schemas.openxmlformats.org/drawingml/2006/main" xmlns:r="http://schemas.openxmlformats.org/officeDocument/2006/relationships" xmlns:p="http://schemas.openxmlformats.org/presentationml/2006/main">
  <p:tag name="NUM" val="58"/>
</p:tagLst>
</file>

<file path=ppt/tags/tag64.xml><?xml version="1.0" encoding="utf-8"?>
<p:tagLst xmlns:a="http://schemas.openxmlformats.org/drawingml/2006/main" xmlns:r="http://schemas.openxmlformats.org/officeDocument/2006/relationships" xmlns:p="http://schemas.openxmlformats.org/presentationml/2006/main">
  <p:tag name="NUM" val="59"/>
</p:tagLst>
</file>

<file path=ppt/tags/tag65.xml><?xml version="1.0" encoding="utf-8"?>
<p:tagLst xmlns:a="http://schemas.openxmlformats.org/drawingml/2006/main" xmlns:r="http://schemas.openxmlformats.org/officeDocument/2006/relationships" xmlns:p="http://schemas.openxmlformats.org/presentationml/2006/main">
  <p:tag name="NUM" val="60"/>
</p:tagLst>
</file>

<file path=ppt/tags/tag66.xml><?xml version="1.0" encoding="utf-8"?>
<p:tagLst xmlns:a="http://schemas.openxmlformats.org/drawingml/2006/main" xmlns:r="http://schemas.openxmlformats.org/officeDocument/2006/relationships" xmlns:p="http://schemas.openxmlformats.org/presentationml/2006/main">
  <p:tag name="NUM" val="61"/>
</p:tagLst>
</file>

<file path=ppt/tags/tag67.xml><?xml version="1.0" encoding="utf-8"?>
<p:tagLst xmlns:a="http://schemas.openxmlformats.org/drawingml/2006/main" xmlns:r="http://schemas.openxmlformats.org/officeDocument/2006/relationships" xmlns:p="http://schemas.openxmlformats.org/presentationml/2006/main">
  <p:tag name="NUM" val="62"/>
</p:tagLst>
</file>

<file path=ppt/tags/tag68.xml><?xml version="1.0" encoding="utf-8"?>
<p:tagLst xmlns:a="http://schemas.openxmlformats.org/drawingml/2006/main" xmlns:r="http://schemas.openxmlformats.org/officeDocument/2006/relationships" xmlns:p="http://schemas.openxmlformats.org/presentationml/2006/main">
  <p:tag name="NUM" val="63"/>
</p:tagLst>
</file>

<file path=ppt/tags/tag69.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5"/>
</p:tagLst>
</file>

<file path=ppt/tags/tag71.xml><?xml version="1.0" encoding="utf-8"?>
<p:tagLst xmlns:a="http://schemas.openxmlformats.org/drawingml/2006/main" xmlns:r="http://schemas.openxmlformats.org/officeDocument/2006/relationships" xmlns:p="http://schemas.openxmlformats.org/presentationml/2006/main">
  <p:tag name="NUM" val="66"/>
</p:tagLst>
</file>

<file path=ppt/tags/tag72.xml><?xml version="1.0" encoding="utf-8"?>
<p:tagLst xmlns:a="http://schemas.openxmlformats.org/drawingml/2006/main" xmlns:r="http://schemas.openxmlformats.org/officeDocument/2006/relationships" xmlns:p="http://schemas.openxmlformats.org/presentationml/2006/main">
  <p:tag name="NUM" val="68"/>
</p:tagLst>
</file>

<file path=ppt/tags/tag73.xml><?xml version="1.0" encoding="utf-8"?>
<p:tagLst xmlns:a="http://schemas.openxmlformats.org/drawingml/2006/main" xmlns:r="http://schemas.openxmlformats.org/officeDocument/2006/relationships" xmlns:p="http://schemas.openxmlformats.org/presentationml/2006/main">
  <p:tag name="NUM" val="69"/>
</p:tagLst>
</file>

<file path=ppt/tags/tag74.xml><?xml version="1.0" encoding="utf-8"?>
<p:tagLst xmlns:a="http://schemas.openxmlformats.org/drawingml/2006/main" xmlns:r="http://schemas.openxmlformats.org/officeDocument/2006/relationships" xmlns:p="http://schemas.openxmlformats.org/presentationml/2006/main">
  <p:tag name="NUM" val="70"/>
</p:tagLst>
</file>

<file path=ppt/tags/tag75.xml><?xml version="1.0" encoding="utf-8"?>
<p:tagLst xmlns:a="http://schemas.openxmlformats.org/drawingml/2006/main" xmlns:r="http://schemas.openxmlformats.org/officeDocument/2006/relationships" xmlns:p="http://schemas.openxmlformats.org/presentationml/2006/main">
  <p:tag name="NUM" val="71"/>
</p:tagLst>
</file>

<file path=ppt/tags/tag76.xml><?xml version="1.0" encoding="utf-8"?>
<p:tagLst xmlns:a="http://schemas.openxmlformats.org/drawingml/2006/main" xmlns:r="http://schemas.openxmlformats.org/officeDocument/2006/relationships" xmlns:p="http://schemas.openxmlformats.org/presentationml/2006/main">
  <p:tag name="NUM" val="72"/>
</p:tagLst>
</file>

<file path=ppt/tags/tag77.xml><?xml version="1.0" encoding="utf-8"?>
<p:tagLst xmlns:a="http://schemas.openxmlformats.org/drawingml/2006/main" xmlns:r="http://schemas.openxmlformats.org/officeDocument/2006/relationships" xmlns:p="http://schemas.openxmlformats.org/presentationml/2006/main">
  <p:tag name="NUM" val="73"/>
</p:tagLst>
</file>

<file path=ppt/tags/tag78.xml><?xml version="1.0" encoding="utf-8"?>
<p:tagLst xmlns:a="http://schemas.openxmlformats.org/drawingml/2006/main" xmlns:r="http://schemas.openxmlformats.org/officeDocument/2006/relationships" xmlns:p="http://schemas.openxmlformats.org/presentationml/2006/main">
  <p:tag name="NUM" val="74"/>
</p:tagLst>
</file>

<file path=ppt/tags/tag79.xml><?xml version="1.0" encoding="utf-8"?>
<p:tagLst xmlns:a="http://schemas.openxmlformats.org/drawingml/2006/main" xmlns:r="http://schemas.openxmlformats.org/officeDocument/2006/relationships" xmlns:p="http://schemas.openxmlformats.org/presentationml/2006/main">
  <p:tag name="NUM" val="7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6"/>
</p:tagLst>
</file>

<file path=ppt/tags/tag81.xml><?xml version="1.0" encoding="utf-8"?>
<p:tagLst xmlns:a="http://schemas.openxmlformats.org/drawingml/2006/main" xmlns:r="http://schemas.openxmlformats.org/officeDocument/2006/relationships" xmlns:p="http://schemas.openxmlformats.org/presentationml/2006/main">
  <p:tag name="NUM" val="77"/>
</p:tagLst>
</file>

<file path=ppt/tags/tag82.xml><?xml version="1.0" encoding="utf-8"?>
<p:tagLst xmlns:a="http://schemas.openxmlformats.org/drawingml/2006/main" xmlns:r="http://schemas.openxmlformats.org/officeDocument/2006/relationships" xmlns:p="http://schemas.openxmlformats.org/presentationml/2006/main">
  <p:tag name="NUM" val="78"/>
</p:tagLst>
</file>

<file path=ppt/tags/tag83.xml><?xml version="1.0" encoding="utf-8"?>
<p:tagLst xmlns:a="http://schemas.openxmlformats.org/drawingml/2006/main" xmlns:r="http://schemas.openxmlformats.org/officeDocument/2006/relationships" xmlns:p="http://schemas.openxmlformats.org/presentationml/2006/main">
  <p:tag name="NUM" val="79"/>
</p:tagLst>
</file>

<file path=ppt/tags/tag84.xml><?xml version="1.0" encoding="utf-8"?>
<p:tagLst xmlns:a="http://schemas.openxmlformats.org/drawingml/2006/main" xmlns:r="http://schemas.openxmlformats.org/officeDocument/2006/relationships" xmlns:p="http://schemas.openxmlformats.org/presentationml/2006/main">
  <p:tag name="NUM" val="80"/>
</p:tagLst>
</file>

<file path=ppt/tags/tag85.xml><?xml version="1.0" encoding="utf-8"?>
<p:tagLst xmlns:a="http://schemas.openxmlformats.org/drawingml/2006/main" xmlns:r="http://schemas.openxmlformats.org/officeDocument/2006/relationships" xmlns:p="http://schemas.openxmlformats.org/presentationml/2006/main">
  <p:tag name="NUM" val="81"/>
</p:tagLst>
</file>

<file path=ppt/tags/tag86.xml><?xml version="1.0" encoding="utf-8"?>
<p:tagLst xmlns:a="http://schemas.openxmlformats.org/drawingml/2006/main" xmlns:r="http://schemas.openxmlformats.org/officeDocument/2006/relationships" xmlns:p="http://schemas.openxmlformats.org/presentationml/2006/main">
  <p:tag name="NUM" val="82"/>
</p:tagLst>
</file>

<file path=ppt/tags/tag87.xml><?xml version="1.0" encoding="utf-8"?>
<p:tagLst xmlns:a="http://schemas.openxmlformats.org/drawingml/2006/main" xmlns:r="http://schemas.openxmlformats.org/officeDocument/2006/relationships" xmlns:p="http://schemas.openxmlformats.org/presentationml/2006/main">
  <p:tag name="NUM" val="83"/>
</p:tagLst>
</file>

<file path=ppt/tags/tag88.xml><?xml version="1.0" encoding="utf-8"?>
<p:tagLst xmlns:a="http://schemas.openxmlformats.org/drawingml/2006/main" xmlns:r="http://schemas.openxmlformats.org/officeDocument/2006/relationships" xmlns:p="http://schemas.openxmlformats.org/presentationml/2006/main">
  <p:tag name="NUM" val="84"/>
</p:tagLst>
</file>

<file path=ppt/tags/tag89.xml><?xml version="1.0" encoding="utf-8"?>
<p:tagLst xmlns:a="http://schemas.openxmlformats.org/drawingml/2006/main" xmlns:r="http://schemas.openxmlformats.org/officeDocument/2006/relationships" xmlns:p="http://schemas.openxmlformats.org/presentationml/2006/main">
  <p:tag name="NUM" val="8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6"/>
</p:tagLst>
</file>

<file path=ppt/tags/tag91.xml><?xml version="1.0" encoding="utf-8"?>
<p:tagLst xmlns:a="http://schemas.openxmlformats.org/drawingml/2006/main" xmlns:r="http://schemas.openxmlformats.org/officeDocument/2006/relationships" xmlns:p="http://schemas.openxmlformats.org/presentationml/2006/main">
  <p:tag name="NUM" val="87"/>
</p:tagLst>
</file>

<file path=ppt/tags/tag92.xml><?xml version="1.0" encoding="utf-8"?>
<p:tagLst xmlns:a="http://schemas.openxmlformats.org/drawingml/2006/main" xmlns:r="http://schemas.openxmlformats.org/officeDocument/2006/relationships" xmlns:p="http://schemas.openxmlformats.org/presentationml/2006/main">
  <p:tag name="NUM" val="88"/>
</p:tagLst>
</file>

<file path=ppt/tags/tag93.xml><?xml version="1.0" encoding="utf-8"?>
<p:tagLst xmlns:a="http://schemas.openxmlformats.org/drawingml/2006/main" xmlns:r="http://schemas.openxmlformats.org/officeDocument/2006/relationships" xmlns:p="http://schemas.openxmlformats.org/presentationml/2006/main">
  <p:tag name="NUM" val="89"/>
</p:tagLst>
</file>

<file path=ppt/tags/tag94.xml><?xml version="1.0" encoding="utf-8"?>
<p:tagLst xmlns:a="http://schemas.openxmlformats.org/drawingml/2006/main" xmlns:r="http://schemas.openxmlformats.org/officeDocument/2006/relationships" xmlns:p="http://schemas.openxmlformats.org/presentationml/2006/main">
  <p:tag name="NUM" val="90"/>
</p:tagLst>
</file>

<file path=ppt/tags/tag95.xml><?xml version="1.0" encoding="utf-8"?>
<p:tagLst xmlns:a="http://schemas.openxmlformats.org/drawingml/2006/main" xmlns:r="http://schemas.openxmlformats.org/officeDocument/2006/relationships" xmlns:p="http://schemas.openxmlformats.org/presentationml/2006/main">
  <p:tag name="NUM" val="91"/>
</p:tagLst>
</file>

<file path=ppt/tags/tag96.xml><?xml version="1.0" encoding="utf-8"?>
<p:tagLst xmlns:a="http://schemas.openxmlformats.org/drawingml/2006/main" xmlns:r="http://schemas.openxmlformats.org/officeDocument/2006/relationships" xmlns:p="http://schemas.openxmlformats.org/presentationml/2006/main">
  <p:tag name="NUM" val="92"/>
</p:tagLst>
</file>

<file path=ppt/tags/tag97.xml><?xml version="1.0" encoding="utf-8"?>
<p:tagLst xmlns:a="http://schemas.openxmlformats.org/drawingml/2006/main" xmlns:r="http://schemas.openxmlformats.org/officeDocument/2006/relationships" xmlns:p="http://schemas.openxmlformats.org/presentationml/2006/main">
  <p:tag name="NUM" val="93"/>
</p:tagLst>
</file>

<file path=ppt/tags/tag98.xml><?xml version="1.0" encoding="utf-8"?>
<p:tagLst xmlns:a="http://schemas.openxmlformats.org/drawingml/2006/main" xmlns:r="http://schemas.openxmlformats.org/officeDocument/2006/relationships" xmlns:p="http://schemas.openxmlformats.org/presentationml/2006/main">
  <p:tag name="NUM" val="94"/>
</p:tagLst>
</file>

<file path=ppt/tags/tag99.xml><?xml version="1.0" encoding="utf-8"?>
<p:tagLst xmlns:a="http://schemas.openxmlformats.org/drawingml/2006/main" xmlns:r="http://schemas.openxmlformats.org/officeDocument/2006/relationships" xmlns:p="http://schemas.openxmlformats.org/presentationml/2006/main">
  <p:tag name="NUM" val="95"/>
</p:tagLst>
</file>

<file path=ppt/theme/theme1.xml><?xml version="1.0" encoding="utf-8"?>
<a:theme xmlns:a="http://schemas.openxmlformats.org/drawingml/2006/main" name="Thème_insp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0B404-C65E-4244-8619-85B2F71F2FD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C38A20-72CB-4451-92D9-25BD3F64B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64EB1B-067D-46D2-81FE-EEF90798F9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15301</TotalTime>
  <Words>5424</Words>
  <Application>Microsoft Office PowerPoint</Application>
  <PresentationFormat>Affichage à l'écran (4:3)</PresentationFormat>
  <Paragraphs>1232</Paragraphs>
  <Slides>42</Slides>
  <Notes>30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42</vt:i4>
      </vt:variant>
    </vt:vector>
  </HeadingPairs>
  <TitlesOfParts>
    <vt:vector size="54" baseType="lpstr">
      <vt:lpstr>Arial</vt:lpstr>
      <vt:lpstr>Calibri</vt:lpstr>
      <vt:lpstr>Courier</vt:lpstr>
      <vt:lpstr>Georgia</vt:lpstr>
      <vt:lpstr>Helvetica</vt:lpstr>
      <vt:lpstr>HelveticaNeueLT Std</vt:lpstr>
      <vt:lpstr>HelveticaNeueLT Std Lt</vt:lpstr>
      <vt:lpstr>Raleway</vt:lpstr>
      <vt:lpstr>Symbol</vt:lpstr>
      <vt:lpstr>Times New Roman</vt:lpstr>
      <vt:lpstr>Wingdings</vt:lpstr>
      <vt:lpstr>Thème_inspq</vt:lpstr>
      <vt:lpstr>Surveillance des maladies infectieuses chez les Utilisateurs de Drogues par Injection </vt:lpstr>
      <vt:lpstr>Qu’est-ce que SurvUDI?</vt:lpstr>
      <vt:lpstr>Méthodologie</vt:lpstr>
      <vt:lpstr>Caractéristiques sociodémographiques au 31 mars 2015 </vt:lpstr>
      <vt:lpstr>Présentation PowerPoint</vt:lpstr>
      <vt:lpstr>Drogues injectées au moins une fois dans les six derniers mois - 2009-2015</vt:lpstr>
      <vt:lpstr>Drogues consommées au moins une fois dans les 6 derniers mois - Tendances 2003-2014</vt:lpstr>
      <vt:lpstr>Présentation PowerPoint</vt:lpstr>
      <vt:lpstr>Drogue injectée le plus souvent - Tendances 2010-2014</vt:lpstr>
      <vt:lpstr> Association entre l’injection fréquente et la drogue injectée le plus souvent, 2011-2015 </vt:lpstr>
      <vt:lpstr>Utilisation de seringues et de matériels déjà utilisés par quelqu’un d’autre Tendances 1995-2014</vt:lpstr>
      <vt:lpstr>Utilisation de seringues déjà utilisées par quelqu’un d’autre - selon la région, 2011-2015</vt:lpstr>
      <vt:lpstr>Utilisation de matériels déjà utilisés par quelqu’un d’autre - selon la région, 2011-2015</vt:lpstr>
      <vt:lpstr>Injection de restes de drogues (wash) -selon la région, 2011-2015</vt:lpstr>
      <vt:lpstr>Injection de restes de drogues (wash) - avec un coton, filtre ou contenant déjà utilisé par quelqu’un d’autre - selon la région, 2011-2015</vt:lpstr>
      <vt:lpstr>Injection de restes de drogues (wash) - avec un coton, filtre ou contenant déjà utilisé par quelqu’un d’autre - selon la drogue injectée le plus souvent, 2011-2015</vt:lpstr>
      <vt:lpstr>Comportements sexuels - femmes 2003-2015</vt:lpstr>
      <vt:lpstr>Comportements sexuels - hommes  2003-2015</vt:lpstr>
      <vt:lpstr>Infection par le VIH et le VHC</vt:lpstr>
      <vt:lpstr>Prévalence du VIH, variations régionales (2003-2015)</vt:lpstr>
      <vt:lpstr>Prévalence des anticorps contre le VHC variations régionales (2003-2015)</vt:lpstr>
      <vt:lpstr>Incidence VIH et VHC (par 100 PA) Variations régionales</vt:lpstr>
      <vt:lpstr>Incidence du VIH  Tendances 1995-2013</vt:lpstr>
      <vt:lpstr>Incidence du VHC  Tendances 1998-2013</vt:lpstr>
      <vt:lpstr>Facteurs de risque de l’incidence du VIH 1995-2015</vt:lpstr>
      <vt:lpstr>Facteurs de risque de l’incidence du VHC 1997-2015</vt:lpstr>
      <vt:lpstr>Dépistage et prise en charge VIH/VHC 2003-2015</vt:lpstr>
      <vt:lpstr>Dépistage du VIH et du VHC à vie   Tendances 2003-2014</vt:lpstr>
      <vt:lpstr>Dépistage du VIH et du VHC parmi les participants n’ayant jamais reçu un résultat positif, dernière année   Tendances 2003-2014</vt:lpstr>
      <vt:lpstr>Présentation PowerPoint</vt:lpstr>
      <vt:lpstr>Consultation d'un médecin  dans les 6 derniers mois pour son infection Tendances 2003-2014</vt:lpstr>
      <vt:lpstr>Prise actuelle de médicaments contre le VIH et  prise à vie de médicaments contre le VHC Tendances 2003-2014</vt:lpstr>
      <vt:lpstr>Éléments de la cascade de soins VIH</vt:lpstr>
      <vt:lpstr>Éléments de la cascade de soins VHC</vt:lpstr>
      <vt:lpstr>Utilisation des CAMI, 2011-2015</vt:lpstr>
      <vt:lpstr>Utilisation des CAMI, 2011-2015</vt:lpstr>
      <vt:lpstr>Impact sur les interventions</vt:lpstr>
      <vt:lpstr>Impact sur les interventions (2)</vt:lpstr>
      <vt:lpstr>Impact sur les interventions (3)</vt:lpstr>
      <vt:lpstr>Impact sur les interventions (4)</vt:lpstr>
      <vt:lpstr>Remerciements</vt:lpstr>
      <vt:lpstr>L’équipe SurvUDI</vt:lpstr>
    </vt:vector>
  </TitlesOfParts>
  <Company>INSPQ&lt;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gigisa01</dc:creator>
  <cp:lastModifiedBy>Isabelle Gignac</cp:lastModifiedBy>
  <cp:revision>1200</cp:revision>
  <dcterms:created xsi:type="dcterms:W3CDTF">2008-03-27T18:37:13Z</dcterms:created>
  <dcterms:modified xsi:type="dcterms:W3CDTF">2017-02-21T20:43:40Z</dcterms:modified>
</cp:coreProperties>
</file>