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00.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4.xml" ContentType="application/vnd.openxmlformats-officedocument.presentationml.tags+xml"/>
  <Override PartName="/ppt/tags/tag49.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3.xml" ContentType="application/vnd.openxmlformats-officedocument.presentationml.tags+xml"/>
  <Override PartName="/ppt/tags/tag47.xml" ContentType="application/vnd.openxmlformats-officedocument.presentationml.tags+xml"/>
  <Override PartName="/ppt/tags/tag57.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8.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7.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39.xml" ContentType="application/vnd.openxmlformats-officedocument.presentationml.tags+xml"/>
  <Override PartName="/ppt/tags/tag37.xml" ContentType="application/vnd.openxmlformats-officedocument.presentationml.tags+xml"/>
  <Override PartName="/ppt/tags/tag15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8.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94.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95.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16.xml" ContentType="application/vnd.openxmlformats-officedocument.presentationml.tags+xml"/>
  <Override PartName="/ppt/tags/tag96.xml" ContentType="application/vnd.openxmlformats-officedocument.presentationml.tags+xml"/>
  <Override PartName="/ppt/tags/tag115.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111.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71.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29.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28.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127.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5.xml" ContentType="application/vnd.openxmlformats-officedocument.presentationml.tags+xml"/>
  <Override PartName="/ppt/tags/tag79.xml" ContentType="application/vnd.openxmlformats-officedocument.presentationml.tags+xml"/>
  <Override PartName="/ppt/tags/tag134.xml" ContentType="application/vnd.openxmlformats-officedocument.presentationml.tags+xml"/>
  <Override PartName="/ppt/tags/tag80.xml" ContentType="application/vnd.openxmlformats-officedocument.presentationml.tags+xml"/>
  <Override PartName="/ppt/tags/tag133.xml" ContentType="application/vnd.openxmlformats-officedocument.presentationml.tags+xml"/>
  <Override PartName="/ppt/tags/tag81.xml" ContentType="application/vnd.openxmlformats-officedocument.presentationml.tags+xml"/>
  <Override PartName="/ppt/tags/tag9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handoutMasterIdLst>
    <p:handoutMasterId r:id="rId29"/>
  </p:handoutMasterIdLst>
  <p:sldIdLst>
    <p:sldId id="266" r:id="rId2"/>
    <p:sldId id="269" r:id="rId3"/>
    <p:sldId id="270" r:id="rId4"/>
    <p:sldId id="271" r:id="rId5"/>
    <p:sldId id="287" r:id="rId6"/>
    <p:sldId id="290" r:id="rId7"/>
    <p:sldId id="273" r:id="rId8"/>
    <p:sldId id="272" r:id="rId9"/>
    <p:sldId id="289" r:id="rId10"/>
    <p:sldId id="291" r:id="rId11"/>
    <p:sldId id="274" r:id="rId12"/>
    <p:sldId id="277" r:id="rId13"/>
    <p:sldId id="298" r:id="rId14"/>
    <p:sldId id="299" r:id="rId15"/>
    <p:sldId id="278" r:id="rId16"/>
    <p:sldId id="280" r:id="rId17"/>
    <p:sldId id="300" r:id="rId18"/>
    <p:sldId id="282" r:id="rId19"/>
    <p:sldId id="293" r:id="rId20"/>
    <p:sldId id="294" r:id="rId21"/>
    <p:sldId id="283" r:id="rId22"/>
    <p:sldId id="286" r:id="rId23"/>
    <p:sldId id="297" r:id="rId24"/>
    <p:sldId id="296" r:id="rId25"/>
    <p:sldId id="284" r:id="rId26"/>
    <p:sldId id="285" r:id="rId27"/>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D9D"/>
    <a:srgbClr val="66FF33"/>
    <a:srgbClr val="66FF66"/>
    <a:srgbClr val="ECF2B8"/>
    <a:srgbClr val="DDE77D"/>
    <a:srgbClr val="F3F7D1"/>
    <a:srgbClr val="FFFFFF"/>
    <a:srgbClr val="777777"/>
    <a:srgbClr val="B3E9EF"/>
    <a:srgbClr val="B6EAF0"/>
  </p:clrMru>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357" autoAdjust="0"/>
  </p:normalViewPr>
  <p:slideViewPr>
    <p:cSldViewPr>
      <p:cViewPr>
        <p:scale>
          <a:sx n="100" d="100"/>
          <a:sy n="100" d="100"/>
        </p:scale>
        <p:origin x="-1224"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fr-CA"/>
  <c:style val="26"/>
  <c:chart>
    <c:title>
      <c:layout>
        <c:manualLayout>
          <c:xMode val="edge"/>
          <c:yMode val="edge"/>
          <c:x val="0.44382161802448489"/>
          <c:y val="1.6836195965366941E-2"/>
        </c:manualLayout>
      </c:layout>
      <c:txPr>
        <a:bodyPr/>
        <a:lstStyle/>
        <a:p>
          <a:pPr>
            <a:defRPr lang="fr-FR"/>
          </a:pPr>
          <a:endParaRPr lang="fr-FR"/>
        </a:p>
      </c:txPr>
    </c:title>
    <c:plotArea>
      <c:layout/>
      <c:pieChart>
        <c:varyColors val="1"/>
        <c:ser>
          <c:idx val="0"/>
          <c:order val="0"/>
          <c:tx>
            <c:strRef>
              <c:f>Feuil1!$B$1</c:f>
              <c:strCache>
                <c:ptCount val="1"/>
                <c:pt idx="0">
                  <c:v>2009-2012</c:v>
                </c:pt>
              </c:strCache>
            </c:strRef>
          </c:tx>
          <c:dPt>
            <c:idx val="0"/>
            <c:spPr>
              <a:solidFill>
                <a:schemeClr val="accent5">
                  <a:lumMod val="75000"/>
                </a:schemeClr>
              </a:solidFill>
            </c:spPr>
          </c:dPt>
          <c:dPt>
            <c:idx val="1"/>
            <c:spPr>
              <a:solidFill>
                <a:schemeClr val="accent6"/>
              </a:solidFill>
            </c:spPr>
          </c:dPt>
          <c:dPt>
            <c:idx val="2"/>
            <c:spPr>
              <a:solidFill>
                <a:schemeClr val="bg1"/>
              </a:solidFill>
            </c:spPr>
          </c:dPt>
          <c:dPt>
            <c:idx val="3"/>
            <c:spPr>
              <a:solidFill>
                <a:schemeClr val="tx1"/>
              </a:solidFill>
            </c:spPr>
          </c:dPt>
          <c:dPt>
            <c:idx val="4"/>
            <c:spPr>
              <a:solidFill>
                <a:schemeClr val="accent5">
                  <a:lumMod val="40000"/>
                  <a:lumOff val="60000"/>
                </a:schemeClr>
              </a:solidFill>
            </c:spPr>
          </c:dPt>
          <c:dLbls>
            <c:dLbl>
              <c:idx val="0"/>
              <c:layout/>
              <c:tx>
                <c:rich>
                  <a:bodyPr/>
                  <a:lstStyle/>
                  <a:p>
                    <a:r>
                      <a:rPr lang="en-US"/>
                      <a:t>46,9 %</a:t>
                    </a:r>
                  </a:p>
                </c:rich>
              </c:tx>
              <c:showVal val="1"/>
            </c:dLbl>
            <c:dLbl>
              <c:idx val="1"/>
              <c:layout>
                <c:manualLayout>
                  <c:x val="-1.2111448896250585E-2"/>
                  <c:y val="0.14181070415290684"/>
                </c:manualLayout>
              </c:layout>
              <c:tx>
                <c:rich>
                  <a:bodyPr/>
                  <a:lstStyle/>
                  <a:p>
                    <a:r>
                      <a:rPr lang="en-US" dirty="0" smtClean="0"/>
                      <a:t>37,8 %</a:t>
                    </a:r>
                    <a:endParaRPr lang="en-US" dirty="0"/>
                  </a:p>
                </c:rich>
              </c:tx>
              <c:showVal val="1"/>
            </c:dLbl>
            <c:dLbl>
              <c:idx val="2"/>
              <c:layout>
                <c:manualLayout>
                  <c:x val="-3.4614098945179056E-2"/>
                  <c:y val="2.2797358263865796E-3"/>
                </c:manualLayout>
              </c:layout>
              <c:tx>
                <c:rich>
                  <a:bodyPr/>
                  <a:lstStyle/>
                  <a:p>
                    <a:r>
                      <a:rPr lang="en-US" dirty="0" smtClean="0"/>
                      <a:t>10 %</a:t>
                    </a:r>
                    <a:endParaRPr lang="en-US" dirty="0"/>
                  </a:p>
                </c:rich>
              </c:tx>
              <c:showVal val="1"/>
            </c:dLbl>
            <c:dLbl>
              <c:idx val="3"/>
              <c:layout>
                <c:manualLayout>
                  <c:x val="-6.5986368066775112E-4"/>
                  <c:y val="-3.8202477572176589E-2"/>
                </c:manualLayout>
              </c:layout>
              <c:tx>
                <c:rich>
                  <a:bodyPr/>
                  <a:lstStyle/>
                  <a:p>
                    <a:r>
                      <a:rPr lang="en-US" dirty="0" smtClean="0"/>
                      <a:t>3,1 %</a:t>
                    </a:r>
                    <a:endParaRPr lang="en-US" dirty="0"/>
                  </a:p>
                </c:rich>
              </c:tx>
              <c:showVal val="1"/>
            </c:dLbl>
            <c:dLbl>
              <c:idx val="4"/>
              <c:layout>
                <c:manualLayout>
                  <c:x val="3.1084228576173985E-2"/>
                  <c:y val="-2.0738127996185581E-2"/>
                </c:manualLayout>
              </c:layout>
              <c:tx>
                <c:rich>
                  <a:bodyPr/>
                  <a:lstStyle/>
                  <a:p>
                    <a:r>
                      <a:rPr lang="en-US" dirty="0" smtClean="0"/>
                      <a:t>2,2 %</a:t>
                    </a:r>
                    <a:endParaRPr lang="en-US" dirty="0"/>
                  </a:p>
                </c:rich>
              </c:tx>
              <c:showVal val="1"/>
            </c:dLbl>
            <c:txPr>
              <a:bodyPr/>
              <a:lstStyle/>
              <a:p>
                <a:pPr>
                  <a:defRPr lang="fr-FR"/>
                </a:pPr>
                <a:endParaRPr lang="fr-FR"/>
              </a:p>
            </c:txPr>
            <c:showVal val="1"/>
            <c:showLeaderLines val="1"/>
            <c:leaderLines>
              <c:spPr>
                <a:ln>
                  <a:solidFill>
                    <a:schemeClr val="bg1"/>
                  </a:solidFill>
                </a:ln>
              </c:spPr>
            </c:leaderLines>
          </c:dLbls>
          <c:cat>
            <c:strRef>
              <c:f>Feuil1!$A$2:$A$6</c:f>
              <c:strCache>
                <c:ptCount val="5"/>
                <c:pt idx="0">
                  <c:v>cocaïne</c:v>
                </c:pt>
                <c:pt idx="1">
                  <c:v>médicaments opioïdes</c:v>
                </c:pt>
                <c:pt idx="2">
                  <c:v>héroïne</c:v>
                </c:pt>
                <c:pt idx="3">
                  <c:v>crack</c:v>
                </c:pt>
                <c:pt idx="4">
                  <c:v>autres</c:v>
                </c:pt>
              </c:strCache>
            </c:strRef>
          </c:cat>
          <c:val>
            <c:numRef>
              <c:f>Feuil1!$B$2:$B$6</c:f>
              <c:numCache>
                <c:formatCode>General</c:formatCode>
                <c:ptCount val="5"/>
                <c:pt idx="0">
                  <c:v>46.9</c:v>
                </c:pt>
                <c:pt idx="1">
                  <c:v>37.799999999999997</c:v>
                </c:pt>
                <c:pt idx="2">
                  <c:v>10</c:v>
                </c:pt>
                <c:pt idx="3">
                  <c:v>3.1</c:v>
                </c:pt>
                <c:pt idx="4">
                  <c:v>2.2000000000000002</c:v>
                </c:pt>
              </c:numCache>
            </c:numRef>
          </c:val>
        </c:ser>
        <c:firstSliceAng val="0"/>
      </c:pieChart>
    </c:plotArea>
    <c:legend>
      <c:legendPos val="r"/>
      <c:layout>
        <c:manualLayout>
          <c:xMode val="edge"/>
          <c:yMode val="edge"/>
          <c:x val="0.68184236143074062"/>
          <c:y val="0.11072317648200054"/>
          <c:w val="0.26199305576596976"/>
          <c:h val="0.76686663147710354"/>
        </c:manualLayout>
      </c:layout>
      <c:txPr>
        <a:bodyPr/>
        <a:lstStyle/>
        <a:p>
          <a:pPr>
            <a:defRPr lang="fr-FR"/>
          </a:pPr>
          <a:endParaRPr lang="fr-FR"/>
        </a:p>
      </c:txPr>
    </c:legend>
    <c:plotVisOnly val="1"/>
  </c:chart>
  <c:txPr>
    <a:bodyPr/>
    <a:lstStyle/>
    <a:p>
      <a:pPr>
        <a:defRPr sz="1800">
          <a:solidFill>
            <a:schemeClr val="tx1">
              <a:lumMod val="65000"/>
              <a:lumOff val="35000"/>
            </a:schemeClr>
          </a:solidFill>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t>04/08/2014</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Plus</a:t>
            </a:r>
            <a:r>
              <a:rPr lang="fr-CA" baseline="0" dirty="0" smtClean="0"/>
              <a:t> de 80% (84,9%) des participants recrutés depuis 2011 ont déjà été incarcérés. De ces participants, 13,4% (n=106) se sont déjà injectés en détention et 52,4% de ceux-ci (n=54) ont partagé des aiguilles ou des seringues.</a:t>
            </a:r>
          </a:p>
          <a:p>
            <a:endParaRPr lang="fr-CA" baseline="0" dirty="0" smtClean="0"/>
          </a:p>
          <a:p>
            <a:r>
              <a:rPr lang="fr-CA" baseline="0" dirty="0" smtClean="0"/>
              <a:t>Ces résultats ne permettent pas de distinguer entre l’incarcération en centre provincial ou fédéral.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t>
            </a:r>
            <a:r>
              <a:rPr lang="fr-CA" dirty="0" smtClean="0"/>
              <a:t> utilisation de seringues déjà utilisés par quelqu’un d’autre a diminué significativement et de façon quasi constante depuis 1995. </a:t>
            </a:r>
          </a:p>
          <a:p>
            <a:endParaRPr lang="fr-CA" dirty="0" smtClean="0"/>
          </a:p>
          <a:p>
            <a:r>
              <a:rPr lang="fr-CA" dirty="0" smtClean="0"/>
              <a:t>L’</a:t>
            </a:r>
            <a:r>
              <a:rPr lang="fr-CA" dirty="0" smtClean="0"/>
              <a:t> utilisation d’au moins un item de matériel déjà utilisé par quelqu’un d’autre est demeurée stable depuis 2007.</a:t>
            </a:r>
            <a:br>
              <a:rPr lang="fr-CA" dirty="0" smtClean="0"/>
            </a:b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DAE70B2-B47A-4AF8-8AF6-D118F1D894E7}" type="slidenum">
              <a:rPr lang="fr-CA" sz="1200"/>
              <a:pPr algn="r"/>
              <a:t>12</a:t>
            </a:fld>
            <a:endParaRPr lang="fr-CA"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fr-CA" dirty="0" smtClean="0"/>
              <a:t>Sur l’ensemble de la période 2003-2012, on observe que 14,6 % des participants étaient infectés par le VIH. La prévalence du VIH pour l’année 2011 était de 19,2 %.</a:t>
            </a:r>
          </a:p>
          <a:p>
            <a:pPr eaLnBrk="1" hangingPunct="1"/>
            <a:endParaRPr lang="fr-CA" dirty="0" smtClean="0"/>
          </a:p>
          <a:p>
            <a:pPr eaLnBrk="1" hangingPunct="1"/>
            <a:r>
              <a:rPr lang="fr-CA" dirty="0" smtClean="0"/>
              <a:t>Parmi les personnes qui ont participé à plus d’une reprise, un taux d’incidence du VIH de 2,6 par 100 personnes-années (PA) a été mesuré. Ce taux signifie que chaque année, parmi 100 personnes non infectées par le VIH au départ, 2,6 nouvelles personnes s’infecteront.</a:t>
            </a:r>
          </a:p>
          <a:p>
            <a:pPr eaLnBrk="1" hangingPunct="1"/>
            <a:endParaRPr lang="fr-CA" dirty="0" smtClean="0"/>
          </a:p>
          <a:p>
            <a:pPr eaLnBrk="1" hangingPunct="1"/>
            <a:r>
              <a:rPr lang="fr-CA" dirty="0" smtClean="0"/>
              <a:t>Sur l’ensemble de la période 2003-2012, 62,9 % des participants, soit environ 2 personnes sur 3 ont des anticorps contre le virus de l’hépatite C.</a:t>
            </a:r>
          </a:p>
          <a:p>
            <a:pPr eaLnBrk="1" hangingPunct="1"/>
            <a:endParaRPr lang="fr-CA" dirty="0" smtClean="0"/>
          </a:p>
          <a:p>
            <a:pPr eaLnBrk="1" hangingPunct="1"/>
            <a:r>
              <a:rPr lang="fr-CA" dirty="0" smtClean="0"/>
              <a:t>Le taux d’incidence d’anticorps contre le virus de l’hépatite C est de 24,9 par 100 PA.</a:t>
            </a:r>
          </a:p>
          <a:p>
            <a:pPr eaLnBrk="1" hangingPunct="1"/>
            <a:endParaRPr lang="fr-CA" dirty="0" smtClean="0"/>
          </a:p>
          <a:p>
            <a:pPr eaLnBrk="1" hangingPunct="1"/>
            <a:r>
              <a:rPr lang="fr-CA" dirty="0" smtClean="0"/>
              <a:t>Sur l’ensemble de la période 2003-2012, 12,4 % des participants étaient infectés à la fois par le VIH et le VHC.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15</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smtClean="0"/>
              <a:t>L’incidence du VIH varie selon les régions. Elle est plus élevée à Montréal et dans la région d’Ottawa, suivie par la ville de Québec puis les sites semi-urbains.</a:t>
            </a:r>
          </a:p>
          <a:p>
            <a:pPr eaLnBrk="1" hangingPunct="1"/>
            <a:endParaRPr lang="fr-CA" dirty="0" smtClean="0"/>
          </a:p>
          <a:p>
            <a:pPr eaLnBrk="1" hangingPunct="1"/>
            <a:r>
              <a:rPr lang="fr-CA" dirty="0" smtClean="0"/>
              <a:t>Le taux d’incidence du VHC est un peu plus bas dans les sites semi-urbains.</a:t>
            </a:r>
            <a:endParaRPr lang="fr-FR" dirty="0" smtClean="0"/>
          </a:p>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 taux d’incidence du VIH a diminué de façon statistiquement significative dans tout le réseau et dans les différents sites de</a:t>
            </a:r>
            <a:r>
              <a:rPr lang="fr-CA" baseline="0" dirty="0" smtClean="0"/>
              <a:t> recrutement</a:t>
            </a:r>
            <a:r>
              <a:rPr lang="fr-CA" dirty="0" smtClean="0"/>
              <a:t>.</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Les associations suivantes avec l’incidence du VIH demeurent constantes et statistiquement significatives sur toute la période 1995-2012 : l’injection avec des seringues déjà utilisées par quelqu’un d’autre, la cocaïne comme drogue injectée le plus souvent et le sexe masculin. </a:t>
            </a:r>
          </a:p>
          <a:p>
            <a:pPr defTabSz="931774">
              <a:defRPr/>
            </a:pPr>
            <a:endParaRPr lang="fr-CA" dirty="0" smtClean="0"/>
          </a:p>
          <a:p>
            <a:pPr defTabSz="931774">
              <a:defRPr/>
            </a:pPr>
            <a:r>
              <a:rPr lang="fr-CA" dirty="0" smtClean="0"/>
              <a:t>Plusieurs associations avec l’incidence du VIH varient entre les deux périodes 1995-2002 et 2003-2012. Pour certaines variables, l’association était statistiquement significative pour 1995-2002 et devient non significative pour la période 2003-2012. Le fait de s’injecter au mois une fois par jour, l’âge de 25 ans et plus et le site de recrutement urbain sont dans cette situation. </a:t>
            </a:r>
          </a:p>
          <a:p>
            <a:pPr defTabSz="931774">
              <a:defRPr/>
            </a:pPr>
            <a:endParaRPr lang="fr-CA" dirty="0" smtClean="0"/>
          </a:p>
          <a:p>
            <a:pPr defTabSz="931774">
              <a:defRPr/>
            </a:pPr>
            <a:r>
              <a:rPr lang="fr-CA" dirty="0" smtClean="0"/>
              <a:t>La prostitution n’était pas associée significativement avec l’incidence du VIH pour la période 1995-2002 (légèrement au-dessus du seuil de signification) alors qu’elle le devient pour la période 2003-2012.</a:t>
            </a:r>
            <a:r>
              <a:rPr lang="fr-FR" dirty="0" smtClean="0"/>
              <a:t> </a:t>
            </a:r>
          </a:p>
          <a:p>
            <a:pPr defTabSz="931774">
              <a:defRPr/>
            </a:pPr>
            <a:endParaRPr lang="fr-FR" dirty="0" smtClean="0"/>
          </a:p>
          <a:p>
            <a:pPr defTabSz="931774">
              <a:defRPr/>
            </a:pPr>
            <a:r>
              <a:rPr lang="fr-CA" dirty="0" smtClean="0"/>
              <a:t>Seules les variables disponibles pour toute la période 1995-2012 et n’ayant jamais été modifiées pouvaient être incluses dans le modèle.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75AAACD7-6364-489B-BF32-5F0AB4B1B402}" type="slidenum">
              <a:rPr lang="fr-CA" sz="1200"/>
              <a:pPr algn="r"/>
              <a:t>18</a:t>
            </a:fld>
            <a:endParaRPr lang="fr-CA"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r-CA" sz="1000" dirty="0" smtClean="0"/>
              <a:t>La grande majorité des participants ont déjà été dépistés pour le VIH et le VHC dans leur vie, seulement 9,1-10,9 % ne l’ont jamais été, mais trop peu le sont de manière régulière.</a:t>
            </a:r>
          </a:p>
          <a:p>
            <a:pPr eaLnBrk="1" hangingPunct="1"/>
            <a:endParaRPr lang="fr-CA" sz="1000" dirty="0" smtClean="0"/>
          </a:p>
          <a:p>
            <a:pPr eaLnBrk="1" hangingPunct="1"/>
            <a:r>
              <a:rPr lang="fr-CA" sz="1000" dirty="0" smtClean="0"/>
              <a:t>Parmi ceux que nous avons trouvés infectés par le VIH, 80,3 % savaient qu’ils étaient infectés par ce virus. Parmi ceux-ci, 84,7 % avaient vu un médecin dans les 6 mois précédents et 60,7% prenaient des médicaments antirétroviraux au moment de l’entrevue. </a:t>
            </a:r>
          </a:p>
          <a:p>
            <a:pPr eaLnBrk="1" hangingPunct="1"/>
            <a:endParaRPr lang="fr-CA" sz="1000" dirty="0" smtClean="0"/>
          </a:p>
          <a:p>
            <a:pPr eaLnBrk="1" hangingPunct="1"/>
            <a:r>
              <a:rPr lang="fr-CA" sz="1000" dirty="0" smtClean="0"/>
              <a:t>Parmi ceux que nous avons trouvés séropositifs pour le VHC, 78,7 % le savaient. Parmi ceux-ci, 43,3 % avaient vu un médecin dans les 6 mois précédents et seulement 2,4 % prenaient des médicaments pour le traitement du VHC au moment de l’entrevue.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la très grande majorité</a:t>
            </a:r>
            <a:r>
              <a:rPr lang="fr-CA" baseline="0" dirty="0" smtClean="0"/>
              <a:t> des participants rapportent qu’il est facile ou très facile de se procurer des seringues et qu’ils utilisent un programme d’échange de seringues.</a:t>
            </a:r>
          </a:p>
          <a:p>
            <a:endParaRPr lang="fr-CA" baseline="0" dirty="0" smtClean="0"/>
          </a:p>
          <a:p>
            <a:r>
              <a:rPr lang="fr-CA" baseline="0" dirty="0" smtClean="0"/>
              <a:t>Un biais est probablement présent étant donné que les participants sont recrutés principalement dans les centres d’accès au matériel d’injection. Le résultat de ce biais serait de surestimer la facilité d’accès aux seringues et la fréquence d’utilisation d’un programme.</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smtClean="0">
                <a:solidFill>
                  <a:schemeClr val="bg1"/>
                </a:solidFill>
              </a:rPr>
              <a:t>Le réseau </a:t>
            </a:r>
            <a:r>
              <a:rPr lang="fr-CA" dirty="0" err="1" smtClean="0">
                <a:solidFill>
                  <a:schemeClr val="bg1"/>
                </a:solidFill>
              </a:rPr>
              <a:t>SurvUDI</a:t>
            </a:r>
            <a:r>
              <a:rPr lang="fr-CA" dirty="0" smtClean="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smtClean="0"/>
          </a:p>
          <a:p>
            <a:pPr eaLnBrk="1" hangingPunct="1">
              <a:lnSpc>
                <a:spcPct val="150000"/>
              </a:lnSpc>
            </a:pPr>
            <a:r>
              <a:rPr lang="fr-CA" dirty="0" smtClean="0"/>
              <a:t>La carte au bas de la diapositive montre que le réseau couvre présentement 8 régions du Québec ainsi que la ville d’Ottawa, en Ontario.</a:t>
            </a:r>
          </a:p>
          <a:p>
            <a:pPr eaLnBrk="1" hangingPunct="1">
              <a:lnSpc>
                <a:spcPct val="150000"/>
              </a:lnSpc>
            </a:pPr>
            <a:endParaRPr lang="fr-CA" dirty="0" smtClean="0"/>
          </a:p>
          <a:p>
            <a:pPr eaLnBrk="1" hangingPunct="1">
              <a:lnSpc>
                <a:spcPct val="150000"/>
              </a:lnSpc>
            </a:pPr>
            <a:r>
              <a:rPr lang="fr-CA" dirty="0" smtClean="0"/>
              <a:t>Depuis 2003, le réseau </a:t>
            </a:r>
            <a:r>
              <a:rPr lang="fr-CA" dirty="0" err="1" smtClean="0"/>
              <a:t>SurvUDI</a:t>
            </a:r>
            <a:r>
              <a:rPr lang="fr-CA" dirty="0" smtClean="0"/>
              <a:t> collabore avec l’Agence de santé publique du Canada s’est joint dans</a:t>
            </a:r>
            <a:r>
              <a:rPr lang="fr-CA" baseline="0" dirty="0" smtClean="0"/>
              <a:t> le cadre du</a:t>
            </a:r>
            <a:r>
              <a:rPr lang="fr-CA" dirty="0" smtClean="0"/>
              <a:t> réseau I-</a:t>
            </a:r>
            <a:r>
              <a:rPr lang="fr-CA" dirty="0" err="1" smtClean="0"/>
              <a:t>Track</a:t>
            </a:r>
            <a:r>
              <a:rPr lang="fr-CA" dirty="0" smtClean="0"/>
              <a:t> qui</a:t>
            </a:r>
            <a:r>
              <a:rPr lang="fr-CA" baseline="0" dirty="0" smtClean="0"/>
              <a:t> est lui-même</a:t>
            </a:r>
            <a:r>
              <a:rPr lang="fr-CA" dirty="0" smtClean="0"/>
              <a:t> actif dans plusieurs provinces canadiennes, dont le Québec avec </a:t>
            </a:r>
            <a:r>
              <a:rPr lang="fr-CA" dirty="0" err="1" smtClean="0"/>
              <a:t>SurvUDI</a:t>
            </a:r>
            <a:r>
              <a:rPr lang="fr-CA" dirty="0" smtClean="0"/>
              <a:t>.</a:t>
            </a:r>
          </a:p>
          <a:p>
            <a:pPr eaLnBrk="1" hangingPunct="1">
              <a:lnSpc>
                <a:spcPct val="150000"/>
              </a:lnSpc>
            </a:pPr>
            <a:endParaRPr lang="fr-CA" dirty="0" smtClean="0"/>
          </a:p>
          <a:p>
            <a:pPr eaLnBrk="1" hangingPunct="1">
              <a:lnSpc>
                <a:spcPct val="150000"/>
              </a:lnSpc>
            </a:pPr>
            <a:r>
              <a:rPr lang="fr-CA" dirty="0" smtClean="0"/>
              <a:t>Cet ensemble de diapositives porte uniquement sur les données du réseau </a:t>
            </a:r>
            <a:r>
              <a:rPr lang="fr-CA" dirty="0" err="1" smtClean="0"/>
              <a:t>SurvUDI</a:t>
            </a:r>
            <a:r>
              <a:rPr lang="fr-CA" dirty="0" smtClean="0"/>
              <a:t>.</a:t>
            </a:r>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Dans</a:t>
            </a:r>
            <a:r>
              <a:rPr lang="fr-CA" baseline="0" dirty="0" smtClean="0"/>
              <a:t> le réseau, l</a:t>
            </a:r>
            <a:r>
              <a:rPr lang="fr-CA" dirty="0" smtClean="0"/>
              <a:t>a source d’approvisionnement en seringues neuves</a:t>
            </a:r>
            <a:r>
              <a:rPr lang="fr-CA" baseline="0" dirty="0" smtClean="0"/>
              <a:t> la plus fréquemment mentionnée est « un site fixe dans un organisme communautaire ». La seconde source la plus fréquemment rapportée est « dans une pharmacie ».</a:t>
            </a:r>
          </a:p>
          <a:p>
            <a:endParaRPr lang="fr-CA" baseline="0" dirty="0" smtClean="0"/>
          </a:p>
          <a:p>
            <a:r>
              <a:rPr lang="fr-CA" baseline="0" dirty="0" smtClean="0"/>
              <a:t>La fréquence des sources d’approvisionnement varie d’une région à l’autre.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21</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25</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26</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smtClean="0"/>
              <a:t>Environs 90 % du recrutement est fait par l’intermédiaire des sites fixes, des unités mobiles ou des travailleurs de rue. Le reste du recrutement est fait dans les centres de réadaptation, les prisons, les SIDEP, etc.</a:t>
            </a:r>
          </a:p>
          <a:p>
            <a:pPr eaLnBrk="1" hangingPunct="1"/>
            <a:endParaRPr lang="fr-CA" dirty="0" smtClean="0"/>
          </a:p>
          <a:p>
            <a:pPr eaLnBrk="1" hangingPunct="1"/>
            <a:r>
              <a:rPr lang="fr-CA" dirty="0" smtClean="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smtClean="0"/>
          </a:p>
          <a:p>
            <a:pPr eaLnBrk="1" hangingPunct="1"/>
            <a:r>
              <a:rPr lang="fr-CA" dirty="0" smtClean="0"/>
              <a:t>Les participations multiples sont possibles, mais elles doivent être espacées d’au moins 6 mois.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4</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smtClean="0"/>
              <a:t>Plus de 24 000 questionnaires ont été complétés depuis 1995 par près de</a:t>
            </a:r>
            <a:r>
              <a:rPr lang="fr-FR" baseline="0" dirty="0" smtClean="0"/>
              <a:t> </a:t>
            </a:r>
            <a:r>
              <a:rPr lang="fr-FR" dirty="0" smtClean="0"/>
              <a:t>13</a:t>
            </a:r>
            <a:r>
              <a:rPr lang="fr-FR" baseline="0" dirty="0" smtClean="0"/>
              <a:t> </a:t>
            </a:r>
            <a:r>
              <a:rPr lang="fr-FR" dirty="0" smtClean="0"/>
              <a:t>000 individus.</a:t>
            </a:r>
          </a:p>
          <a:p>
            <a:pPr eaLnBrk="1" hangingPunct="1"/>
            <a:endParaRPr lang="fr-FR" dirty="0" smtClean="0"/>
          </a:p>
          <a:p>
            <a:pPr eaLnBrk="1" hangingPunct="1"/>
            <a:r>
              <a:rPr lang="fr-FR" dirty="0" smtClean="0"/>
              <a:t>Les trois quarts de ceux-ci sont des hommes dont l’âge moyen est d’environ 35 ans (30 ans chez les femmes).</a:t>
            </a:r>
          </a:p>
          <a:p>
            <a:pPr eaLnBrk="1" hangingPunct="1"/>
            <a:endParaRPr lang="fr-FR" dirty="0" smtClean="0"/>
          </a:p>
          <a:p>
            <a:pPr eaLnBrk="1" hangingPunct="1"/>
            <a:r>
              <a:rPr lang="fr-FR" dirty="0" smtClean="0"/>
              <a:t>La majorité sont recrutés en milieu urbain et sont relativement peu scolarisés. Plusieurs ont des problèmes de logement puisque 40,3 % rapportent avoir dormi dans la rue, un squat ou un refuge au moins une fois dans les 6 derniers mois.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83,2% des participants rapportent être nés au Canada</a:t>
            </a:r>
            <a:r>
              <a:rPr lang="fr-CA" baseline="0" dirty="0" smtClean="0"/>
              <a:t> et 13,1% sont nés au Canada et Autochtones. Les participants nés ailleurs qu’au Canada résident au pays depuis en moyenne 25 ans.</a:t>
            </a:r>
          </a:p>
          <a:p>
            <a:endParaRPr lang="fr-CA" dirty="0" smtClean="0"/>
          </a:p>
          <a:p>
            <a:r>
              <a:rPr lang="fr-CA" dirty="0" smtClean="0"/>
              <a:t>Plus de 60% ont un revenu habituel inférieur</a:t>
            </a:r>
            <a:r>
              <a:rPr lang="fr-CA" baseline="0" dirty="0" smtClean="0"/>
              <a:t> à 1000$ par mois. </a:t>
            </a:r>
          </a:p>
          <a:p>
            <a:endParaRPr lang="fr-CA" baseline="0" dirty="0" smtClean="0"/>
          </a:p>
          <a:p>
            <a:r>
              <a:rPr lang="fr-CA" baseline="0" dirty="0" smtClean="0"/>
              <a:t>La majorité des participants rapportent une orientation sexuelle hétérosexuelle. Entre 4 et 5% des participants des deux sexes rapportent une orientation homosexuelle.</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La cocaïne demeure la drogue injectée par la plus grande proportion de participants, suivie</a:t>
            </a:r>
            <a:r>
              <a:rPr lang="fr-CA" baseline="0" dirty="0" smtClean="0"/>
              <a:t> de près par les médicaments opioïdes</a:t>
            </a:r>
            <a:r>
              <a:rPr lang="fr-CA" dirty="0" smtClean="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smtClean="0"/>
              <a:t>L’injection de </a:t>
            </a:r>
            <a:r>
              <a:rPr lang="fr-CA" baseline="0" dirty="0" err="1" smtClean="0"/>
              <a:t>Dilaudid</a:t>
            </a:r>
            <a:r>
              <a:rPr lang="fr-CA" baseline="0" dirty="0" smtClean="0"/>
              <a:t> a augmenté de manière importante au cours des dernières années.</a:t>
            </a:r>
          </a:p>
          <a:p>
            <a:pPr defTabSz="931774">
              <a:defRPr/>
            </a:pPr>
            <a:endParaRPr lang="fr-CA" baseline="0" dirty="0" smtClean="0"/>
          </a:p>
          <a:p>
            <a:pPr defTabSz="931774">
              <a:defRPr/>
            </a:pPr>
            <a:r>
              <a:rPr lang="fr-CA" baseline="0" dirty="0" smtClean="0"/>
              <a:t>La proportion de participants ayant déclaré s’être injecté au moins une fois de la cocaïne ou du crack au cours des 6 derniers mois a diminué significativement.</a:t>
            </a:r>
          </a:p>
          <a:p>
            <a:pPr defTabSz="931774">
              <a:defRPr/>
            </a:pPr>
            <a:endParaRPr lang="fr-CA" baseline="0" dirty="0" smtClean="0"/>
          </a:p>
          <a:p>
            <a:pPr defTabSz="931774">
              <a:defRPr/>
            </a:pPr>
            <a:r>
              <a:rPr lang="fr-CA" baseline="0" dirty="0" smtClean="0"/>
              <a:t>L’injection d’héroïne a diminué significativement entre 2003 et 2007 pour augmenter significativement par la suite. </a:t>
            </a:r>
          </a:p>
          <a:p>
            <a:pPr defTabSz="931774">
              <a:defRPr/>
            </a:pPr>
            <a:endParaRPr lang="fr-CA" baseline="0" dirty="0" smtClean="0"/>
          </a:p>
          <a:p>
            <a:pPr defTabSz="931774">
              <a:defRPr/>
            </a:pPr>
            <a:r>
              <a:rPr lang="fr-CA" baseline="0" dirty="0" smtClean="0"/>
              <a:t>Au contraire, la consommation de crack/</a:t>
            </a:r>
            <a:r>
              <a:rPr lang="fr-CA" baseline="0" dirty="0" err="1" smtClean="0"/>
              <a:t>freebase</a:t>
            </a:r>
            <a:r>
              <a:rPr lang="fr-CA" baseline="0" dirty="0" smtClean="0"/>
              <a:t> autrement que par injection a augmenté significativement entre 2003 et 2008 pour ensuite diminuer significativement.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smtClean="0">
                <a:latin typeface="Arial" pitchFamily="34" charset="0"/>
                <a:cs typeface="Arial" pitchFamily="34" charset="0"/>
              </a:rPr>
              <a:t>Près de la moitié des participants ont déclaré que la drogue qu’ils se sont injectée le plus souvent au cours des 6 derniers mois était la cocaïne. </a:t>
            </a:r>
          </a:p>
          <a:p>
            <a:pPr algn="l" eaLnBrk="1" hangingPunct="1">
              <a:spcBef>
                <a:spcPct val="50000"/>
              </a:spcBef>
            </a:pPr>
            <a:endParaRPr lang="fr-CA" dirty="0" smtClean="0">
              <a:latin typeface="Arial" pitchFamily="34" charset="0"/>
              <a:cs typeface="Arial" pitchFamily="34" charset="0"/>
            </a:endParaRPr>
          </a:p>
          <a:p>
            <a:pPr algn="l" rtl="0" eaLnBrk="1" fontAlgn="base" hangingPunct="1">
              <a:spcBef>
                <a:spcPct val="50000"/>
              </a:spcBef>
              <a:spcAft>
                <a:spcPct val="0"/>
              </a:spcAft>
            </a:pPr>
            <a:r>
              <a:rPr lang="fr-CA" dirty="0" smtClean="0">
                <a:latin typeface="Arial" pitchFamily="34" charset="0"/>
                <a:cs typeface="Arial" pitchFamily="34" charset="0"/>
              </a:rPr>
              <a:t>Près de 40% rapportent faire le plus souvent usage d’opioïdes médicamenteux (</a:t>
            </a:r>
            <a:r>
              <a:rPr lang="fr-CA" dirty="0" err="1" smtClean="0">
                <a:latin typeface="Arial" pitchFamily="34" charset="0"/>
                <a:cs typeface="Arial" pitchFamily="34" charset="0"/>
              </a:rPr>
              <a:t>Dilaudid</a:t>
            </a:r>
            <a:r>
              <a:rPr lang="fr-CA" dirty="0" smtClean="0">
                <a:latin typeface="Arial" pitchFamily="34" charset="0"/>
                <a:cs typeface="Arial" pitchFamily="34" charset="0"/>
              </a:rPr>
              <a:t> (prescrit ou non), méthadone (prescrite ou non), morphine (prescrite ou non), </a:t>
            </a:r>
            <a:r>
              <a:rPr lang="fr-CA" dirty="0" err="1" smtClean="0">
                <a:latin typeface="Arial" pitchFamily="34" charset="0"/>
                <a:cs typeface="Arial" pitchFamily="34" charset="0"/>
              </a:rPr>
              <a:t>suboxone</a:t>
            </a:r>
            <a:r>
              <a:rPr lang="fr-CA" dirty="0" smtClean="0">
                <a:latin typeface="Arial" pitchFamily="34" charset="0"/>
                <a:cs typeface="Arial" pitchFamily="34" charset="0"/>
              </a:rPr>
              <a:t> (prescrit ou non), </a:t>
            </a:r>
            <a:r>
              <a:rPr lang="fr-CA" dirty="0" err="1" smtClean="0">
                <a:latin typeface="Arial" pitchFamily="34" charset="0"/>
                <a:cs typeface="Arial" pitchFamily="34" charset="0"/>
              </a:rPr>
              <a:t>oxycodone</a:t>
            </a:r>
            <a:r>
              <a:rPr lang="fr-CA" dirty="0" smtClean="0">
                <a:latin typeface="Arial" pitchFamily="34" charset="0"/>
                <a:cs typeface="Arial" pitchFamily="34" charset="0"/>
              </a:rPr>
              <a:t>/</a:t>
            </a:r>
            <a:r>
              <a:rPr lang="fr-CA" dirty="0" err="1" smtClean="0">
                <a:latin typeface="Arial" pitchFamily="34" charset="0"/>
                <a:cs typeface="Arial" pitchFamily="34" charset="0"/>
              </a:rPr>
              <a:t>oxycontin</a:t>
            </a:r>
            <a:r>
              <a:rPr lang="fr-CA" dirty="0" smtClean="0">
                <a:latin typeface="Arial" pitchFamily="34" charset="0"/>
                <a:cs typeface="Arial" pitchFamily="34" charset="0"/>
              </a:rPr>
              <a:t>, </a:t>
            </a:r>
            <a:r>
              <a:rPr lang="fr-CA" dirty="0" err="1" smtClean="0">
                <a:latin typeface="Arial" pitchFamily="34" charset="0"/>
                <a:cs typeface="Arial" pitchFamily="34" charset="0"/>
              </a:rPr>
              <a:t>fentanyl</a:t>
            </a:r>
            <a:r>
              <a:rPr lang="fr-CA" dirty="0" smtClean="0">
                <a:latin typeface="Arial" pitchFamily="34" charset="0"/>
                <a:cs typeface="Arial" pitchFamily="34" charset="0"/>
              </a:rPr>
              <a:t>, codéine, </a:t>
            </a:r>
            <a:r>
              <a:rPr lang="fr-CA" dirty="0" err="1" smtClean="0">
                <a:latin typeface="Arial" pitchFamily="34" charset="0"/>
                <a:cs typeface="Arial" pitchFamily="34" charset="0"/>
              </a:rPr>
              <a:t>demerol</a:t>
            </a:r>
            <a:r>
              <a:rPr lang="fr-CA" dirty="0" smtClean="0">
                <a:latin typeface="Arial" pitchFamily="34" charset="0"/>
                <a:cs typeface="Arial" pitchFamily="34" charset="0"/>
              </a:rPr>
              <a:t>, </a:t>
            </a:r>
            <a:r>
              <a:rPr lang="fr-CA" dirty="0" err="1" smtClean="0">
                <a:latin typeface="Arial" pitchFamily="34" charset="0"/>
                <a:cs typeface="Arial" pitchFamily="34" charset="0"/>
              </a:rPr>
              <a:t>Hydromorph</a:t>
            </a:r>
            <a:r>
              <a:rPr lang="fr-CA" dirty="0" smtClean="0">
                <a:latin typeface="Arial" pitchFamily="34" charset="0"/>
                <a:cs typeface="Arial" pitchFamily="34" charset="0"/>
              </a:rPr>
              <a:t> </a:t>
            </a:r>
            <a:r>
              <a:rPr lang="fr-CA" dirty="0" err="1" smtClean="0">
                <a:latin typeface="Arial" pitchFamily="34" charset="0"/>
                <a:cs typeface="Arial" pitchFamily="34" charset="0"/>
              </a:rPr>
              <a:t>Contin</a:t>
            </a:r>
            <a:r>
              <a:rPr lang="fr-CA" dirty="0" smtClean="0">
                <a:latin typeface="Arial" pitchFamily="34" charset="0"/>
                <a:cs typeface="Arial" pitchFamily="34" charset="0"/>
              </a:rPr>
              <a:t>)</a:t>
            </a:r>
          </a:p>
          <a:p>
            <a:pPr algn="l" rtl="0" eaLnBrk="1" fontAlgn="base" hangingPunct="1">
              <a:spcBef>
                <a:spcPct val="50000"/>
              </a:spcBef>
              <a:spcAft>
                <a:spcPct val="0"/>
              </a:spcAft>
            </a:pPr>
            <a:endParaRPr lang="fr-CA" dirty="0" smtClean="0">
              <a:latin typeface="Arial" pitchFamily="34" charset="0"/>
              <a:cs typeface="Arial" pitchFamily="34" charset="0"/>
            </a:endParaRPr>
          </a:p>
          <a:p>
            <a:pPr defTabSz="931774" eaLnBrk="1" hangingPunct="1">
              <a:spcBef>
                <a:spcPct val="50000"/>
              </a:spcBef>
              <a:defRPr/>
            </a:pPr>
            <a:r>
              <a:rPr lang="fr-CA" dirty="0" smtClean="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L’injection de restes de drogues et l’utilisation de matériel déjà utilisé par quelqu’un d’autre dans ce contexte</a:t>
            </a:r>
            <a:r>
              <a:rPr lang="fr-CA" baseline="0" dirty="0" smtClean="0"/>
              <a:t> sont fréquentes.</a:t>
            </a:r>
          </a:p>
          <a:p>
            <a:endParaRPr lang="fr-CA" baseline="0" dirty="0" smtClean="0"/>
          </a:p>
          <a:p>
            <a:r>
              <a:rPr lang="fr-CA" baseline="0" dirty="0" smtClean="0"/>
              <a:t>Ces pratiques sont observées principalement dans le cadre de l’injection de médicaments opioïdes.</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smtClean="0"/>
              <a:t>Cliquez pour modifier le style du titre</a:t>
            </a:r>
            <a:endParaRPr lang="fr-F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31/07/2014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31/07/2014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smtClean="0"/>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31/07/2014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31/07/2014</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31/07/2014</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31/07/2014</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31/07/2014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31/07/2014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07" Type="http://schemas.openxmlformats.org/officeDocument/2006/relationships/slideLayout" Target="../slideLayouts/slideLayout7.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tags" Target="../tags/tag108.xml"/><Relationship Id="rId108" Type="http://schemas.openxmlformats.org/officeDocument/2006/relationships/notesSlide" Target="../notesSlides/notesSlide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image" Target="../media/image4.png"/><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7.xml"/><Relationship Id="rId7"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10.png"/><Relationship Id="rId5" Type="http://schemas.openxmlformats.org/officeDocument/2006/relationships/tags" Target="../tags/tag149.xml"/><Relationship Id="rId10" Type="http://schemas.openxmlformats.org/officeDocument/2006/relationships/image" Target="../media/image9.png"/><Relationship Id="rId4" Type="http://schemas.openxmlformats.org/officeDocument/2006/relationships/tags" Target="../tags/tag148.xml"/><Relationship Id="rId9" Type="http://schemas.openxmlformats.org/officeDocument/2006/relationships/hyperlink" Target="http://www.inspq.qc.ca/" TargetMode="External"/></Relationships>
</file>

<file path=ppt/slides/_rels/slide2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chart" Target="../charts/chart1.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0" y="1928802"/>
            <a:ext cx="6394450" cy="1803397"/>
          </a:xfrm>
        </p:spPr>
        <p:txBody>
          <a:bodyPr/>
          <a:lstStyle/>
          <a:p>
            <a:pPr eaLnBrk="1" hangingPunct="1"/>
            <a:r>
              <a:rPr lang="fr-CA" sz="3200" dirty="0" smtClean="0">
                <a:solidFill>
                  <a:schemeClr val="accent6"/>
                </a:solidFill>
              </a:rPr>
              <a:t>Surv</a:t>
            </a:r>
            <a:r>
              <a:rPr lang="fr-CA" sz="3200" dirty="0" smtClean="0"/>
              <a:t>eillance des maladies infectieuses chez les </a:t>
            </a:r>
            <a:r>
              <a:rPr lang="fr-CA" sz="3200" dirty="0" smtClean="0">
                <a:solidFill>
                  <a:schemeClr val="accent6"/>
                </a:solidFill>
              </a:rPr>
              <a:t>U</a:t>
            </a:r>
            <a:r>
              <a:rPr lang="fr-CA" sz="3200" dirty="0" smtClean="0"/>
              <a:t>tilisateurs de </a:t>
            </a:r>
            <a:r>
              <a:rPr lang="fr-CA" sz="3200" dirty="0" smtClean="0">
                <a:solidFill>
                  <a:schemeClr val="accent6"/>
                </a:solidFill>
              </a:rPr>
              <a:t>D</a:t>
            </a:r>
            <a:r>
              <a:rPr lang="fr-CA" sz="3200" dirty="0" smtClean="0"/>
              <a:t>rogues par </a:t>
            </a:r>
            <a:r>
              <a:rPr lang="fr-CA" sz="3200" dirty="0" smtClean="0">
                <a:solidFill>
                  <a:schemeClr val="accent6"/>
                </a:solidFill>
              </a:rPr>
              <a:t>I</a:t>
            </a:r>
            <a:r>
              <a:rPr lang="fr-CA" sz="3200" dirty="0" smtClean="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smtClean="0"/>
              <a:t>Épidémiologie du VIH 1995 - 2012</a:t>
            </a:r>
          </a:p>
          <a:p>
            <a:pPr marL="0" indent="0">
              <a:lnSpc>
                <a:spcPct val="90000"/>
              </a:lnSpc>
            </a:pPr>
            <a:r>
              <a:rPr lang="fr-CA" sz="1200" dirty="0" smtClean="0"/>
              <a:t>Épidémiologie du VHC 2003 - 2012</a:t>
            </a:r>
          </a:p>
          <a:p>
            <a:pPr marL="0" indent="0" eaLnBrk="1" hangingPunct="1">
              <a:lnSpc>
                <a:spcPct val="90000"/>
              </a:lnSpc>
            </a:pPr>
            <a:endParaRPr lang="fr-CA" sz="1200" dirty="0" smtClean="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smtClean="0">
                <a:solidFill>
                  <a:schemeClr val="bg1"/>
                </a:solidFill>
                <a:latin typeface="HelveticaNeueLT Std" pitchFamily="34" charset="0"/>
              </a:rPr>
              <a:t>Chercheurs :</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smtClean="0">
                <a:solidFill>
                  <a:schemeClr val="bg1"/>
                </a:solidFill>
                <a:latin typeface="HelveticaNeueLT Std" pitchFamily="34" charset="0"/>
              </a:rPr>
              <a:t>SurvUDI</a:t>
            </a:r>
            <a:endParaRPr lang="fr-CA" sz="1400" dirty="0" smtClean="0">
              <a:solidFill>
                <a:schemeClr val="bg1"/>
              </a:solidFill>
              <a:latin typeface="HelveticaNeueLT Std" pitchFamily="34" charset="0"/>
            </a:endParaRPr>
          </a:p>
          <a:p>
            <a:pPr>
              <a:spcAft>
                <a:spcPct val="30000"/>
              </a:spcAft>
              <a:tabLst>
                <a:tab pos="542925" algn="l"/>
              </a:tabLst>
            </a:pPr>
            <a:r>
              <a:rPr lang="fr-CA" sz="1400" dirty="0" smtClean="0">
                <a:solidFill>
                  <a:schemeClr val="bg1"/>
                </a:solidFill>
                <a:latin typeface="HelveticaNeueLT Std" pitchFamily="34" charset="0"/>
              </a:rPr>
              <a:t>Coordination :</a:t>
            </a:r>
          </a:p>
          <a:p>
            <a:pPr>
              <a:spcAft>
                <a:spcPct val="30000"/>
              </a:spcAft>
              <a:tabLst>
                <a:tab pos="542925" algn="l"/>
              </a:tabLst>
            </a:pPr>
            <a:r>
              <a:rPr lang="fr-CA" sz="1400" dirty="0" smtClean="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7143768" y="5429264"/>
            <a:ext cx="1893001" cy="461665"/>
          </a:xfrm>
          <a:prstGeom prst="rect">
            <a:avLst/>
          </a:prstGeom>
          <a:noFill/>
          <a:ln w="9525">
            <a:noFill/>
            <a:miter lim="800000"/>
            <a:headEnd/>
            <a:tailEnd/>
          </a:ln>
        </p:spPr>
        <p:txBody>
          <a:bodyPr wrap="square">
            <a:spAutoFit/>
          </a:bodyPr>
          <a:lstStyle/>
          <a:p>
            <a:pPr>
              <a:spcBef>
                <a:spcPct val="50000"/>
              </a:spcBef>
            </a:pPr>
            <a:r>
              <a:rPr lang="fr-CA" sz="2400" dirty="0" smtClean="0">
                <a:latin typeface="HelveticaNeueLT Std" pitchFamily="34" charset="0"/>
              </a:rPr>
              <a:t>Juillet 2014</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smtClean="0">
                <a:solidFill>
                  <a:schemeClr val="bg1"/>
                </a:solidFill>
                <a:latin typeface="Raleway" pitchFamily="34" charset="0"/>
              </a:rPr>
              <a:t>SurvUDI</a:t>
            </a:r>
            <a:r>
              <a:rPr lang="fr-CA" sz="2800" dirty="0" smtClean="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Injection en centre de détention, 2011-2012</a:t>
            </a:r>
            <a:endParaRPr lang="fr-FR" dirty="0"/>
          </a:p>
        </p:txBody>
      </p:sp>
      <p:sp>
        <p:nvSpPr>
          <p:cNvPr id="6" name="Espace réservé du contenu 2"/>
          <p:cNvSpPr>
            <a:spLocks noGrp="1"/>
          </p:cNvSpPr>
          <p:nvPr>
            <p:ph idx="1"/>
          </p:nvPr>
        </p:nvSpPr>
        <p:spPr>
          <a:xfrm>
            <a:off x="467544" y="1700808"/>
            <a:ext cx="8229600" cy="3816424"/>
          </a:xfrm>
          <a:noFill/>
          <a:ln>
            <a:noFill/>
          </a:ln>
        </p:spPr>
        <p:txBody>
          <a:bodyPr>
            <a:normAutofit/>
          </a:bodyPr>
          <a:lstStyle/>
          <a:p>
            <a:r>
              <a:rPr lang="fr-CA" sz="2200" dirty="0" smtClean="0">
                <a:solidFill>
                  <a:schemeClr val="tx1">
                    <a:lumMod val="65000"/>
                    <a:lumOff val="35000"/>
                  </a:schemeClr>
                </a:solidFill>
              </a:rPr>
              <a:t>Ont déjà été </a:t>
            </a:r>
            <a:r>
              <a:rPr lang="fr-FR" sz="2200" dirty="0" smtClean="0">
                <a:solidFill>
                  <a:schemeClr val="tx1">
                    <a:lumMod val="65000"/>
                    <a:lumOff val="35000"/>
                  </a:schemeClr>
                </a:solidFill>
              </a:rPr>
              <a:t>incarcérés dans une prison, un pénitencier ou un établissement correctionnel</a:t>
            </a:r>
            <a:r>
              <a:rPr lang="fr-CA" sz="2200" dirty="0" smtClean="0">
                <a:solidFill>
                  <a:schemeClr val="tx1">
                    <a:lumMod val="65000"/>
                    <a:lumOff val="35000"/>
                  </a:schemeClr>
                </a:solidFill>
              </a:rPr>
              <a:t> </a:t>
            </a:r>
          </a:p>
          <a:p>
            <a:pPr lvl="1">
              <a:lnSpc>
                <a:spcPct val="90000"/>
              </a:lnSpc>
            </a:pPr>
            <a:r>
              <a:rPr lang="fr-CA" sz="2000" dirty="0" smtClean="0"/>
              <a:t>84,9 % (793/934)</a:t>
            </a:r>
            <a:endParaRPr lang="fr-FR" sz="2000" dirty="0" smtClean="0"/>
          </a:p>
          <a:p>
            <a:r>
              <a:rPr lang="fr-FR" sz="2200" dirty="0" smtClean="0">
                <a:solidFill>
                  <a:schemeClr val="tx1">
                    <a:lumMod val="65000"/>
                    <a:lumOff val="35000"/>
                  </a:schemeClr>
                </a:solidFill>
              </a:rPr>
              <a:t>Se sont déjà injectés des drogues dans une prison, un pénitencier ou un établissement correctionnel</a:t>
            </a:r>
          </a:p>
          <a:p>
            <a:pPr lvl="1">
              <a:lnSpc>
                <a:spcPct val="90000"/>
              </a:lnSpc>
            </a:pPr>
            <a:r>
              <a:rPr lang="fr-CA" sz="2000" dirty="0" smtClean="0"/>
              <a:t>13,4 % (106/793)</a:t>
            </a:r>
            <a:endParaRPr lang="fr-FR" sz="2000" dirty="0" smtClean="0"/>
          </a:p>
          <a:p>
            <a:r>
              <a:rPr lang="fr-FR" sz="2200" dirty="0" smtClean="0">
                <a:solidFill>
                  <a:schemeClr val="tx1">
                    <a:lumMod val="65000"/>
                    <a:lumOff val="35000"/>
                  </a:schemeClr>
                </a:solidFill>
              </a:rPr>
              <a:t>Ont déjà partagé des aiguilles ou des seringues dans une prison, un pénitencier ou un établissement correctionnel</a:t>
            </a:r>
          </a:p>
          <a:p>
            <a:pPr lvl="1">
              <a:lnSpc>
                <a:spcPct val="90000"/>
              </a:lnSpc>
            </a:pPr>
            <a:r>
              <a:rPr lang="fr-CA" sz="2000" dirty="0" smtClean="0"/>
              <a:t>52,4 % (54/103)</a:t>
            </a: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10</a:t>
            </a:fld>
            <a:endParaRPr lang="fr-CA" sz="1400" b="1" dirty="0">
              <a:solidFill>
                <a:schemeClr val="tx1"/>
              </a:solidFill>
              <a:latin typeface="HelveticaNeueLT Std Lt" pitchFamily="34" charset="0"/>
            </a:endParaRPr>
          </a:p>
        </p:txBody>
      </p:sp>
      <p:sp>
        <p:nvSpPr>
          <p:cNvPr id="5" name="Rectangle 4"/>
          <p:cNvSpPr/>
          <p:nvPr/>
        </p:nvSpPr>
        <p:spPr>
          <a:xfrm>
            <a:off x="571472" y="5786454"/>
            <a:ext cx="4572000" cy="646331"/>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2011-2012</a:t>
            </a:r>
          </a:p>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sz="3200" dirty="0" smtClean="0"/>
              <a:t>Utilisation de seringues et de matériels déjà utilisés par quelqu’un d’autre</a:t>
            </a:r>
            <a:endParaRPr lang="fr-FR" sz="2400" dirty="0"/>
          </a:p>
        </p:txBody>
      </p:sp>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11</a:t>
            </a:fld>
            <a:endParaRPr lang="fr-CA" sz="1400" b="1" dirty="0">
              <a:solidFill>
                <a:schemeClr val="tx1"/>
              </a:solidFill>
              <a:latin typeface="HelveticaNeueLT Std Lt" pitchFamily="34" charset="0"/>
            </a:endParaRPr>
          </a:p>
        </p:txBody>
      </p:sp>
      <p:sp>
        <p:nvSpPr>
          <p:cNvPr id="3" name="Text Box 4"/>
          <p:cNvSpPr txBox="1">
            <a:spLocks noChangeArrowheads="1"/>
          </p:cNvSpPr>
          <p:nvPr>
            <p:custDataLst>
              <p:tags r:id="rId1"/>
            </p:custDataLst>
          </p:nvPr>
        </p:nvSpPr>
        <p:spPr bwMode="auto">
          <a:xfrm>
            <a:off x="285720" y="5657671"/>
            <a:ext cx="6858048" cy="861774"/>
          </a:xfrm>
          <a:prstGeom prst="rect">
            <a:avLst/>
          </a:prstGeom>
          <a:noFill/>
          <a:ln w="9525">
            <a:noFill/>
            <a:miter lim="800000"/>
            <a:headEnd/>
            <a:tailEnd/>
          </a:ln>
        </p:spPr>
        <p:txBody>
          <a:bodyPr wrap="square">
            <a:spAutoFit/>
          </a:bodyPr>
          <a:lstStyle/>
          <a:p>
            <a:pPr algn="just">
              <a:spcBef>
                <a:spcPts val="0"/>
              </a:spcBef>
            </a:pPr>
            <a:r>
              <a:rPr lang="fr-CA" dirty="0" smtClean="0">
                <a:solidFill>
                  <a:schemeClr val="bg1"/>
                </a:solidFill>
                <a:latin typeface="Helvetica" pitchFamily="34" charset="0"/>
              </a:rPr>
              <a:t>6 derniers mois</a:t>
            </a:r>
          </a:p>
          <a:p>
            <a:pPr algn="just">
              <a:spcBef>
                <a:spcPts val="0"/>
              </a:spcBef>
            </a:pPr>
            <a:r>
              <a:rPr lang="fr-CA" sz="1600" dirty="0" smtClean="0">
                <a:solidFill>
                  <a:schemeClr val="tx1">
                    <a:lumMod val="65000"/>
                    <a:lumOff val="35000"/>
                  </a:schemeClr>
                </a:solidFill>
                <a:latin typeface="Helvetica" pitchFamily="34" charset="0"/>
              </a:rPr>
              <a:t>Première visite annuelle conservée</a:t>
            </a:r>
          </a:p>
          <a:p>
            <a:pPr algn="just">
              <a:spcBef>
                <a:spcPts val="0"/>
              </a:spcBef>
            </a:pPr>
            <a:r>
              <a:rPr lang="fr-CA" sz="1600" dirty="0" smtClean="0">
                <a:solidFill>
                  <a:schemeClr val="tx1">
                    <a:lumMod val="65000"/>
                    <a:lumOff val="35000"/>
                  </a:schemeClr>
                </a:solidFill>
                <a:latin typeface="Helvetica" pitchFamily="34" charset="0"/>
              </a:rPr>
              <a:t>Test par </a:t>
            </a:r>
            <a:r>
              <a:rPr lang="fr-CA" sz="1600" dirty="0" err="1" smtClean="0">
                <a:solidFill>
                  <a:schemeClr val="tx1">
                    <a:lumMod val="65000"/>
                    <a:lumOff val="35000"/>
                  </a:schemeClr>
                </a:solidFill>
                <a:latin typeface="Helvetica" pitchFamily="34" charset="0"/>
              </a:rPr>
              <a:t>bootstrap</a:t>
            </a:r>
            <a:r>
              <a:rPr lang="fr-CA" sz="1600" dirty="0" smtClean="0">
                <a:solidFill>
                  <a:schemeClr val="tx1">
                    <a:lumMod val="65000"/>
                    <a:lumOff val="35000"/>
                  </a:schemeClr>
                </a:solidFill>
                <a:latin typeface="Helvetica" pitchFamily="34" charset="0"/>
              </a:rPr>
              <a:t> (1 000 itérations) sur l’ensemble de la période</a:t>
            </a:r>
          </a:p>
        </p:txBody>
      </p:sp>
      <p:pic>
        <p:nvPicPr>
          <p:cNvPr id="26626" name="Picture 2"/>
          <p:cNvPicPr>
            <a:picLocks noChangeAspect="1" noChangeArrowheads="1"/>
          </p:cNvPicPr>
          <p:nvPr/>
        </p:nvPicPr>
        <p:blipFill>
          <a:blip r:embed="rId4" cstate="print"/>
          <a:srcRect/>
          <a:stretch>
            <a:fillRect/>
          </a:stretch>
        </p:blipFill>
        <p:spPr bwMode="auto">
          <a:xfrm>
            <a:off x="251520" y="1628800"/>
            <a:ext cx="8709025" cy="4535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C1192E0F-86D2-47CC-8C0F-89F46FE692F5}" type="slidenum">
              <a:rPr lang="fr-CA" sz="1400" b="1">
                <a:latin typeface="HelveticaNeueLT Std Lt" pitchFamily="34" charset="0"/>
              </a:rPr>
              <a:pPr algn="r"/>
              <a:t>12</a:t>
            </a:fld>
            <a:endParaRPr lang="fr-CA" sz="1400" b="1" dirty="0">
              <a:latin typeface="HelveticaNeueLT Std Lt" pitchFamily="34" charset="0"/>
            </a:endParaRPr>
          </a:p>
        </p:txBody>
      </p:sp>
      <p:sp>
        <p:nvSpPr>
          <p:cNvPr id="12291" name="Rectangle 2"/>
          <p:cNvSpPr>
            <a:spLocks noGrp="1" noChangeArrowheads="1"/>
          </p:cNvSpPr>
          <p:nvPr>
            <p:ph type="title" idx="4294967295"/>
            <p:custDataLst>
              <p:tags r:id="rId2"/>
            </p:custDataLst>
          </p:nvPr>
        </p:nvSpPr>
        <p:spPr>
          <a:xfrm>
            <a:off x="0" y="404813"/>
            <a:ext cx="8229600" cy="1143000"/>
          </a:xfrm>
        </p:spPr>
        <p:txBody>
          <a:bodyPr/>
          <a:lstStyle/>
          <a:p>
            <a:pPr eaLnBrk="1" hangingPunct="1"/>
            <a:r>
              <a:rPr lang="fr-CA" sz="3200" smtClean="0"/>
              <a:t>Infection par le VIH et le VHC</a:t>
            </a:r>
            <a:endParaRPr lang="fr-FR" sz="3200" smtClean="0"/>
          </a:p>
        </p:txBody>
      </p:sp>
      <p:sp>
        <p:nvSpPr>
          <p:cNvPr id="12292" name="Rectangle 3"/>
          <p:cNvSpPr>
            <a:spLocks noGrp="1" noChangeArrowheads="1"/>
          </p:cNvSpPr>
          <p:nvPr>
            <p:ph type="body" idx="4294967295"/>
            <p:custDataLst>
              <p:tags r:id="rId3"/>
            </p:custDataLst>
          </p:nvPr>
        </p:nvSpPr>
        <p:spPr>
          <a:xfrm>
            <a:off x="142876" y="1771651"/>
            <a:ext cx="8286776" cy="3943365"/>
          </a:xfrm>
        </p:spPr>
        <p:txBody>
          <a:bodyPr>
            <a:normAutofit fontScale="85000" lnSpcReduction="20000"/>
          </a:bodyPr>
          <a:lstStyle/>
          <a:p>
            <a:pPr eaLnBrk="1" hangingPunct="1">
              <a:spcAft>
                <a:spcPct val="5000"/>
              </a:spcAft>
            </a:pPr>
            <a:r>
              <a:rPr lang="en-CA" sz="2400" dirty="0" smtClean="0">
                <a:solidFill>
                  <a:schemeClr val="tx1">
                    <a:lumMod val="65000"/>
                    <a:lumOff val="35000"/>
                  </a:schemeClr>
                </a:solidFill>
              </a:rPr>
              <a:t>Infection par le VIH :</a:t>
            </a:r>
          </a:p>
          <a:p>
            <a:pPr lvl="1"/>
            <a:r>
              <a:rPr lang="en-CA" sz="2000" dirty="0" err="1" smtClean="0"/>
              <a:t>Prévalence</a:t>
            </a:r>
            <a:r>
              <a:rPr lang="en-CA" sz="2000" dirty="0" smtClean="0"/>
              <a:t> 2003-2012 : 14,6 %, </a:t>
            </a:r>
            <a:r>
              <a:rPr lang="fr-CA" sz="2000" dirty="0" smtClean="0"/>
              <a:t>IC 95 % : [13,7-15,5]</a:t>
            </a:r>
            <a:r>
              <a:rPr lang="en-CA" sz="2000" dirty="0" smtClean="0"/>
              <a:t> </a:t>
            </a:r>
          </a:p>
          <a:p>
            <a:pPr lvl="1"/>
            <a:r>
              <a:rPr lang="en-CA" sz="2000" dirty="0" err="1" smtClean="0"/>
              <a:t>Prévalence</a:t>
            </a:r>
            <a:r>
              <a:rPr lang="en-CA" sz="2000" dirty="0" smtClean="0"/>
              <a:t> 2011 : 19,2 %</a:t>
            </a:r>
          </a:p>
          <a:p>
            <a:pPr lvl="1"/>
            <a:r>
              <a:rPr lang="en-CA" sz="2000" dirty="0" smtClean="0"/>
              <a:t>Incidence 1995-2012 : 2,6 par 100 PA, </a:t>
            </a:r>
            <a:r>
              <a:rPr lang="fr-CA" sz="2000" dirty="0" smtClean="0"/>
              <a:t>IC 95 % : [2,3-2,9]</a:t>
            </a:r>
            <a:endParaRPr lang="en-CA" sz="2000" dirty="0" smtClean="0"/>
          </a:p>
          <a:p>
            <a:pPr eaLnBrk="1" hangingPunct="1">
              <a:spcBef>
                <a:spcPct val="40000"/>
              </a:spcBef>
              <a:spcAft>
                <a:spcPct val="5000"/>
              </a:spcAft>
            </a:pP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a:t>
            </a:r>
            <a:r>
              <a:rPr lang="en-CA" sz="2400" dirty="0" err="1" smtClean="0">
                <a:solidFill>
                  <a:schemeClr val="tx1">
                    <a:lumMod val="65000"/>
                    <a:lumOff val="35000"/>
                  </a:schemeClr>
                </a:solidFill>
              </a:rPr>
              <a:t>contre</a:t>
            </a:r>
            <a:r>
              <a:rPr lang="en-CA" sz="2400" dirty="0" smtClean="0">
                <a:solidFill>
                  <a:schemeClr val="tx1">
                    <a:lumMod val="65000"/>
                    <a:lumOff val="35000"/>
                  </a:schemeClr>
                </a:solidFill>
              </a:rPr>
              <a:t> le VHC :</a:t>
            </a:r>
          </a:p>
          <a:p>
            <a:pPr lvl="1"/>
            <a:r>
              <a:rPr lang="en-CA" sz="2200" dirty="0" err="1" smtClean="0"/>
              <a:t>Prévalence</a:t>
            </a:r>
            <a:r>
              <a:rPr lang="en-CA" sz="2200" dirty="0" smtClean="0"/>
              <a:t> 2003-2012 : 62,9 %, </a:t>
            </a:r>
            <a:r>
              <a:rPr lang="fr-CA" sz="2200" dirty="0" smtClean="0"/>
              <a:t>IC 95 % : [61,7-64,2]</a:t>
            </a:r>
            <a:endParaRPr lang="en-CA" sz="2200" dirty="0" smtClean="0"/>
          </a:p>
          <a:p>
            <a:pPr lvl="1"/>
            <a:r>
              <a:rPr lang="en-CA" sz="2200" dirty="0" err="1" smtClean="0"/>
              <a:t>Prévalence</a:t>
            </a:r>
            <a:r>
              <a:rPr lang="en-CA" sz="2200" dirty="0" smtClean="0"/>
              <a:t> 2011 : 70,2 </a:t>
            </a:r>
            <a:r>
              <a:rPr lang="fr-CA" sz="2200" dirty="0" smtClean="0"/>
              <a:t>%</a:t>
            </a:r>
            <a:endParaRPr lang="en-CA" sz="2200" dirty="0" smtClean="0"/>
          </a:p>
          <a:p>
            <a:pPr lvl="1"/>
            <a:r>
              <a:rPr lang="en-CA" sz="2200" dirty="0" smtClean="0"/>
              <a:t>Incidence 1997-2012 : 24,9 par 100 PA, </a:t>
            </a:r>
            <a:r>
              <a:rPr lang="fr-CA" sz="2200" dirty="0" smtClean="0"/>
              <a:t>IC 95 % : [22,6-27,1]</a:t>
            </a:r>
            <a:endParaRPr lang="en-CA" sz="2200" dirty="0" smtClean="0"/>
          </a:p>
          <a:p>
            <a:pPr eaLnBrk="1" hangingPunct="1">
              <a:spcBef>
                <a:spcPts val="1200"/>
              </a:spcBef>
              <a:spcAft>
                <a:spcPct val="0"/>
              </a:spcAft>
            </a:pPr>
            <a:r>
              <a:rPr lang="en-CA" sz="2400" dirty="0" smtClean="0">
                <a:solidFill>
                  <a:schemeClr val="tx1">
                    <a:lumMod val="65000"/>
                    <a:lumOff val="35000"/>
                  </a:schemeClr>
                </a:solidFill>
              </a:rPr>
              <a:t>Co infection par le VIH et le VHC (</a:t>
            </a:r>
            <a:r>
              <a:rPr lang="en-CA" sz="2400" dirty="0" err="1" smtClean="0">
                <a:solidFill>
                  <a:schemeClr val="tx1">
                    <a:lumMod val="65000"/>
                    <a:lumOff val="35000"/>
                  </a:schemeClr>
                </a:solidFill>
              </a:rPr>
              <a:t>anticorps</a:t>
            </a:r>
            <a:r>
              <a:rPr lang="en-CA" sz="2400" dirty="0" smtClean="0">
                <a:solidFill>
                  <a:schemeClr val="tx1">
                    <a:lumMod val="65000"/>
                    <a:lumOff val="35000"/>
                  </a:schemeClr>
                </a:solidFill>
              </a:rPr>
              <a:t>) : </a:t>
            </a:r>
            <a:r>
              <a:rPr lang="en-CA" sz="2400" b="1" dirty="0" smtClean="0">
                <a:solidFill>
                  <a:schemeClr val="tx1">
                    <a:lumMod val="65000"/>
                    <a:lumOff val="35000"/>
                  </a:schemeClr>
                </a:solidFill>
              </a:rPr>
              <a:t>12,4 %</a:t>
            </a:r>
          </a:p>
          <a:p>
            <a:pPr lvl="1"/>
            <a:r>
              <a:rPr lang="fr-CA" sz="2200" dirty="0" smtClean="0"/>
              <a:t>34,9 % ne sont infectés ni par le VIH ni par le VHC</a:t>
            </a:r>
            <a:endParaRPr lang="en-CA" sz="2200" dirty="0" smtClean="0"/>
          </a:p>
          <a:p>
            <a:pPr eaLnBrk="1" hangingPunct="1">
              <a:spcBef>
                <a:spcPct val="40000"/>
              </a:spcBef>
              <a:spcAft>
                <a:spcPct val="0"/>
              </a:spcAft>
            </a:pPr>
            <a:endParaRPr lang="en-CA" sz="2400" b="1" dirty="0" smtClean="0">
              <a:solidFill>
                <a:srgbClr val="66FF66"/>
              </a:solidFill>
            </a:endParaRPr>
          </a:p>
        </p:txBody>
      </p:sp>
      <p:sp>
        <p:nvSpPr>
          <p:cNvPr id="12293" name="Text Box 4"/>
          <p:cNvSpPr txBox="1">
            <a:spLocks noChangeArrowheads="1"/>
          </p:cNvSpPr>
          <p:nvPr>
            <p:custDataLst>
              <p:tags r:id="rId4"/>
            </p:custDataLst>
          </p:nvPr>
        </p:nvSpPr>
        <p:spPr bwMode="auto">
          <a:xfrm>
            <a:off x="571472" y="5786454"/>
            <a:ext cx="4248472" cy="923330"/>
          </a:xfrm>
          <a:prstGeom prst="rect">
            <a:avLst/>
          </a:prstGeom>
          <a:noFill/>
          <a:ln w="9525">
            <a:noFill/>
            <a:miter lim="800000"/>
            <a:headEnd/>
            <a:tailEnd/>
          </a:ln>
        </p:spPr>
        <p:txBody>
          <a:bodyPr wrap="square">
            <a:spAutoFit/>
          </a:bodyPr>
          <a:lstStyle/>
          <a:p>
            <a:pPr algn="just">
              <a:spcBef>
                <a:spcPts val="0"/>
              </a:spcBef>
              <a:tabLst>
                <a:tab pos="628650" algn="l"/>
              </a:tabLst>
            </a:pPr>
            <a:r>
              <a:rPr lang="fr-CA" dirty="0" smtClean="0">
                <a:solidFill>
                  <a:schemeClr val="tx1">
                    <a:lumMod val="65000"/>
                    <a:lumOff val="35000"/>
                  </a:schemeClr>
                </a:solidFill>
                <a:latin typeface="HelveticaNeueLT Std" pitchFamily="34" charset="0"/>
              </a:rPr>
              <a:t>PA : personnes-années</a:t>
            </a:r>
          </a:p>
          <a:p>
            <a:pPr algn="just">
              <a:spcBef>
                <a:spcPts val="0"/>
              </a:spcBef>
              <a:tabLst>
                <a:tab pos="628650" algn="l"/>
              </a:tabLst>
            </a:pPr>
            <a:r>
              <a:rPr lang="fr-CA" dirty="0" smtClean="0">
                <a:solidFill>
                  <a:schemeClr val="tx1">
                    <a:lumMod val="65000"/>
                    <a:lumOff val="35000"/>
                  </a:schemeClr>
                </a:solidFill>
                <a:latin typeface="HelveticaNeueLT Std" pitchFamily="34" charset="0"/>
              </a:rPr>
              <a:t>Données au 31 mars 2012</a:t>
            </a:r>
          </a:p>
          <a:p>
            <a:pPr algn="just">
              <a:spcBef>
                <a:spcPts val="0"/>
              </a:spcBef>
              <a:tabLst>
                <a:tab pos="628650" algn="l"/>
              </a:tabLst>
            </a:pPr>
            <a:r>
              <a:rPr lang="fr-CA" dirty="0" smtClean="0">
                <a:solidFill>
                  <a:schemeClr val="tx1">
                    <a:lumMod val="65000"/>
                    <a:lumOff val="35000"/>
                  </a:schemeClr>
                </a:solidFill>
                <a:latin typeface="HelveticaNeueLT Std" pitchFamily="34" charset="0"/>
              </a:rPr>
              <a:t>IC95 %: Intervalles de confiance à 95%</a:t>
            </a:r>
            <a:endParaRPr lang="fr-CA"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CA" sz="3200" dirty="0" smtClean="0"/>
              <a:t>Prévalence du VIH, variations régionales (2003-2012)</a:t>
            </a:r>
            <a:endParaRPr lang="fr-FR" sz="3200" dirty="0"/>
          </a:p>
        </p:txBody>
      </p:sp>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13</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nvGraphicFramePr>
        <p:xfrm>
          <a:off x="323528" y="1714488"/>
          <a:ext cx="7748934" cy="3946688"/>
        </p:xfrm>
        <a:graphic>
          <a:graphicData uri="http://schemas.openxmlformats.org/drawingml/2006/table">
            <a:tbl>
              <a:tblPr>
                <a:tableStyleId>{AF606853-7671-496A-8E4F-DF71F8EC918B}</a:tableStyleId>
              </a:tblPr>
              <a:tblGrid>
                <a:gridCol w="3510164"/>
                <a:gridCol w="1461594"/>
                <a:gridCol w="1390048"/>
                <a:gridCol w="1387128"/>
              </a:tblGrid>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tx1">
                              <a:lumMod val="65000"/>
                              <a:lumOff val="35000"/>
                            </a:schemeClr>
                          </a:solidFill>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 Pos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2 485 </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20,0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18,4-21,5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987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14,4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12,2-16,6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342</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11,1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7,8-14,4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1 450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10,0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8,5-11,5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134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9,7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4,7-14,7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tx1">
                              <a:lumMod val="65000"/>
                              <a:lumOff val="35000"/>
                            </a:schemeClr>
                          </a:solidFill>
                          <a:effectLst/>
                          <a:latin typeface="HelveticaNeueLT Std" pitchFamily="34" charset="0"/>
                        </a:rPr>
                        <a:t>74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9,5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2,8-16,1</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65484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Mauricie et du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216</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7,9</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4,3-11,5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tx1">
                              <a:lumMod val="65000"/>
                              <a:lumOff val="35000"/>
                            </a:schemeClr>
                          </a:solidFill>
                          <a:effectLst/>
                          <a:latin typeface="HelveticaNeueLT Std" pitchFamily="34" charset="0"/>
                        </a:rPr>
                        <a:t>90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4,4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0,2-8,7</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36380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Abitibi-</a:t>
                      </a:r>
                      <a:r>
                        <a:rPr kumimoji="0" lang="fr-CA" sz="1800" u="none" strike="noStrike" cap="none" normalizeH="0" baseline="0" dirty="0" err="1" smtClean="0">
                          <a:ln>
                            <a:noFill/>
                          </a:ln>
                          <a:solidFill>
                            <a:schemeClr val="tx1">
                              <a:lumMod val="65000"/>
                              <a:lumOff val="35000"/>
                            </a:schemeClr>
                          </a:solidFill>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180</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2,2</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0,1-4,4</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bl>
          </a:graphicData>
        </a:graphic>
      </p:graphicFrame>
      <p:sp>
        <p:nvSpPr>
          <p:cNvPr id="6" name="Text Box 33"/>
          <p:cNvSpPr txBox="1">
            <a:spLocks noChangeArrowheads="1"/>
          </p:cNvSpPr>
          <p:nvPr>
            <p:custDataLst>
              <p:tags r:id="rId1"/>
            </p:custDataLst>
          </p:nvPr>
        </p:nvSpPr>
        <p:spPr bwMode="auto">
          <a:xfrm>
            <a:off x="285720" y="6000768"/>
            <a:ext cx="6858048" cy="584775"/>
          </a:xfrm>
          <a:prstGeom prst="rect">
            <a:avLst/>
          </a:prstGeom>
          <a:noFill/>
          <a:ln w="9525">
            <a:noFill/>
            <a:miter lim="800000"/>
            <a:headEnd/>
            <a:tailEnd/>
          </a:ln>
        </p:spPr>
        <p:txBody>
          <a:bodyPr wrap="square">
            <a:spAutoFit/>
          </a:bodyPr>
          <a:lstStyle/>
          <a:p>
            <a:pPr marL="171450" lvl="0" indent="-171450">
              <a:spcBef>
                <a:spcPct val="50000"/>
              </a:spcBef>
            </a:pPr>
            <a:r>
              <a:rPr lang="fr-CA" dirty="0" smtClean="0">
                <a:solidFill>
                  <a:schemeClr val="tx1">
                    <a:lumMod val="65000"/>
                    <a:lumOff val="35000"/>
                  </a:schemeClr>
                </a:solidFill>
                <a:latin typeface="Helvetica" pitchFamily="34" charset="0"/>
              </a:rPr>
              <a:t>	</a:t>
            </a:r>
            <a:r>
              <a:rPr lang="fr-CA" sz="1400" dirty="0" smtClean="0">
                <a:solidFill>
                  <a:schemeClr val="tx1">
                    <a:lumMod val="65000"/>
                    <a:lumOff val="35000"/>
                  </a:schemeClr>
                </a:solidFill>
                <a:latin typeface="Helvetica" pitchFamily="34" charset="0"/>
              </a:rPr>
              <a:t>* Prévalences brutes; consulter le rapport pour les prévalences ajustées pour l’âge et le sexe. IC95 %: Intervalle de confiance à 95 %</a:t>
            </a:r>
            <a:endParaRPr lang="fr-FR" sz="1400"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CA" sz="3200" dirty="0" smtClean="0"/>
              <a:t>Prévalence des anticorps contre le VHC variations régionales (2003-2012)</a:t>
            </a:r>
            <a:endParaRPr lang="fr-FR" sz="32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14</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nvGraphicFramePr>
        <p:xfrm>
          <a:off x="357158" y="1785926"/>
          <a:ext cx="7606057" cy="4324302"/>
        </p:xfrm>
        <a:graphic>
          <a:graphicData uri="http://schemas.openxmlformats.org/drawingml/2006/table">
            <a:tbl>
              <a:tblPr>
                <a:tableStyleId>{AF606853-7671-496A-8E4F-DF71F8EC918B}</a:tableStyleId>
              </a:tblPr>
              <a:tblGrid>
                <a:gridCol w="3315490"/>
                <a:gridCol w="1300192"/>
                <a:gridCol w="1300192"/>
                <a:gridCol w="1690183"/>
              </a:tblGrid>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tx1">
                              <a:lumMod val="65000"/>
                              <a:lumOff val="35000"/>
                            </a:schemeClr>
                          </a:solidFill>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 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988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68,3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65,4-71,2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solidFill>
                            <a:schemeClr val="tx1">
                              <a:lumMod val="65000"/>
                              <a:lumOff val="35000"/>
                            </a:schemeClr>
                          </a:solidFill>
                          <a:latin typeface="HelveticaNeueLT Std" pitchFamily="34" charset="0"/>
                          <a:ea typeface="Times New Roman"/>
                          <a:cs typeface="Times New Roman"/>
                        </a:rPr>
                        <a:t>2 </a:t>
                      </a:r>
                      <a:r>
                        <a:rPr lang="fr-CA" sz="1800" dirty="0" smtClean="0">
                          <a:solidFill>
                            <a:schemeClr val="tx1">
                              <a:lumMod val="65000"/>
                              <a:lumOff val="35000"/>
                            </a:schemeClr>
                          </a:solidFill>
                          <a:latin typeface="HelveticaNeueLT Std" pitchFamily="34" charset="0"/>
                          <a:ea typeface="Times New Roman"/>
                          <a:cs typeface="Times New Roman"/>
                        </a:rPr>
                        <a:t>493</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67,5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65,7-69,4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61915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Mauricie et du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216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solidFill>
                            <a:schemeClr val="tx1">
                              <a:lumMod val="65000"/>
                              <a:lumOff val="35000"/>
                            </a:schemeClr>
                          </a:solidFill>
                          <a:latin typeface="HelveticaNeueLT Std" pitchFamily="34" charset="0"/>
                          <a:ea typeface="Times New Roman"/>
                          <a:cs typeface="Times New Roman"/>
                        </a:rPr>
                        <a:t>62,0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55,6-68,5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a:solidFill>
                            <a:schemeClr val="tx1">
                              <a:lumMod val="65000"/>
                              <a:lumOff val="35000"/>
                            </a:schemeClr>
                          </a:solidFill>
                          <a:latin typeface="HelveticaNeueLT Std" pitchFamily="34" charset="0"/>
                          <a:ea typeface="Times New Roman"/>
                          <a:cs typeface="Times New Roman"/>
                        </a:rPr>
                        <a:t>1 </a:t>
                      </a:r>
                      <a:r>
                        <a:rPr lang="fr-CA" sz="1800" dirty="0" smtClean="0">
                          <a:solidFill>
                            <a:schemeClr val="tx1">
                              <a:lumMod val="65000"/>
                              <a:lumOff val="35000"/>
                            </a:schemeClr>
                          </a:solidFill>
                          <a:latin typeface="HelveticaNeueLT Std" pitchFamily="34" charset="0"/>
                          <a:ea typeface="Times New Roman"/>
                          <a:cs typeface="Times New Roman"/>
                        </a:rPr>
                        <a:t>450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60,6</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58,1-63,1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74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56,8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45,5-68,0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342</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54,1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48,8-59,4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134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53,0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44,5-61,4</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Abitibi-</a:t>
                      </a:r>
                      <a:r>
                        <a:rPr kumimoji="0" lang="fr-CA" sz="1800" u="none" strike="noStrike" cap="none" normalizeH="0" baseline="0" dirty="0" err="1" smtClean="0">
                          <a:ln>
                            <a:noFill/>
                          </a:ln>
                          <a:solidFill>
                            <a:schemeClr val="tx1">
                              <a:lumMod val="65000"/>
                              <a:lumOff val="35000"/>
                            </a:schemeClr>
                          </a:solidFill>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180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47,8</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40,5-55,1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r h="40935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Saguenay-Lac 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90</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21,1</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CA" sz="1800" dirty="0" smtClean="0">
                          <a:solidFill>
                            <a:schemeClr val="tx1">
                              <a:lumMod val="65000"/>
                              <a:lumOff val="35000"/>
                            </a:schemeClr>
                          </a:solidFill>
                          <a:latin typeface="HelveticaNeueLT Std" pitchFamily="34" charset="0"/>
                          <a:ea typeface="Times New Roman"/>
                          <a:cs typeface="Times New Roman"/>
                        </a:rPr>
                        <a:t>12,7-29,5</a:t>
                      </a:r>
                      <a:endParaRPr lang="fr-FR" sz="1800" dirty="0">
                        <a:solidFill>
                          <a:schemeClr val="tx1">
                            <a:lumMod val="65000"/>
                            <a:lumOff val="35000"/>
                          </a:schemeClr>
                        </a:solidFill>
                        <a:latin typeface="HelveticaNeueLT Std" pitchFamily="34" charset="0"/>
                        <a:ea typeface="Times New Roman"/>
                        <a:cs typeface="Times New Roman"/>
                      </a:endParaRPr>
                    </a:p>
                  </a:txBody>
                  <a:tcPr marL="89535" marR="89535" marT="36830" marB="36830" anchor="ctr"/>
                </a:tc>
              </a:tr>
            </a:tbl>
          </a:graphicData>
        </a:graphic>
      </p:graphicFrame>
      <p:sp>
        <p:nvSpPr>
          <p:cNvPr id="6" name="Text Box 33"/>
          <p:cNvSpPr txBox="1">
            <a:spLocks noChangeArrowheads="1"/>
          </p:cNvSpPr>
          <p:nvPr>
            <p:custDataLst>
              <p:tags r:id="rId1"/>
            </p:custDataLst>
          </p:nvPr>
        </p:nvSpPr>
        <p:spPr bwMode="auto">
          <a:xfrm>
            <a:off x="323528" y="6211669"/>
            <a:ext cx="6891678" cy="584775"/>
          </a:xfrm>
          <a:prstGeom prst="rect">
            <a:avLst/>
          </a:prstGeom>
          <a:noFill/>
          <a:ln w="9525">
            <a:noFill/>
            <a:miter lim="800000"/>
            <a:headEnd/>
            <a:tailEnd/>
          </a:ln>
        </p:spPr>
        <p:txBody>
          <a:bodyPr wrap="square">
            <a:spAutoFit/>
          </a:bodyPr>
          <a:lstStyle/>
          <a:p>
            <a:pPr marL="171450" lvl="0" indent="-171450">
              <a:spcBef>
                <a:spcPct val="50000"/>
              </a:spcBef>
            </a:pPr>
            <a:r>
              <a:rPr lang="fr-CA" dirty="0" smtClean="0">
                <a:solidFill>
                  <a:schemeClr val="bg1"/>
                </a:solidFill>
                <a:latin typeface="Helvetica" pitchFamily="34" charset="0"/>
              </a:rPr>
              <a:t>	</a:t>
            </a:r>
            <a:r>
              <a:rPr lang="fr-CA" sz="1400" dirty="0" smtClean="0">
                <a:solidFill>
                  <a:schemeClr val="tx1">
                    <a:lumMod val="65000"/>
                    <a:lumOff val="35000"/>
                  </a:schemeClr>
                </a:solidFill>
                <a:latin typeface="HelveticaNeueLT Std" pitchFamily="34" charset="0"/>
              </a:rPr>
              <a:t>* Prévalences brutes; consulter le rapport pour les prévalences ajustées pour l’âge et le sexe. IC95%: Intervalle de confiance à 95 %</a:t>
            </a:r>
            <a:endParaRPr lang="fr-FR" sz="1400"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15</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0" y="274638"/>
            <a:ext cx="8229600" cy="1143000"/>
          </a:xfrm>
        </p:spPr>
        <p:txBody>
          <a:bodyPr/>
          <a:lstStyle/>
          <a:p>
            <a:pPr eaLnBrk="1" hangingPunct="1"/>
            <a:r>
              <a:rPr lang="fr-CA" sz="3200" dirty="0" smtClean="0"/>
              <a:t>Incidence VIH et VHC </a:t>
            </a:r>
            <a:r>
              <a:rPr lang="fr-CA" sz="2800" dirty="0" smtClean="0"/>
              <a:t>(par 100 PA)</a:t>
            </a:r>
            <a:r>
              <a:rPr lang="fr-CA" sz="3200" dirty="0" smtClean="0"/>
              <a:t/>
            </a:r>
            <a:br>
              <a:rPr lang="fr-CA" sz="3200" dirty="0" smtClean="0"/>
            </a:br>
            <a:r>
              <a:rPr lang="fr-CA" sz="3200" dirty="0" smtClean="0"/>
              <a:t>Variations régionales</a:t>
            </a:r>
            <a:endParaRPr lang="fr-FR" sz="2400" dirty="0" smtClean="0"/>
          </a:p>
        </p:txBody>
      </p:sp>
      <p:graphicFrame>
        <p:nvGraphicFramePr>
          <p:cNvPr id="98469" name="Group 165"/>
          <p:cNvGraphicFramePr>
            <a:graphicFrameLocks noGrp="1"/>
          </p:cNvGraphicFramePr>
          <p:nvPr>
            <p:ph idx="4294967295"/>
            <p:custDataLst>
              <p:tags r:id="rId3"/>
            </p:custDataLst>
          </p:nvPr>
        </p:nvGraphicFramePr>
        <p:xfrm>
          <a:off x="214282" y="1785926"/>
          <a:ext cx="7500990" cy="3143273"/>
        </p:xfrm>
        <a:graphic>
          <a:graphicData uri="http://schemas.openxmlformats.org/drawingml/2006/table">
            <a:tbl>
              <a:tblPr>
                <a:tableStyleId>{AF606853-7671-496A-8E4F-DF71F8EC918B}</a:tableStyleId>
              </a:tblPr>
              <a:tblGrid>
                <a:gridCol w="2500330"/>
                <a:gridCol w="2497436"/>
                <a:gridCol w="2503224"/>
              </a:tblGrid>
              <a:tr h="646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VIH [IC95%]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(1995-2012)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VHC [IC 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(1997-2012)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solidFill>
                      <a:schemeClr val="accent5"/>
                    </a:solidFill>
                  </a:tcPr>
                </a:tc>
              </a:tr>
              <a:tr h="521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Réseau</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2,4 [2,1-2,7]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23,2 [21,2-25,3]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solidFill>
                            <a:schemeClr val="tx1">
                              <a:lumMod val="65000"/>
                              <a:lumOff val="35000"/>
                            </a:schemeClr>
                          </a:solidFill>
                          <a:effectLst/>
                          <a:latin typeface="HelveticaNeueLT Std" pitchFamily="34" charset="0"/>
                        </a:rPr>
                        <a:t>Montréal</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2,7 [2,3-3,2]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24,0 [21,0-27,1]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Ville de Québec</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2,2 [1,7-2,6]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tx1">
                              <a:lumMod val="65000"/>
                              <a:lumOff val="35000"/>
                            </a:schemeClr>
                          </a:solidFill>
                          <a:effectLst/>
                          <a:latin typeface="HelveticaNeueLT Std" pitchFamily="34" charset="0"/>
                        </a:rPr>
                        <a:t>27,6 [23,1-32,1]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solidFill>
                            <a:schemeClr val="tx1">
                              <a:lumMod val="65000"/>
                              <a:lumOff val="35000"/>
                            </a:schemeClr>
                          </a:solidFill>
                          <a:effectLst/>
                          <a:latin typeface="HelveticaNeueLT Std" pitchFamily="34" charset="0"/>
                        </a:rPr>
                        <a:t>Ottawa/Outaouais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2,7 [1,9-3,5]</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21,7 [16,1-27,2]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solidFill>
                            <a:schemeClr val="tx1">
                              <a:lumMod val="65000"/>
                              <a:lumOff val="35000"/>
                            </a:schemeClr>
                          </a:solidFill>
                          <a:effectLst/>
                          <a:latin typeface="HelveticaNeueLT Std" pitchFamily="34" charset="0"/>
                        </a:rPr>
                        <a:t>Semi-urbains*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1,3 [0,7-1,9]</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solidFill>
                            <a:schemeClr val="tx1">
                              <a:lumMod val="65000"/>
                              <a:lumOff val="35000"/>
                            </a:schemeClr>
                          </a:solidFill>
                          <a:effectLst/>
                          <a:latin typeface="HelveticaNeueLT Std" pitchFamily="34" charset="0"/>
                        </a:rPr>
                        <a:t>14,1 [9,8-18,4]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bl>
          </a:graphicData>
        </a:graphic>
      </p:graphicFrame>
      <p:sp>
        <p:nvSpPr>
          <p:cNvPr id="13346" name="Text Box 33"/>
          <p:cNvSpPr txBox="1">
            <a:spLocks noChangeArrowheads="1"/>
          </p:cNvSpPr>
          <p:nvPr>
            <p:custDataLst>
              <p:tags r:id="rId4"/>
            </p:custDataLst>
          </p:nvPr>
        </p:nvSpPr>
        <p:spPr bwMode="auto">
          <a:xfrm>
            <a:off x="285720" y="5214950"/>
            <a:ext cx="8391555" cy="630942"/>
          </a:xfrm>
          <a:prstGeom prst="rect">
            <a:avLst/>
          </a:prstGeom>
          <a:noFill/>
          <a:ln w="9525">
            <a:noFill/>
            <a:miter lim="800000"/>
            <a:headEnd/>
            <a:tailEnd/>
          </a:ln>
        </p:spPr>
        <p:txBody>
          <a:bodyPr wrap="square">
            <a:spAutoFit/>
          </a:bodyPr>
          <a:lstStyle/>
          <a:p>
            <a:pPr marL="171450" indent="-171450">
              <a:spcBef>
                <a:spcPct val="50000"/>
              </a:spcBef>
            </a:pPr>
            <a:r>
              <a:rPr lang="fr-CA" sz="1400" dirty="0" smtClean="0">
                <a:solidFill>
                  <a:schemeClr val="tx1">
                    <a:lumMod val="65000"/>
                    <a:lumOff val="35000"/>
                  </a:schemeClr>
                </a:solidFill>
                <a:latin typeface="HelveticaNeueLT Std" pitchFamily="34" charset="0"/>
              </a:rPr>
              <a:t>*Abitibi-</a:t>
            </a:r>
            <a:r>
              <a:rPr lang="fr-CA" sz="1400" dirty="0" err="1" smtClean="0">
                <a:solidFill>
                  <a:schemeClr val="tx1">
                    <a:lumMod val="65000"/>
                    <a:lumOff val="35000"/>
                  </a:schemeClr>
                </a:solidFill>
                <a:latin typeface="HelveticaNeueLT Std" pitchFamily="34" charset="0"/>
              </a:rPr>
              <a:t>Témiscamingue</a:t>
            </a:r>
            <a:r>
              <a:rPr lang="fr-CA" sz="1400" dirty="0">
                <a:solidFill>
                  <a:schemeClr val="tx1">
                    <a:lumMod val="65000"/>
                    <a:lumOff val="35000"/>
                  </a:schemeClr>
                </a:solidFill>
                <a:latin typeface="HelveticaNeueLT Std" pitchFamily="34" charset="0"/>
              </a:rPr>
              <a:t>, Montérégie, Saguenay-Lac </a:t>
            </a:r>
            <a:r>
              <a:rPr lang="fr-CA" sz="1400" dirty="0" smtClean="0">
                <a:solidFill>
                  <a:schemeClr val="tx1">
                    <a:lumMod val="65000"/>
                    <a:lumOff val="35000"/>
                  </a:schemeClr>
                </a:solidFill>
                <a:latin typeface="HelveticaNeueLT Std" pitchFamily="34" charset="0"/>
              </a:rPr>
              <a:t>Saint-Jean</a:t>
            </a:r>
            <a:r>
              <a:rPr lang="fr-CA" sz="1400" dirty="0">
                <a:solidFill>
                  <a:schemeClr val="tx1">
                    <a:lumMod val="65000"/>
                    <a:lumOff val="35000"/>
                  </a:schemeClr>
                </a:solidFill>
                <a:latin typeface="HelveticaNeueLT Std" pitchFamily="34" charset="0"/>
              </a:rPr>
              <a:t>, </a:t>
            </a:r>
            <a:r>
              <a:rPr lang="fr-CA" sz="1400" dirty="0" smtClean="0">
                <a:solidFill>
                  <a:schemeClr val="tx1">
                    <a:lumMod val="65000"/>
                    <a:lumOff val="35000"/>
                  </a:schemeClr>
                </a:solidFill>
                <a:latin typeface="HelveticaNeueLT Std" pitchFamily="34" charset="0"/>
              </a:rPr>
              <a:t>Estrie, Mauricie et Centre-du-Québec</a:t>
            </a:r>
          </a:p>
          <a:p>
            <a:pPr marL="171450" lvl="0" indent="-171450">
              <a:spcBef>
                <a:spcPct val="50000"/>
              </a:spcBef>
              <a:buFont typeface="Arial" pitchFamily="34" charset="0"/>
              <a:buChar char="•"/>
            </a:pPr>
            <a:r>
              <a:rPr lang="fr-CA" sz="1400" dirty="0" smtClean="0">
                <a:solidFill>
                  <a:schemeClr val="tx1">
                    <a:lumMod val="65000"/>
                    <a:lumOff val="35000"/>
                  </a:schemeClr>
                </a:solidFill>
                <a:latin typeface="HelveticaNeueLT Std" pitchFamily="34" charset="0"/>
              </a:rPr>
              <a:t>IC95%: Intervalle de confiance à 95 %</a:t>
            </a:r>
            <a:endParaRPr lang="fr-FR" sz="1400"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27584" y="260648"/>
            <a:ext cx="7704856"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fontAlgn="base">
              <a:spcAft>
                <a:spcPct val="0"/>
              </a:spcAft>
            </a:pPr>
            <a:r>
              <a:rPr lang="fr-CA" sz="3200" dirty="0">
                <a:solidFill>
                  <a:schemeClr val="tx1">
                    <a:lumMod val="65000"/>
                    <a:lumOff val="35000"/>
                  </a:schemeClr>
                </a:solidFill>
                <a:latin typeface="Raleway" pitchFamily="34" charset="0"/>
                <a:ea typeface="+mj-ea"/>
                <a:cs typeface="+mj-cs"/>
              </a:rPr>
              <a:t>Tendance de l’incidence du </a:t>
            </a:r>
            <a:r>
              <a:rPr lang="fr-CA" sz="3200" dirty="0" smtClean="0">
                <a:solidFill>
                  <a:schemeClr val="tx1">
                    <a:lumMod val="65000"/>
                    <a:lumOff val="35000"/>
                  </a:schemeClr>
                </a:solidFill>
                <a:latin typeface="Raleway" pitchFamily="34" charset="0"/>
                <a:ea typeface="+mj-ea"/>
                <a:cs typeface="+mj-cs"/>
              </a:rPr>
              <a:t>VIH </a:t>
            </a:r>
          </a:p>
        </p:txBody>
      </p:sp>
      <p:sp>
        <p:nvSpPr>
          <p:cNvPr id="14" name="Text Box 10"/>
          <p:cNvSpPr txBox="1">
            <a:spLocks noChangeArrowheads="1"/>
          </p:cNvSpPr>
          <p:nvPr/>
        </p:nvSpPr>
        <p:spPr bwMode="auto">
          <a:xfrm>
            <a:off x="1000100" y="6215082"/>
            <a:ext cx="56436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Les valeurs-p sont celles des tests faits sur l’ensemble de la période.</a:t>
            </a:r>
          </a:p>
        </p:txBody>
      </p:sp>
      <p:pic>
        <p:nvPicPr>
          <p:cNvPr id="27650" name="Picture 2"/>
          <p:cNvPicPr>
            <a:picLocks noChangeAspect="1" noChangeArrowheads="1"/>
          </p:cNvPicPr>
          <p:nvPr/>
        </p:nvPicPr>
        <p:blipFill>
          <a:blip r:embed="rId3" cstate="print"/>
          <a:srcRect/>
          <a:stretch>
            <a:fillRect/>
          </a:stretch>
        </p:blipFill>
        <p:spPr bwMode="auto">
          <a:xfrm>
            <a:off x="107504" y="1484784"/>
            <a:ext cx="9324528" cy="4971369"/>
          </a:xfrm>
          <a:prstGeom prst="rect">
            <a:avLst/>
          </a:prstGeom>
          <a:noFill/>
          <a:ln w="9525">
            <a:noFill/>
            <a:miter lim="800000"/>
            <a:headEnd/>
            <a:tailEnd/>
          </a:ln>
          <a:effectLst/>
        </p:spPr>
      </p:pic>
      <p:sp>
        <p:nvSpPr>
          <p:cNvPr id="5" name="Espace réservé du numéro de diapositive 4"/>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16</a:t>
            </a:fld>
            <a:endParaRPr lang="fr-CA" sz="1400" b="1" dirty="0">
              <a:solidFill>
                <a:schemeClr val="tx1"/>
              </a:solidFill>
              <a:latin typeface="HelveticaNeueLT Std L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VIH</a:t>
            </a:r>
            <a:endParaRPr lang="fr-FR" dirty="0"/>
          </a:p>
        </p:txBody>
      </p:sp>
      <p:graphicFrame>
        <p:nvGraphicFramePr>
          <p:cNvPr id="5" name="Espace réservé du contenu 4"/>
          <p:cNvGraphicFramePr>
            <a:graphicFrameLocks noGrp="1"/>
          </p:cNvGraphicFramePr>
          <p:nvPr>
            <p:ph idx="1"/>
          </p:nvPr>
        </p:nvGraphicFramePr>
        <p:xfrm>
          <a:off x="611561" y="1718003"/>
          <a:ext cx="7103711" cy="3854138"/>
        </p:xfrm>
        <a:graphic>
          <a:graphicData uri="http://schemas.openxmlformats.org/drawingml/2006/table">
            <a:tbl>
              <a:tblPr>
                <a:tableStyleId>{AF606853-7671-496A-8E4F-DF71F8EC918B}</a:tableStyleId>
              </a:tblPr>
              <a:tblGrid>
                <a:gridCol w="2826008"/>
                <a:gridCol w="987401"/>
                <a:gridCol w="1206393"/>
                <a:gridCol w="1097283"/>
                <a:gridCol w="986626"/>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b="1" dirty="0">
                          <a:solidFill>
                            <a:schemeClr val="tx1">
                              <a:lumMod val="65000"/>
                              <a:lumOff val="35000"/>
                            </a:schemeClr>
                          </a:solidFill>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solidFill>
                      <a:schemeClr val="accent5"/>
                    </a:solidFill>
                  </a:tcP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b="1" dirty="0">
                          <a:solidFill>
                            <a:schemeClr val="tx1">
                              <a:lumMod val="65000"/>
                              <a:lumOff val="35000"/>
                            </a:schemeClr>
                          </a:solidFill>
                          <a:latin typeface="HelveticaNeueLT Std" pitchFamily="34" charset="0"/>
                        </a:rPr>
                        <a:t>RT</a:t>
                      </a:r>
                      <a:r>
                        <a:rPr lang="fr-CA" sz="1200" b="1" baseline="30000" dirty="0">
                          <a:solidFill>
                            <a:schemeClr val="tx1">
                              <a:lumMod val="65000"/>
                              <a:lumOff val="35000"/>
                            </a:schemeClr>
                          </a:solidFill>
                          <a:latin typeface="HelveticaNeueLT Std" pitchFamily="34" charset="0"/>
                        </a:rPr>
                        <a:t>1</a:t>
                      </a:r>
                      <a:r>
                        <a:rPr lang="fr-CA" sz="1200" b="1" dirty="0">
                          <a:solidFill>
                            <a:schemeClr val="tx1">
                              <a:lumMod val="65000"/>
                              <a:lumOff val="35000"/>
                            </a:schemeClr>
                          </a:solidFill>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solidFill>
                      <a:schemeClr val="accent5"/>
                    </a:solidFill>
                  </a:tcP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b="1" dirty="0">
                          <a:solidFill>
                            <a:schemeClr val="tx1">
                              <a:lumMod val="65000"/>
                              <a:lumOff val="35000"/>
                            </a:schemeClr>
                          </a:solidFill>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solidFill>
                      <a:schemeClr val="accent5"/>
                    </a:solidFill>
                  </a:tcP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b="1" dirty="0">
                          <a:solidFill>
                            <a:schemeClr val="tx1">
                              <a:lumMod val="65000"/>
                              <a:lumOff val="35000"/>
                            </a:schemeClr>
                          </a:solidFill>
                          <a:latin typeface="HelveticaNeueLT Std" pitchFamily="34" charset="0"/>
                        </a:rPr>
                        <a:t>IC 95 %</a:t>
                      </a:r>
                      <a:r>
                        <a:rPr lang="fr-CA" sz="1200" b="1" baseline="30000" dirty="0">
                          <a:solidFill>
                            <a:schemeClr val="tx1">
                              <a:lumMod val="65000"/>
                              <a:lumOff val="35000"/>
                            </a:schemeClr>
                          </a:solidFill>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solidFill>
                      <a:schemeClr val="accent5"/>
                    </a:solidFill>
                  </a:tcP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b="1" dirty="0">
                          <a:solidFill>
                            <a:schemeClr val="tx1">
                              <a:lumMod val="65000"/>
                              <a:lumOff val="35000"/>
                            </a:schemeClr>
                          </a:solidFill>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solidFill>
                      <a:schemeClr val="accent5"/>
                    </a:solidFill>
                  </a:tcP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S’injecter avec des seringues déjà utilisées par quelqu’un d’autre</a:t>
                      </a:r>
                      <a:r>
                        <a:rPr lang="fr-CA" sz="1200" baseline="30000" dirty="0">
                          <a:solidFill>
                            <a:schemeClr val="tx1">
                              <a:lumMod val="65000"/>
                              <a:lumOff val="35000"/>
                            </a:schemeClr>
                          </a:solidFill>
                          <a:latin typeface="HelveticaNeueLT Std" pitchFamily="34" charset="0"/>
                        </a:rPr>
                        <a:t>3,4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2,50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1,90 – 3,05</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&lt; 0,001</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Cocaïne comme drogue injectée le plus souvent</a:t>
                      </a:r>
                      <a:r>
                        <a:rPr lang="fr-CA" sz="1200" baseline="30000" dirty="0">
                          <a:solidFill>
                            <a:schemeClr val="tx1">
                              <a:lumMod val="65000"/>
                              <a:lumOff val="35000"/>
                            </a:schemeClr>
                          </a:solidFill>
                          <a:latin typeface="HelveticaNeueLT Std" pitchFamily="34" charset="0"/>
                        </a:rPr>
                        <a:t>3,4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2,22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1,90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1,39 – 2,61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24043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Sexe masculin</a:t>
                      </a:r>
                      <a:r>
                        <a:rPr lang="fr-CA" sz="1200" baseline="30000" dirty="0">
                          <a:solidFill>
                            <a:schemeClr val="tx1">
                              <a:lumMod val="65000"/>
                              <a:lumOff val="35000"/>
                            </a:schemeClr>
                          </a:solidFill>
                          <a:latin typeface="HelveticaNeueLT Std" pitchFamily="34" charset="0"/>
                        </a:rPr>
                        <a:t>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lnB w="12700" cap="flat" cmpd="sng" algn="ctr">
                      <a:solidFill>
                        <a:schemeClr val="bg1"/>
                      </a:solidFill>
                      <a:prstDash val="sysDot"/>
                      <a:round/>
                      <a:headEnd type="none" w="med" len="med"/>
                      <a:tailEnd type="none" w="med" len="med"/>
                    </a:lnB>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1,15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lnB w="12700" cap="flat" cmpd="sng" algn="ctr">
                      <a:solidFill>
                        <a:schemeClr val="bg1"/>
                      </a:solidFill>
                      <a:prstDash val="sysDot"/>
                      <a:round/>
                      <a:headEnd type="none" w="med" len="med"/>
                      <a:tailEnd type="none" w="med" len="med"/>
                    </a:lnB>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lnB w="12700" cap="flat" cmpd="sng" algn="ctr">
                      <a:solidFill>
                        <a:schemeClr val="bg1"/>
                      </a:solidFill>
                      <a:prstDash val="sysDot"/>
                      <a:round/>
                      <a:headEnd type="none" w="med" len="med"/>
                      <a:tailEnd type="none" w="med" len="med"/>
                    </a:lnB>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1,03 – 1,93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lnB w="12700" cap="flat" cmpd="sng" algn="ctr">
                      <a:solidFill>
                        <a:schemeClr val="bg1"/>
                      </a:solidFill>
                      <a:prstDash val="sysDot"/>
                      <a:round/>
                      <a:headEnd type="none" w="med" len="med"/>
                      <a:tailEnd type="none" w="med" len="med"/>
                    </a:lnB>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0,033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lnB w="12700" cap="flat" cmpd="sng" algn="ctr">
                      <a:solidFill>
                        <a:schemeClr val="bg1"/>
                      </a:solidFill>
                      <a:prstDash val="sysDot"/>
                      <a:round/>
                      <a:headEnd type="none" w="med" len="med"/>
                      <a:tailEnd type="none" w="med" len="med"/>
                    </a:lnB>
                  </a:tcPr>
                </a:tc>
              </a:tr>
              <a:tr h="416506">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S’injecter au moins </a:t>
                      </a:r>
                      <a:r>
                        <a:rPr lang="fr-CA" sz="1200" dirty="0" smtClean="0">
                          <a:solidFill>
                            <a:schemeClr val="tx1">
                              <a:lumMod val="65000"/>
                              <a:lumOff val="35000"/>
                            </a:schemeClr>
                          </a:solidFill>
                          <a:latin typeface="HelveticaNeueLT Std" pitchFamily="34" charset="0"/>
                        </a:rPr>
                        <a:t>une </a:t>
                      </a:r>
                      <a:r>
                        <a:rPr lang="fr-CA" sz="1200" dirty="0">
                          <a:solidFill>
                            <a:schemeClr val="tx1">
                              <a:lumMod val="65000"/>
                              <a:lumOff val="35000"/>
                            </a:schemeClr>
                          </a:solidFill>
                          <a:latin typeface="HelveticaNeueLT Std" pitchFamily="34" charset="0"/>
                        </a:rPr>
                        <a:t>fois par jour </a:t>
                      </a:r>
                      <a:r>
                        <a:rPr lang="fr-CA" sz="1200" dirty="0" smtClean="0">
                          <a:solidFill>
                            <a:schemeClr val="tx1">
                              <a:lumMod val="65000"/>
                              <a:lumOff val="35000"/>
                            </a:schemeClr>
                          </a:solidFill>
                          <a:latin typeface="HelveticaNeueLT Std" pitchFamily="34" charset="0"/>
                        </a:rPr>
                        <a:t>(</a:t>
                      </a:r>
                      <a:r>
                        <a:rPr lang="fr-CA" sz="1200" dirty="0">
                          <a:solidFill>
                            <a:schemeClr val="tx1">
                              <a:lumMod val="65000"/>
                              <a:lumOff val="35000"/>
                            </a:schemeClr>
                          </a:solidFill>
                          <a:latin typeface="HelveticaNeueLT Std" pitchFamily="34" charset="0"/>
                        </a:rPr>
                        <a:t>1995-2002)</a:t>
                      </a:r>
                      <a:r>
                        <a:rPr lang="fr-CA" sz="1200" baseline="30000" dirty="0">
                          <a:solidFill>
                            <a:schemeClr val="tx1">
                              <a:lumMod val="65000"/>
                              <a:lumOff val="35000"/>
                            </a:schemeClr>
                          </a:solidFill>
                          <a:latin typeface="HelveticaNeueLT Std" pitchFamily="34" charset="0"/>
                        </a:rPr>
                        <a:t>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lnT w="12700" cap="flat" cmpd="sng" algn="ctr">
                      <a:solidFill>
                        <a:schemeClr val="bg1"/>
                      </a:solidFill>
                      <a:prstDash val="sysDot"/>
                      <a:round/>
                      <a:headEnd type="none" w="med" len="med"/>
                      <a:tailEnd type="none" w="med" len="med"/>
                    </a:lnT>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1,42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lnT w="12700" cap="flat" cmpd="sng" algn="ctr">
                      <a:solidFill>
                        <a:schemeClr val="bg1"/>
                      </a:solidFill>
                      <a:prstDash val="sysDot"/>
                      <a:round/>
                      <a:headEnd type="none" w="med" len="med"/>
                      <a:tailEnd type="none" w="med" len="med"/>
                    </a:lnT>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1,49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lnT w="12700" cap="flat" cmpd="sng" algn="ctr">
                      <a:solidFill>
                        <a:schemeClr val="bg1"/>
                      </a:solidFill>
                      <a:prstDash val="sysDot"/>
                      <a:round/>
                      <a:headEnd type="none" w="med" len="med"/>
                      <a:tailEnd type="none" w="med" len="med"/>
                    </a:lnT>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1,09 – 2,03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lnT w="12700" cap="flat" cmpd="sng" algn="ctr">
                      <a:solidFill>
                        <a:schemeClr val="bg1"/>
                      </a:solidFill>
                      <a:prstDash val="sysDot"/>
                      <a:round/>
                      <a:headEnd type="none" w="med" len="med"/>
                      <a:tailEnd type="none" w="med" len="med"/>
                    </a:lnT>
                  </a:tcP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0,012</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lnT w="12700" cap="flat" cmpd="sng" algn="ctr">
                      <a:solidFill>
                        <a:schemeClr val="bg1"/>
                      </a:solidFill>
                      <a:prstDash val="sysDot"/>
                      <a:round/>
                      <a:headEnd type="none" w="med" len="med"/>
                      <a:tailEnd type="none" w="med" len="med"/>
                    </a:lnT>
                  </a:tcPr>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(2003-2012)</a:t>
                      </a:r>
                      <a:r>
                        <a:rPr lang="fr-CA" sz="1200" baseline="30000">
                          <a:solidFill>
                            <a:schemeClr val="tx1">
                              <a:lumMod val="65000"/>
                              <a:lumOff val="35000"/>
                            </a:schemeClr>
                          </a:solidFill>
                          <a:latin typeface="HelveticaNeueLT Std" pitchFamily="34" charset="0"/>
                        </a:rPr>
                        <a:t>5</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0,93</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1,00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0,67 – 1,51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0,990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1538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Âge 25 ans et plus (1995-2002)</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2,57</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2,43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1,59 – 3,72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153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(2003-2012)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0,77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0,77</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0,46 – 1,29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0,321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Prostitution (1995-2002)</a:t>
                      </a:r>
                      <a:r>
                        <a:rPr lang="fr-CA" sz="1200" baseline="30000">
                          <a:solidFill>
                            <a:schemeClr val="tx1">
                              <a:lumMod val="65000"/>
                              <a:lumOff val="35000"/>
                            </a:schemeClr>
                          </a:solidFill>
                          <a:latin typeface="HelveticaNeueLT Std" pitchFamily="34" charset="0"/>
                        </a:rPr>
                        <a:t>3,6</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1,37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1,43</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0,98 – 2,09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0,062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084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(2003-2012)</a:t>
                      </a:r>
                      <a:r>
                        <a:rPr lang="fr-CA" sz="1200" baseline="30000">
                          <a:solidFill>
                            <a:schemeClr val="tx1">
                              <a:lumMod val="65000"/>
                              <a:lumOff val="35000"/>
                            </a:schemeClr>
                          </a:solidFill>
                          <a:latin typeface="HelveticaNeueLT Std" pitchFamily="34" charset="0"/>
                        </a:rPr>
                        <a:t>3,6</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2,31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2,24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1,43 – 3,52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Aussi dans le modèle :</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a:solidFill>
                          <a:schemeClr val="tx1">
                            <a:lumMod val="65000"/>
                            <a:lumOff val="35000"/>
                          </a:schemeClr>
                        </a:solidFill>
                        <a:latin typeface="HelveticaNeueLT Std" pitchFamily="34" charset="0"/>
                        <a:ea typeface="Times New Roman"/>
                        <a:cs typeface="Arial"/>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CA" sz="1200" dirty="0">
                        <a:solidFill>
                          <a:schemeClr val="tx1">
                            <a:lumMod val="65000"/>
                            <a:lumOff val="35000"/>
                          </a:schemeClr>
                        </a:solidFill>
                        <a:latin typeface="HelveticaNeueLT Std" pitchFamily="34" charset="0"/>
                        <a:ea typeface="Times New Roman"/>
                        <a:cs typeface="Arial"/>
                      </a:endParaRPr>
                    </a:p>
                  </a:txBody>
                  <a:tcPr marL="68580" marR="68580" marT="0" marB="0" anchor="ctr"/>
                </a:tc>
              </a:tr>
              <a:tr h="41650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Région de recrutement urbaine </a:t>
                      </a:r>
                      <a:endParaRPr lang="fr-FR" sz="1200" dirty="0">
                        <a:solidFill>
                          <a:schemeClr val="tx1">
                            <a:lumMod val="65000"/>
                            <a:lumOff val="35000"/>
                          </a:schemeClr>
                        </a:solidFill>
                        <a:latin typeface="HelveticaNeueLT Std" pitchFamily="34" charset="0"/>
                      </a:endParaRPr>
                    </a:p>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(1995-2002)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2,56</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2,62</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1,16 – 5,94</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0,021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(2003-2012)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1,17</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1,38</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chemeClr val="tx1">
                              <a:lumMod val="65000"/>
                              <a:lumOff val="35000"/>
                            </a:schemeClr>
                          </a:solidFill>
                          <a:latin typeface="HelveticaNeueLT Std" pitchFamily="34" charset="0"/>
                        </a:rPr>
                        <a:t>0,75 – 2,53</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solidFill>
                            <a:schemeClr val="tx1">
                              <a:lumMod val="65000"/>
                              <a:lumOff val="35000"/>
                            </a:schemeClr>
                          </a:solidFill>
                          <a:latin typeface="HelveticaNeueLT Std" pitchFamily="34" charset="0"/>
                        </a:rPr>
                        <a:t>0,297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bl>
          </a:graphicData>
        </a:graphic>
      </p:graphicFrame>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17</a:t>
            </a:fld>
            <a:endParaRPr lang="fr-CA" sz="1400" b="1" dirty="0">
              <a:solidFill>
                <a:schemeClr val="tx1"/>
              </a:solidFill>
              <a:latin typeface="HelveticaNeueLT Std Lt" pitchFamily="34" charset="0"/>
            </a:endParaRPr>
          </a:p>
        </p:txBody>
      </p:sp>
      <p:sp>
        <p:nvSpPr>
          <p:cNvPr id="6" name="ZoneTexte 5"/>
          <p:cNvSpPr txBox="1"/>
          <p:nvPr/>
        </p:nvSpPr>
        <p:spPr>
          <a:xfrm>
            <a:off x="642910" y="5643578"/>
            <a:ext cx="6197530" cy="1107996"/>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Rapport de taux obtenu par le modèle de Cox.</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a:t>
            </a:r>
            <a:r>
              <a:rPr lang="fr-CA" sz="1100" dirty="0" smtClean="0">
                <a:solidFill>
                  <a:schemeClr val="tx1">
                    <a:lumMod val="65000"/>
                    <a:lumOff val="35000"/>
                  </a:schemeClr>
                </a:solidFill>
                <a:latin typeface="HelveticaNeueLT Std" pitchFamily="34" charset="0"/>
              </a:rPr>
              <a:t>Intervalle de confiance à 95 %. </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3.</a:t>
            </a:r>
            <a:r>
              <a:rPr lang="fr-CA" sz="1100" dirty="0" smtClean="0">
                <a:solidFill>
                  <a:schemeClr val="tx1">
                    <a:lumMod val="65000"/>
                    <a:lumOff val="35000"/>
                  </a:schemeClr>
                </a:solidFill>
                <a:latin typeface="HelveticaNeueLT Std" pitchFamily="34" charset="0"/>
              </a:rPr>
              <a:t>Au cours des six derniers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4.</a:t>
            </a:r>
            <a:r>
              <a:rPr lang="fr-CA" sz="1100" dirty="0" smtClean="0">
                <a:solidFill>
                  <a:schemeClr val="tx1">
                    <a:lumMod val="65000"/>
                    <a:lumOff val="35000"/>
                  </a:schemeClr>
                </a:solidFill>
                <a:latin typeface="HelveticaNeueLT Std" pitchFamily="34" charset="0"/>
              </a:rPr>
              <a:t>Sur l’ensemble des deux périodes (1995-2002 et 2003-2012).</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5.</a:t>
            </a:r>
            <a:r>
              <a:rPr lang="fr-CA" sz="1100" dirty="0" smtClean="0">
                <a:solidFill>
                  <a:schemeClr val="tx1">
                    <a:lumMod val="65000"/>
                    <a:lumOff val="35000"/>
                  </a:schemeClr>
                </a:solidFill>
                <a:latin typeface="HelveticaNeueLT Std" pitchFamily="34" charset="0"/>
              </a:rPr>
              <a:t>Au cours du dernier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6.</a:t>
            </a:r>
            <a:r>
              <a:rPr lang="fr-CA" sz="1100" dirty="0" smtClean="0">
                <a:solidFill>
                  <a:schemeClr val="tx1">
                    <a:lumMod val="65000"/>
                    <a:lumOff val="35000"/>
                  </a:schemeClr>
                </a:solidFill>
                <a:latin typeface="HelveticaNeueLT Std" pitchFamily="34" charset="0"/>
              </a:rPr>
              <a:t>On inclut ici les faveurs sexuelles en échange d’argent, de drogues ou d’autres choses</a:t>
            </a:r>
            <a:r>
              <a:rPr lang="fr-CA" sz="1100" dirty="0" smtClean="0">
                <a:solidFill>
                  <a:schemeClr val="tx1">
                    <a:lumMod val="65000"/>
                    <a:lumOff val="35000"/>
                  </a:schemeClr>
                </a:solidFill>
              </a:rPr>
              <a:t>.</a:t>
            </a:r>
            <a:endParaRPr lang="fr-FR" sz="11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27F60604-E4FF-4353-AF7F-F316673969A8}" type="slidenum">
              <a:rPr lang="fr-CA" sz="1400" b="1">
                <a:latin typeface="HelveticaNeueLT Std Lt" pitchFamily="34" charset="0"/>
              </a:rPr>
              <a:pPr algn="r"/>
              <a:t>18</a:t>
            </a:fld>
            <a:endParaRPr lang="fr-CA" sz="1400" b="1" dirty="0">
              <a:latin typeface="HelveticaNeueLT Std Lt" pitchFamily="34" charset="0"/>
            </a:endParaRPr>
          </a:p>
        </p:txBody>
      </p:sp>
      <p:sp>
        <p:nvSpPr>
          <p:cNvPr id="15363" name="Rectangle 2"/>
          <p:cNvSpPr>
            <a:spLocks noGrp="1" noChangeArrowheads="1"/>
          </p:cNvSpPr>
          <p:nvPr>
            <p:ph type="title" idx="4294967295"/>
            <p:custDataLst>
              <p:tags r:id="rId2"/>
            </p:custDataLst>
          </p:nvPr>
        </p:nvSpPr>
        <p:spPr>
          <a:xfrm>
            <a:off x="142844" y="142852"/>
            <a:ext cx="8229600" cy="1143000"/>
          </a:xfrm>
        </p:spPr>
        <p:txBody>
          <a:bodyPr/>
          <a:lstStyle/>
          <a:p>
            <a:pPr eaLnBrk="1" hangingPunct="1"/>
            <a:r>
              <a:rPr lang="fr-CA" sz="3200" dirty="0" smtClean="0"/>
              <a:t>Dépistage et prise en charge VIH/VHC</a:t>
            </a:r>
            <a:br>
              <a:rPr lang="fr-CA" sz="3200" dirty="0" smtClean="0"/>
            </a:br>
            <a:r>
              <a:rPr lang="fr-CA" sz="3200" dirty="0" smtClean="0"/>
              <a:t>2003-2012</a:t>
            </a:r>
            <a:endParaRPr lang="fr-FR" sz="2800" dirty="0" smtClean="0"/>
          </a:p>
        </p:txBody>
      </p:sp>
      <p:sp>
        <p:nvSpPr>
          <p:cNvPr id="15364" name="Rectangle 3"/>
          <p:cNvSpPr>
            <a:spLocks noGrp="1" noChangeArrowheads="1"/>
          </p:cNvSpPr>
          <p:nvPr>
            <p:ph type="body" idx="4294967295"/>
            <p:custDataLst>
              <p:tags r:id="rId3"/>
            </p:custDataLst>
          </p:nvPr>
        </p:nvSpPr>
        <p:spPr>
          <a:xfrm>
            <a:off x="214282" y="1643050"/>
            <a:ext cx="7966098" cy="4572032"/>
          </a:xfrm>
        </p:spPr>
        <p:txBody>
          <a:bodyPr>
            <a:normAutofit fontScale="77500" lnSpcReduction="20000"/>
          </a:bodyPr>
          <a:lstStyle/>
          <a:p>
            <a:pPr indent="3175">
              <a:spcBef>
                <a:spcPts val="1200"/>
              </a:spcBef>
              <a:defRPr/>
            </a:pPr>
            <a:r>
              <a:rPr lang="fr-CA" sz="2200" b="1" kern="0" dirty="0" smtClean="0">
                <a:solidFill>
                  <a:schemeClr val="tx1">
                    <a:lumMod val="65000"/>
                    <a:lumOff val="35000"/>
                  </a:schemeClr>
                </a:solidFill>
              </a:rPr>
              <a:t>Dépistage</a:t>
            </a:r>
            <a:r>
              <a:rPr lang="fr-CA" sz="2200" kern="0" dirty="0" smtClean="0">
                <a:solidFill>
                  <a:schemeClr val="tx1">
                    <a:lumMod val="65000"/>
                    <a:lumOff val="35000"/>
                  </a:schemeClr>
                </a:solidFill>
              </a:rPr>
              <a:t> :</a:t>
            </a:r>
          </a:p>
          <a:p>
            <a:pPr lvl="1" defTabSz="933450">
              <a:tabLst>
                <a:tab pos="3676650" algn="l"/>
              </a:tabLst>
            </a:pPr>
            <a:r>
              <a:rPr lang="fr-CA" sz="2200" dirty="0" smtClean="0"/>
              <a:t>Jamais testés à vie	</a:t>
            </a:r>
            <a:r>
              <a:rPr lang="fr-CA" sz="2200" b="1" dirty="0" smtClean="0"/>
              <a:t>VIH :   9,1 %	VHC : 10,9 %</a:t>
            </a:r>
            <a:r>
              <a:rPr lang="fr-CA" sz="2200" dirty="0" smtClean="0"/>
              <a:t>	</a:t>
            </a:r>
          </a:p>
          <a:p>
            <a:pPr lvl="1" defTabSz="933450">
              <a:tabLst>
                <a:tab pos="3676650" algn="l"/>
              </a:tabLst>
            </a:pPr>
            <a:r>
              <a:rPr lang="fr-CA" sz="2200" dirty="0" smtClean="0"/>
              <a:t>Testés dans les 6 derniers mois* 	</a:t>
            </a:r>
            <a:r>
              <a:rPr lang="fr-CA" sz="2200" b="1" dirty="0" smtClean="0"/>
              <a:t>VIH : 54,5 %	VHC : 52,7 %</a:t>
            </a:r>
          </a:p>
          <a:p>
            <a:pPr lvl="1" defTabSz="933450">
              <a:tabLst>
                <a:tab pos="3676650" algn="l"/>
              </a:tabLst>
            </a:pPr>
            <a:r>
              <a:rPr lang="fr-CA" sz="2200" dirty="0" smtClean="0"/>
              <a:t>Ignorent qu’ils sont séropositifs   	</a:t>
            </a:r>
            <a:r>
              <a:rPr lang="fr-CA" sz="2200" b="1" dirty="0" smtClean="0"/>
              <a:t>VIH : 19,7 %	VHC : 21,3 %</a:t>
            </a:r>
          </a:p>
          <a:p>
            <a:pPr indent="3175">
              <a:lnSpc>
                <a:spcPct val="110000"/>
              </a:lnSpc>
              <a:spcBef>
                <a:spcPts val="1200"/>
              </a:spcBef>
              <a:defRPr/>
            </a:pPr>
            <a:r>
              <a:rPr lang="fr-CA" sz="2200" b="1" kern="0" dirty="0" smtClean="0">
                <a:solidFill>
                  <a:schemeClr val="tx1">
                    <a:lumMod val="65000"/>
                    <a:lumOff val="35000"/>
                  </a:schemeClr>
                </a:solidFill>
              </a:rPr>
              <a:t>Prise en charge :</a:t>
            </a:r>
          </a:p>
          <a:p>
            <a:pPr indent="3175">
              <a:lnSpc>
                <a:spcPct val="110000"/>
              </a:lnSpc>
              <a:spcBef>
                <a:spcPts val="1200"/>
              </a:spcBef>
              <a:defRPr/>
            </a:pPr>
            <a:r>
              <a:rPr lang="fr-CA" sz="2200" kern="0" dirty="0" smtClean="0">
                <a:solidFill>
                  <a:schemeClr val="tx1">
                    <a:lumMod val="65000"/>
                    <a:lumOff val="35000"/>
                  </a:schemeClr>
                </a:solidFill>
              </a:rPr>
              <a:t>Chez ceux qui se savent infectés par le VIH :</a:t>
            </a:r>
          </a:p>
          <a:p>
            <a:pPr lvl="1">
              <a:defRPr/>
            </a:pPr>
            <a:r>
              <a:rPr lang="fr-CA" sz="2500" dirty="0" smtClean="0"/>
              <a:t>85,9 % avaient vu un médecin (VIH) dans les 6 derniers mois</a:t>
            </a:r>
          </a:p>
          <a:p>
            <a:pPr lvl="1">
              <a:defRPr/>
            </a:pPr>
            <a:r>
              <a:rPr lang="fr-CA" sz="2500" dirty="0" smtClean="0"/>
              <a:t>60,7 % prenaient des médicaments anti-VIH (prise actuelle)</a:t>
            </a:r>
          </a:p>
          <a:p>
            <a:pPr marL="0" lvl="2" indent="3175">
              <a:spcBef>
                <a:spcPts val="1200"/>
              </a:spcBef>
              <a:spcAft>
                <a:spcPts val="600"/>
              </a:spcAft>
              <a:buClr>
                <a:schemeClr val="accent1"/>
              </a:buClr>
              <a:buNone/>
              <a:defRPr/>
            </a:pPr>
            <a:r>
              <a:rPr lang="fr-CA" sz="2200" kern="0" dirty="0" smtClean="0"/>
              <a:t>Chez ceux qui savent qu’ils ont des anticorps contre le VHC seulement :</a:t>
            </a:r>
          </a:p>
          <a:p>
            <a:pPr lvl="1">
              <a:defRPr/>
            </a:pPr>
            <a:r>
              <a:rPr lang="fr-CA" sz="2500" dirty="0" smtClean="0"/>
              <a:t>43,3 % avaient vu un médecin (VHC) dans les 6 derniers mois</a:t>
            </a:r>
          </a:p>
          <a:p>
            <a:pPr lvl="1">
              <a:defRPr/>
            </a:pPr>
            <a:r>
              <a:rPr lang="fr-CA" sz="2500" dirty="0" smtClean="0"/>
              <a:t>14,1 % ont déjà pris des médicaments anti-VHC </a:t>
            </a:r>
          </a:p>
        </p:txBody>
      </p:sp>
      <p:sp>
        <p:nvSpPr>
          <p:cNvPr id="6" name="ZoneTexte 5"/>
          <p:cNvSpPr txBox="1"/>
          <p:nvPr/>
        </p:nvSpPr>
        <p:spPr>
          <a:xfrm>
            <a:off x="467544" y="6381328"/>
            <a:ext cx="4374916" cy="307777"/>
          </a:xfrm>
          <a:prstGeom prst="rect">
            <a:avLst/>
          </a:prstGeom>
          <a:noFill/>
        </p:spPr>
        <p:txBody>
          <a:bodyPr wrap="none" rtlCol="0">
            <a:spAutoFit/>
          </a:bodyPr>
          <a:lstStyle/>
          <a:p>
            <a:r>
              <a:rPr lang="fr-CA" sz="1400" dirty="0" smtClean="0">
                <a:solidFill>
                  <a:schemeClr val="tx1">
                    <a:lumMod val="65000"/>
                    <a:lumOff val="35000"/>
                  </a:schemeClr>
                </a:solidFill>
              </a:rPr>
              <a:t>* Parmi les participants qui ne se savent pas infectés</a:t>
            </a:r>
            <a:endParaRPr lang="fr-FR" sz="1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Utilisation des CAMI, 2011-2012</a:t>
            </a:r>
            <a:endParaRPr lang="fr-FR" dirty="0"/>
          </a:p>
        </p:txBody>
      </p:sp>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19</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nvGraphicFramePr>
        <p:xfrm>
          <a:off x="251520" y="2060848"/>
          <a:ext cx="8640962" cy="3727843"/>
        </p:xfrm>
        <a:graphic>
          <a:graphicData uri="http://schemas.openxmlformats.org/drawingml/2006/table">
            <a:tbl>
              <a:tblPr firstRow="1">
                <a:tableStyleId>{AF606853-7671-496A-8E4F-DF71F8EC918B}</a:tableStyleId>
              </a:tblPr>
              <a:tblGrid>
                <a:gridCol w="3312369"/>
                <a:gridCol w="606980"/>
                <a:gridCol w="479553"/>
                <a:gridCol w="559665"/>
                <a:gridCol w="560229"/>
                <a:gridCol w="559665"/>
                <a:gridCol w="479553"/>
                <a:gridCol w="643163"/>
                <a:gridCol w="480117"/>
                <a:gridCol w="559665"/>
                <a:gridCol w="400003"/>
              </a:tblGrid>
              <a:tr h="256528">
                <a:tc>
                  <a:txBody>
                    <a:bodyPr/>
                    <a:lstStyle/>
                    <a:p>
                      <a:pP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gridSpan="2">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Réseau</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nchor="ctr">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Montréal</a:t>
                      </a:r>
                      <a:r>
                        <a:rPr lang="fr-FR" sz="1200" baseline="30000" dirty="0">
                          <a:solidFill>
                            <a:schemeClr val="tx1">
                              <a:lumMod val="65000"/>
                              <a:lumOff val="35000"/>
                            </a:schemeClr>
                          </a:solidFill>
                          <a:latin typeface="HelveticaNeueLT Std" pitchFamily="34" charset="0"/>
                        </a:rPr>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nchor="ctr">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Ville de Québec</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Ottawa</a:t>
                      </a:r>
                      <a:r>
                        <a:rPr lang="fr-FR" sz="1200" dirty="0" smtClean="0">
                          <a:solidFill>
                            <a:schemeClr val="tx1">
                              <a:lumMod val="65000"/>
                              <a:lumOff val="35000"/>
                            </a:schemeClr>
                          </a:solidFill>
                          <a:latin typeface="HelveticaNeueLT Std" pitchFamily="34" charset="0"/>
                        </a:rPr>
                        <a:t>/</a:t>
                      </a:r>
                    </a:p>
                    <a:p>
                      <a:pPr algn="ctr">
                        <a:lnSpc>
                          <a:spcPct val="115000"/>
                        </a:lnSpc>
                        <a:spcAft>
                          <a:spcPts val="0"/>
                        </a:spcAft>
                      </a:pPr>
                      <a:r>
                        <a:rPr lang="fr-FR" sz="1200" dirty="0" smtClean="0">
                          <a:solidFill>
                            <a:schemeClr val="tx1">
                              <a:lumMod val="65000"/>
                              <a:lumOff val="35000"/>
                            </a:schemeClr>
                          </a:solidFill>
                          <a:latin typeface="HelveticaNeueLT Std" pitchFamily="34" charset="0"/>
                        </a:rPr>
                        <a:t>Outaouais</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Semi-urbains</a:t>
                      </a:r>
                      <a:r>
                        <a:rPr lang="fr-FR" sz="1200" baseline="30000" dirty="0">
                          <a:solidFill>
                            <a:schemeClr val="tx1">
                              <a:lumMod val="65000"/>
                              <a:lumOff val="35000"/>
                            </a:schemeClr>
                          </a:solidFill>
                          <a:latin typeface="HelveticaNeueLT Std" pitchFamily="34" charset="0"/>
                        </a:rPr>
                        <a:t>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r>
              <a:tr h="256528">
                <a:tc>
                  <a:txBody>
                    <a:bodyPr/>
                    <a:lstStyle/>
                    <a:p>
                      <a:pP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n</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r>
              <a:tr h="135017">
                <a:tc>
                  <a:txBody>
                    <a:bodyPr/>
                    <a:lstStyle/>
                    <a:p>
                      <a:pPr>
                        <a:lnSpc>
                          <a:spcPct val="115000"/>
                        </a:lnSpc>
                        <a:spcAft>
                          <a:spcPts val="0"/>
                        </a:spcAft>
                      </a:pPr>
                      <a:r>
                        <a:rPr lang="fr-FR" sz="1200" dirty="0">
                          <a:solidFill>
                            <a:schemeClr val="tx1">
                              <a:lumMod val="65000"/>
                              <a:lumOff val="35000"/>
                            </a:schemeClr>
                          </a:solidFill>
                          <a:latin typeface="HelveticaNeueLT Std" pitchFamily="34" charset="0"/>
                        </a:rPr>
                        <a:t>A-t-il été facile ou difficile de se procurer des seringues neuves (N=933) ?</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r>
              <a:tr h="945499">
                <a:tc>
                  <a:txBody>
                    <a:bodyPr/>
                    <a:lstStyle/>
                    <a:p>
                      <a:pPr algn="r">
                        <a:lnSpc>
                          <a:spcPct val="115000"/>
                        </a:lnSpc>
                        <a:spcAft>
                          <a:spcPts val="0"/>
                        </a:spcAft>
                      </a:pPr>
                      <a:r>
                        <a:rPr lang="fr-FR" sz="1200" dirty="0">
                          <a:solidFill>
                            <a:schemeClr val="tx1">
                              <a:lumMod val="65000"/>
                              <a:lumOff val="35000"/>
                            </a:schemeClr>
                          </a:solidFill>
                          <a:latin typeface="HelveticaNeueLT Std" pitchFamily="34" charset="0"/>
                        </a:rPr>
                        <a:t>Très facile</a:t>
                      </a:r>
                    </a:p>
                    <a:p>
                      <a:pPr algn="r">
                        <a:lnSpc>
                          <a:spcPct val="115000"/>
                        </a:lnSpc>
                        <a:spcAft>
                          <a:spcPts val="0"/>
                        </a:spcAft>
                      </a:pPr>
                      <a:r>
                        <a:rPr lang="fr-FR" sz="1200" dirty="0">
                          <a:solidFill>
                            <a:schemeClr val="tx1">
                              <a:lumMod val="65000"/>
                              <a:lumOff val="35000"/>
                            </a:schemeClr>
                          </a:solidFill>
                          <a:latin typeface="HelveticaNeueLT Std" pitchFamily="34" charset="0"/>
                        </a:rPr>
                        <a:t>Plutôt facile</a:t>
                      </a:r>
                    </a:p>
                    <a:p>
                      <a:pPr algn="r">
                        <a:lnSpc>
                          <a:spcPct val="115000"/>
                        </a:lnSpc>
                        <a:spcAft>
                          <a:spcPts val="0"/>
                        </a:spcAft>
                      </a:pPr>
                      <a:r>
                        <a:rPr lang="fr-FR" sz="1200" dirty="0">
                          <a:solidFill>
                            <a:schemeClr val="tx1">
                              <a:lumMod val="65000"/>
                              <a:lumOff val="35000"/>
                            </a:schemeClr>
                          </a:solidFill>
                          <a:latin typeface="HelveticaNeueLT Std" pitchFamily="34" charset="0"/>
                        </a:rPr>
                        <a:t>Plutôt difficile</a:t>
                      </a:r>
                    </a:p>
                    <a:p>
                      <a:pPr algn="r">
                        <a:lnSpc>
                          <a:spcPct val="115000"/>
                        </a:lnSpc>
                        <a:spcAft>
                          <a:spcPts val="0"/>
                        </a:spcAft>
                      </a:pPr>
                      <a:r>
                        <a:rPr lang="fr-FR" sz="1200" dirty="0">
                          <a:solidFill>
                            <a:schemeClr val="tx1">
                              <a:lumMod val="65000"/>
                              <a:lumOff val="35000"/>
                            </a:schemeClr>
                          </a:solidFill>
                          <a:latin typeface="HelveticaNeueLT Std" pitchFamily="34" charset="0"/>
                        </a:rPr>
                        <a:t>Très difficile</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743</a:t>
                      </a:r>
                    </a:p>
                    <a:p>
                      <a:pPr algn="ctr">
                        <a:lnSpc>
                          <a:spcPct val="115000"/>
                        </a:lnSpc>
                        <a:spcAft>
                          <a:spcPts val="0"/>
                        </a:spcAft>
                      </a:pPr>
                      <a:r>
                        <a:rPr lang="fr-FR" sz="1200" dirty="0">
                          <a:solidFill>
                            <a:schemeClr val="tx1">
                              <a:lumMod val="65000"/>
                              <a:lumOff val="35000"/>
                            </a:schemeClr>
                          </a:solidFill>
                          <a:latin typeface="HelveticaNeueLT Std" pitchFamily="34" charset="0"/>
                        </a:rPr>
                        <a:t>167</a:t>
                      </a:r>
                    </a:p>
                    <a:p>
                      <a:pPr algn="ctr">
                        <a:lnSpc>
                          <a:spcPct val="115000"/>
                        </a:lnSpc>
                        <a:spcAft>
                          <a:spcPts val="0"/>
                        </a:spcAft>
                      </a:pPr>
                      <a:r>
                        <a:rPr lang="fr-FR" sz="1200" dirty="0">
                          <a:solidFill>
                            <a:schemeClr val="tx1">
                              <a:lumMod val="65000"/>
                              <a:lumOff val="35000"/>
                            </a:schemeClr>
                          </a:solidFill>
                          <a:latin typeface="HelveticaNeueLT Std" pitchFamily="34" charset="0"/>
                        </a:rPr>
                        <a:t>18</a:t>
                      </a:r>
                    </a:p>
                    <a:p>
                      <a:pPr algn="ctr">
                        <a:lnSpc>
                          <a:spcPct val="115000"/>
                        </a:lnSpc>
                        <a:spcAft>
                          <a:spcPts val="0"/>
                        </a:spcAft>
                      </a:pPr>
                      <a:r>
                        <a:rPr lang="fr-FR" sz="1200" dirty="0">
                          <a:solidFill>
                            <a:schemeClr val="tx1">
                              <a:lumMod val="65000"/>
                              <a:lumOff val="35000"/>
                            </a:schemeClr>
                          </a:solidFill>
                          <a:latin typeface="HelveticaNeueLT Std" pitchFamily="34" charset="0"/>
                        </a:rPr>
                        <a:t>5</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79,6</a:t>
                      </a:r>
                    </a:p>
                    <a:p>
                      <a:pPr algn="ctr">
                        <a:lnSpc>
                          <a:spcPct val="115000"/>
                        </a:lnSpc>
                        <a:spcAft>
                          <a:spcPts val="0"/>
                        </a:spcAft>
                      </a:pPr>
                      <a:r>
                        <a:rPr lang="fr-FR" sz="1200">
                          <a:solidFill>
                            <a:schemeClr val="tx1">
                              <a:lumMod val="65000"/>
                              <a:lumOff val="35000"/>
                            </a:schemeClr>
                          </a:solidFill>
                          <a:latin typeface="HelveticaNeueLT Std" pitchFamily="34" charset="0"/>
                        </a:rPr>
                        <a:t>17,9</a:t>
                      </a:r>
                    </a:p>
                    <a:p>
                      <a:pPr algn="ctr">
                        <a:lnSpc>
                          <a:spcPct val="115000"/>
                        </a:lnSpc>
                        <a:spcAft>
                          <a:spcPts val="0"/>
                        </a:spcAft>
                      </a:pPr>
                      <a:r>
                        <a:rPr lang="fr-FR" sz="1200">
                          <a:solidFill>
                            <a:schemeClr val="tx1">
                              <a:lumMod val="65000"/>
                              <a:lumOff val="35000"/>
                            </a:schemeClr>
                          </a:solidFill>
                          <a:latin typeface="HelveticaNeueLT Std" pitchFamily="34" charset="0"/>
                        </a:rPr>
                        <a:t>1,9</a:t>
                      </a:r>
                    </a:p>
                    <a:p>
                      <a:pPr algn="ctr">
                        <a:lnSpc>
                          <a:spcPct val="115000"/>
                        </a:lnSpc>
                        <a:spcAft>
                          <a:spcPts val="0"/>
                        </a:spcAft>
                      </a:pPr>
                      <a:r>
                        <a:rPr lang="fr-FR" sz="1200">
                          <a:solidFill>
                            <a:schemeClr val="tx1">
                              <a:lumMod val="65000"/>
                              <a:lumOff val="35000"/>
                            </a:schemeClr>
                          </a:solidFill>
                          <a:latin typeface="HelveticaNeueLT Std" pitchFamily="34" charset="0"/>
                        </a:rPr>
                        <a:t>0,5</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410</a:t>
                      </a:r>
                    </a:p>
                    <a:p>
                      <a:pPr algn="ctr">
                        <a:lnSpc>
                          <a:spcPct val="115000"/>
                        </a:lnSpc>
                        <a:spcAft>
                          <a:spcPts val="0"/>
                        </a:spcAft>
                      </a:pPr>
                      <a:r>
                        <a:rPr lang="fr-FR" sz="1200" dirty="0">
                          <a:solidFill>
                            <a:schemeClr val="tx1">
                              <a:lumMod val="65000"/>
                              <a:lumOff val="35000"/>
                            </a:schemeClr>
                          </a:solidFill>
                          <a:latin typeface="HelveticaNeueLT Std" pitchFamily="34" charset="0"/>
                        </a:rPr>
                        <a:t>56</a:t>
                      </a:r>
                    </a:p>
                    <a:p>
                      <a:pPr algn="ctr">
                        <a:lnSpc>
                          <a:spcPct val="115000"/>
                        </a:lnSpc>
                        <a:spcAft>
                          <a:spcPts val="0"/>
                        </a:spcAft>
                      </a:pPr>
                      <a:r>
                        <a:rPr lang="fr-FR" sz="1200" dirty="0">
                          <a:solidFill>
                            <a:schemeClr val="tx1">
                              <a:lumMod val="65000"/>
                              <a:lumOff val="35000"/>
                            </a:schemeClr>
                          </a:solidFill>
                          <a:latin typeface="HelveticaNeueLT Std" pitchFamily="34" charset="0"/>
                        </a:rPr>
                        <a:t>6</a:t>
                      </a:r>
                    </a:p>
                    <a:p>
                      <a:pPr algn="ctr">
                        <a:lnSpc>
                          <a:spcPct val="115000"/>
                        </a:lnSpc>
                        <a:spcAft>
                          <a:spcPts val="0"/>
                        </a:spcAft>
                      </a:pPr>
                      <a:r>
                        <a:rPr lang="fr-FR" sz="1200" dirty="0">
                          <a:solidFill>
                            <a:schemeClr val="tx1">
                              <a:lumMod val="65000"/>
                              <a:lumOff val="35000"/>
                            </a:schemeClr>
                          </a:solidFill>
                          <a:latin typeface="HelveticaNeueLT Std" pitchFamily="34" charset="0"/>
                        </a:rPr>
                        <a:t>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86,9</a:t>
                      </a:r>
                    </a:p>
                    <a:p>
                      <a:pPr algn="ctr">
                        <a:lnSpc>
                          <a:spcPct val="115000"/>
                        </a:lnSpc>
                        <a:spcAft>
                          <a:spcPts val="0"/>
                        </a:spcAft>
                      </a:pPr>
                      <a:r>
                        <a:rPr lang="fr-FR" sz="1200">
                          <a:solidFill>
                            <a:schemeClr val="tx1">
                              <a:lumMod val="65000"/>
                              <a:lumOff val="35000"/>
                            </a:schemeClr>
                          </a:solidFill>
                          <a:latin typeface="HelveticaNeueLT Std" pitchFamily="34" charset="0"/>
                        </a:rPr>
                        <a:t>11,9</a:t>
                      </a:r>
                    </a:p>
                    <a:p>
                      <a:pPr algn="ctr">
                        <a:lnSpc>
                          <a:spcPct val="115000"/>
                        </a:lnSpc>
                        <a:spcAft>
                          <a:spcPts val="0"/>
                        </a:spcAft>
                      </a:pPr>
                      <a:r>
                        <a:rPr lang="fr-FR" sz="1200">
                          <a:solidFill>
                            <a:schemeClr val="tx1">
                              <a:lumMod val="65000"/>
                              <a:lumOff val="35000"/>
                            </a:schemeClr>
                          </a:solidFill>
                          <a:latin typeface="HelveticaNeueLT Std" pitchFamily="34" charset="0"/>
                        </a:rPr>
                        <a:t>1,3</a:t>
                      </a:r>
                    </a:p>
                    <a:p>
                      <a:pPr algn="ctr">
                        <a:lnSpc>
                          <a:spcPct val="115000"/>
                        </a:lnSpc>
                        <a:spcAft>
                          <a:spcPts val="0"/>
                        </a:spcAft>
                      </a:pPr>
                      <a:r>
                        <a:rPr lang="fr-FR" sz="1200">
                          <a:solidFill>
                            <a:schemeClr val="tx1">
                              <a:lumMod val="65000"/>
                              <a:lumOff val="35000"/>
                            </a:schemeClr>
                          </a:solidFill>
                          <a:latin typeface="HelveticaNeueLT Std" pitchFamily="34" charset="0"/>
                        </a:rPr>
                        <a:t>0,0</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36</a:t>
                      </a:r>
                    </a:p>
                    <a:p>
                      <a:pPr algn="ctr">
                        <a:lnSpc>
                          <a:spcPct val="115000"/>
                        </a:lnSpc>
                        <a:spcAft>
                          <a:spcPts val="0"/>
                        </a:spcAft>
                      </a:pPr>
                      <a:r>
                        <a:rPr lang="fr-FR" sz="1200">
                          <a:solidFill>
                            <a:schemeClr val="tx1">
                              <a:lumMod val="65000"/>
                              <a:lumOff val="35000"/>
                            </a:schemeClr>
                          </a:solidFill>
                          <a:latin typeface="HelveticaNeueLT Std" pitchFamily="34" charset="0"/>
                        </a:rPr>
                        <a:t>31</a:t>
                      </a:r>
                    </a:p>
                    <a:p>
                      <a:pPr algn="ctr">
                        <a:lnSpc>
                          <a:spcPct val="115000"/>
                        </a:lnSpc>
                        <a:spcAft>
                          <a:spcPts val="0"/>
                        </a:spcAft>
                      </a:pPr>
                      <a:r>
                        <a:rPr lang="fr-FR" sz="1200">
                          <a:solidFill>
                            <a:schemeClr val="tx1">
                              <a:lumMod val="65000"/>
                              <a:lumOff val="35000"/>
                            </a:schemeClr>
                          </a:solidFill>
                          <a:latin typeface="HelveticaNeueLT Std" pitchFamily="34" charset="0"/>
                        </a:rPr>
                        <a:t>3</a:t>
                      </a:r>
                    </a:p>
                    <a:p>
                      <a:pPr algn="ctr">
                        <a:lnSpc>
                          <a:spcPct val="115000"/>
                        </a:lnSpc>
                        <a:spcAft>
                          <a:spcPts val="0"/>
                        </a:spcAft>
                      </a:pPr>
                      <a:r>
                        <a:rPr lang="fr-FR" sz="1200">
                          <a:solidFill>
                            <a:schemeClr val="tx1">
                              <a:lumMod val="65000"/>
                              <a:lumOff val="35000"/>
                            </a:schemeClr>
                          </a:solidFill>
                          <a:latin typeface="HelveticaNeueLT Std" pitchFamily="34" charset="0"/>
                        </a:rPr>
                        <a:t>1</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50,7</a:t>
                      </a:r>
                    </a:p>
                    <a:p>
                      <a:pPr algn="ctr">
                        <a:lnSpc>
                          <a:spcPct val="115000"/>
                        </a:lnSpc>
                        <a:spcAft>
                          <a:spcPts val="0"/>
                        </a:spcAft>
                      </a:pPr>
                      <a:r>
                        <a:rPr lang="fr-FR" sz="1200" dirty="0">
                          <a:solidFill>
                            <a:schemeClr val="tx1">
                              <a:lumMod val="65000"/>
                              <a:lumOff val="35000"/>
                            </a:schemeClr>
                          </a:solidFill>
                          <a:latin typeface="HelveticaNeueLT Std" pitchFamily="34" charset="0"/>
                        </a:rPr>
                        <a:t>43,7</a:t>
                      </a:r>
                    </a:p>
                    <a:p>
                      <a:pPr algn="ctr">
                        <a:lnSpc>
                          <a:spcPct val="115000"/>
                        </a:lnSpc>
                        <a:spcAft>
                          <a:spcPts val="0"/>
                        </a:spcAft>
                      </a:pPr>
                      <a:r>
                        <a:rPr lang="fr-FR" sz="1200" dirty="0">
                          <a:solidFill>
                            <a:schemeClr val="tx1">
                              <a:lumMod val="65000"/>
                              <a:lumOff val="35000"/>
                            </a:schemeClr>
                          </a:solidFill>
                          <a:latin typeface="HelveticaNeueLT Std" pitchFamily="34" charset="0"/>
                        </a:rPr>
                        <a:t>4,2</a:t>
                      </a:r>
                    </a:p>
                    <a:p>
                      <a:pPr algn="ctr">
                        <a:lnSpc>
                          <a:spcPct val="115000"/>
                        </a:lnSpc>
                        <a:spcAft>
                          <a:spcPts val="0"/>
                        </a:spcAft>
                      </a:pPr>
                      <a:r>
                        <a:rPr lang="fr-FR" sz="1200" dirty="0">
                          <a:solidFill>
                            <a:schemeClr val="tx1">
                              <a:lumMod val="65000"/>
                              <a:lumOff val="35000"/>
                            </a:schemeClr>
                          </a:solidFill>
                          <a:latin typeface="HelveticaNeueLT Std" pitchFamily="34" charset="0"/>
                        </a:rPr>
                        <a:t>1,4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247</a:t>
                      </a:r>
                    </a:p>
                    <a:p>
                      <a:pPr algn="ctr">
                        <a:lnSpc>
                          <a:spcPct val="115000"/>
                        </a:lnSpc>
                        <a:spcAft>
                          <a:spcPts val="0"/>
                        </a:spcAft>
                      </a:pPr>
                      <a:r>
                        <a:rPr lang="fr-FR" sz="1200" dirty="0">
                          <a:solidFill>
                            <a:schemeClr val="tx1">
                              <a:lumMod val="65000"/>
                              <a:lumOff val="35000"/>
                            </a:schemeClr>
                          </a:solidFill>
                          <a:latin typeface="HelveticaNeueLT Std" pitchFamily="34" charset="0"/>
                        </a:rPr>
                        <a:t>47</a:t>
                      </a:r>
                    </a:p>
                    <a:p>
                      <a:pPr algn="ctr">
                        <a:lnSpc>
                          <a:spcPct val="115000"/>
                        </a:lnSpc>
                        <a:spcAft>
                          <a:spcPts val="0"/>
                        </a:spcAft>
                      </a:pPr>
                      <a:r>
                        <a:rPr lang="fr-FR" sz="1200" dirty="0">
                          <a:solidFill>
                            <a:schemeClr val="tx1">
                              <a:lumMod val="65000"/>
                              <a:lumOff val="35000"/>
                            </a:schemeClr>
                          </a:solidFill>
                          <a:latin typeface="HelveticaNeueLT Std" pitchFamily="34" charset="0"/>
                        </a:rPr>
                        <a:t>7</a:t>
                      </a:r>
                    </a:p>
                    <a:p>
                      <a:pPr algn="ctr">
                        <a:lnSpc>
                          <a:spcPct val="115000"/>
                        </a:lnSpc>
                        <a:spcAft>
                          <a:spcPts val="0"/>
                        </a:spcAft>
                      </a:pPr>
                      <a:r>
                        <a:rPr lang="fr-FR" sz="1200" dirty="0">
                          <a:solidFill>
                            <a:schemeClr val="tx1">
                              <a:lumMod val="65000"/>
                              <a:lumOff val="35000"/>
                            </a:schemeClr>
                          </a:solidFill>
                          <a:latin typeface="HelveticaNeueLT Std" pitchFamily="34" charset="0"/>
                        </a:rPr>
                        <a:t>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82,1</a:t>
                      </a:r>
                    </a:p>
                    <a:p>
                      <a:pPr algn="ctr">
                        <a:lnSpc>
                          <a:spcPct val="115000"/>
                        </a:lnSpc>
                        <a:spcAft>
                          <a:spcPts val="0"/>
                        </a:spcAft>
                      </a:pPr>
                      <a:r>
                        <a:rPr lang="fr-FR" sz="1200" dirty="0">
                          <a:solidFill>
                            <a:schemeClr val="tx1">
                              <a:lumMod val="65000"/>
                              <a:lumOff val="35000"/>
                            </a:schemeClr>
                          </a:solidFill>
                          <a:latin typeface="HelveticaNeueLT Std" pitchFamily="34" charset="0"/>
                        </a:rPr>
                        <a:t>15,6</a:t>
                      </a:r>
                    </a:p>
                    <a:p>
                      <a:pPr algn="ctr">
                        <a:lnSpc>
                          <a:spcPct val="115000"/>
                        </a:lnSpc>
                        <a:spcAft>
                          <a:spcPts val="0"/>
                        </a:spcAft>
                      </a:pPr>
                      <a:r>
                        <a:rPr lang="fr-FR" sz="1200" dirty="0">
                          <a:solidFill>
                            <a:schemeClr val="tx1">
                              <a:lumMod val="65000"/>
                              <a:lumOff val="35000"/>
                            </a:schemeClr>
                          </a:solidFill>
                          <a:latin typeface="HelveticaNeueLT Std" pitchFamily="34" charset="0"/>
                        </a:rPr>
                        <a:t>2,3</a:t>
                      </a:r>
                    </a:p>
                    <a:p>
                      <a:pPr algn="ctr">
                        <a:lnSpc>
                          <a:spcPct val="115000"/>
                        </a:lnSpc>
                        <a:spcAft>
                          <a:spcPts val="0"/>
                        </a:spcAft>
                      </a:pPr>
                      <a:r>
                        <a:rPr lang="fr-FR" sz="1200" dirty="0">
                          <a:solidFill>
                            <a:schemeClr val="tx1">
                              <a:lumMod val="65000"/>
                              <a:lumOff val="35000"/>
                            </a:schemeClr>
                          </a:solidFill>
                          <a:latin typeface="HelveticaNeueLT Std" pitchFamily="34" charset="0"/>
                        </a:rPr>
                        <a:t>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51</a:t>
                      </a:r>
                    </a:p>
                    <a:p>
                      <a:pPr algn="ctr">
                        <a:lnSpc>
                          <a:spcPct val="115000"/>
                        </a:lnSpc>
                        <a:spcAft>
                          <a:spcPts val="0"/>
                        </a:spcAft>
                      </a:pPr>
                      <a:r>
                        <a:rPr lang="fr-FR" sz="1200">
                          <a:solidFill>
                            <a:schemeClr val="tx1">
                              <a:lumMod val="65000"/>
                              <a:lumOff val="35000"/>
                            </a:schemeClr>
                          </a:solidFill>
                          <a:latin typeface="HelveticaNeueLT Std" pitchFamily="34" charset="0"/>
                        </a:rPr>
                        <a:t>36</a:t>
                      </a:r>
                    </a:p>
                    <a:p>
                      <a:pPr algn="ctr">
                        <a:lnSpc>
                          <a:spcPct val="115000"/>
                        </a:lnSpc>
                        <a:spcAft>
                          <a:spcPts val="0"/>
                        </a:spcAft>
                      </a:pPr>
                      <a:r>
                        <a:rPr lang="fr-FR" sz="1200">
                          <a:solidFill>
                            <a:schemeClr val="tx1">
                              <a:lumMod val="65000"/>
                              <a:lumOff val="35000"/>
                            </a:schemeClr>
                          </a:solidFill>
                          <a:latin typeface="HelveticaNeueLT Std" pitchFamily="34" charset="0"/>
                        </a:rPr>
                        <a:t>2</a:t>
                      </a:r>
                    </a:p>
                    <a:p>
                      <a:pPr algn="ctr">
                        <a:lnSpc>
                          <a:spcPct val="115000"/>
                        </a:lnSpc>
                        <a:spcAft>
                          <a:spcPts val="0"/>
                        </a:spcAft>
                      </a:pPr>
                      <a:r>
                        <a:rPr lang="fr-FR" sz="1200">
                          <a:solidFill>
                            <a:schemeClr val="tx1">
                              <a:lumMod val="65000"/>
                              <a:lumOff val="35000"/>
                            </a:schemeClr>
                          </a:solidFill>
                          <a:latin typeface="HelveticaNeueLT Std" pitchFamily="34" charset="0"/>
                        </a:rPr>
                        <a:t>4</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54,8</a:t>
                      </a:r>
                    </a:p>
                    <a:p>
                      <a:pPr algn="ctr">
                        <a:lnSpc>
                          <a:spcPct val="115000"/>
                        </a:lnSpc>
                        <a:spcAft>
                          <a:spcPts val="0"/>
                        </a:spcAft>
                      </a:pPr>
                      <a:r>
                        <a:rPr lang="fr-FR" sz="1200">
                          <a:solidFill>
                            <a:schemeClr val="tx1">
                              <a:lumMod val="65000"/>
                              <a:lumOff val="35000"/>
                            </a:schemeClr>
                          </a:solidFill>
                          <a:latin typeface="HelveticaNeueLT Std" pitchFamily="34" charset="0"/>
                        </a:rPr>
                        <a:t>38,7</a:t>
                      </a:r>
                    </a:p>
                    <a:p>
                      <a:pPr algn="ctr">
                        <a:lnSpc>
                          <a:spcPct val="115000"/>
                        </a:lnSpc>
                        <a:spcAft>
                          <a:spcPts val="0"/>
                        </a:spcAft>
                      </a:pPr>
                      <a:r>
                        <a:rPr lang="fr-FR" sz="1200">
                          <a:solidFill>
                            <a:schemeClr val="tx1">
                              <a:lumMod val="65000"/>
                              <a:lumOff val="35000"/>
                            </a:schemeClr>
                          </a:solidFill>
                          <a:latin typeface="HelveticaNeueLT Std" pitchFamily="34" charset="0"/>
                        </a:rPr>
                        <a:t>2,2</a:t>
                      </a:r>
                    </a:p>
                    <a:p>
                      <a:pPr algn="ctr">
                        <a:lnSpc>
                          <a:spcPct val="115000"/>
                        </a:lnSpc>
                        <a:spcAft>
                          <a:spcPts val="0"/>
                        </a:spcAft>
                      </a:pPr>
                      <a:r>
                        <a:rPr lang="fr-FR" sz="1200">
                          <a:solidFill>
                            <a:schemeClr val="tx1">
                              <a:lumMod val="65000"/>
                              <a:lumOff val="35000"/>
                            </a:schemeClr>
                          </a:solidFill>
                          <a:latin typeface="HelveticaNeueLT Std" pitchFamily="34" charset="0"/>
                        </a:rPr>
                        <a:t>4,3</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r>
              <a:tr h="126015">
                <a:tc>
                  <a:txBody>
                    <a:bodyPr/>
                    <a:lstStyle/>
                    <a:p>
                      <a:pPr>
                        <a:lnSpc>
                          <a:spcPct val="115000"/>
                        </a:lnSpc>
                        <a:spcAft>
                          <a:spcPts val="0"/>
                        </a:spcAft>
                      </a:pPr>
                      <a:r>
                        <a:rPr lang="fr-FR" sz="1200">
                          <a:solidFill>
                            <a:schemeClr val="tx1">
                              <a:lumMod val="65000"/>
                              <a:lumOff val="35000"/>
                            </a:schemeClr>
                          </a:solidFill>
                          <a:latin typeface="HelveticaNeueLT Std" pitchFamily="34" charset="0"/>
                        </a:rPr>
                        <a:t>Fréquence d’utilisation d’un programme d’échange de seringues (N=929)</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r>
              <a:tr h="1321093">
                <a:tc>
                  <a:txBody>
                    <a:bodyPr/>
                    <a:lstStyle/>
                    <a:p>
                      <a:pPr algn="r">
                        <a:lnSpc>
                          <a:spcPct val="115000"/>
                        </a:lnSpc>
                        <a:spcAft>
                          <a:spcPts val="0"/>
                        </a:spcAft>
                      </a:pPr>
                      <a:r>
                        <a:rPr lang="fr-FR" sz="1200" dirty="0">
                          <a:solidFill>
                            <a:schemeClr val="tx1">
                              <a:lumMod val="65000"/>
                              <a:lumOff val="35000"/>
                            </a:schemeClr>
                          </a:solidFill>
                          <a:latin typeface="HelveticaNeueLT Std" pitchFamily="34" charset="0"/>
                        </a:rPr>
                        <a:t>Jamais</a:t>
                      </a:r>
                    </a:p>
                    <a:p>
                      <a:pPr algn="r">
                        <a:lnSpc>
                          <a:spcPct val="115000"/>
                        </a:lnSpc>
                        <a:spcAft>
                          <a:spcPts val="0"/>
                        </a:spcAft>
                      </a:pPr>
                      <a:r>
                        <a:rPr lang="fr-FR" sz="1200" dirty="0">
                          <a:solidFill>
                            <a:schemeClr val="tx1">
                              <a:lumMod val="65000"/>
                              <a:lumOff val="35000"/>
                            </a:schemeClr>
                          </a:solidFill>
                          <a:latin typeface="HelveticaNeueLT Std" pitchFamily="34" charset="0"/>
                        </a:rPr>
                        <a:t>Pas dans les six derniers mois</a:t>
                      </a:r>
                    </a:p>
                    <a:p>
                      <a:pPr algn="r">
                        <a:lnSpc>
                          <a:spcPct val="115000"/>
                        </a:lnSpc>
                        <a:spcAft>
                          <a:spcPts val="0"/>
                        </a:spcAft>
                      </a:pPr>
                      <a:r>
                        <a:rPr lang="fr-FR" sz="1200" dirty="0">
                          <a:solidFill>
                            <a:schemeClr val="tx1">
                              <a:lumMod val="65000"/>
                              <a:lumOff val="35000"/>
                            </a:schemeClr>
                          </a:solidFill>
                          <a:latin typeface="HelveticaNeueLT Std" pitchFamily="34" charset="0"/>
                        </a:rPr>
                        <a:t>Occasionnellement, pas toutes les semaines</a:t>
                      </a:r>
                    </a:p>
                    <a:p>
                      <a:pPr algn="r">
                        <a:lnSpc>
                          <a:spcPct val="115000"/>
                        </a:lnSpc>
                        <a:spcAft>
                          <a:spcPts val="0"/>
                        </a:spcAft>
                      </a:pPr>
                      <a:r>
                        <a:rPr lang="fr-FR" sz="1200" dirty="0">
                          <a:solidFill>
                            <a:schemeClr val="tx1">
                              <a:lumMod val="65000"/>
                              <a:lumOff val="35000"/>
                            </a:schemeClr>
                          </a:solidFill>
                          <a:latin typeface="HelveticaNeueLT Std" pitchFamily="34" charset="0"/>
                        </a:rPr>
                        <a:t>Régulièrement, 1-2 fois par semaine</a:t>
                      </a:r>
                    </a:p>
                    <a:p>
                      <a:pPr algn="r">
                        <a:lnSpc>
                          <a:spcPct val="115000"/>
                        </a:lnSpc>
                        <a:spcAft>
                          <a:spcPts val="0"/>
                        </a:spcAft>
                      </a:pPr>
                      <a:r>
                        <a:rPr lang="fr-FR" sz="1200" dirty="0">
                          <a:solidFill>
                            <a:schemeClr val="tx1">
                              <a:lumMod val="65000"/>
                              <a:lumOff val="35000"/>
                            </a:schemeClr>
                          </a:solidFill>
                          <a:latin typeface="HelveticaNeueLT Std" pitchFamily="34" charset="0"/>
                        </a:rPr>
                        <a:t>Régulièrement, 3-6 fois par semaine</a:t>
                      </a:r>
                    </a:p>
                    <a:p>
                      <a:pPr algn="r">
                        <a:lnSpc>
                          <a:spcPct val="115000"/>
                        </a:lnSpc>
                        <a:spcAft>
                          <a:spcPts val="0"/>
                        </a:spcAft>
                      </a:pPr>
                      <a:r>
                        <a:rPr lang="fr-FR" sz="1200" dirty="0">
                          <a:solidFill>
                            <a:schemeClr val="tx1">
                              <a:lumMod val="65000"/>
                              <a:lumOff val="35000"/>
                            </a:schemeClr>
                          </a:solidFill>
                          <a:latin typeface="HelveticaNeueLT Std" pitchFamily="34" charset="0"/>
                        </a:rPr>
                        <a:t>Tous les jours</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a:solidFill>
                            <a:schemeClr val="tx1">
                              <a:lumMod val="65000"/>
                              <a:lumOff val="35000"/>
                            </a:schemeClr>
                          </a:solidFill>
                          <a:latin typeface="HelveticaNeueLT Std" pitchFamily="34" charset="0"/>
                        </a:rPr>
                        <a:t>27</a:t>
                      </a:r>
                    </a:p>
                    <a:p>
                      <a:pPr algn="ctr">
                        <a:lnSpc>
                          <a:spcPct val="115000"/>
                        </a:lnSpc>
                        <a:spcAft>
                          <a:spcPts val="0"/>
                        </a:spcAft>
                      </a:pPr>
                      <a:r>
                        <a:rPr lang="fr-FR" sz="1200">
                          <a:solidFill>
                            <a:schemeClr val="tx1">
                              <a:lumMod val="65000"/>
                              <a:lumOff val="35000"/>
                            </a:schemeClr>
                          </a:solidFill>
                          <a:latin typeface="HelveticaNeueLT Std" pitchFamily="34" charset="0"/>
                        </a:rPr>
                        <a:t>24</a:t>
                      </a:r>
                    </a:p>
                    <a:p>
                      <a:pPr algn="ctr">
                        <a:lnSpc>
                          <a:spcPct val="115000"/>
                        </a:lnSpc>
                        <a:spcAft>
                          <a:spcPts val="0"/>
                        </a:spcAft>
                      </a:pPr>
                      <a:r>
                        <a:rPr lang="fr-FR" sz="1200">
                          <a:solidFill>
                            <a:schemeClr val="tx1">
                              <a:lumMod val="65000"/>
                              <a:lumOff val="35000"/>
                            </a:schemeClr>
                          </a:solidFill>
                          <a:latin typeface="HelveticaNeueLT Std" pitchFamily="34" charset="0"/>
                        </a:rPr>
                        <a:t>365</a:t>
                      </a:r>
                    </a:p>
                    <a:p>
                      <a:pPr algn="ctr">
                        <a:lnSpc>
                          <a:spcPct val="115000"/>
                        </a:lnSpc>
                        <a:spcAft>
                          <a:spcPts val="0"/>
                        </a:spcAft>
                      </a:pPr>
                      <a:r>
                        <a:rPr lang="fr-FR" sz="1200">
                          <a:solidFill>
                            <a:schemeClr val="tx1">
                              <a:lumMod val="65000"/>
                              <a:lumOff val="35000"/>
                            </a:schemeClr>
                          </a:solidFill>
                          <a:latin typeface="HelveticaNeueLT Std" pitchFamily="34" charset="0"/>
                        </a:rPr>
                        <a:t>280</a:t>
                      </a:r>
                    </a:p>
                    <a:p>
                      <a:pPr algn="ctr">
                        <a:lnSpc>
                          <a:spcPct val="115000"/>
                        </a:lnSpc>
                        <a:spcAft>
                          <a:spcPts val="0"/>
                        </a:spcAft>
                      </a:pPr>
                      <a:r>
                        <a:rPr lang="fr-FR" sz="1200">
                          <a:solidFill>
                            <a:schemeClr val="tx1">
                              <a:lumMod val="65000"/>
                              <a:lumOff val="35000"/>
                            </a:schemeClr>
                          </a:solidFill>
                          <a:latin typeface="HelveticaNeueLT Std" pitchFamily="34" charset="0"/>
                        </a:rPr>
                        <a:t>142</a:t>
                      </a:r>
                    </a:p>
                    <a:p>
                      <a:pPr algn="ctr">
                        <a:lnSpc>
                          <a:spcPct val="115000"/>
                        </a:lnSpc>
                        <a:spcAft>
                          <a:spcPts val="0"/>
                        </a:spcAft>
                      </a:pPr>
                      <a:r>
                        <a:rPr lang="fr-FR" sz="1200">
                          <a:solidFill>
                            <a:schemeClr val="tx1">
                              <a:lumMod val="65000"/>
                              <a:lumOff val="35000"/>
                            </a:schemeClr>
                          </a:solidFill>
                          <a:latin typeface="HelveticaNeueLT Std" pitchFamily="34" charset="0"/>
                        </a:rPr>
                        <a:t>91</a:t>
                      </a:r>
                      <a:endParaRPr lang="fr-FR" sz="120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2,9</a:t>
                      </a:r>
                    </a:p>
                    <a:p>
                      <a:pPr algn="ctr">
                        <a:lnSpc>
                          <a:spcPct val="115000"/>
                        </a:lnSpc>
                        <a:spcAft>
                          <a:spcPts val="0"/>
                        </a:spcAft>
                      </a:pPr>
                      <a:r>
                        <a:rPr lang="fr-FR" sz="1200" dirty="0">
                          <a:solidFill>
                            <a:schemeClr val="tx1">
                              <a:lumMod val="65000"/>
                              <a:lumOff val="35000"/>
                            </a:schemeClr>
                          </a:solidFill>
                          <a:latin typeface="HelveticaNeueLT Std" pitchFamily="34" charset="0"/>
                        </a:rPr>
                        <a:t>2,6</a:t>
                      </a:r>
                    </a:p>
                    <a:p>
                      <a:pPr algn="ctr">
                        <a:lnSpc>
                          <a:spcPct val="115000"/>
                        </a:lnSpc>
                        <a:spcAft>
                          <a:spcPts val="0"/>
                        </a:spcAft>
                      </a:pPr>
                      <a:r>
                        <a:rPr lang="fr-FR" sz="1200" dirty="0">
                          <a:solidFill>
                            <a:schemeClr val="tx1">
                              <a:lumMod val="65000"/>
                              <a:lumOff val="35000"/>
                            </a:schemeClr>
                          </a:solidFill>
                          <a:latin typeface="HelveticaNeueLT Std" pitchFamily="34" charset="0"/>
                        </a:rPr>
                        <a:t>39,3</a:t>
                      </a:r>
                    </a:p>
                    <a:p>
                      <a:pPr algn="ctr">
                        <a:lnSpc>
                          <a:spcPct val="115000"/>
                        </a:lnSpc>
                        <a:spcAft>
                          <a:spcPts val="0"/>
                        </a:spcAft>
                      </a:pPr>
                      <a:r>
                        <a:rPr lang="fr-FR" sz="1200" dirty="0">
                          <a:solidFill>
                            <a:schemeClr val="tx1">
                              <a:lumMod val="65000"/>
                              <a:lumOff val="35000"/>
                            </a:schemeClr>
                          </a:solidFill>
                          <a:latin typeface="HelveticaNeueLT Std" pitchFamily="34" charset="0"/>
                        </a:rPr>
                        <a:t>30,1</a:t>
                      </a:r>
                    </a:p>
                    <a:p>
                      <a:pPr algn="ctr">
                        <a:lnSpc>
                          <a:spcPct val="115000"/>
                        </a:lnSpc>
                        <a:spcAft>
                          <a:spcPts val="0"/>
                        </a:spcAft>
                      </a:pPr>
                      <a:r>
                        <a:rPr lang="fr-FR" sz="1200" dirty="0">
                          <a:solidFill>
                            <a:schemeClr val="tx1">
                              <a:lumMod val="65000"/>
                              <a:lumOff val="35000"/>
                            </a:schemeClr>
                          </a:solidFill>
                          <a:latin typeface="HelveticaNeueLT Std" pitchFamily="34" charset="0"/>
                        </a:rPr>
                        <a:t>15,3</a:t>
                      </a:r>
                    </a:p>
                    <a:p>
                      <a:pPr algn="ctr">
                        <a:lnSpc>
                          <a:spcPct val="115000"/>
                        </a:lnSpc>
                        <a:spcAft>
                          <a:spcPts val="0"/>
                        </a:spcAft>
                      </a:pPr>
                      <a:r>
                        <a:rPr lang="fr-FR" sz="1200" dirty="0">
                          <a:solidFill>
                            <a:schemeClr val="tx1">
                              <a:lumMod val="65000"/>
                              <a:lumOff val="35000"/>
                            </a:schemeClr>
                          </a:solidFill>
                          <a:latin typeface="HelveticaNeueLT Std" pitchFamily="34" charset="0"/>
                        </a:rPr>
                        <a:t>9,8</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9</a:t>
                      </a:r>
                    </a:p>
                    <a:p>
                      <a:pPr algn="ctr">
                        <a:lnSpc>
                          <a:spcPct val="115000"/>
                        </a:lnSpc>
                        <a:spcAft>
                          <a:spcPts val="0"/>
                        </a:spcAft>
                      </a:pPr>
                      <a:r>
                        <a:rPr lang="fr-FR" sz="1200" dirty="0">
                          <a:solidFill>
                            <a:schemeClr val="tx1">
                              <a:lumMod val="65000"/>
                              <a:lumOff val="35000"/>
                            </a:schemeClr>
                          </a:solidFill>
                          <a:latin typeface="HelveticaNeueLT Std" pitchFamily="34" charset="0"/>
                        </a:rPr>
                        <a:t>8</a:t>
                      </a:r>
                    </a:p>
                    <a:p>
                      <a:pPr algn="ctr">
                        <a:lnSpc>
                          <a:spcPct val="115000"/>
                        </a:lnSpc>
                        <a:spcAft>
                          <a:spcPts val="0"/>
                        </a:spcAft>
                      </a:pPr>
                      <a:r>
                        <a:rPr lang="fr-FR" sz="1200" dirty="0">
                          <a:solidFill>
                            <a:schemeClr val="tx1">
                              <a:lumMod val="65000"/>
                              <a:lumOff val="35000"/>
                            </a:schemeClr>
                          </a:solidFill>
                          <a:latin typeface="HelveticaNeueLT Std" pitchFamily="34" charset="0"/>
                        </a:rPr>
                        <a:t>177</a:t>
                      </a:r>
                    </a:p>
                    <a:p>
                      <a:pPr algn="ctr">
                        <a:lnSpc>
                          <a:spcPct val="115000"/>
                        </a:lnSpc>
                        <a:spcAft>
                          <a:spcPts val="0"/>
                        </a:spcAft>
                      </a:pPr>
                      <a:r>
                        <a:rPr lang="fr-FR" sz="1200" dirty="0">
                          <a:solidFill>
                            <a:schemeClr val="tx1">
                              <a:lumMod val="65000"/>
                              <a:lumOff val="35000"/>
                            </a:schemeClr>
                          </a:solidFill>
                          <a:latin typeface="HelveticaNeueLT Std" pitchFamily="34" charset="0"/>
                        </a:rPr>
                        <a:t>150</a:t>
                      </a:r>
                    </a:p>
                    <a:p>
                      <a:pPr algn="ctr">
                        <a:lnSpc>
                          <a:spcPct val="115000"/>
                        </a:lnSpc>
                        <a:spcAft>
                          <a:spcPts val="0"/>
                        </a:spcAft>
                      </a:pPr>
                      <a:r>
                        <a:rPr lang="fr-FR" sz="1200" dirty="0">
                          <a:solidFill>
                            <a:schemeClr val="tx1">
                              <a:lumMod val="65000"/>
                              <a:lumOff val="35000"/>
                            </a:schemeClr>
                          </a:solidFill>
                          <a:latin typeface="HelveticaNeueLT Std" pitchFamily="34" charset="0"/>
                        </a:rPr>
                        <a:t>74</a:t>
                      </a:r>
                    </a:p>
                    <a:p>
                      <a:pPr algn="ctr">
                        <a:lnSpc>
                          <a:spcPct val="115000"/>
                        </a:lnSpc>
                        <a:spcAft>
                          <a:spcPts val="0"/>
                        </a:spcAft>
                      </a:pPr>
                      <a:r>
                        <a:rPr lang="fr-FR" sz="1200" dirty="0">
                          <a:solidFill>
                            <a:schemeClr val="tx1">
                              <a:lumMod val="65000"/>
                              <a:lumOff val="35000"/>
                            </a:schemeClr>
                          </a:solidFill>
                          <a:latin typeface="HelveticaNeueLT Std" pitchFamily="34" charset="0"/>
                        </a:rPr>
                        <a:t>54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1,9</a:t>
                      </a:r>
                    </a:p>
                    <a:p>
                      <a:pPr algn="ctr">
                        <a:lnSpc>
                          <a:spcPct val="115000"/>
                        </a:lnSpc>
                        <a:spcAft>
                          <a:spcPts val="0"/>
                        </a:spcAft>
                      </a:pPr>
                      <a:r>
                        <a:rPr lang="fr-FR" sz="1200" dirty="0">
                          <a:solidFill>
                            <a:schemeClr val="tx1">
                              <a:lumMod val="65000"/>
                              <a:lumOff val="35000"/>
                            </a:schemeClr>
                          </a:solidFill>
                          <a:latin typeface="HelveticaNeueLT Std" pitchFamily="34" charset="0"/>
                        </a:rPr>
                        <a:t>1,7</a:t>
                      </a:r>
                    </a:p>
                    <a:p>
                      <a:pPr algn="ctr">
                        <a:lnSpc>
                          <a:spcPct val="115000"/>
                        </a:lnSpc>
                        <a:spcAft>
                          <a:spcPts val="0"/>
                        </a:spcAft>
                      </a:pPr>
                      <a:r>
                        <a:rPr lang="fr-FR" sz="1200" dirty="0">
                          <a:solidFill>
                            <a:schemeClr val="tx1">
                              <a:lumMod val="65000"/>
                              <a:lumOff val="35000"/>
                            </a:schemeClr>
                          </a:solidFill>
                          <a:latin typeface="HelveticaNeueLT Std" pitchFamily="34" charset="0"/>
                        </a:rPr>
                        <a:t>37,5</a:t>
                      </a:r>
                    </a:p>
                    <a:p>
                      <a:pPr algn="ctr">
                        <a:lnSpc>
                          <a:spcPct val="115000"/>
                        </a:lnSpc>
                        <a:spcAft>
                          <a:spcPts val="0"/>
                        </a:spcAft>
                      </a:pPr>
                      <a:r>
                        <a:rPr lang="fr-FR" sz="1200" dirty="0">
                          <a:solidFill>
                            <a:schemeClr val="tx1">
                              <a:lumMod val="65000"/>
                              <a:lumOff val="35000"/>
                            </a:schemeClr>
                          </a:solidFill>
                          <a:latin typeface="HelveticaNeueLT Std" pitchFamily="34" charset="0"/>
                        </a:rPr>
                        <a:t>31,8</a:t>
                      </a:r>
                    </a:p>
                    <a:p>
                      <a:pPr algn="ctr">
                        <a:lnSpc>
                          <a:spcPct val="115000"/>
                        </a:lnSpc>
                        <a:spcAft>
                          <a:spcPts val="0"/>
                        </a:spcAft>
                      </a:pPr>
                      <a:r>
                        <a:rPr lang="fr-FR" sz="1200" dirty="0">
                          <a:solidFill>
                            <a:schemeClr val="tx1">
                              <a:lumMod val="65000"/>
                              <a:lumOff val="35000"/>
                            </a:schemeClr>
                          </a:solidFill>
                          <a:latin typeface="HelveticaNeueLT Std" pitchFamily="34" charset="0"/>
                        </a:rPr>
                        <a:t>15,7</a:t>
                      </a:r>
                    </a:p>
                    <a:p>
                      <a:pPr algn="ctr">
                        <a:lnSpc>
                          <a:spcPct val="115000"/>
                        </a:lnSpc>
                        <a:spcAft>
                          <a:spcPts val="0"/>
                        </a:spcAft>
                      </a:pPr>
                      <a:r>
                        <a:rPr lang="fr-FR" sz="1200" dirty="0">
                          <a:solidFill>
                            <a:schemeClr val="tx1">
                              <a:lumMod val="65000"/>
                              <a:lumOff val="35000"/>
                            </a:schemeClr>
                          </a:solidFill>
                          <a:latin typeface="HelveticaNeueLT Std" pitchFamily="34" charset="0"/>
                        </a:rPr>
                        <a:t>11,5</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0</a:t>
                      </a:r>
                    </a:p>
                    <a:p>
                      <a:pPr algn="ctr">
                        <a:lnSpc>
                          <a:spcPct val="115000"/>
                        </a:lnSpc>
                        <a:spcAft>
                          <a:spcPts val="0"/>
                        </a:spcAft>
                      </a:pPr>
                      <a:r>
                        <a:rPr lang="fr-FR" sz="1200" dirty="0">
                          <a:solidFill>
                            <a:schemeClr val="tx1">
                              <a:lumMod val="65000"/>
                              <a:lumOff val="35000"/>
                            </a:schemeClr>
                          </a:solidFill>
                          <a:latin typeface="HelveticaNeueLT Std" pitchFamily="34" charset="0"/>
                        </a:rPr>
                        <a:t>2</a:t>
                      </a:r>
                    </a:p>
                    <a:p>
                      <a:pPr algn="ctr">
                        <a:lnSpc>
                          <a:spcPct val="115000"/>
                        </a:lnSpc>
                        <a:spcAft>
                          <a:spcPts val="0"/>
                        </a:spcAft>
                      </a:pPr>
                      <a:r>
                        <a:rPr lang="fr-FR" sz="1200" dirty="0">
                          <a:solidFill>
                            <a:schemeClr val="tx1">
                              <a:lumMod val="65000"/>
                              <a:lumOff val="35000"/>
                            </a:schemeClr>
                          </a:solidFill>
                          <a:latin typeface="HelveticaNeueLT Std" pitchFamily="34" charset="0"/>
                        </a:rPr>
                        <a:t>34</a:t>
                      </a:r>
                    </a:p>
                    <a:p>
                      <a:pPr algn="ctr">
                        <a:lnSpc>
                          <a:spcPct val="115000"/>
                        </a:lnSpc>
                        <a:spcAft>
                          <a:spcPts val="0"/>
                        </a:spcAft>
                      </a:pPr>
                      <a:r>
                        <a:rPr lang="fr-FR" sz="1200" dirty="0">
                          <a:solidFill>
                            <a:schemeClr val="tx1">
                              <a:lumMod val="65000"/>
                              <a:lumOff val="35000"/>
                            </a:schemeClr>
                          </a:solidFill>
                          <a:latin typeface="HelveticaNeueLT Std" pitchFamily="34" charset="0"/>
                        </a:rPr>
                        <a:t>21</a:t>
                      </a:r>
                    </a:p>
                    <a:p>
                      <a:pPr algn="ctr">
                        <a:lnSpc>
                          <a:spcPct val="115000"/>
                        </a:lnSpc>
                        <a:spcAft>
                          <a:spcPts val="0"/>
                        </a:spcAft>
                      </a:pPr>
                      <a:r>
                        <a:rPr lang="fr-FR" sz="1200" dirty="0">
                          <a:solidFill>
                            <a:schemeClr val="tx1">
                              <a:lumMod val="65000"/>
                              <a:lumOff val="35000"/>
                            </a:schemeClr>
                          </a:solidFill>
                          <a:latin typeface="HelveticaNeueLT Std" pitchFamily="34" charset="0"/>
                        </a:rPr>
                        <a:t>12</a:t>
                      </a:r>
                    </a:p>
                    <a:p>
                      <a:pPr algn="ctr">
                        <a:lnSpc>
                          <a:spcPct val="115000"/>
                        </a:lnSpc>
                        <a:spcAft>
                          <a:spcPts val="0"/>
                        </a:spcAft>
                      </a:pPr>
                      <a:r>
                        <a:rPr lang="fr-FR" sz="1200" dirty="0">
                          <a:solidFill>
                            <a:schemeClr val="tx1">
                              <a:lumMod val="65000"/>
                              <a:lumOff val="35000"/>
                            </a:schemeClr>
                          </a:solidFill>
                          <a:latin typeface="HelveticaNeueLT Std" pitchFamily="34" charset="0"/>
                        </a:rPr>
                        <a:t>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0,0</a:t>
                      </a:r>
                    </a:p>
                    <a:p>
                      <a:pPr algn="ctr">
                        <a:lnSpc>
                          <a:spcPct val="115000"/>
                        </a:lnSpc>
                        <a:spcAft>
                          <a:spcPts val="0"/>
                        </a:spcAft>
                      </a:pPr>
                      <a:r>
                        <a:rPr lang="fr-FR" sz="1200" dirty="0">
                          <a:solidFill>
                            <a:schemeClr val="tx1">
                              <a:lumMod val="65000"/>
                              <a:lumOff val="35000"/>
                            </a:schemeClr>
                          </a:solidFill>
                          <a:latin typeface="HelveticaNeueLT Std" pitchFamily="34" charset="0"/>
                        </a:rPr>
                        <a:t>2,8</a:t>
                      </a:r>
                    </a:p>
                    <a:p>
                      <a:pPr algn="ctr">
                        <a:lnSpc>
                          <a:spcPct val="115000"/>
                        </a:lnSpc>
                        <a:spcAft>
                          <a:spcPts val="0"/>
                        </a:spcAft>
                      </a:pPr>
                      <a:r>
                        <a:rPr lang="fr-FR" sz="1200" dirty="0">
                          <a:solidFill>
                            <a:schemeClr val="tx1">
                              <a:lumMod val="65000"/>
                              <a:lumOff val="35000"/>
                            </a:schemeClr>
                          </a:solidFill>
                          <a:latin typeface="HelveticaNeueLT Std" pitchFamily="34" charset="0"/>
                        </a:rPr>
                        <a:t>47,9</a:t>
                      </a:r>
                    </a:p>
                    <a:p>
                      <a:pPr algn="ctr">
                        <a:lnSpc>
                          <a:spcPct val="115000"/>
                        </a:lnSpc>
                        <a:spcAft>
                          <a:spcPts val="0"/>
                        </a:spcAft>
                      </a:pPr>
                      <a:r>
                        <a:rPr lang="fr-FR" sz="1200" dirty="0">
                          <a:solidFill>
                            <a:schemeClr val="tx1">
                              <a:lumMod val="65000"/>
                              <a:lumOff val="35000"/>
                            </a:schemeClr>
                          </a:solidFill>
                          <a:latin typeface="HelveticaNeueLT Std" pitchFamily="34" charset="0"/>
                        </a:rPr>
                        <a:t>29,6</a:t>
                      </a:r>
                    </a:p>
                    <a:p>
                      <a:pPr algn="ctr">
                        <a:lnSpc>
                          <a:spcPct val="115000"/>
                        </a:lnSpc>
                        <a:spcAft>
                          <a:spcPts val="0"/>
                        </a:spcAft>
                      </a:pPr>
                      <a:r>
                        <a:rPr lang="fr-FR" sz="1200" dirty="0">
                          <a:solidFill>
                            <a:schemeClr val="tx1">
                              <a:lumMod val="65000"/>
                              <a:lumOff val="35000"/>
                            </a:schemeClr>
                          </a:solidFill>
                          <a:latin typeface="HelveticaNeueLT Std" pitchFamily="34" charset="0"/>
                        </a:rPr>
                        <a:t>16,9</a:t>
                      </a:r>
                    </a:p>
                    <a:p>
                      <a:pPr algn="ctr">
                        <a:lnSpc>
                          <a:spcPct val="115000"/>
                        </a:lnSpc>
                        <a:spcAft>
                          <a:spcPts val="0"/>
                        </a:spcAft>
                      </a:pPr>
                      <a:r>
                        <a:rPr lang="fr-FR" sz="1200" dirty="0">
                          <a:solidFill>
                            <a:schemeClr val="tx1">
                              <a:lumMod val="65000"/>
                              <a:lumOff val="35000"/>
                            </a:schemeClr>
                          </a:solidFill>
                          <a:latin typeface="HelveticaNeueLT Std" pitchFamily="34" charset="0"/>
                        </a:rPr>
                        <a:t>2,8</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12</a:t>
                      </a:r>
                    </a:p>
                    <a:p>
                      <a:pPr algn="ctr">
                        <a:lnSpc>
                          <a:spcPct val="115000"/>
                        </a:lnSpc>
                        <a:spcAft>
                          <a:spcPts val="0"/>
                        </a:spcAft>
                      </a:pPr>
                      <a:r>
                        <a:rPr lang="fr-FR" sz="1200" dirty="0">
                          <a:solidFill>
                            <a:schemeClr val="tx1">
                              <a:lumMod val="65000"/>
                              <a:lumOff val="35000"/>
                            </a:schemeClr>
                          </a:solidFill>
                          <a:latin typeface="HelveticaNeueLT Std" pitchFamily="34" charset="0"/>
                        </a:rPr>
                        <a:t>10</a:t>
                      </a:r>
                    </a:p>
                    <a:p>
                      <a:pPr algn="ctr">
                        <a:lnSpc>
                          <a:spcPct val="115000"/>
                        </a:lnSpc>
                        <a:spcAft>
                          <a:spcPts val="0"/>
                        </a:spcAft>
                      </a:pPr>
                      <a:r>
                        <a:rPr lang="fr-FR" sz="1200" dirty="0">
                          <a:solidFill>
                            <a:schemeClr val="tx1">
                              <a:lumMod val="65000"/>
                              <a:lumOff val="35000"/>
                            </a:schemeClr>
                          </a:solidFill>
                          <a:latin typeface="HelveticaNeueLT Std" pitchFamily="34" charset="0"/>
                        </a:rPr>
                        <a:t>113</a:t>
                      </a:r>
                    </a:p>
                    <a:p>
                      <a:pPr algn="ctr">
                        <a:lnSpc>
                          <a:spcPct val="115000"/>
                        </a:lnSpc>
                        <a:spcAft>
                          <a:spcPts val="0"/>
                        </a:spcAft>
                      </a:pPr>
                      <a:r>
                        <a:rPr lang="fr-FR" sz="1200" dirty="0">
                          <a:solidFill>
                            <a:schemeClr val="tx1">
                              <a:lumMod val="65000"/>
                              <a:lumOff val="35000"/>
                            </a:schemeClr>
                          </a:solidFill>
                          <a:latin typeface="HelveticaNeueLT Std" pitchFamily="34" charset="0"/>
                        </a:rPr>
                        <a:t>94</a:t>
                      </a:r>
                    </a:p>
                    <a:p>
                      <a:pPr algn="ctr">
                        <a:lnSpc>
                          <a:spcPct val="115000"/>
                        </a:lnSpc>
                        <a:spcAft>
                          <a:spcPts val="0"/>
                        </a:spcAft>
                      </a:pPr>
                      <a:r>
                        <a:rPr lang="fr-FR" sz="1200" dirty="0">
                          <a:solidFill>
                            <a:schemeClr val="tx1">
                              <a:lumMod val="65000"/>
                              <a:lumOff val="35000"/>
                            </a:schemeClr>
                          </a:solidFill>
                          <a:latin typeface="HelveticaNeueLT Std" pitchFamily="34" charset="0"/>
                        </a:rPr>
                        <a:t>38</a:t>
                      </a:r>
                    </a:p>
                    <a:p>
                      <a:pPr algn="ctr">
                        <a:lnSpc>
                          <a:spcPct val="115000"/>
                        </a:lnSpc>
                        <a:spcAft>
                          <a:spcPts val="0"/>
                        </a:spcAft>
                      </a:pPr>
                      <a:r>
                        <a:rPr lang="fr-FR" sz="1200" dirty="0">
                          <a:solidFill>
                            <a:schemeClr val="tx1">
                              <a:lumMod val="65000"/>
                              <a:lumOff val="35000"/>
                            </a:schemeClr>
                          </a:solidFill>
                          <a:latin typeface="HelveticaNeueLT Std" pitchFamily="34" charset="0"/>
                        </a:rPr>
                        <a:t>32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4,0</a:t>
                      </a:r>
                    </a:p>
                    <a:p>
                      <a:pPr algn="ctr">
                        <a:lnSpc>
                          <a:spcPct val="115000"/>
                        </a:lnSpc>
                        <a:spcAft>
                          <a:spcPts val="0"/>
                        </a:spcAft>
                      </a:pPr>
                      <a:r>
                        <a:rPr lang="fr-FR" sz="1200" dirty="0">
                          <a:solidFill>
                            <a:schemeClr val="tx1">
                              <a:lumMod val="65000"/>
                              <a:lumOff val="35000"/>
                            </a:schemeClr>
                          </a:solidFill>
                          <a:latin typeface="HelveticaNeueLT Std" pitchFamily="34" charset="0"/>
                        </a:rPr>
                        <a:t>3,3</a:t>
                      </a:r>
                    </a:p>
                    <a:p>
                      <a:pPr algn="ctr">
                        <a:lnSpc>
                          <a:spcPct val="115000"/>
                        </a:lnSpc>
                        <a:spcAft>
                          <a:spcPts val="0"/>
                        </a:spcAft>
                      </a:pPr>
                      <a:r>
                        <a:rPr lang="fr-FR" sz="1200" dirty="0">
                          <a:solidFill>
                            <a:schemeClr val="tx1">
                              <a:lumMod val="65000"/>
                              <a:lumOff val="35000"/>
                            </a:schemeClr>
                          </a:solidFill>
                          <a:latin typeface="HelveticaNeueLT Std" pitchFamily="34" charset="0"/>
                        </a:rPr>
                        <a:t>37,8</a:t>
                      </a:r>
                    </a:p>
                    <a:p>
                      <a:pPr algn="ctr">
                        <a:lnSpc>
                          <a:spcPct val="115000"/>
                        </a:lnSpc>
                        <a:spcAft>
                          <a:spcPts val="0"/>
                        </a:spcAft>
                      </a:pPr>
                      <a:r>
                        <a:rPr lang="fr-FR" sz="1200" dirty="0">
                          <a:solidFill>
                            <a:schemeClr val="tx1">
                              <a:lumMod val="65000"/>
                              <a:lumOff val="35000"/>
                            </a:schemeClr>
                          </a:solidFill>
                          <a:latin typeface="HelveticaNeueLT Std" pitchFamily="34" charset="0"/>
                        </a:rPr>
                        <a:t>31,4</a:t>
                      </a:r>
                    </a:p>
                    <a:p>
                      <a:pPr algn="ctr">
                        <a:lnSpc>
                          <a:spcPct val="115000"/>
                        </a:lnSpc>
                        <a:spcAft>
                          <a:spcPts val="0"/>
                        </a:spcAft>
                      </a:pPr>
                      <a:r>
                        <a:rPr lang="fr-FR" sz="1200" dirty="0">
                          <a:solidFill>
                            <a:schemeClr val="tx1">
                              <a:lumMod val="65000"/>
                              <a:lumOff val="35000"/>
                            </a:schemeClr>
                          </a:solidFill>
                          <a:latin typeface="HelveticaNeueLT Std" pitchFamily="34" charset="0"/>
                        </a:rPr>
                        <a:t>12,7</a:t>
                      </a:r>
                    </a:p>
                    <a:p>
                      <a:pPr algn="ctr">
                        <a:lnSpc>
                          <a:spcPct val="115000"/>
                        </a:lnSpc>
                        <a:spcAft>
                          <a:spcPts val="0"/>
                        </a:spcAft>
                      </a:pPr>
                      <a:r>
                        <a:rPr lang="fr-FR" sz="1200" dirty="0">
                          <a:solidFill>
                            <a:schemeClr val="tx1">
                              <a:lumMod val="65000"/>
                              <a:lumOff val="35000"/>
                            </a:schemeClr>
                          </a:solidFill>
                          <a:latin typeface="HelveticaNeueLT Std" pitchFamily="34" charset="0"/>
                        </a:rPr>
                        <a:t>10,7</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6</a:t>
                      </a:r>
                    </a:p>
                    <a:p>
                      <a:pPr algn="ctr">
                        <a:lnSpc>
                          <a:spcPct val="115000"/>
                        </a:lnSpc>
                        <a:spcAft>
                          <a:spcPts val="0"/>
                        </a:spcAft>
                      </a:pPr>
                      <a:r>
                        <a:rPr lang="fr-FR" sz="1200" dirty="0">
                          <a:solidFill>
                            <a:schemeClr val="tx1">
                              <a:lumMod val="65000"/>
                              <a:lumOff val="35000"/>
                            </a:schemeClr>
                          </a:solidFill>
                          <a:latin typeface="HelveticaNeueLT Std" pitchFamily="34" charset="0"/>
                        </a:rPr>
                        <a:t>4</a:t>
                      </a:r>
                    </a:p>
                    <a:p>
                      <a:pPr algn="ctr">
                        <a:lnSpc>
                          <a:spcPct val="115000"/>
                        </a:lnSpc>
                        <a:spcAft>
                          <a:spcPts val="0"/>
                        </a:spcAft>
                      </a:pPr>
                      <a:r>
                        <a:rPr lang="fr-FR" sz="1200" dirty="0">
                          <a:solidFill>
                            <a:schemeClr val="tx1">
                              <a:lumMod val="65000"/>
                              <a:lumOff val="35000"/>
                            </a:schemeClr>
                          </a:solidFill>
                          <a:latin typeface="HelveticaNeueLT Std" pitchFamily="34" charset="0"/>
                        </a:rPr>
                        <a:t>43</a:t>
                      </a:r>
                    </a:p>
                    <a:p>
                      <a:pPr algn="ctr">
                        <a:lnSpc>
                          <a:spcPct val="115000"/>
                        </a:lnSpc>
                        <a:spcAft>
                          <a:spcPts val="0"/>
                        </a:spcAft>
                      </a:pPr>
                      <a:r>
                        <a:rPr lang="fr-FR" sz="1200" dirty="0">
                          <a:solidFill>
                            <a:schemeClr val="tx1">
                              <a:lumMod val="65000"/>
                              <a:lumOff val="35000"/>
                            </a:schemeClr>
                          </a:solidFill>
                          <a:latin typeface="HelveticaNeueLT Std" pitchFamily="34" charset="0"/>
                        </a:rPr>
                        <a:t>17</a:t>
                      </a:r>
                    </a:p>
                    <a:p>
                      <a:pPr algn="ctr">
                        <a:lnSpc>
                          <a:spcPct val="115000"/>
                        </a:lnSpc>
                        <a:spcAft>
                          <a:spcPts val="0"/>
                        </a:spcAft>
                      </a:pPr>
                      <a:r>
                        <a:rPr lang="fr-FR" sz="1200" dirty="0">
                          <a:solidFill>
                            <a:schemeClr val="tx1">
                              <a:lumMod val="65000"/>
                              <a:lumOff val="35000"/>
                            </a:schemeClr>
                          </a:solidFill>
                          <a:latin typeface="HelveticaNeueLT Std" pitchFamily="34" charset="0"/>
                        </a:rPr>
                        <a:t>18</a:t>
                      </a:r>
                    </a:p>
                    <a:p>
                      <a:pPr algn="ctr">
                        <a:lnSpc>
                          <a:spcPct val="115000"/>
                        </a:lnSpc>
                        <a:spcAft>
                          <a:spcPts val="0"/>
                        </a:spcAft>
                      </a:pPr>
                      <a:r>
                        <a:rPr lang="fr-FR" sz="1200" dirty="0">
                          <a:solidFill>
                            <a:schemeClr val="tx1">
                              <a:lumMod val="65000"/>
                              <a:lumOff val="35000"/>
                            </a:schemeClr>
                          </a:solidFill>
                          <a:latin typeface="HelveticaNeueLT Std" pitchFamily="34" charset="0"/>
                        </a:rPr>
                        <a:t>3</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200" dirty="0">
                          <a:solidFill>
                            <a:schemeClr val="tx1">
                              <a:lumMod val="65000"/>
                              <a:lumOff val="35000"/>
                            </a:schemeClr>
                          </a:solidFill>
                          <a:latin typeface="HelveticaNeueLT Std" pitchFamily="34" charset="0"/>
                        </a:rPr>
                        <a:t>6,6</a:t>
                      </a:r>
                    </a:p>
                    <a:p>
                      <a:pPr algn="ctr">
                        <a:lnSpc>
                          <a:spcPct val="115000"/>
                        </a:lnSpc>
                        <a:spcAft>
                          <a:spcPts val="0"/>
                        </a:spcAft>
                      </a:pPr>
                      <a:r>
                        <a:rPr lang="fr-FR" sz="1200" dirty="0">
                          <a:solidFill>
                            <a:schemeClr val="tx1">
                              <a:lumMod val="65000"/>
                              <a:lumOff val="35000"/>
                            </a:schemeClr>
                          </a:solidFill>
                          <a:latin typeface="HelveticaNeueLT Std" pitchFamily="34" charset="0"/>
                        </a:rPr>
                        <a:t>4,4</a:t>
                      </a:r>
                    </a:p>
                    <a:p>
                      <a:pPr algn="ctr">
                        <a:lnSpc>
                          <a:spcPct val="115000"/>
                        </a:lnSpc>
                        <a:spcAft>
                          <a:spcPts val="0"/>
                        </a:spcAft>
                      </a:pPr>
                      <a:r>
                        <a:rPr lang="fr-FR" sz="1200" dirty="0">
                          <a:solidFill>
                            <a:schemeClr val="tx1">
                              <a:lumMod val="65000"/>
                              <a:lumOff val="35000"/>
                            </a:schemeClr>
                          </a:solidFill>
                          <a:latin typeface="HelveticaNeueLT Std" pitchFamily="34" charset="0"/>
                        </a:rPr>
                        <a:t>47,3</a:t>
                      </a:r>
                    </a:p>
                    <a:p>
                      <a:pPr algn="ctr">
                        <a:lnSpc>
                          <a:spcPct val="115000"/>
                        </a:lnSpc>
                        <a:spcAft>
                          <a:spcPts val="0"/>
                        </a:spcAft>
                      </a:pPr>
                      <a:r>
                        <a:rPr lang="fr-FR" sz="1200" dirty="0">
                          <a:solidFill>
                            <a:schemeClr val="tx1">
                              <a:lumMod val="65000"/>
                              <a:lumOff val="35000"/>
                            </a:schemeClr>
                          </a:solidFill>
                          <a:latin typeface="HelveticaNeueLT Std" pitchFamily="34" charset="0"/>
                        </a:rPr>
                        <a:t>18,7</a:t>
                      </a:r>
                    </a:p>
                    <a:p>
                      <a:pPr algn="ctr">
                        <a:lnSpc>
                          <a:spcPct val="115000"/>
                        </a:lnSpc>
                        <a:spcAft>
                          <a:spcPts val="0"/>
                        </a:spcAft>
                      </a:pPr>
                      <a:r>
                        <a:rPr lang="fr-FR" sz="1200" dirty="0">
                          <a:solidFill>
                            <a:schemeClr val="tx1">
                              <a:lumMod val="65000"/>
                              <a:lumOff val="35000"/>
                            </a:schemeClr>
                          </a:solidFill>
                          <a:latin typeface="HelveticaNeueLT Std" pitchFamily="34" charset="0"/>
                        </a:rPr>
                        <a:t>19,8</a:t>
                      </a:r>
                    </a:p>
                    <a:p>
                      <a:pPr algn="ctr">
                        <a:lnSpc>
                          <a:spcPct val="115000"/>
                        </a:lnSpc>
                        <a:spcAft>
                          <a:spcPts val="0"/>
                        </a:spcAft>
                      </a:pPr>
                      <a:r>
                        <a:rPr lang="fr-FR" sz="1200" dirty="0">
                          <a:solidFill>
                            <a:schemeClr val="tx1">
                              <a:lumMod val="65000"/>
                              <a:lumOff val="35000"/>
                            </a:schemeClr>
                          </a:solidFill>
                          <a:latin typeface="HelveticaNeueLT Std" pitchFamily="34" charset="0"/>
                        </a:rPr>
                        <a:t>3,3</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580234" cy="369332"/>
          </a:xfrm>
          <a:prstGeom prst="rect">
            <a:avLst/>
          </a:prstGeom>
          <a:noFill/>
        </p:spPr>
        <p:txBody>
          <a:bodyPr wrap="none" rtlCol="0">
            <a:spAutoFit/>
          </a:bodyPr>
          <a:lstStyle/>
          <a:p>
            <a:r>
              <a:rPr lang="fr-CA" dirty="0" smtClean="0">
                <a:solidFill>
                  <a:schemeClr val="tx1">
                    <a:lumMod val="65000"/>
                    <a:lumOff val="35000"/>
                  </a:schemeClr>
                </a:solidFill>
                <a:latin typeface="Helvetica" pitchFamily="34" charset="0"/>
                <a:cs typeface="Helvetica" pitchFamily="34" charset="0"/>
              </a:rPr>
              <a:t>Niveau de difficulté à se procurer des seringues neuves dans les six derniers mois</a:t>
            </a:r>
            <a:endParaRPr lang="fr-FR" dirty="0">
              <a:solidFill>
                <a:schemeClr val="tx1">
                  <a:lumMod val="65000"/>
                  <a:lumOff val="35000"/>
                </a:schemeClr>
              </a:solidFill>
              <a:latin typeface="Helvetica" pitchFamily="34" charset="0"/>
              <a:cs typeface="Helvetica" pitchFamily="34" charset="0"/>
            </a:endParaRPr>
          </a:p>
        </p:txBody>
      </p:sp>
      <p:sp>
        <p:nvSpPr>
          <p:cNvPr id="7" name="ZoneTexte 6"/>
          <p:cNvSpPr txBox="1"/>
          <p:nvPr/>
        </p:nvSpPr>
        <p:spPr>
          <a:xfrm>
            <a:off x="323528" y="5949280"/>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Saguenay – Lac 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09"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a:t>Abitibi/Témiscamingue</a:t>
            </a:r>
            <a:endParaRPr lang="fr-FR"/>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55390" cy="138499"/>
          </a:xfrm>
          <a:prstGeom prst="rect">
            <a:avLst/>
          </a:prstGeom>
          <a:noFill/>
          <a:ln w="9525">
            <a:noFill/>
            <a:miter lim="800000"/>
            <a:headEnd/>
            <a:tailEnd/>
          </a:ln>
        </p:spPr>
        <p:txBody>
          <a:bodyPr wrap="none" lIns="0" tIns="0" rIns="0" bIns="0">
            <a:spAutoFit/>
          </a:bodyPr>
          <a:lstStyle/>
          <a:p>
            <a:r>
              <a:rPr lang="fr-FR" sz="900" b="1" dirty="0"/>
              <a:t>Saguenay/ Lac 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a:t>Estrie</a:t>
            </a:r>
            <a:endParaRPr lang="fr-FR"/>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a:t>Mauricie/ Centre du </a:t>
            </a:r>
            <a:endParaRPr lang="fr-FR"/>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2689967"/>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smtClean="0">
                <a:solidFill>
                  <a:schemeClr val="accent5">
                    <a:lumMod val="75000"/>
                  </a:schemeClr>
                </a:solidFill>
                <a:latin typeface="HelveticaNeueLT Std" pitchFamily="34" charset="0"/>
              </a:rPr>
              <a:t>SurvUDI</a:t>
            </a:r>
            <a:r>
              <a:rPr lang="fr-CA" dirty="0" smtClean="0">
                <a:solidFill>
                  <a:schemeClr val="accent5">
                    <a:lumMod val="75000"/>
                  </a:schemeClr>
                </a:solidFill>
                <a:latin typeface="HelveticaNeueLT Std" pitchFamily="34" charset="0"/>
              </a:rPr>
              <a:t> :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2012 : </a:t>
            </a:r>
            <a:r>
              <a:rPr lang="fr-CA" sz="1600" dirty="0">
                <a:solidFill>
                  <a:schemeClr val="tx1">
                    <a:lumMod val="65000"/>
                    <a:lumOff val="35000"/>
                  </a:schemeClr>
                </a:solidFill>
                <a:latin typeface="HelveticaNeueLT Std" pitchFamily="34" charset="0"/>
              </a:rPr>
              <a:t>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a:t>
            </a:r>
            <a:r>
              <a:rPr lang="fr-CA" dirty="0" smtClean="0">
                <a:solidFill>
                  <a:schemeClr val="accent5">
                    <a:lumMod val="75000"/>
                  </a:schemeClr>
                </a:solidFill>
                <a:latin typeface="HelveticaNeueLT Std" pitchFamily="34" charset="0"/>
              </a:rPr>
              <a:t>I-</a:t>
            </a:r>
            <a:r>
              <a:rPr lang="fr-CA" dirty="0" err="1" smtClean="0">
                <a:solidFill>
                  <a:schemeClr val="accent5">
                    <a:lumMod val="75000"/>
                  </a:schemeClr>
                </a:solidFill>
                <a:latin typeface="HelveticaNeueLT Std" pitchFamily="34" charset="0"/>
              </a:rPr>
              <a:t>Track</a:t>
            </a:r>
            <a:r>
              <a:rPr lang="fr-CA" dirty="0" smtClean="0">
                <a:solidFill>
                  <a:schemeClr val="accent5">
                    <a:lumMod val="75000"/>
                  </a:schemeClr>
                </a:solidFill>
                <a:latin typeface="HelveticaNeueLT Std" pitchFamily="34" charset="0"/>
              </a:rPr>
              <a:t>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2012 : Colombie-Britannique,  Alberta</a:t>
            </a:r>
            <a:r>
              <a:rPr lang="fr-CA" sz="1600" dirty="0">
                <a:solidFill>
                  <a:schemeClr val="tx1">
                    <a:lumMod val="65000"/>
                    <a:lumOff val="35000"/>
                  </a:schemeClr>
                </a:solidFill>
                <a:latin typeface="HelveticaNeueLT Std" pitchFamily="34" charset="0"/>
              </a:rPr>
              <a:t>, </a:t>
            </a:r>
            <a:r>
              <a:rPr lang="fr-CA" sz="1600" dirty="0" smtClean="0">
                <a:solidFill>
                  <a:schemeClr val="tx1">
                    <a:lumMod val="65000"/>
                    <a:lumOff val="35000"/>
                  </a:schemeClr>
                </a:solidFill>
                <a:latin typeface="HelveticaNeueLT Std" pitchFamily="34" charset="0"/>
              </a:rPr>
              <a:t>Saskatchewan, </a:t>
            </a:r>
            <a:r>
              <a:rPr lang="fr-CA" sz="1600" dirty="0">
                <a:solidFill>
                  <a:schemeClr val="tx1">
                    <a:lumMod val="65000"/>
                    <a:lumOff val="35000"/>
                  </a:schemeClr>
                </a:solidFill>
                <a:latin typeface="HelveticaNeueLT Std" pitchFamily="34" charset="0"/>
              </a:rPr>
              <a:t>Manitoba, </a:t>
            </a:r>
            <a:r>
              <a:rPr lang="fr-CA" sz="1600" dirty="0" smtClean="0">
                <a:solidFill>
                  <a:schemeClr val="tx1">
                    <a:lumMod val="65000"/>
                    <a:lumOff val="35000"/>
                  </a:schemeClr>
                </a:solidFill>
                <a:latin typeface="HelveticaNeueLT Std" pitchFamily="34" charset="0"/>
              </a:rPr>
              <a:t>Ontario </a:t>
            </a:r>
            <a:r>
              <a:rPr lang="fr-CA" sz="1600" dirty="0">
                <a:solidFill>
                  <a:schemeClr val="tx1">
                    <a:lumMod val="65000"/>
                    <a:lumOff val="35000"/>
                  </a:schemeClr>
                </a:solidFill>
                <a:latin typeface="HelveticaNeueLT Std" pitchFamily="34" charset="0"/>
              </a:rPr>
              <a:t>et Québec</a:t>
            </a:r>
            <a:endParaRPr lang="fr-FR" sz="1600" dirty="0">
              <a:solidFill>
                <a:schemeClr val="tx1">
                  <a:lumMod val="65000"/>
                  <a:lumOff val="35000"/>
                </a:schemeClr>
              </a:solidFill>
              <a:latin typeface="HelveticaNeueLT Std" pitchFamily="34" charset="0"/>
            </a:endParaRP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214678" y="357166"/>
            <a:ext cx="5572164" cy="785810"/>
          </a:xfrm>
          <a:noFill/>
        </p:spPr>
        <p:txBody>
          <a:bodyPr>
            <a:normAutofit/>
          </a:bodyPr>
          <a:lstStyle/>
          <a:p>
            <a:r>
              <a:rPr lang="fr-CA" dirty="0" smtClean="0"/>
              <a:t>Qu’est-ce que </a:t>
            </a:r>
            <a:r>
              <a:rPr lang="fr-CA" dirty="0" err="1" smtClean="0"/>
              <a:t>SurvUDI</a:t>
            </a:r>
            <a:r>
              <a:rPr lang="fr-CA" dirty="0" smtClean="0"/>
              <a:t>?</a:t>
            </a:r>
            <a:endParaRPr lang="fr-FR" dirty="0" smtClean="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Utilisation des CAMI, 2011-2012</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20</a:t>
            </a:fld>
            <a:endParaRPr lang="fr-CA" sz="1400" b="1" dirty="0">
              <a:solidFill>
                <a:schemeClr val="tx1"/>
              </a:solidFill>
              <a:latin typeface="HelveticaNeueLT Std Lt" pitchFamily="34" charset="0"/>
            </a:endParaRPr>
          </a:p>
        </p:txBody>
      </p:sp>
      <p:graphicFrame>
        <p:nvGraphicFramePr>
          <p:cNvPr id="5" name="Tableau 4"/>
          <p:cNvGraphicFramePr>
            <a:graphicFrameLocks noGrp="1"/>
          </p:cNvGraphicFramePr>
          <p:nvPr/>
        </p:nvGraphicFramePr>
        <p:xfrm>
          <a:off x="179512" y="2060848"/>
          <a:ext cx="8784979" cy="3884528"/>
        </p:xfrm>
        <a:graphic>
          <a:graphicData uri="http://schemas.openxmlformats.org/drawingml/2006/table">
            <a:tbl>
              <a:tblPr firstRow="1">
                <a:tableStyleId>{AF606853-7671-496A-8E4F-DF71F8EC918B}</a:tableStyleId>
              </a:tblPr>
              <a:tblGrid>
                <a:gridCol w="3496553"/>
                <a:gridCol w="488119"/>
                <a:gridCol w="487545"/>
                <a:gridCol w="568993"/>
                <a:gridCol w="569567"/>
                <a:gridCol w="568993"/>
                <a:gridCol w="487545"/>
                <a:gridCol w="653883"/>
                <a:gridCol w="488119"/>
                <a:gridCol w="568993"/>
                <a:gridCol w="406669"/>
              </a:tblGrid>
              <a:tr h="335572">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gridSpan="2">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Réseau</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Montréal</a:t>
                      </a:r>
                      <a:r>
                        <a:rPr lang="fr-FR" sz="1050" baseline="30000" dirty="0">
                          <a:solidFill>
                            <a:schemeClr val="tx1">
                              <a:lumMod val="65000"/>
                              <a:lumOff val="35000"/>
                            </a:schemeClr>
                          </a:solidFill>
                          <a:latin typeface="HelveticaNeueLT Std" pitchFamily="34" charset="0"/>
                        </a:rPr>
                        <a:t>1</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nchor="ctr">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Ville de Québec</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Ottawa</a:t>
                      </a:r>
                      <a:r>
                        <a:rPr lang="fr-FR" sz="1050" dirty="0" smtClean="0">
                          <a:solidFill>
                            <a:schemeClr val="tx1">
                              <a:lumMod val="65000"/>
                              <a:lumOff val="35000"/>
                            </a:schemeClr>
                          </a:solidFill>
                          <a:latin typeface="HelveticaNeueLT Std" pitchFamily="34" charset="0"/>
                        </a:rPr>
                        <a:t>/</a:t>
                      </a:r>
                    </a:p>
                    <a:p>
                      <a:pPr algn="ctr">
                        <a:lnSpc>
                          <a:spcPct val="115000"/>
                        </a:lnSpc>
                        <a:spcAft>
                          <a:spcPts val="0"/>
                        </a:spcAft>
                      </a:pPr>
                      <a:r>
                        <a:rPr lang="fr-FR" sz="1050" dirty="0" smtClean="0">
                          <a:solidFill>
                            <a:schemeClr val="tx1">
                              <a:lumMod val="65000"/>
                              <a:lumOff val="35000"/>
                            </a:schemeClr>
                          </a:solidFill>
                          <a:latin typeface="HelveticaNeueLT Std" pitchFamily="34" charset="0"/>
                        </a:rPr>
                        <a:t>Outaouais</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c gridSpan="2">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Semi-urbains</a:t>
                      </a:r>
                      <a:r>
                        <a:rPr lang="fr-FR" sz="1050" baseline="30000" dirty="0">
                          <a:solidFill>
                            <a:schemeClr val="tx1">
                              <a:lumMod val="65000"/>
                              <a:lumOff val="35000"/>
                            </a:schemeClr>
                          </a:solidFill>
                          <a:latin typeface="HelveticaNeueLT Std" pitchFamily="34" charset="0"/>
                        </a:rPr>
                        <a:t>2</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hMerge="1">
                  <a:txBody>
                    <a:bodyPr/>
                    <a:lstStyle/>
                    <a:p>
                      <a:endParaRPr lang="fr-FR"/>
                    </a:p>
                  </a:txBody>
                  <a:tcPr/>
                </a:tc>
              </a:tr>
              <a:tr h="167786">
                <a:tc>
                  <a:txBody>
                    <a:bodyPr/>
                    <a:lstStyle/>
                    <a:p>
                      <a:pPr algn="l">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n</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c>
                  <a:txBody>
                    <a:bodyPr/>
                    <a:lstStyle/>
                    <a:p>
                      <a:pPr algn="ctr">
                        <a:lnSpc>
                          <a:spcPct val="115000"/>
                        </a:lnSpc>
                        <a:spcAft>
                          <a:spcPts val="0"/>
                        </a:spcAft>
                      </a:pPr>
                      <a:r>
                        <a:rPr lang="fr-FR" sz="1050" dirty="0">
                          <a:solidFill>
                            <a:schemeClr val="tx1">
                              <a:lumMod val="65000"/>
                              <a:lumOff val="35000"/>
                            </a:schemeClr>
                          </a:solidFill>
                          <a:latin typeface="HelveticaNeueLT Std" pitchFamily="34" charset="0"/>
                        </a:rPr>
                        <a:t>%</a:t>
                      </a: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solidFill>
                      <a:schemeClr val="accent5"/>
                    </a:solidFill>
                  </a:tcPr>
                </a:tc>
              </a:tr>
              <a:tr h="299862">
                <a:tc>
                  <a:txBody>
                    <a:bodyPr/>
                    <a:lstStyle/>
                    <a:p>
                      <a:pPr algn="l">
                        <a:lnSpc>
                          <a:spcPct val="115000"/>
                        </a:lnSpc>
                        <a:spcAft>
                          <a:spcPts val="0"/>
                        </a:spcAft>
                      </a:pPr>
                      <a:r>
                        <a:rPr lang="fr-FR" sz="1050" b="1" dirty="0">
                          <a:solidFill>
                            <a:schemeClr val="tx1">
                              <a:lumMod val="65000"/>
                              <a:lumOff val="35000"/>
                            </a:schemeClr>
                          </a:solidFill>
                          <a:latin typeface="HelveticaNeueLT Std" pitchFamily="34" charset="0"/>
                        </a:rPr>
                        <a:t>Sources d’aiguilles/seringues neuves (N=932)</a:t>
                      </a:r>
                      <a:endParaRPr lang="fr-FR" sz="1050" b="1" dirty="0">
                        <a:solidFill>
                          <a:schemeClr val="tx1">
                            <a:lumMod val="65000"/>
                            <a:lumOff val="35000"/>
                          </a:schemeClr>
                        </a:solidFill>
                        <a:latin typeface="HelveticaNeueLT Std" pitchFamily="34" charset="0"/>
                        <a:ea typeface="Calibri"/>
                        <a:cs typeface="Times New Roman"/>
                      </a:endParaRPr>
                    </a:p>
                  </a:txBody>
                  <a:tcPr marL="42988" marR="42988" marT="0" marB="0" anchor="ctr"/>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0"/>
                        </a:spcAft>
                      </a:pPr>
                      <a:endParaRPr lang="fr-FR" sz="1050" dirty="0">
                        <a:solidFill>
                          <a:schemeClr val="tx1">
                            <a:lumMod val="65000"/>
                            <a:lumOff val="35000"/>
                          </a:schemeClr>
                        </a:solidFill>
                        <a:latin typeface="HelveticaNeueLT Std" pitchFamily="34" charset="0"/>
                        <a:ea typeface="Calibri"/>
                        <a:cs typeface="Times New Roman"/>
                      </a:endParaRPr>
                    </a:p>
                  </a:txBody>
                  <a:tcPr marL="42988" marR="42988" marT="0" marB="0"/>
                </a:tc>
              </a:tr>
              <a:tr h="3049297">
                <a:tc>
                  <a:txBody>
                    <a:bodyPr/>
                    <a:lstStyle/>
                    <a:p>
                      <a:pPr algn="r">
                        <a:lnSpc>
                          <a:spcPct val="115000"/>
                        </a:lnSpc>
                        <a:spcAft>
                          <a:spcPts val="300"/>
                        </a:spcAft>
                      </a:pPr>
                      <a:r>
                        <a:rPr lang="fr-FR" sz="1100" dirty="0">
                          <a:solidFill>
                            <a:schemeClr val="tx1">
                              <a:lumMod val="65000"/>
                              <a:lumOff val="35000"/>
                            </a:schemeClr>
                          </a:solidFill>
                          <a:latin typeface="HelveticaNeueLT Std" pitchFamily="34" charset="0"/>
                        </a:rPr>
                        <a:t>Dans un site fixe dans un organisme communautaire</a:t>
                      </a:r>
                    </a:p>
                    <a:p>
                      <a:pPr algn="r">
                        <a:lnSpc>
                          <a:spcPct val="115000"/>
                        </a:lnSpc>
                        <a:spcAft>
                          <a:spcPts val="300"/>
                        </a:spcAft>
                      </a:pPr>
                      <a:r>
                        <a:rPr lang="fr-FR" sz="1100" dirty="0">
                          <a:solidFill>
                            <a:schemeClr val="tx1">
                              <a:lumMod val="65000"/>
                              <a:lumOff val="35000"/>
                            </a:schemeClr>
                          </a:solidFill>
                          <a:latin typeface="HelveticaNeueLT Std" pitchFamily="34" charset="0"/>
                        </a:rPr>
                        <a:t>Dans une pharmacie</a:t>
                      </a:r>
                    </a:p>
                    <a:p>
                      <a:pPr algn="r">
                        <a:lnSpc>
                          <a:spcPct val="115000"/>
                        </a:lnSpc>
                        <a:spcAft>
                          <a:spcPts val="300"/>
                        </a:spcAft>
                      </a:pPr>
                      <a:r>
                        <a:rPr lang="fr-FR" sz="1100" dirty="0">
                          <a:solidFill>
                            <a:schemeClr val="tx1">
                              <a:lumMod val="65000"/>
                              <a:lumOff val="35000"/>
                            </a:schemeClr>
                          </a:solidFill>
                          <a:latin typeface="HelveticaNeueLT Std" pitchFamily="34" charset="0"/>
                        </a:rPr>
                        <a:t>Dans un CLSC</a:t>
                      </a:r>
                    </a:p>
                    <a:p>
                      <a:pPr algn="r">
                        <a:lnSpc>
                          <a:spcPct val="115000"/>
                        </a:lnSpc>
                        <a:spcAft>
                          <a:spcPts val="300"/>
                        </a:spcAft>
                      </a:pPr>
                      <a:r>
                        <a:rPr lang="fr-FR" sz="1100" dirty="0">
                          <a:solidFill>
                            <a:schemeClr val="tx1">
                              <a:lumMod val="65000"/>
                              <a:lumOff val="35000"/>
                            </a:schemeClr>
                          </a:solidFill>
                          <a:latin typeface="HelveticaNeueLT Std" pitchFamily="34" charset="0"/>
                        </a:rPr>
                        <a:t>Dans une roulotte</a:t>
                      </a:r>
                    </a:p>
                    <a:p>
                      <a:pPr algn="r">
                        <a:lnSpc>
                          <a:spcPct val="115000"/>
                        </a:lnSpc>
                        <a:spcAft>
                          <a:spcPts val="300"/>
                        </a:spcAft>
                      </a:pPr>
                      <a:r>
                        <a:rPr lang="fr-FR" sz="1100" dirty="0">
                          <a:solidFill>
                            <a:schemeClr val="tx1">
                              <a:lumMod val="65000"/>
                              <a:lumOff val="35000"/>
                            </a:schemeClr>
                          </a:solidFill>
                          <a:latin typeface="HelveticaNeueLT Std" pitchFamily="34" charset="0"/>
                        </a:rPr>
                        <a:t>Par un ami</a:t>
                      </a:r>
                    </a:p>
                    <a:p>
                      <a:pPr algn="r">
                        <a:lnSpc>
                          <a:spcPct val="115000"/>
                        </a:lnSpc>
                        <a:spcAft>
                          <a:spcPts val="300"/>
                        </a:spcAft>
                      </a:pPr>
                      <a:r>
                        <a:rPr lang="fr-FR" sz="1100" dirty="0">
                          <a:solidFill>
                            <a:schemeClr val="tx1">
                              <a:lumMod val="65000"/>
                              <a:lumOff val="35000"/>
                            </a:schemeClr>
                          </a:solidFill>
                          <a:latin typeface="HelveticaNeueLT Std" pitchFamily="34" charset="0"/>
                        </a:rPr>
                        <a:t>Par un travailleur de rue d’un organisme communautaire</a:t>
                      </a:r>
                    </a:p>
                    <a:p>
                      <a:pPr algn="r">
                        <a:lnSpc>
                          <a:spcPct val="115000"/>
                        </a:lnSpc>
                        <a:spcAft>
                          <a:spcPts val="300"/>
                        </a:spcAft>
                      </a:pPr>
                      <a:r>
                        <a:rPr lang="fr-FR" sz="1100" dirty="0">
                          <a:solidFill>
                            <a:schemeClr val="tx1">
                              <a:lumMod val="65000"/>
                              <a:lumOff val="35000"/>
                            </a:schemeClr>
                          </a:solidFill>
                          <a:latin typeface="HelveticaNeueLT Std" pitchFamily="34" charset="0"/>
                        </a:rPr>
                        <a:t>Autre</a:t>
                      </a:r>
                    </a:p>
                    <a:p>
                      <a:pPr algn="r">
                        <a:lnSpc>
                          <a:spcPct val="115000"/>
                        </a:lnSpc>
                        <a:spcAft>
                          <a:spcPts val="300"/>
                        </a:spcAft>
                      </a:pPr>
                      <a:r>
                        <a:rPr lang="fr-FR" sz="1100" dirty="0">
                          <a:solidFill>
                            <a:schemeClr val="tx1">
                              <a:lumMod val="65000"/>
                              <a:lumOff val="35000"/>
                            </a:schemeClr>
                          </a:solidFill>
                          <a:latin typeface="HelveticaNeueLT Std" pitchFamily="34" charset="0"/>
                        </a:rPr>
                        <a:t>Par un médecin ou un hôpital</a:t>
                      </a:r>
                    </a:p>
                    <a:p>
                      <a:pPr algn="r">
                        <a:lnSpc>
                          <a:spcPct val="115000"/>
                        </a:lnSpc>
                        <a:spcAft>
                          <a:spcPts val="300"/>
                        </a:spcAft>
                      </a:pPr>
                      <a:r>
                        <a:rPr lang="fr-FR" sz="1100" dirty="0">
                          <a:solidFill>
                            <a:schemeClr val="tx1">
                              <a:lumMod val="65000"/>
                              <a:lumOff val="35000"/>
                            </a:schemeClr>
                          </a:solidFill>
                          <a:latin typeface="HelveticaNeueLT Std" pitchFamily="34" charset="0"/>
                        </a:rPr>
                        <a:t>Par un membre de ta famille ou un partenaire sexuel</a:t>
                      </a:r>
                    </a:p>
                    <a:p>
                      <a:pPr algn="r">
                        <a:lnSpc>
                          <a:spcPct val="115000"/>
                        </a:lnSpc>
                        <a:spcAft>
                          <a:spcPts val="300"/>
                        </a:spcAft>
                      </a:pPr>
                      <a:r>
                        <a:rPr lang="fr-FR" sz="1100" dirty="0">
                          <a:solidFill>
                            <a:schemeClr val="tx1">
                              <a:lumMod val="65000"/>
                              <a:lumOff val="35000"/>
                            </a:schemeClr>
                          </a:solidFill>
                          <a:latin typeface="HelveticaNeueLT Std" pitchFamily="34" charset="0"/>
                        </a:rPr>
                        <a:t>Par un dealer de drogues</a:t>
                      </a:r>
                    </a:p>
                    <a:p>
                      <a:pPr algn="r">
                        <a:lnSpc>
                          <a:spcPct val="115000"/>
                        </a:lnSpc>
                        <a:spcAft>
                          <a:spcPts val="300"/>
                        </a:spcAft>
                      </a:pPr>
                      <a:r>
                        <a:rPr lang="fr-FR" sz="1100" dirty="0">
                          <a:solidFill>
                            <a:schemeClr val="tx1">
                              <a:lumMod val="65000"/>
                              <a:lumOff val="35000"/>
                            </a:schemeClr>
                          </a:solidFill>
                          <a:latin typeface="HelveticaNeueLT Std" pitchFamily="34" charset="0"/>
                        </a:rPr>
                        <a:t>En les achetant de quelqu’un d’autre</a:t>
                      </a:r>
                    </a:p>
                    <a:p>
                      <a:pPr algn="r">
                        <a:lnSpc>
                          <a:spcPct val="115000"/>
                        </a:lnSpc>
                        <a:spcAft>
                          <a:spcPts val="300"/>
                        </a:spcAft>
                      </a:pPr>
                      <a:r>
                        <a:rPr lang="fr-FR" sz="1100" dirty="0">
                          <a:solidFill>
                            <a:schemeClr val="tx1">
                              <a:lumMod val="65000"/>
                              <a:lumOff val="35000"/>
                            </a:schemeClr>
                          </a:solidFill>
                          <a:latin typeface="HelveticaNeueLT Std" pitchFamily="34" charset="0"/>
                        </a:rPr>
                        <a:t>En les volant</a:t>
                      </a:r>
                      <a:endParaRPr lang="fr-FR" sz="11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751</a:t>
                      </a:r>
                    </a:p>
                    <a:p>
                      <a:pPr algn="ctr">
                        <a:lnSpc>
                          <a:spcPct val="115000"/>
                        </a:lnSpc>
                        <a:spcAft>
                          <a:spcPts val="300"/>
                        </a:spcAft>
                      </a:pPr>
                      <a:r>
                        <a:rPr lang="fr-FR" sz="1200" dirty="0">
                          <a:solidFill>
                            <a:schemeClr val="tx1">
                              <a:lumMod val="65000"/>
                              <a:lumOff val="35000"/>
                            </a:schemeClr>
                          </a:solidFill>
                          <a:latin typeface="HelveticaNeueLT Std" pitchFamily="34" charset="0"/>
                        </a:rPr>
                        <a:t>361</a:t>
                      </a:r>
                    </a:p>
                    <a:p>
                      <a:pPr algn="ctr">
                        <a:lnSpc>
                          <a:spcPct val="115000"/>
                        </a:lnSpc>
                        <a:spcAft>
                          <a:spcPts val="300"/>
                        </a:spcAft>
                      </a:pPr>
                      <a:r>
                        <a:rPr lang="fr-FR" sz="1200" dirty="0">
                          <a:solidFill>
                            <a:schemeClr val="tx1">
                              <a:lumMod val="65000"/>
                              <a:lumOff val="35000"/>
                            </a:schemeClr>
                          </a:solidFill>
                          <a:latin typeface="HelveticaNeueLT Std" pitchFamily="34" charset="0"/>
                        </a:rPr>
                        <a:t>310</a:t>
                      </a:r>
                    </a:p>
                    <a:p>
                      <a:pPr algn="ctr">
                        <a:lnSpc>
                          <a:spcPct val="115000"/>
                        </a:lnSpc>
                        <a:spcAft>
                          <a:spcPts val="300"/>
                        </a:spcAft>
                      </a:pPr>
                      <a:r>
                        <a:rPr lang="fr-FR" sz="1200" dirty="0">
                          <a:solidFill>
                            <a:schemeClr val="tx1">
                              <a:lumMod val="65000"/>
                              <a:lumOff val="35000"/>
                            </a:schemeClr>
                          </a:solidFill>
                          <a:latin typeface="HelveticaNeueLT Std" pitchFamily="34" charset="0"/>
                        </a:rPr>
                        <a:t>170</a:t>
                      </a:r>
                    </a:p>
                    <a:p>
                      <a:pPr algn="ctr">
                        <a:lnSpc>
                          <a:spcPct val="115000"/>
                        </a:lnSpc>
                        <a:spcAft>
                          <a:spcPts val="300"/>
                        </a:spcAft>
                      </a:pPr>
                      <a:r>
                        <a:rPr lang="fr-FR" sz="1200" dirty="0">
                          <a:solidFill>
                            <a:schemeClr val="tx1">
                              <a:lumMod val="65000"/>
                              <a:lumOff val="35000"/>
                            </a:schemeClr>
                          </a:solidFill>
                          <a:latin typeface="HelveticaNeueLT Std" pitchFamily="34" charset="0"/>
                        </a:rPr>
                        <a:t>106</a:t>
                      </a:r>
                    </a:p>
                    <a:p>
                      <a:pPr algn="ctr">
                        <a:lnSpc>
                          <a:spcPct val="115000"/>
                        </a:lnSpc>
                        <a:spcAft>
                          <a:spcPts val="300"/>
                        </a:spcAft>
                      </a:pPr>
                      <a:r>
                        <a:rPr lang="fr-FR" sz="1200" dirty="0">
                          <a:solidFill>
                            <a:schemeClr val="tx1">
                              <a:lumMod val="65000"/>
                              <a:lumOff val="35000"/>
                            </a:schemeClr>
                          </a:solidFill>
                          <a:latin typeface="HelveticaNeueLT Std" pitchFamily="34" charset="0"/>
                        </a:rPr>
                        <a:t>98</a:t>
                      </a:r>
                    </a:p>
                    <a:p>
                      <a:pPr algn="ctr">
                        <a:lnSpc>
                          <a:spcPct val="115000"/>
                        </a:lnSpc>
                        <a:spcAft>
                          <a:spcPts val="300"/>
                        </a:spcAft>
                      </a:pPr>
                      <a:r>
                        <a:rPr lang="fr-FR" sz="1200" dirty="0">
                          <a:solidFill>
                            <a:schemeClr val="tx1">
                              <a:lumMod val="65000"/>
                              <a:lumOff val="35000"/>
                            </a:schemeClr>
                          </a:solidFill>
                          <a:latin typeface="HelveticaNeueLT Std" pitchFamily="34" charset="0"/>
                        </a:rPr>
                        <a:t>46</a:t>
                      </a:r>
                    </a:p>
                    <a:p>
                      <a:pPr algn="ctr">
                        <a:lnSpc>
                          <a:spcPct val="115000"/>
                        </a:lnSpc>
                        <a:spcAft>
                          <a:spcPts val="300"/>
                        </a:spcAft>
                      </a:pPr>
                      <a:r>
                        <a:rPr lang="fr-FR" sz="1200" dirty="0">
                          <a:solidFill>
                            <a:schemeClr val="tx1">
                              <a:lumMod val="65000"/>
                              <a:lumOff val="35000"/>
                            </a:schemeClr>
                          </a:solidFill>
                          <a:latin typeface="HelveticaNeueLT Std" pitchFamily="34" charset="0"/>
                        </a:rPr>
                        <a:t>39</a:t>
                      </a:r>
                    </a:p>
                    <a:p>
                      <a:pPr algn="ctr">
                        <a:lnSpc>
                          <a:spcPct val="115000"/>
                        </a:lnSpc>
                        <a:spcAft>
                          <a:spcPts val="300"/>
                        </a:spcAft>
                      </a:pPr>
                      <a:r>
                        <a:rPr lang="fr-FR" sz="1200" dirty="0">
                          <a:solidFill>
                            <a:schemeClr val="tx1">
                              <a:lumMod val="65000"/>
                              <a:lumOff val="35000"/>
                            </a:schemeClr>
                          </a:solidFill>
                          <a:latin typeface="HelveticaNeueLT Std" pitchFamily="34" charset="0"/>
                        </a:rPr>
                        <a:t>19</a:t>
                      </a:r>
                    </a:p>
                    <a:p>
                      <a:pPr algn="ctr">
                        <a:lnSpc>
                          <a:spcPct val="115000"/>
                        </a:lnSpc>
                        <a:spcAft>
                          <a:spcPts val="300"/>
                        </a:spcAft>
                      </a:pPr>
                      <a:r>
                        <a:rPr lang="fr-FR" sz="1200" dirty="0">
                          <a:solidFill>
                            <a:schemeClr val="tx1">
                              <a:lumMod val="65000"/>
                              <a:lumOff val="35000"/>
                            </a:schemeClr>
                          </a:solidFill>
                          <a:latin typeface="HelveticaNeueLT Std" pitchFamily="34" charset="0"/>
                        </a:rPr>
                        <a:t>18</a:t>
                      </a:r>
                    </a:p>
                    <a:p>
                      <a:pPr algn="ctr">
                        <a:lnSpc>
                          <a:spcPct val="115000"/>
                        </a:lnSpc>
                        <a:spcAft>
                          <a:spcPts val="300"/>
                        </a:spcAft>
                      </a:pPr>
                      <a:r>
                        <a:rPr lang="fr-FR" sz="1200" dirty="0">
                          <a:solidFill>
                            <a:schemeClr val="tx1">
                              <a:lumMod val="65000"/>
                              <a:lumOff val="35000"/>
                            </a:schemeClr>
                          </a:solidFill>
                          <a:latin typeface="HelveticaNeueLT Std" pitchFamily="34" charset="0"/>
                        </a:rPr>
                        <a:t>13</a:t>
                      </a:r>
                    </a:p>
                    <a:p>
                      <a:pPr algn="ctr">
                        <a:lnSpc>
                          <a:spcPct val="115000"/>
                        </a:lnSpc>
                        <a:spcAft>
                          <a:spcPts val="300"/>
                        </a:spcAft>
                      </a:pPr>
                      <a:r>
                        <a:rPr lang="fr-FR" sz="1200" dirty="0">
                          <a:solidFill>
                            <a:schemeClr val="tx1">
                              <a:lumMod val="65000"/>
                              <a:lumOff val="35000"/>
                            </a:schemeClr>
                          </a:solidFill>
                          <a:latin typeface="HelveticaNeueLT Std" pitchFamily="34" charset="0"/>
                        </a:rPr>
                        <a:t>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80,6</a:t>
                      </a:r>
                    </a:p>
                    <a:p>
                      <a:pPr algn="ctr">
                        <a:lnSpc>
                          <a:spcPct val="115000"/>
                        </a:lnSpc>
                        <a:spcAft>
                          <a:spcPts val="300"/>
                        </a:spcAft>
                      </a:pPr>
                      <a:r>
                        <a:rPr lang="fr-FR" sz="1200" dirty="0">
                          <a:solidFill>
                            <a:schemeClr val="tx1">
                              <a:lumMod val="65000"/>
                              <a:lumOff val="35000"/>
                            </a:schemeClr>
                          </a:solidFill>
                          <a:latin typeface="HelveticaNeueLT Std" pitchFamily="34" charset="0"/>
                        </a:rPr>
                        <a:t>38,7</a:t>
                      </a:r>
                    </a:p>
                    <a:p>
                      <a:pPr algn="ctr">
                        <a:lnSpc>
                          <a:spcPct val="115000"/>
                        </a:lnSpc>
                        <a:spcAft>
                          <a:spcPts val="300"/>
                        </a:spcAft>
                      </a:pPr>
                      <a:r>
                        <a:rPr lang="fr-FR" sz="1200" dirty="0">
                          <a:solidFill>
                            <a:schemeClr val="tx1">
                              <a:lumMod val="65000"/>
                              <a:lumOff val="35000"/>
                            </a:schemeClr>
                          </a:solidFill>
                          <a:latin typeface="HelveticaNeueLT Std" pitchFamily="34" charset="0"/>
                        </a:rPr>
                        <a:t>33,3</a:t>
                      </a:r>
                    </a:p>
                    <a:p>
                      <a:pPr algn="ctr">
                        <a:lnSpc>
                          <a:spcPct val="115000"/>
                        </a:lnSpc>
                        <a:spcAft>
                          <a:spcPts val="300"/>
                        </a:spcAft>
                      </a:pPr>
                      <a:r>
                        <a:rPr lang="fr-FR" sz="1200" dirty="0">
                          <a:solidFill>
                            <a:schemeClr val="tx1">
                              <a:lumMod val="65000"/>
                              <a:lumOff val="35000"/>
                            </a:schemeClr>
                          </a:solidFill>
                          <a:latin typeface="HelveticaNeueLT Std" pitchFamily="34" charset="0"/>
                        </a:rPr>
                        <a:t>18,2</a:t>
                      </a:r>
                    </a:p>
                    <a:p>
                      <a:pPr algn="ctr">
                        <a:lnSpc>
                          <a:spcPct val="115000"/>
                        </a:lnSpc>
                        <a:spcAft>
                          <a:spcPts val="300"/>
                        </a:spcAft>
                      </a:pPr>
                      <a:r>
                        <a:rPr lang="fr-FR" sz="1200" dirty="0">
                          <a:solidFill>
                            <a:schemeClr val="tx1">
                              <a:lumMod val="65000"/>
                              <a:lumOff val="35000"/>
                            </a:schemeClr>
                          </a:solidFill>
                          <a:latin typeface="HelveticaNeueLT Std" pitchFamily="34" charset="0"/>
                        </a:rPr>
                        <a:t>11,4</a:t>
                      </a:r>
                    </a:p>
                    <a:p>
                      <a:pPr algn="ctr">
                        <a:lnSpc>
                          <a:spcPct val="115000"/>
                        </a:lnSpc>
                        <a:spcAft>
                          <a:spcPts val="300"/>
                        </a:spcAft>
                      </a:pPr>
                      <a:r>
                        <a:rPr lang="fr-FR" sz="1200" dirty="0">
                          <a:solidFill>
                            <a:schemeClr val="tx1">
                              <a:lumMod val="65000"/>
                              <a:lumOff val="35000"/>
                            </a:schemeClr>
                          </a:solidFill>
                          <a:latin typeface="HelveticaNeueLT Std" pitchFamily="34" charset="0"/>
                        </a:rPr>
                        <a:t>10,5</a:t>
                      </a:r>
                    </a:p>
                    <a:p>
                      <a:pPr algn="ctr">
                        <a:lnSpc>
                          <a:spcPct val="115000"/>
                        </a:lnSpc>
                        <a:spcAft>
                          <a:spcPts val="300"/>
                        </a:spcAft>
                      </a:pPr>
                      <a:r>
                        <a:rPr lang="fr-FR" sz="1200" dirty="0">
                          <a:solidFill>
                            <a:schemeClr val="tx1">
                              <a:lumMod val="65000"/>
                              <a:lumOff val="35000"/>
                            </a:schemeClr>
                          </a:solidFill>
                          <a:latin typeface="HelveticaNeueLT Std" pitchFamily="34" charset="0"/>
                        </a:rPr>
                        <a:t>4,9</a:t>
                      </a:r>
                    </a:p>
                    <a:p>
                      <a:pPr algn="ctr">
                        <a:lnSpc>
                          <a:spcPct val="115000"/>
                        </a:lnSpc>
                        <a:spcAft>
                          <a:spcPts val="300"/>
                        </a:spcAft>
                      </a:pPr>
                      <a:r>
                        <a:rPr lang="fr-FR" sz="1200" dirty="0">
                          <a:solidFill>
                            <a:schemeClr val="tx1">
                              <a:lumMod val="65000"/>
                              <a:lumOff val="35000"/>
                            </a:schemeClr>
                          </a:solidFill>
                          <a:latin typeface="HelveticaNeueLT Std" pitchFamily="34" charset="0"/>
                        </a:rPr>
                        <a:t>4,2</a:t>
                      </a:r>
                    </a:p>
                    <a:p>
                      <a:pPr algn="ctr">
                        <a:lnSpc>
                          <a:spcPct val="115000"/>
                        </a:lnSpc>
                        <a:spcAft>
                          <a:spcPts val="300"/>
                        </a:spcAft>
                      </a:pPr>
                      <a:r>
                        <a:rPr lang="fr-FR" sz="1200" dirty="0">
                          <a:solidFill>
                            <a:schemeClr val="tx1">
                              <a:lumMod val="65000"/>
                              <a:lumOff val="35000"/>
                            </a:schemeClr>
                          </a:solidFill>
                          <a:latin typeface="HelveticaNeueLT Std" pitchFamily="34" charset="0"/>
                        </a:rPr>
                        <a:t>2,0</a:t>
                      </a:r>
                    </a:p>
                    <a:p>
                      <a:pPr algn="ctr">
                        <a:lnSpc>
                          <a:spcPct val="115000"/>
                        </a:lnSpc>
                        <a:spcAft>
                          <a:spcPts val="300"/>
                        </a:spcAft>
                      </a:pPr>
                      <a:r>
                        <a:rPr lang="fr-FR" sz="1200" dirty="0">
                          <a:solidFill>
                            <a:schemeClr val="tx1">
                              <a:lumMod val="65000"/>
                              <a:lumOff val="35000"/>
                            </a:schemeClr>
                          </a:solidFill>
                          <a:latin typeface="HelveticaNeueLT Std" pitchFamily="34" charset="0"/>
                        </a:rPr>
                        <a:t>1,9</a:t>
                      </a:r>
                    </a:p>
                    <a:p>
                      <a:pPr algn="ctr">
                        <a:lnSpc>
                          <a:spcPct val="115000"/>
                        </a:lnSpc>
                        <a:spcAft>
                          <a:spcPts val="300"/>
                        </a:spcAft>
                      </a:pPr>
                      <a:r>
                        <a:rPr lang="fr-FR" sz="1200" dirty="0">
                          <a:solidFill>
                            <a:schemeClr val="tx1">
                              <a:lumMod val="65000"/>
                              <a:lumOff val="35000"/>
                            </a:schemeClr>
                          </a:solidFill>
                          <a:latin typeface="HelveticaNeueLT Std" pitchFamily="34" charset="0"/>
                        </a:rPr>
                        <a:t>1,4</a:t>
                      </a:r>
                    </a:p>
                    <a:p>
                      <a:pPr algn="ctr">
                        <a:lnSpc>
                          <a:spcPct val="115000"/>
                        </a:lnSpc>
                        <a:spcAft>
                          <a:spcPts val="300"/>
                        </a:spcAft>
                      </a:pPr>
                      <a:r>
                        <a:rPr lang="fr-FR" sz="1200" dirty="0">
                          <a:solidFill>
                            <a:schemeClr val="tx1">
                              <a:lumMod val="65000"/>
                              <a:lumOff val="35000"/>
                            </a:schemeClr>
                          </a:solidFill>
                          <a:latin typeface="HelveticaNeueLT Std" pitchFamily="34" charset="0"/>
                        </a:rPr>
                        <a:t>0,4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444</a:t>
                      </a:r>
                    </a:p>
                    <a:p>
                      <a:pPr algn="ctr">
                        <a:lnSpc>
                          <a:spcPct val="115000"/>
                        </a:lnSpc>
                        <a:spcAft>
                          <a:spcPts val="300"/>
                        </a:spcAft>
                      </a:pPr>
                      <a:r>
                        <a:rPr lang="fr-FR" sz="1200" dirty="0">
                          <a:solidFill>
                            <a:schemeClr val="tx1">
                              <a:lumMod val="65000"/>
                              <a:lumOff val="35000"/>
                            </a:schemeClr>
                          </a:solidFill>
                          <a:latin typeface="HelveticaNeueLT Std" pitchFamily="34" charset="0"/>
                        </a:rPr>
                        <a:t>238</a:t>
                      </a:r>
                    </a:p>
                    <a:p>
                      <a:pPr algn="ctr">
                        <a:lnSpc>
                          <a:spcPct val="115000"/>
                        </a:lnSpc>
                        <a:spcAft>
                          <a:spcPts val="300"/>
                        </a:spcAft>
                      </a:pPr>
                      <a:r>
                        <a:rPr lang="fr-FR" sz="1200" dirty="0">
                          <a:solidFill>
                            <a:schemeClr val="tx1">
                              <a:lumMod val="65000"/>
                              <a:lumOff val="35000"/>
                            </a:schemeClr>
                          </a:solidFill>
                          <a:latin typeface="HelveticaNeueLT Std" pitchFamily="34" charset="0"/>
                        </a:rPr>
                        <a:t>92</a:t>
                      </a:r>
                    </a:p>
                    <a:p>
                      <a:pPr algn="ctr">
                        <a:lnSpc>
                          <a:spcPct val="115000"/>
                        </a:lnSpc>
                        <a:spcAft>
                          <a:spcPts val="300"/>
                        </a:spcAft>
                      </a:pPr>
                      <a:r>
                        <a:rPr lang="fr-FR" sz="1200" dirty="0">
                          <a:solidFill>
                            <a:schemeClr val="tx1">
                              <a:lumMod val="65000"/>
                              <a:lumOff val="35000"/>
                            </a:schemeClr>
                          </a:solidFill>
                          <a:latin typeface="HelveticaNeueLT Std" pitchFamily="34" charset="0"/>
                        </a:rPr>
                        <a:t>36</a:t>
                      </a:r>
                    </a:p>
                    <a:p>
                      <a:pPr algn="ctr">
                        <a:lnSpc>
                          <a:spcPct val="115000"/>
                        </a:lnSpc>
                        <a:spcAft>
                          <a:spcPts val="300"/>
                        </a:spcAft>
                      </a:pPr>
                      <a:r>
                        <a:rPr lang="fr-FR" sz="1200" dirty="0">
                          <a:solidFill>
                            <a:schemeClr val="tx1">
                              <a:lumMod val="65000"/>
                              <a:lumOff val="35000"/>
                            </a:schemeClr>
                          </a:solidFill>
                          <a:latin typeface="HelveticaNeueLT Std" pitchFamily="34" charset="0"/>
                        </a:rPr>
                        <a:t>43</a:t>
                      </a:r>
                    </a:p>
                    <a:p>
                      <a:pPr algn="ctr">
                        <a:lnSpc>
                          <a:spcPct val="115000"/>
                        </a:lnSpc>
                        <a:spcAft>
                          <a:spcPts val="300"/>
                        </a:spcAft>
                      </a:pPr>
                      <a:r>
                        <a:rPr lang="fr-FR" sz="1200" dirty="0">
                          <a:solidFill>
                            <a:schemeClr val="tx1">
                              <a:lumMod val="65000"/>
                              <a:lumOff val="35000"/>
                            </a:schemeClr>
                          </a:solidFill>
                          <a:latin typeface="HelveticaNeueLT Std" pitchFamily="34" charset="0"/>
                        </a:rPr>
                        <a:t>28</a:t>
                      </a:r>
                    </a:p>
                    <a:p>
                      <a:pPr algn="ctr">
                        <a:lnSpc>
                          <a:spcPct val="115000"/>
                        </a:lnSpc>
                        <a:spcAft>
                          <a:spcPts val="300"/>
                        </a:spcAft>
                      </a:pPr>
                      <a:r>
                        <a:rPr lang="fr-FR" sz="1200" dirty="0">
                          <a:solidFill>
                            <a:schemeClr val="tx1">
                              <a:lumMod val="65000"/>
                              <a:lumOff val="35000"/>
                            </a:schemeClr>
                          </a:solidFill>
                          <a:latin typeface="HelveticaNeueLT Std" pitchFamily="34" charset="0"/>
                        </a:rPr>
                        <a:t>14</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p>
                    <a:p>
                      <a:pPr algn="ctr">
                        <a:lnSpc>
                          <a:spcPct val="115000"/>
                        </a:lnSpc>
                        <a:spcAft>
                          <a:spcPts val="300"/>
                        </a:spcAft>
                      </a:pPr>
                      <a:r>
                        <a:rPr lang="fr-FR" sz="1200" dirty="0">
                          <a:solidFill>
                            <a:schemeClr val="tx1">
                              <a:lumMod val="65000"/>
                              <a:lumOff val="35000"/>
                            </a:schemeClr>
                          </a:solidFill>
                          <a:latin typeface="HelveticaNeueLT Std" pitchFamily="34" charset="0"/>
                        </a:rPr>
                        <a:t>0</a:t>
                      </a:r>
                    </a:p>
                    <a:p>
                      <a:pPr algn="ctr">
                        <a:lnSpc>
                          <a:spcPct val="115000"/>
                        </a:lnSpc>
                        <a:spcAft>
                          <a:spcPts val="300"/>
                        </a:spcAft>
                      </a:pPr>
                      <a:r>
                        <a:rPr lang="fr-FR" sz="1200" dirty="0">
                          <a:solidFill>
                            <a:schemeClr val="tx1">
                              <a:lumMod val="65000"/>
                              <a:lumOff val="35000"/>
                            </a:schemeClr>
                          </a:solidFill>
                          <a:latin typeface="HelveticaNeueLT Std" pitchFamily="34" charset="0"/>
                        </a:rPr>
                        <a:t>3</a:t>
                      </a:r>
                    </a:p>
                    <a:p>
                      <a:pPr algn="ctr">
                        <a:lnSpc>
                          <a:spcPct val="115000"/>
                        </a:lnSpc>
                        <a:spcAft>
                          <a:spcPts val="300"/>
                        </a:spcAft>
                      </a:pPr>
                      <a:r>
                        <a:rPr lang="fr-FR" sz="1200" dirty="0">
                          <a:solidFill>
                            <a:schemeClr val="tx1">
                              <a:lumMod val="65000"/>
                              <a:lumOff val="35000"/>
                            </a:schemeClr>
                          </a:solidFill>
                          <a:latin typeface="HelveticaNeueLT Std" pitchFamily="34" charset="0"/>
                        </a:rPr>
                        <a:t>2</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93,9</a:t>
                      </a:r>
                    </a:p>
                    <a:p>
                      <a:pPr algn="ctr">
                        <a:lnSpc>
                          <a:spcPct val="115000"/>
                        </a:lnSpc>
                        <a:spcAft>
                          <a:spcPts val="300"/>
                        </a:spcAft>
                      </a:pPr>
                      <a:r>
                        <a:rPr lang="fr-FR" sz="1200" dirty="0">
                          <a:solidFill>
                            <a:schemeClr val="tx1">
                              <a:lumMod val="65000"/>
                              <a:lumOff val="35000"/>
                            </a:schemeClr>
                          </a:solidFill>
                          <a:latin typeface="HelveticaNeueLT Std" pitchFamily="34" charset="0"/>
                        </a:rPr>
                        <a:t>50,3</a:t>
                      </a:r>
                    </a:p>
                    <a:p>
                      <a:pPr algn="ctr">
                        <a:lnSpc>
                          <a:spcPct val="115000"/>
                        </a:lnSpc>
                        <a:spcAft>
                          <a:spcPts val="300"/>
                        </a:spcAft>
                      </a:pPr>
                      <a:r>
                        <a:rPr lang="fr-FR" sz="1200" dirty="0">
                          <a:solidFill>
                            <a:schemeClr val="tx1">
                              <a:lumMod val="65000"/>
                              <a:lumOff val="35000"/>
                            </a:schemeClr>
                          </a:solidFill>
                          <a:latin typeface="HelveticaNeueLT Std" pitchFamily="34" charset="0"/>
                        </a:rPr>
                        <a:t>19,5</a:t>
                      </a:r>
                    </a:p>
                    <a:p>
                      <a:pPr algn="ctr">
                        <a:lnSpc>
                          <a:spcPct val="115000"/>
                        </a:lnSpc>
                        <a:spcAft>
                          <a:spcPts val="300"/>
                        </a:spcAft>
                      </a:pPr>
                      <a:r>
                        <a:rPr lang="fr-FR" sz="1200" dirty="0">
                          <a:solidFill>
                            <a:schemeClr val="tx1">
                              <a:lumMod val="65000"/>
                              <a:lumOff val="35000"/>
                            </a:schemeClr>
                          </a:solidFill>
                          <a:latin typeface="HelveticaNeueLT Std" pitchFamily="34" charset="0"/>
                        </a:rPr>
                        <a:t>7,6</a:t>
                      </a:r>
                    </a:p>
                    <a:p>
                      <a:pPr algn="ctr">
                        <a:lnSpc>
                          <a:spcPct val="115000"/>
                        </a:lnSpc>
                        <a:spcAft>
                          <a:spcPts val="300"/>
                        </a:spcAft>
                      </a:pPr>
                      <a:r>
                        <a:rPr lang="fr-FR" sz="1200" dirty="0">
                          <a:solidFill>
                            <a:schemeClr val="tx1">
                              <a:lumMod val="65000"/>
                              <a:lumOff val="35000"/>
                            </a:schemeClr>
                          </a:solidFill>
                          <a:latin typeface="HelveticaNeueLT Std" pitchFamily="34" charset="0"/>
                        </a:rPr>
                        <a:t>9,0</a:t>
                      </a:r>
                    </a:p>
                    <a:p>
                      <a:pPr algn="ctr">
                        <a:lnSpc>
                          <a:spcPct val="115000"/>
                        </a:lnSpc>
                        <a:spcAft>
                          <a:spcPts val="300"/>
                        </a:spcAft>
                      </a:pPr>
                      <a:r>
                        <a:rPr lang="fr-FR" sz="1200" dirty="0">
                          <a:solidFill>
                            <a:schemeClr val="tx1">
                              <a:lumMod val="65000"/>
                              <a:lumOff val="35000"/>
                            </a:schemeClr>
                          </a:solidFill>
                          <a:latin typeface="HelveticaNeueLT Std" pitchFamily="34" charset="0"/>
                        </a:rPr>
                        <a:t>5,9</a:t>
                      </a:r>
                    </a:p>
                    <a:p>
                      <a:pPr algn="ctr">
                        <a:lnSpc>
                          <a:spcPct val="115000"/>
                        </a:lnSpc>
                        <a:spcAft>
                          <a:spcPts val="300"/>
                        </a:spcAft>
                      </a:pPr>
                      <a:r>
                        <a:rPr lang="fr-FR" sz="1200" dirty="0">
                          <a:solidFill>
                            <a:schemeClr val="tx1">
                              <a:lumMod val="65000"/>
                              <a:lumOff val="35000"/>
                            </a:schemeClr>
                          </a:solidFill>
                          <a:latin typeface="HelveticaNeueLT Std" pitchFamily="34" charset="0"/>
                        </a:rPr>
                        <a:t>3,0</a:t>
                      </a:r>
                    </a:p>
                    <a:p>
                      <a:pPr algn="ctr">
                        <a:lnSpc>
                          <a:spcPct val="115000"/>
                        </a:lnSpc>
                        <a:spcAft>
                          <a:spcPts val="300"/>
                        </a:spcAft>
                      </a:pPr>
                      <a:r>
                        <a:rPr lang="fr-FR" sz="1200" dirty="0">
                          <a:solidFill>
                            <a:schemeClr val="tx1">
                              <a:lumMod val="65000"/>
                              <a:lumOff val="35000"/>
                            </a:schemeClr>
                          </a:solidFill>
                          <a:latin typeface="HelveticaNeueLT Std" pitchFamily="34" charset="0"/>
                        </a:rPr>
                        <a:t>0,2</a:t>
                      </a:r>
                    </a:p>
                    <a:p>
                      <a:pPr algn="ctr">
                        <a:lnSpc>
                          <a:spcPct val="115000"/>
                        </a:lnSpc>
                        <a:spcAft>
                          <a:spcPts val="300"/>
                        </a:spcAft>
                      </a:pPr>
                      <a:r>
                        <a:rPr lang="fr-FR" sz="1200" dirty="0">
                          <a:solidFill>
                            <a:schemeClr val="tx1">
                              <a:lumMod val="65000"/>
                              <a:lumOff val="35000"/>
                            </a:schemeClr>
                          </a:solidFill>
                          <a:latin typeface="HelveticaNeueLT Std" pitchFamily="34" charset="0"/>
                        </a:rPr>
                        <a:t>0,2</a:t>
                      </a:r>
                    </a:p>
                    <a:p>
                      <a:pPr algn="ctr">
                        <a:lnSpc>
                          <a:spcPct val="115000"/>
                        </a:lnSpc>
                        <a:spcAft>
                          <a:spcPts val="300"/>
                        </a:spcAft>
                      </a:pPr>
                      <a:r>
                        <a:rPr lang="fr-FR" sz="1200" dirty="0">
                          <a:solidFill>
                            <a:schemeClr val="tx1">
                              <a:lumMod val="65000"/>
                              <a:lumOff val="35000"/>
                            </a:schemeClr>
                          </a:solidFill>
                          <a:latin typeface="HelveticaNeueLT Std" pitchFamily="34" charset="0"/>
                        </a:rPr>
                        <a:t>0,0</a:t>
                      </a:r>
                    </a:p>
                    <a:p>
                      <a:pPr algn="ctr">
                        <a:lnSpc>
                          <a:spcPct val="115000"/>
                        </a:lnSpc>
                        <a:spcAft>
                          <a:spcPts val="300"/>
                        </a:spcAft>
                      </a:pPr>
                      <a:r>
                        <a:rPr lang="fr-FR" sz="1200" dirty="0">
                          <a:solidFill>
                            <a:schemeClr val="tx1">
                              <a:lumMod val="65000"/>
                              <a:lumOff val="35000"/>
                            </a:schemeClr>
                          </a:solidFill>
                          <a:latin typeface="HelveticaNeueLT Std" pitchFamily="34" charset="0"/>
                        </a:rPr>
                        <a:t>0,6</a:t>
                      </a:r>
                    </a:p>
                    <a:p>
                      <a:pPr algn="ctr">
                        <a:lnSpc>
                          <a:spcPct val="115000"/>
                        </a:lnSpc>
                        <a:spcAft>
                          <a:spcPts val="300"/>
                        </a:spcAft>
                      </a:pPr>
                      <a:r>
                        <a:rPr lang="fr-FR" sz="1200" dirty="0">
                          <a:solidFill>
                            <a:schemeClr val="tx1">
                              <a:lumMod val="65000"/>
                              <a:lumOff val="35000"/>
                            </a:schemeClr>
                          </a:solidFill>
                          <a:latin typeface="HelveticaNeueLT Std" pitchFamily="34" charset="0"/>
                        </a:rPr>
                        <a:t>0,4</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68</a:t>
                      </a:r>
                    </a:p>
                    <a:p>
                      <a:pPr algn="ctr">
                        <a:lnSpc>
                          <a:spcPct val="115000"/>
                        </a:lnSpc>
                        <a:spcAft>
                          <a:spcPts val="300"/>
                        </a:spcAft>
                      </a:pPr>
                      <a:r>
                        <a:rPr lang="fr-FR" sz="1200" dirty="0">
                          <a:solidFill>
                            <a:schemeClr val="tx1">
                              <a:lumMod val="65000"/>
                              <a:lumOff val="35000"/>
                            </a:schemeClr>
                          </a:solidFill>
                          <a:latin typeface="HelveticaNeueLT Std" pitchFamily="34" charset="0"/>
                        </a:rPr>
                        <a:t>53</a:t>
                      </a:r>
                    </a:p>
                    <a:p>
                      <a:pPr algn="ctr">
                        <a:lnSpc>
                          <a:spcPct val="115000"/>
                        </a:lnSpc>
                        <a:spcAft>
                          <a:spcPts val="300"/>
                        </a:spcAft>
                      </a:pPr>
                      <a:r>
                        <a:rPr lang="fr-FR" sz="1200" dirty="0">
                          <a:solidFill>
                            <a:schemeClr val="tx1">
                              <a:lumMod val="65000"/>
                              <a:lumOff val="35000"/>
                            </a:schemeClr>
                          </a:solidFill>
                          <a:latin typeface="HelveticaNeueLT Std" pitchFamily="34" charset="0"/>
                        </a:rPr>
                        <a:t>14</a:t>
                      </a:r>
                    </a:p>
                    <a:p>
                      <a:pPr algn="ctr">
                        <a:lnSpc>
                          <a:spcPct val="115000"/>
                        </a:lnSpc>
                        <a:spcAft>
                          <a:spcPts val="300"/>
                        </a:spcAft>
                      </a:pPr>
                      <a:r>
                        <a:rPr lang="fr-FR" sz="1200" dirty="0">
                          <a:solidFill>
                            <a:schemeClr val="tx1">
                              <a:lumMod val="65000"/>
                              <a:lumOff val="35000"/>
                            </a:schemeClr>
                          </a:solidFill>
                          <a:latin typeface="HelveticaNeueLT Std" pitchFamily="34" charset="0"/>
                        </a:rPr>
                        <a:t>4</a:t>
                      </a:r>
                    </a:p>
                    <a:p>
                      <a:pPr algn="ctr">
                        <a:lnSpc>
                          <a:spcPct val="115000"/>
                        </a:lnSpc>
                        <a:spcAft>
                          <a:spcPts val="300"/>
                        </a:spcAft>
                      </a:pPr>
                      <a:r>
                        <a:rPr lang="fr-FR" sz="1200" dirty="0">
                          <a:solidFill>
                            <a:schemeClr val="tx1">
                              <a:lumMod val="65000"/>
                              <a:lumOff val="35000"/>
                            </a:schemeClr>
                          </a:solidFill>
                          <a:latin typeface="HelveticaNeueLT Std" pitchFamily="34" charset="0"/>
                        </a:rPr>
                        <a:t>15</a:t>
                      </a:r>
                    </a:p>
                    <a:p>
                      <a:pPr algn="ctr">
                        <a:lnSpc>
                          <a:spcPct val="115000"/>
                        </a:lnSpc>
                        <a:spcAft>
                          <a:spcPts val="300"/>
                        </a:spcAft>
                      </a:pPr>
                      <a:r>
                        <a:rPr lang="fr-FR" sz="1200" dirty="0">
                          <a:solidFill>
                            <a:schemeClr val="tx1">
                              <a:lumMod val="65000"/>
                              <a:lumOff val="35000"/>
                            </a:schemeClr>
                          </a:solidFill>
                          <a:latin typeface="HelveticaNeueLT Std" pitchFamily="34" charset="0"/>
                        </a:rPr>
                        <a:t>11</a:t>
                      </a:r>
                    </a:p>
                    <a:p>
                      <a:pPr algn="ctr">
                        <a:lnSpc>
                          <a:spcPct val="115000"/>
                        </a:lnSpc>
                        <a:spcAft>
                          <a:spcPts val="300"/>
                        </a:spcAft>
                      </a:pPr>
                      <a:r>
                        <a:rPr lang="fr-FR" sz="1200" dirty="0">
                          <a:solidFill>
                            <a:schemeClr val="tx1">
                              <a:lumMod val="65000"/>
                              <a:lumOff val="35000"/>
                            </a:schemeClr>
                          </a:solidFill>
                          <a:latin typeface="HelveticaNeueLT Std" pitchFamily="34" charset="0"/>
                        </a:rPr>
                        <a:t>0</a:t>
                      </a:r>
                    </a:p>
                    <a:p>
                      <a:pPr algn="ctr">
                        <a:lnSpc>
                          <a:spcPct val="115000"/>
                        </a:lnSpc>
                        <a:spcAft>
                          <a:spcPts val="300"/>
                        </a:spcAft>
                      </a:pPr>
                      <a:r>
                        <a:rPr lang="fr-FR" sz="1200" dirty="0">
                          <a:solidFill>
                            <a:schemeClr val="tx1">
                              <a:lumMod val="65000"/>
                              <a:lumOff val="35000"/>
                            </a:schemeClr>
                          </a:solidFill>
                          <a:latin typeface="HelveticaNeueLT Std" pitchFamily="34" charset="0"/>
                        </a:rPr>
                        <a:t>3</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p>
                    <a:p>
                      <a:pPr algn="ctr">
                        <a:lnSpc>
                          <a:spcPct val="115000"/>
                        </a:lnSpc>
                        <a:spcAft>
                          <a:spcPts val="300"/>
                        </a:spcAft>
                      </a:pPr>
                      <a:r>
                        <a:rPr lang="fr-FR" sz="1200" dirty="0">
                          <a:solidFill>
                            <a:schemeClr val="tx1">
                              <a:lumMod val="65000"/>
                              <a:lumOff val="35000"/>
                            </a:schemeClr>
                          </a:solidFill>
                          <a:latin typeface="HelveticaNeueLT Std" pitchFamily="34" charset="0"/>
                        </a:rPr>
                        <a:t>4</a:t>
                      </a:r>
                    </a:p>
                    <a:p>
                      <a:pPr algn="ctr">
                        <a:lnSpc>
                          <a:spcPct val="115000"/>
                        </a:lnSpc>
                        <a:spcAft>
                          <a:spcPts val="300"/>
                        </a:spcAft>
                      </a:pPr>
                      <a:r>
                        <a:rPr lang="fr-FR" sz="1200" dirty="0">
                          <a:solidFill>
                            <a:schemeClr val="tx1">
                              <a:lumMod val="65000"/>
                              <a:lumOff val="35000"/>
                            </a:schemeClr>
                          </a:solidFill>
                          <a:latin typeface="HelveticaNeueLT Std" pitchFamily="34" charset="0"/>
                        </a:rPr>
                        <a:t>2</a:t>
                      </a:r>
                    </a:p>
                    <a:p>
                      <a:pPr algn="ctr">
                        <a:lnSpc>
                          <a:spcPct val="115000"/>
                        </a:lnSpc>
                        <a:spcAft>
                          <a:spcPts val="300"/>
                        </a:spcAft>
                      </a:pPr>
                      <a:r>
                        <a:rPr lang="fr-FR" sz="1200" dirty="0">
                          <a:solidFill>
                            <a:schemeClr val="tx1">
                              <a:lumMod val="65000"/>
                              <a:lumOff val="35000"/>
                            </a:schemeClr>
                          </a:solidFill>
                          <a:latin typeface="HelveticaNeueLT Std" pitchFamily="34" charset="0"/>
                        </a:rPr>
                        <a:t>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95,8</a:t>
                      </a:r>
                    </a:p>
                    <a:p>
                      <a:pPr algn="ctr">
                        <a:lnSpc>
                          <a:spcPct val="115000"/>
                        </a:lnSpc>
                        <a:spcAft>
                          <a:spcPts val="300"/>
                        </a:spcAft>
                      </a:pPr>
                      <a:r>
                        <a:rPr lang="fr-FR" sz="1200" dirty="0">
                          <a:solidFill>
                            <a:schemeClr val="tx1">
                              <a:lumMod val="65000"/>
                              <a:lumOff val="35000"/>
                            </a:schemeClr>
                          </a:solidFill>
                          <a:latin typeface="HelveticaNeueLT Std" pitchFamily="34" charset="0"/>
                        </a:rPr>
                        <a:t>74,7</a:t>
                      </a:r>
                    </a:p>
                    <a:p>
                      <a:pPr algn="ctr">
                        <a:lnSpc>
                          <a:spcPct val="115000"/>
                        </a:lnSpc>
                        <a:spcAft>
                          <a:spcPts val="300"/>
                        </a:spcAft>
                      </a:pPr>
                      <a:r>
                        <a:rPr lang="fr-FR" sz="1200" dirty="0">
                          <a:solidFill>
                            <a:schemeClr val="tx1">
                              <a:lumMod val="65000"/>
                              <a:lumOff val="35000"/>
                            </a:schemeClr>
                          </a:solidFill>
                          <a:latin typeface="HelveticaNeueLT Std" pitchFamily="34" charset="0"/>
                        </a:rPr>
                        <a:t>19,7</a:t>
                      </a:r>
                    </a:p>
                    <a:p>
                      <a:pPr algn="ctr">
                        <a:lnSpc>
                          <a:spcPct val="115000"/>
                        </a:lnSpc>
                        <a:spcAft>
                          <a:spcPts val="300"/>
                        </a:spcAft>
                      </a:pPr>
                      <a:r>
                        <a:rPr lang="fr-FR" sz="1200" dirty="0">
                          <a:solidFill>
                            <a:schemeClr val="tx1">
                              <a:lumMod val="65000"/>
                              <a:lumOff val="35000"/>
                            </a:schemeClr>
                          </a:solidFill>
                          <a:latin typeface="HelveticaNeueLT Std" pitchFamily="34" charset="0"/>
                        </a:rPr>
                        <a:t>5,6</a:t>
                      </a:r>
                    </a:p>
                    <a:p>
                      <a:pPr algn="ctr">
                        <a:lnSpc>
                          <a:spcPct val="115000"/>
                        </a:lnSpc>
                        <a:spcAft>
                          <a:spcPts val="300"/>
                        </a:spcAft>
                      </a:pPr>
                      <a:r>
                        <a:rPr lang="fr-FR" sz="1200" dirty="0">
                          <a:solidFill>
                            <a:schemeClr val="tx1">
                              <a:lumMod val="65000"/>
                              <a:lumOff val="35000"/>
                            </a:schemeClr>
                          </a:solidFill>
                          <a:latin typeface="HelveticaNeueLT Std" pitchFamily="34" charset="0"/>
                        </a:rPr>
                        <a:t>21,1</a:t>
                      </a:r>
                    </a:p>
                    <a:p>
                      <a:pPr algn="ctr">
                        <a:lnSpc>
                          <a:spcPct val="115000"/>
                        </a:lnSpc>
                        <a:spcAft>
                          <a:spcPts val="300"/>
                        </a:spcAft>
                      </a:pPr>
                      <a:r>
                        <a:rPr lang="fr-FR" sz="1200" dirty="0">
                          <a:solidFill>
                            <a:schemeClr val="tx1">
                              <a:lumMod val="65000"/>
                              <a:lumOff val="35000"/>
                            </a:schemeClr>
                          </a:solidFill>
                          <a:latin typeface="HelveticaNeueLT Std" pitchFamily="34" charset="0"/>
                        </a:rPr>
                        <a:t>15,5</a:t>
                      </a:r>
                    </a:p>
                    <a:p>
                      <a:pPr algn="ctr">
                        <a:lnSpc>
                          <a:spcPct val="115000"/>
                        </a:lnSpc>
                        <a:spcAft>
                          <a:spcPts val="300"/>
                        </a:spcAft>
                      </a:pPr>
                      <a:r>
                        <a:rPr lang="fr-FR" sz="1200" dirty="0">
                          <a:solidFill>
                            <a:schemeClr val="tx1">
                              <a:lumMod val="65000"/>
                              <a:lumOff val="35000"/>
                            </a:schemeClr>
                          </a:solidFill>
                          <a:latin typeface="HelveticaNeueLT Std" pitchFamily="34" charset="0"/>
                        </a:rPr>
                        <a:t>0,0</a:t>
                      </a:r>
                    </a:p>
                    <a:p>
                      <a:pPr algn="ctr">
                        <a:lnSpc>
                          <a:spcPct val="115000"/>
                        </a:lnSpc>
                        <a:spcAft>
                          <a:spcPts val="300"/>
                        </a:spcAft>
                      </a:pPr>
                      <a:r>
                        <a:rPr lang="fr-FR" sz="1200" dirty="0">
                          <a:solidFill>
                            <a:schemeClr val="tx1">
                              <a:lumMod val="65000"/>
                              <a:lumOff val="35000"/>
                            </a:schemeClr>
                          </a:solidFill>
                          <a:latin typeface="HelveticaNeueLT Std" pitchFamily="34" charset="0"/>
                        </a:rPr>
                        <a:t>4,2</a:t>
                      </a:r>
                    </a:p>
                    <a:p>
                      <a:pPr algn="ctr">
                        <a:lnSpc>
                          <a:spcPct val="115000"/>
                        </a:lnSpc>
                        <a:spcAft>
                          <a:spcPts val="300"/>
                        </a:spcAft>
                      </a:pPr>
                      <a:r>
                        <a:rPr lang="fr-FR" sz="1200" dirty="0">
                          <a:solidFill>
                            <a:schemeClr val="tx1">
                              <a:lumMod val="65000"/>
                              <a:lumOff val="35000"/>
                            </a:schemeClr>
                          </a:solidFill>
                          <a:latin typeface="HelveticaNeueLT Std" pitchFamily="34" charset="0"/>
                        </a:rPr>
                        <a:t>1,4</a:t>
                      </a:r>
                    </a:p>
                    <a:p>
                      <a:pPr algn="ctr">
                        <a:lnSpc>
                          <a:spcPct val="115000"/>
                        </a:lnSpc>
                        <a:spcAft>
                          <a:spcPts val="300"/>
                        </a:spcAft>
                      </a:pPr>
                      <a:r>
                        <a:rPr lang="fr-FR" sz="1200" dirty="0">
                          <a:solidFill>
                            <a:schemeClr val="tx1">
                              <a:lumMod val="65000"/>
                              <a:lumOff val="35000"/>
                            </a:schemeClr>
                          </a:solidFill>
                          <a:latin typeface="HelveticaNeueLT Std" pitchFamily="34" charset="0"/>
                        </a:rPr>
                        <a:t>5,6</a:t>
                      </a:r>
                    </a:p>
                    <a:p>
                      <a:pPr algn="ctr">
                        <a:lnSpc>
                          <a:spcPct val="115000"/>
                        </a:lnSpc>
                        <a:spcAft>
                          <a:spcPts val="300"/>
                        </a:spcAft>
                      </a:pPr>
                      <a:r>
                        <a:rPr lang="fr-FR" sz="1200" dirty="0">
                          <a:solidFill>
                            <a:schemeClr val="tx1">
                              <a:lumMod val="65000"/>
                              <a:lumOff val="35000"/>
                            </a:schemeClr>
                          </a:solidFill>
                          <a:latin typeface="HelveticaNeueLT Std" pitchFamily="34" charset="0"/>
                        </a:rPr>
                        <a:t>2,8</a:t>
                      </a:r>
                    </a:p>
                    <a:p>
                      <a:pPr algn="ctr">
                        <a:lnSpc>
                          <a:spcPct val="115000"/>
                        </a:lnSpc>
                        <a:spcAft>
                          <a:spcPts val="300"/>
                        </a:spcAft>
                      </a:pPr>
                      <a:r>
                        <a:rPr lang="fr-FR" sz="1200" dirty="0">
                          <a:solidFill>
                            <a:schemeClr val="tx1">
                              <a:lumMod val="65000"/>
                              <a:lumOff val="35000"/>
                            </a:schemeClr>
                          </a:solidFill>
                          <a:latin typeface="HelveticaNeueLT Std" pitchFamily="34" charset="0"/>
                        </a:rPr>
                        <a:t>0,0</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200</a:t>
                      </a:r>
                    </a:p>
                    <a:p>
                      <a:pPr algn="ctr">
                        <a:lnSpc>
                          <a:spcPct val="115000"/>
                        </a:lnSpc>
                        <a:spcAft>
                          <a:spcPts val="300"/>
                        </a:spcAft>
                      </a:pPr>
                      <a:r>
                        <a:rPr lang="fr-FR" sz="1200" dirty="0">
                          <a:solidFill>
                            <a:schemeClr val="tx1">
                              <a:lumMod val="65000"/>
                              <a:lumOff val="35000"/>
                            </a:schemeClr>
                          </a:solidFill>
                          <a:latin typeface="HelveticaNeueLT Std" pitchFamily="34" charset="0"/>
                        </a:rPr>
                        <a:t>23</a:t>
                      </a:r>
                    </a:p>
                    <a:p>
                      <a:pPr algn="ctr">
                        <a:lnSpc>
                          <a:spcPct val="115000"/>
                        </a:lnSpc>
                        <a:spcAft>
                          <a:spcPts val="300"/>
                        </a:spcAft>
                      </a:pPr>
                      <a:r>
                        <a:rPr lang="fr-FR" sz="1200" dirty="0">
                          <a:solidFill>
                            <a:schemeClr val="tx1">
                              <a:lumMod val="65000"/>
                              <a:lumOff val="35000"/>
                            </a:schemeClr>
                          </a:solidFill>
                          <a:latin typeface="HelveticaNeueLT Std" pitchFamily="34" charset="0"/>
                        </a:rPr>
                        <a:t>169</a:t>
                      </a:r>
                    </a:p>
                    <a:p>
                      <a:pPr algn="ctr">
                        <a:lnSpc>
                          <a:spcPct val="115000"/>
                        </a:lnSpc>
                        <a:spcAft>
                          <a:spcPts val="300"/>
                        </a:spcAft>
                      </a:pPr>
                      <a:r>
                        <a:rPr lang="fr-FR" sz="1200" dirty="0">
                          <a:solidFill>
                            <a:schemeClr val="tx1">
                              <a:lumMod val="65000"/>
                              <a:lumOff val="35000"/>
                            </a:schemeClr>
                          </a:solidFill>
                          <a:latin typeface="HelveticaNeueLT Std" pitchFamily="34" charset="0"/>
                        </a:rPr>
                        <a:t>126</a:t>
                      </a:r>
                    </a:p>
                    <a:p>
                      <a:pPr algn="ctr">
                        <a:lnSpc>
                          <a:spcPct val="115000"/>
                        </a:lnSpc>
                        <a:spcAft>
                          <a:spcPts val="300"/>
                        </a:spcAft>
                      </a:pPr>
                      <a:r>
                        <a:rPr lang="fr-FR" sz="1200" dirty="0">
                          <a:solidFill>
                            <a:schemeClr val="tx1">
                              <a:lumMod val="65000"/>
                              <a:lumOff val="35000"/>
                            </a:schemeClr>
                          </a:solidFill>
                          <a:latin typeface="HelveticaNeueLT Std" pitchFamily="34" charset="0"/>
                        </a:rPr>
                        <a:t>31</a:t>
                      </a:r>
                    </a:p>
                    <a:p>
                      <a:pPr algn="ctr">
                        <a:lnSpc>
                          <a:spcPct val="115000"/>
                        </a:lnSpc>
                        <a:spcAft>
                          <a:spcPts val="300"/>
                        </a:spcAft>
                      </a:pPr>
                      <a:r>
                        <a:rPr lang="fr-FR" sz="1200" dirty="0">
                          <a:solidFill>
                            <a:schemeClr val="tx1">
                              <a:lumMod val="65000"/>
                              <a:lumOff val="35000"/>
                            </a:schemeClr>
                          </a:solidFill>
                          <a:latin typeface="HelveticaNeueLT Std" pitchFamily="34" charset="0"/>
                        </a:rPr>
                        <a:t>15</a:t>
                      </a:r>
                    </a:p>
                    <a:p>
                      <a:pPr algn="ctr">
                        <a:lnSpc>
                          <a:spcPct val="115000"/>
                        </a:lnSpc>
                        <a:spcAft>
                          <a:spcPts val="300"/>
                        </a:spcAft>
                      </a:pPr>
                      <a:r>
                        <a:rPr lang="fr-FR" sz="1200" dirty="0">
                          <a:solidFill>
                            <a:schemeClr val="tx1">
                              <a:lumMod val="65000"/>
                              <a:lumOff val="35000"/>
                            </a:schemeClr>
                          </a:solidFill>
                          <a:latin typeface="HelveticaNeueLT Std" pitchFamily="34" charset="0"/>
                        </a:rPr>
                        <a:t>25</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p>
                    <a:p>
                      <a:pPr algn="ctr">
                        <a:lnSpc>
                          <a:spcPct val="115000"/>
                        </a:lnSpc>
                        <a:spcAft>
                          <a:spcPts val="300"/>
                        </a:spcAft>
                      </a:pPr>
                      <a:r>
                        <a:rPr lang="fr-FR" sz="1200" dirty="0">
                          <a:solidFill>
                            <a:schemeClr val="tx1">
                              <a:lumMod val="65000"/>
                              <a:lumOff val="35000"/>
                            </a:schemeClr>
                          </a:solidFill>
                          <a:latin typeface="HelveticaNeueLT Std" pitchFamily="34" charset="0"/>
                        </a:rPr>
                        <a:t>10</a:t>
                      </a:r>
                    </a:p>
                    <a:p>
                      <a:pPr algn="ctr">
                        <a:lnSpc>
                          <a:spcPct val="115000"/>
                        </a:lnSpc>
                        <a:spcAft>
                          <a:spcPts val="300"/>
                        </a:spcAft>
                      </a:pPr>
                      <a:r>
                        <a:rPr lang="fr-FR" sz="1200" dirty="0">
                          <a:solidFill>
                            <a:schemeClr val="tx1">
                              <a:lumMod val="65000"/>
                              <a:lumOff val="35000"/>
                            </a:schemeClr>
                          </a:solidFill>
                          <a:latin typeface="HelveticaNeueLT Std" pitchFamily="34" charset="0"/>
                        </a:rPr>
                        <a:t>8</a:t>
                      </a:r>
                    </a:p>
                    <a:p>
                      <a:pPr algn="ctr">
                        <a:lnSpc>
                          <a:spcPct val="115000"/>
                        </a:lnSpc>
                        <a:spcAft>
                          <a:spcPts val="300"/>
                        </a:spcAft>
                      </a:pPr>
                      <a:r>
                        <a:rPr lang="fr-FR" sz="1200" dirty="0">
                          <a:solidFill>
                            <a:schemeClr val="tx1">
                              <a:lumMod val="65000"/>
                              <a:lumOff val="35000"/>
                            </a:schemeClr>
                          </a:solidFill>
                          <a:latin typeface="HelveticaNeueLT Std" pitchFamily="34" charset="0"/>
                        </a:rPr>
                        <a:t>5</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66,9</a:t>
                      </a:r>
                    </a:p>
                    <a:p>
                      <a:pPr algn="ctr">
                        <a:lnSpc>
                          <a:spcPct val="115000"/>
                        </a:lnSpc>
                        <a:spcAft>
                          <a:spcPts val="300"/>
                        </a:spcAft>
                      </a:pPr>
                      <a:r>
                        <a:rPr lang="fr-FR" sz="1200" dirty="0">
                          <a:solidFill>
                            <a:schemeClr val="tx1">
                              <a:lumMod val="65000"/>
                              <a:lumOff val="35000"/>
                            </a:schemeClr>
                          </a:solidFill>
                          <a:latin typeface="HelveticaNeueLT Std" pitchFamily="34" charset="0"/>
                        </a:rPr>
                        <a:t>7,7</a:t>
                      </a:r>
                    </a:p>
                    <a:p>
                      <a:pPr algn="ctr">
                        <a:lnSpc>
                          <a:spcPct val="115000"/>
                        </a:lnSpc>
                        <a:spcAft>
                          <a:spcPts val="300"/>
                        </a:spcAft>
                      </a:pPr>
                      <a:r>
                        <a:rPr lang="fr-FR" sz="1200" dirty="0">
                          <a:solidFill>
                            <a:schemeClr val="tx1">
                              <a:lumMod val="65000"/>
                              <a:lumOff val="35000"/>
                            </a:schemeClr>
                          </a:solidFill>
                          <a:latin typeface="HelveticaNeueLT Std" pitchFamily="34" charset="0"/>
                        </a:rPr>
                        <a:t>56,5</a:t>
                      </a:r>
                    </a:p>
                    <a:p>
                      <a:pPr algn="ctr">
                        <a:lnSpc>
                          <a:spcPct val="115000"/>
                        </a:lnSpc>
                        <a:spcAft>
                          <a:spcPts val="300"/>
                        </a:spcAft>
                      </a:pPr>
                      <a:r>
                        <a:rPr lang="fr-FR" sz="1200" dirty="0">
                          <a:solidFill>
                            <a:schemeClr val="tx1">
                              <a:lumMod val="65000"/>
                              <a:lumOff val="35000"/>
                            </a:schemeClr>
                          </a:solidFill>
                          <a:latin typeface="HelveticaNeueLT Std" pitchFamily="34" charset="0"/>
                        </a:rPr>
                        <a:t>42,1</a:t>
                      </a:r>
                    </a:p>
                    <a:p>
                      <a:pPr algn="ctr">
                        <a:lnSpc>
                          <a:spcPct val="115000"/>
                        </a:lnSpc>
                        <a:spcAft>
                          <a:spcPts val="300"/>
                        </a:spcAft>
                      </a:pPr>
                      <a:r>
                        <a:rPr lang="fr-FR" sz="1200" dirty="0">
                          <a:solidFill>
                            <a:schemeClr val="tx1">
                              <a:lumMod val="65000"/>
                              <a:lumOff val="35000"/>
                            </a:schemeClr>
                          </a:solidFill>
                          <a:latin typeface="HelveticaNeueLT Std" pitchFamily="34" charset="0"/>
                        </a:rPr>
                        <a:t>10,4</a:t>
                      </a:r>
                    </a:p>
                    <a:p>
                      <a:pPr algn="ctr">
                        <a:lnSpc>
                          <a:spcPct val="115000"/>
                        </a:lnSpc>
                        <a:spcAft>
                          <a:spcPts val="300"/>
                        </a:spcAft>
                      </a:pPr>
                      <a:r>
                        <a:rPr lang="fr-FR" sz="1200" dirty="0">
                          <a:solidFill>
                            <a:schemeClr val="tx1">
                              <a:lumMod val="65000"/>
                              <a:lumOff val="35000"/>
                            </a:schemeClr>
                          </a:solidFill>
                          <a:latin typeface="HelveticaNeueLT Std" pitchFamily="34" charset="0"/>
                        </a:rPr>
                        <a:t>5,0</a:t>
                      </a:r>
                    </a:p>
                    <a:p>
                      <a:pPr algn="ctr">
                        <a:lnSpc>
                          <a:spcPct val="115000"/>
                        </a:lnSpc>
                        <a:spcAft>
                          <a:spcPts val="300"/>
                        </a:spcAft>
                      </a:pPr>
                      <a:r>
                        <a:rPr lang="fr-FR" sz="1200" dirty="0">
                          <a:solidFill>
                            <a:schemeClr val="tx1">
                              <a:lumMod val="65000"/>
                              <a:lumOff val="35000"/>
                            </a:schemeClr>
                          </a:solidFill>
                          <a:latin typeface="HelveticaNeueLT Std" pitchFamily="34" charset="0"/>
                        </a:rPr>
                        <a:t>8,4</a:t>
                      </a:r>
                    </a:p>
                    <a:p>
                      <a:pPr algn="ctr">
                        <a:lnSpc>
                          <a:spcPct val="115000"/>
                        </a:lnSpc>
                        <a:spcAft>
                          <a:spcPts val="300"/>
                        </a:spcAft>
                      </a:pPr>
                      <a:r>
                        <a:rPr lang="fr-FR" sz="1200" dirty="0">
                          <a:solidFill>
                            <a:schemeClr val="tx1">
                              <a:lumMod val="65000"/>
                              <a:lumOff val="35000"/>
                            </a:schemeClr>
                          </a:solidFill>
                          <a:latin typeface="HelveticaNeueLT Std" pitchFamily="34" charset="0"/>
                        </a:rPr>
                        <a:t>0,3</a:t>
                      </a:r>
                    </a:p>
                    <a:p>
                      <a:pPr algn="ctr">
                        <a:lnSpc>
                          <a:spcPct val="115000"/>
                        </a:lnSpc>
                        <a:spcAft>
                          <a:spcPts val="300"/>
                        </a:spcAft>
                      </a:pPr>
                      <a:r>
                        <a:rPr lang="fr-FR" sz="1200" dirty="0">
                          <a:solidFill>
                            <a:schemeClr val="tx1">
                              <a:lumMod val="65000"/>
                              <a:lumOff val="35000"/>
                            </a:schemeClr>
                          </a:solidFill>
                          <a:latin typeface="HelveticaNeueLT Std" pitchFamily="34" charset="0"/>
                        </a:rPr>
                        <a:t>3,3</a:t>
                      </a:r>
                    </a:p>
                    <a:p>
                      <a:pPr algn="ctr">
                        <a:lnSpc>
                          <a:spcPct val="115000"/>
                        </a:lnSpc>
                        <a:spcAft>
                          <a:spcPts val="300"/>
                        </a:spcAft>
                      </a:pPr>
                      <a:r>
                        <a:rPr lang="fr-FR" sz="1200" dirty="0">
                          <a:solidFill>
                            <a:schemeClr val="tx1">
                              <a:lumMod val="65000"/>
                              <a:lumOff val="35000"/>
                            </a:schemeClr>
                          </a:solidFill>
                          <a:latin typeface="HelveticaNeueLT Std" pitchFamily="34" charset="0"/>
                        </a:rPr>
                        <a:t>2,7</a:t>
                      </a:r>
                    </a:p>
                    <a:p>
                      <a:pPr algn="ctr">
                        <a:lnSpc>
                          <a:spcPct val="115000"/>
                        </a:lnSpc>
                        <a:spcAft>
                          <a:spcPts val="300"/>
                        </a:spcAft>
                      </a:pPr>
                      <a:r>
                        <a:rPr lang="fr-FR" sz="1200" dirty="0">
                          <a:solidFill>
                            <a:schemeClr val="tx1">
                              <a:lumMod val="65000"/>
                              <a:lumOff val="35000"/>
                            </a:schemeClr>
                          </a:solidFill>
                          <a:latin typeface="HelveticaNeueLT Std" pitchFamily="34" charset="0"/>
                        </a:rPr>
                        <a:t>1,7</a:t>
                      </a:r>
                    </a:p>
                    <a:p>
                      <a:pPr algn="ctr">
                        <a:lnSpc>
                          <a:spcPct val="115000"/>
                        </a:lnSpc>
                        <a:spcAft>
                          <a:spcPts val="300"/>
                        </a:spcAft>
                      </a:pPr>
                      <a:r>
                        <a:rPr lang="fr-FR" sz="1200" dirty="0">
                          <a:solidFill>
                            <a:schemeClr val="tx1">
                              <a:lumMod val="65000"/>
                              <a:lumOff val="35000"/>
                            </a:schemeClr>
                          </a:solidFill>
                          <a:latin typeface="HelveticaNeueLT Std" pitchFamily="34" charset="0"/>
                        </a:rPr>
                        <a:t>0,3</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43</a:t>
                      </a:r>
                    </a:p>
                    <a:p>
                      <a:pPr algn="ctr">
                        <a:lnSpc>
                          <a:spcPct val="115000"/>
                        </a:lnSpc>
                        <a:spcAft>
                          <a:spcPts val="300"/>
                        </a:spcAft>
                      </a:pPr>
                      <a:r>
                        <a:rPr lang="fr-FR" sz="1200" dirty="0">
                          <a:solidFill>
                            <a:schemeClr val="tx1">
                              <a:lumMod val="65000"/>
                              <a:lumOff val="35000"/>
                            </a:schemeClr>
                          </a:solidFill>
                          <a:latin typeface="HelveticaNeueLT Std" pitchFamily="34" charset="0"/>
                        </a:rPr>
                        <a:t>48</a:t>
                      </a:r>
                    </a:p>
                    <a:p>
                      <a:pPr algn="ctr">
                        <a:lnSpc>
                          <a:spcPct val="115000"/>
                        </a:lnSpc>
                        <a:spcAft>
                          <a:spcPts val="300"/>
                        </a:spcAft>
                      </a:pPr>
                      <a:r>
                        <a:rPr lang="fr-FR" sz="1200" dirty="0">
                          <a:solidFill>
                            <a:schemeClr val="tx1">
                              <a:lumMod val="65000"/>
                              <a:lumOff val="35000"/>
                            </a:schemeClr>
                          </a:solidFill>
                          <a:latin typeface="HelveticaNeueLT Std" pitchFamily="34" charset="0"/>
                        </a:rPr>
                        <a:t>35</a:t>
                      </a:r>
                    </a:p>
                    <a:p>
                      <a:pPr algn="ctr">
                        <a:lnSpc>
                          <a:spcPct val="115000"/>
                        </a:lnSpc>
                        <a:spcAft>
                          <a:spcPts val="300"/>
                        </a:spcAft>
                      </a:pPr>
                      <a:r>
                        <a:rPr lang="fr-FR" sz="1200" dirty="0">
                          <a:solidFill>
                            <a:schemeClr val="tx1">
                              <a:lumMod val="65000"/>
                              <a:lumOff val="35000"/>
                            </a:schemeClr>
                          </a:solidFill>
                          <a:latin typeface="HelveticaNeueLT Std" pitchFamily="34" charset="0"/>
                        </a:rPr>
                        <a:t>4</a:t>
                      </a:r>
                    </a:p>
                    <a:p>
                      <a:pPr algn="ctr">
                        <a:lnSpc>
                          <a:spcPct val="115000"/>
                        </a:lnSpc>
                        <a:spcAft>
                          <a:spcPts val="300"/>
                        </a:spcAft>
                      </a:pPr>
                      <a:r>
                        <a:rPr lang="fr-FR" sz="1200" dirty="0">
                          <a:solidFill>
                            <a:schemeClr val="tx1">
                              <a:lumMod val="65000"/>
                              <a:lumOff val="35000"/>
                            </a:schemeClr>
                          </a:solidFill>
                          <a:latin typeface="HelveticaNeueLT Std" pitchFamily="34" charset="0"/>
                        </a:rPr>
                        <a:t>19</a:t>
                      </a:r>
                    </a:p>
                    <a:p>
                      <a:pPr algn="ctr">
                        <a:lnSpc>
                          <a:spcPct val="115000"/>
                        </a:lnSpc>
                        <a:spcAft>
                          <a:spcPts val="300"/>
                        </a:spcAft>
                      </a:pPr>
                      <a:r>
                        <a:rPr lang="fr-FR" sz="1200" dirty="0">
                          <a:solidFill>
                            <a:schemeClr val="tx1">
                              <a:lumMod val="65000"/>
                              <a:lumOff val="35000"/>
                            </a:schemeClr>
                          </a:solidFill>
                          <a:latin typeface="HelveticaNeueLT Std" pitchFamily="34" charset="0"/>
                        </a:rPr>
                        <a:t>46</a:t>
                      </a:r>
                    </a:p>
                    <a:p>
                      <a:pPr algn="ctr">
                        <a:lnSpc>
                          <a:spcPct val="115000"/>
                        </a:lnSpc>
                        <a:spcAft>
                          <a:spcPts val="300"/>
                        </a:spcAft>
                      </a:pPr>
                      <a:r>
                        <a:rPr lang="fr-FR" sz="1200" dirty="0">
                          <a:solidFill>
                            <a:schemeClr val="tx1">
                              <a:lumMod val="65000"/>
                              <a:lumOff val="35000"/>
                            </a:schemeClr>
                          </a:solidFill>
                          <a:latin typeface="HelveticaNeueLT Std" pitchFamily="34" charset="0"/>
                        </a:rPr>
                        <a:t>7</a:t>
                      </a:r>
                    </a:p>
                    <a:p>
                      <a:pPr algn="ctr">
                        <a:lnSpc>
                          <a:spcPct val="115000"/>
                        </a:lnSpc>
                        <a:spcAft>
                          <a:spcPts val="300"/>
                        </a:spcAft>
                      </a:pPr>
                      <a:r>
                        <a:rPr lang="fr-FR" sz="1200" dirty="0">
                          <a:solidFill>
                            <a:schemeClr val="tx1">
                              <a:lumMod val="65000"/>
                              <a:lumOff val="35000"/>
                            </a:schemeClr>
                          </a:solidFill>
                          <a:latin typeface="HelveticaNeueLT Std" pitchFamily="34" charset="0"/>
                        </a:rPr>
                        <a:t>35</a:t>
                      </a:r>
                    </a:p>
                    <a:p>
                      <a:pPr algn="ctr">
                        <a:lnSpc>
                          <a:spcPct val="115000"/>
                        </a:lnSpc>
                        <a:spcAft>
                          <a:spcPts val="300"/>
                        </a:spcAft>
                      </a:pPr>
                      <a:r>
                        <a:rPr lang="fr-FR" sz="1200" dirty="0">
                          <a:solidFill>
                            <a:schemeClr val="tx1">
                              <a:lumMod val="65000"/>
                              <a:lumOff val="35000"/>
                            </a:schemeClr>
                          </a:solidFill>
                          <a:latin typeface="HelveticaNeueLT Std" pitchFamily="34" charset="0"/>
                        </a:rPr>
                        <a:t>7</a:t>
                      </a:r>
                    </a:p>
                    <a:p>
                      <a:pPr algn="ctr">
                        <a:lnSpc>
                          <a:spcPct val="115000"/>
                        </a:lnSpc>
                        <a:spcAft>
                          <a:spcPts val="300"/>
                        </a:spcAft>
                      </a:pPr>
                      <a:r>
                        <a:rPr lang="fr-FR" sz="1200" dirty="0">
                          <a:solidFill>
                            <a:schemeClr val="tx1">
                              <a:lumMod val="65000"/>
                              <a:lumOff val="35000"/>
                            </a:schemeClr>
                          </a:solidFill>
                          <a:latin typeface="HelveticaNeueLT Std" pitchFamily="34" charset="0"/>
                        </a:rPr>
                        <a:t>6</a:t>
                      </a:r>
                    </a:p>
                    <a:p>
                      <a:pPr algn="ctr">
                        <a:lnSpc>
                          <a:spcPct val="115000"/>
                        </a:lnSpc>
                        <a:spcAft>
                          <a:spcPts val="300"/>
                        </a:spcAft>
                      </a:pPr>
                      <a:r>
                        <a:rPr lang="fr-FR" sz="1200" dirty="0">
                          <a:solidFill>
                            <a:schemeClr val="tx1">
                              <a:lumMod val="65000"/>
                              <a:lumOff val="35000"/>
                            </a:schemeClr>
                          </a:solidFill>
                          <a:latin typeface="HelveticaNeueLT Std" pitchFamily="34" charset="0"/>
                        </a:rPr>
                        <a:t>4</a:t>
                      </a:r>
                    </a:p>
                    <a:p>
                      <a:pPr algn="ctr">
                        <a:lnSpc>
                          <a:spcPct val="115000"/>
                        </a:lnSpc>
                        <a:spcAft>
                          <a:spcPts val="300"/>
                        </a:spcAft>
                      </a:pPr>
                      <a:r>
                        <a:rPr lang="fr-FR" sz="1200" dirty="0">
                          <a:solidFill>
                            <a:schemeClr val="tx1">
                              <a:lumMod val="65000"/>
                              <a:lumOff val="35000"/>
                            </a:schemeClr>
                          </a:solidFill>
                          <a:latin typeface="HelveticaNeueLT Std" pitchFamily="34" charset="0"/>
                        </a:rPr>
                        <a:t>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c>
                  <a:txBody>
                    <a:bodyPr/>
                    <a:lstStyle/>
                    <a:p>
                      <a:pPr algn="ctr">
                        <a:lnSpc>
                          <a:spcPct val="115000"/>
                        </a:lnSpc>
                        <a:spcAft>
                          <a:spcPts val="300"/>
                        </a:spcAft>
                      </a:pPr>
                      <a:r>
                        <a:rPr lang="fr-FR" sz="1200" dirty="0">
                          <a:solidFill>
                            <a:schemeClr val="tx1">
                              <a:lumMod val="65000"/>
                              <a:lumOff val="35000"/>
                            </a:schemeClr>
                          </a:solidFill>
                          <a:latin typeface="HelveticaNeueLT Std" pitchFamily="34" charset="0"/>
                        </a:rPr>
                        <a:t>46,2</a:t>
                      </a:r>
                    </a:p>
                    <a:p>
                      <a:pPr algn="ctr">
                        <a:lnSpc>
                          <a:spcPct val="115000"/>
                        </a:lnSpc>
                        <a:spcAft>
                          <a:spcPts val="300"/>
                        </a:spcAft>
                      </a:pPr>
                      <a:r>
                        <a:rPr lang="fr-FR" sz="1200" dirty="0">
                          <a:solidFill>
                            <a:schemeClr val="tx1">
                              <a:lumMod val="65000"/>
                              <a:lumOff val="35000"/>
                            </a:schemeClr>
                          </a:solidFill>
                          <a:latin typeface="HelveticaNeueLT Std" pitchFamily="34" charset="0"/>
                        </a:rPr>
                        <a:t>51,6</a:t>
                      </a:r>
                    </a:p>
                    <a:p>
                      <a:pPr algn="ctr">
                        <a:lnSpc>
                          <a:spcPct val="115000"/>
                        </a:lnSpc>
                        <a:spcAft>
                          <a:spcPts val="300"/>
                        </a:spcAft>
                      </a:pPr>
                      <a:r>
                        <a:rPr lang="fr-FR" sz="1200" dirty="0">
                          <a:solidFill>
                            <a:schemeClr val="tx1">
                              <a:lumMod val="65000"/>
                              <a:lumOff val="35000"/>
                            </a:schemeClr>
                          </a:solidFill>
                          <a:latin typeface="HelveticaNeueLT Std" pitchFamily="34" charset="0"/>
                        </a:rPr>
                        <a:t>37,6</a:t>
                      </a:r>
                    </a:p>
                    <a:p>
                      <a:pPr algn="ctr">
                        <a:lnSpc>
                          <a:spcPct val="115000"/>
                        </a:lnSpc>
                        <a:spcAft>
                          <a:spcPts val="300"/>
                        </a:spcAft>
                      </a:pPr>
                      <a:r>
                        <a:rPr lang="fr-FR" sz="1200" dirty="0">
                          <a:solidFill>
                            <a:schemeClr val="tx1">
                              <a:lumMod val="65000"/>
                              <a:lumOff val="35000"/>
                            </a:schemeClr>
                          </a:solidFill>
                          <a:latin typeface="HelveticaNeueLT Std" pitchFamily="34" charset="0"/>
                        </a:rPr>
                        <a:t>4,3</a:t>
                      </a:r>
                    </a:p>
                    <a:p>
                      <a:pPr algn="ctr">
                        <a:lnSpc>
                          <a:spcPct val="115000"/>
                        </a:lnSpc>
                        <a:spcAft>
                          <a:spcPts val="300"/>
                        </a:spcAft>
                      </a:pPr>
                      <a:r>
                        <a:rPr lang="fr-FR" sz="1200" dirty="0">
                          <a:solidFill>
                            <a:schemeClr val="tx1">
                              <a:lumMod val="65000"/>
                              <a:lumOff val="35000"/>
                            </a:schemeClr>
                          </a:solidFill>
                          <a:latin typeface="HelveticaNeueLT Std" pitchFamily="34" charset="0"/>
                        </a:rPr>
                        <a:t>20,4</a:t>
                      </a:r>
                    </a:p>
                    <a:p>
                      <a:pPr algn="ctr">
                        <a:lnSpc>
                          <a:spcPct val="115000"/>
                        </a:lnSpc>
                        <a:spcAft>
                          <a:spcPts val="300"/>
                        </a:spcAft>
                      </a:pPr>
                      <a:r>
                        <a:rPr lang="fr-FR" sz="1200" dirty="0">
                          <a:solidFill>
                            <a:schemeClr val="tx1">
                              <a:lumMod val="65000"/>
                              <a:lumOff val="35000"/>
                            </a:schemeClr>
                          </a:solidFill>
                          <a:latin typeface="HelveticaNeueLT Std" pitchFamily="34" charset="0"/>
                        </a:rPr>
                        <a:t>49,5</a:t>
                      </a:r>
                    </a:p>
                    <a:p>
                      <a:pPr algn="ctr">
                        <a:lnSpc>
                          <a:spcPct val="115000"/>
                        </a:lnSpc>
                        <a:spcAft>
                          <a:spcPts val="300"/>
                        </a:spcAft>
                      </a:pPr>
                      <a:r>
                        <a:rPr lang="fr-FR" sz="1200" dirty="0">
                          <a:solidFill>
                            <a:schemeClr val="tx1">
                              <a:lumMod val="65000"/>
                              <a:lumOff val="35000"/>
                            </a:schemeClr>
                          </a:solidFill>
                          <a:latin typeface="HelveticaNeueLT Std" pitchFamily="34" charset="0"/>
                        </a:rPr>
                        <a:t>7,5</a:t>
                      </a:r>
                    </a:p>
                    <a:p>
                      <a:pPr algn="ctr">
                        <a:lnSpc>
                          <a:spcPct val="115000"/>
                        </a:lnSpc>
                        <a:spcAft>
                          <a:spcPts val="300"/>
                        </a:spcAft>
                      </a:pPr>
                      <a:r>
                        <a:rPr lang="fr-FR" sz="1200" dirty="0">
                          <a:solidFill>
                            <a:schemeClr val="tx1">
                              <a:lumMod val="65000"/>
                              <a:lumOff val="35000"/>
                            </a:schemeClr>
                          </a:solidFill>
                          <a:latin typeface="HelveticaNeueLT Std" pitchFamily="34" charset="0"/>
                        </a:rPr>
                        <a:t>37,6</a:t>
                      </a:r>
                    </a:p>
                    <a:p>
                      <a:pPr algn="ctr">
                        <a:lnSpc>
                          <a:spcPct val="115000"/>
                        </a:lnSpc>
                        <a:spcAft>
                          <a:spcPts val="300"/>
                        </a:spcAft>
                      </a:pPr>
                      <a:r>
                        <a:rPr lang="fr-FR" sz="1200" dirty="0">
                          <a:solidFill>
                            <a:schemeClr val="tx1">
                              <a:lumMod val="65000"/>
                              <a:lumOff val="35000"/>
                            </a:schemeClr>
                          </a:solidFill>
                          <a:latin typeface="HelveticaNeueLT Std" pitchFamily="34" charset="0"/>
                        </a:rPr>
                        <a:t>7,5</a:t>
                      </a:r>
                    </a:p>
                    <a:p>
                      <a:pPr algn="ctr">
                        <a:lnSpc>
                          <a:spcPct val="115000"/>
                        </a:lnSpc>
                        <a:spcAft>
                          <a:spcPts val="300"/>
                        </a:spcAft>
                      </a:pPr>
                      <a:r>
                        <a:rPr lang="fr-FR" sz="1200" dirty="0">
                          <a:solidFill>
                            <a:schemeClr val="tx1">
                              <a:lumMod val="65000"/>
                              <a:lumOff val="35000"/>
                            </a:schemeClr>
                          </a:solidFill>
                          <a:latin typeface="HelveticaNeueLT Std" pitchFamily="34" charset="0"/>
                        </a:rPr>
                        <a:t>6,5</a:t>
                      </a:r>
                    </a:p>
                    <a:p>
                      <a:pPr algn="ctr">
                        <a:lnSpc>
                          <a:spcPct val="115000"/>
                        </a:lnSpc>
                        <a:spcAft>
                          <a:spcPts val="300"/>
                        </a:spcAft>
                      </a:pPr>
                      <a:r>
                        <a:rPr lang="fr-FR" sz="1200" dirty="0">
                          <a:solidFill>
                            <a:schemeClr val="tx1">
                              <a:lumMod val="65000"/>
                              <a:lumOff val="35000"/>
                            </a:schemeClr>
                          </a:solidFill>
                          <a:latin typeface="HelveticaNeueLT Std" pitchFamily="34" charset="0"/>
                        </a:rPr>
                        <a:t>4,3</a:t>
                      </a:r>
                    </a:p>
                    <a:p>
                      <a:pPr algn="ctr">
                        <a:lnSpc>
                          <a:spcPct val="115000"/>
                        </a:lnSpc>
                        <a:spcAft>
                          <a:spcPts val="300"/>
                        </a:spcAft>
                      </a:pPr>
                      <a:r>
                        <a:rPr lang="fr-FR" sz="1200" dirty="0">
                          <a:solidFill>
                            <a:schemeClr val="tx1">
                              <a:lumMod val="65000"/>
                              <a:lumOff val="35000"/>
                            </a:schemeClr>
                          </a:solidFill>
                          <a:latin typeface="HelveticaNeueLT Std" pitchFamily="34" charset="0"/>
                        </a:rPr>
                        <a:t>1,1</a:t>
                      </a:r>
                      <a:endParaRPr lang="fr-FR" sz="1200" dirty="0">
                        <a:solidFill>
                          <a:schemeClr val="tx1">
                            <a:lumMod val="65000"/>
                            <a:lumOff val="35000"/>
                          </a:schemeClr>
                        </a:solidFill>
                        <a:latin typeface="HelveticaNeueLT Std" pitchFamily="34" charset="0"/>
                        <a:ea typeface="Calibri"/>
                        <a:cs typeface="Times New Roman"/>
                      </a:endParaRPr>
                    </a:p>
                  </a:txBody>
                  <a:tcPr marL="42988" marR="42988" marT="0" marB="0"/>
                </a:tc>
              </a:tr>
            </a:tbl>
          </a:graphicData>
        </a:graphic>
      </p:graphicFrame>
      <p:sp>
        <p:nvSpPr>
          <p:cNvPr id="6" name="ZoneTexte 5"/>
          <p:cNvSpPr txBox="1"/>
          <p:nvPr/>
        </p:nvSpPr>
        <p:spPr>
          <a:xfrm>
            <a:off x="323528" y="1628800"/>
            <a:ext cx="8148384" cy="338554"/>
          </a:xfrm>
          <a:prstGeom prst="rect">
            <a:avLst/>
          </a:prstGeom>
          <a:noFill/>
        </p:spPr>
        <p:txBody>
          <a:bodyPr wrap="none" rtlCol="0">
            <a:spAutoFit/>
          </a:bodyPr>
          <a:lstStyle/>
          <a:p>
            <a:r>
              <a:rPr lang="fr-FR" sz="1600" dirty="0" smtClean="0">
                <a:solidFill>
                  <a:schemeClr val="bg1"/>
                </a:solidFill>
                <a:latin typeface="Helvetica" pitchFamily="34" charset="0"/>
                <a:cs typeface="Helvetica" pitchFamily="34" charset="0"/>
              </a:rPr>
              <a:t>Sources d’approvisionnement des seringues/aiguilles neuves dans les six derniers mois</a:t>
            </a:r>
            <a:endParaRPr lang="fr-FR" sz="1600" dirty="0">
              <a:solidFill>
                <a:schemeClr val="bg1"/>
              </a:solidFill>
              <a:latin typeface="Helvetica" pitchFamily="34" charset="0"/>
              <a:cs typeface="Helvetica" pitchFamily="34" charset="0"/>
            </a:endParaRPr>
          </a:p>
        </p:txBody>
      </p:sp>
      <p:sp>
        <p:nvSpPr>
          <p:cNvPr id="7" name="ZoneTexte 6"/>
          <p:cNvSpPr txBox="1"/>
          <p:nvPr/>
        </p:nvSpPr>
        <p:spPr>
          <a:xfrm>
            <a:off x="323528" y="6103947"/>
            <a:ext cx="7128792" cy="600164"/>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UDI recrutés à Montréal, ou en Montérégie, mais résidant à Montréal ou sur la rive-sud immédiate.</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2 </a:t>
            </a:r>
            <a:r>
              <a:rPr lang="fr-CA" sz="1100" dirty="0" smtClean="0">
                <a:solidFill>
                  <a:schemeClr val="tx1">
                    <a:lumMod val="65000"/>
                    <a:lumOff val="35000"/>
                  </a:schemeClr>
                </a:solidFill>
                <a:latin typeface="HelveticaNeueLT Std" pitchFamily="34" charset="0"/>
              </a:rPr>
              <a:t>UDI recrutés en Abitibi-</a:t>
            </a:r>
            <a:r>
              <a:rPr lang="fr-CA" sz="1100" dirty="0" err="1" smtClean="0">
                <a:solidFill>
                  <a:schemeClr val="tx1">
                    <a:lumMod val="65000"/>
                    <a:lumOff val="35000"/>
                  </a:schemeClr>
                </a:solidFill>
                <a:latin typeface="HelveticaNeueLT Std" pitchFamily="34" charset="0"/>
              </a:rPr>
              <a:t>Témiscamingue</a:t>
            </a:r>
            <a:r>
              <a:rPr lang="fr-CA" sz="1100" dirty="0" smtClean="0">
                <a:solidFill>
                  <a:schemeClr val="tx1">
                    <a:lumMod val="65000"/>
                    <a:lumOff val="35000"/>
                  </a:schemeClr>
                </a:solidFill>
                <a:latin typeface="HelveticaNeueLT Std" pitchFamily="34" charset="0"/>
              </a:rPr>
              <a:t>, en Montérégie (à l’exception de ceux disant résider à Montréal ou sur</a:t>
            </a:r>
          </a:p>
          <a:p>
            <a:r>
              <a:rPr lang="fr-CA" sz="1100" dirty="0" smtClean="0">
                <a:solidFill>
                  <a:schemeClr val="tx1">
                    <a:lumMod val="65000"/>
                    <a:lumOff val="35000"/>
                  </a:schemeClr>
                </a:solidFill>
                <a:latin typeface="HelveticaNeueLT Std" pitchFamily="34" charset="0"/>
              </a:rPr>
              <a:t> la rive-sud immédiate), au Saguenay – Lac Saint-Jean, en Estrie et en Mauricie et Centre-du-Québec.</a:t>
            </a:r>
            <a:endParaRPr lang="fr-FR" sz="1000" dirty="0">
              <a:solidFill>
                <a:schemeClr val="tx1">
                  <a:lumMod val="65000"/>
                  <a:lumOff val="35000"/>
                </a:schemeClr>
              </a:solidFill>
              <a:latin typeface="HelveticaNeueLT St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21</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0" y="274638"/>
            <a:ext cx="8229600" cy="1143000"/>
          </a:xfrm>
        </p:spPr>
        <p:txBody>
          <a:bodyPr/>
          <a:lstStyle/>
          <a:p>
            <a:pPr eaLnBrk="1" hangingPunct="1"/>
            <a:r>
              <a:rPr lang="fr-FR" dirty="0" smtClean="0"/>
              <a:t>Impact sur les interventions</a:t>
            </a:r>
            <a:endParaRPr lang="fr-CA" dirty="0" smtClean="0"/>
          </a:p>
        </p:txBody>
      </p:sp>
      <p:sp>
        <p:nvSpPr>
          <p:cNvPr id="17412" name="Rectangle 3"/>
          <p:cNvSpPr>
            <a:spLocks noGrp="1" noChangeArrowheads="1"/>
          </p:cNvSpPr>
          <p:nvPr>
            <p:ph type="body" idx="4294967295"/>
            <p:custDataLst>
              <p:tags r:id="rId3"/>
            </p:custDataLst>
          </p:nvPr>
        </p:nvSpPr>
        <p:spPr>
          <a:xfrm>
            <a:off x="219103" y="1844675"/>
            <a:ext cx="8353425" cy="3816350"/>
          </a:xfrm>
        </p:spPr>
        <p:txBody>
          <a:bodyPr>
            <a:normAutofit lnSpcReduction="10000"/>
          </a:bodyPr>
          <a:lstStyle/>
          <a:p>
            <a:pPr marL="177800" indent="-177800" eaLnBrk="1" fontAlgn="base" hangingPunct="1">
              <a:lnSpc>
                <a:spcPct val="90000"/>
              </a:lnSpc>
            </a:pPr>
            <a:r>
              <a:rPr lang="fr-FR" dirty="0" smtClean="0"/>
              <a:t>Hausse d’injection de médicaments opioïdes</a:t>
            </a:r>
          </a:p>
          <a:p>
            <a:pPr lvl="1">
              <a:defRPr/>
            </a:pPr>
            <a:r>
              <a:rPr lang="fr-FR" sz="1900" dirty="0" smtClean="0"/>
              <a:t>Très inquiétante pour plusieurs raisons : </a:t>
            </a:r>
          </a:p>
          <a:p>
            <a:pPr lvl="2">
              <a:lnSpc>
                <a:spcPct val="90000"/>
              </a:lnSpc>
              <a:defRPr/>
            </a:pPr>
            <a:r>
              <a:rPr lang="fr-FR" sz="1900" dirty="0" smtClean="0"/>
              <a:t>Risque de dépendance très important</a:t>
            </a:r>
          </a:p>
          <a:p>
            <a:pPr lvl="2">
              <a:lnSpc>
                <a:spcPct val="90000"/>
              </a:lnSpc>
              <a:defRPr/>
            </a:pPr>
            <a:r>
              <a:rPr lang="fr-FR" sz="1900" dirty="0" smtClean="0"/>
              <a:t>Consommation d’une dose peut nécessiter jusqu’à 3 ou</a:t>
            </a:r>
            <a:br>
              <a:rPr lang="fr-FR" sz="1900" dirty="0" smtClean="0"/>
            </a:br>
            <a:r>
              <a:rPr lang="fr-FR" sz="1900" dirty="0" smtClean="0"/>
              <a:t>4 injections, ce qui augmente le nombre de manipulations et donc le risque d’infection par le VIH et le VHC</a:t>
            </a:r>
          </a:p>
          <a:p>
            <a:pPr lvl="2">
              <a:lnSpc>
                <a:spcPct val="90000"/>
              </a:lnSpc>
              <a:defRPr/>
            </a:pPr>
            <a:r>
              <a:rPr lang="fr-FR" sz="1900" dirty="0" smtClean="0"/>
              <a:t>Plus fréquente chez les jeunes de 24 ans et moins du réseau </a:t>
            </a:r>
            <a:r>
              <a:rPr lang="fr-FR" sz="1900" dirty="0" err="1" smtClean="0"/>
              <a:t>SurvUDI</a:t>
            </a:r>
            <a:r>
              <a:rPr lang="fr-FR" sz="1900" dirty="0" smtClean="0"/>
              <a:t>   </a:t>
            </a:r>
          </a:p>
          <a:p>
            <a:pPr marL="542925" lvl="2" indent="-541338" algn="just" eaLnBrk="1" hangingPunct="1">
              <a:lnSpc>
                <a:spcPct val="90000"/>
              </a:lnSpc>
              <a:spcBef>
                <a:spcPts val="600"/>
              </a:spcBef>
              <a:spcAft>
                <a:spcPts val="600"/>
              </a:spcAft>
              <a:buNone/>
            </a:pPr>
            <a:r>
              <a:rPr lang="fr-FR" dirty="0" smtClean="0">
                <a:sym typeface="Symbol"/>
              </a:rPr>
              <a:t></a:t>
            </a:r>
            <a:r>
              <a:rPr lang="fr-FR" sz="2400" dirty="0" smtClean="0">
                <a:sym typeface="Symbol"/>
              </a:rPr>
              <a:t> 	</a:t>
            </a:r>
            <a:r>
              <a:rPr lang="fr-FR" sz="2200" dirty="0" smtClean="0"/>
              <a:t>Revoir le matériel distribué et les messages de prévention (</a:t>
            </a:r>
            <a:r>
              <a:rPr lang="en-US" sz="2200" dirty="0" smtClean="0"/>
              <a:t>promotion de la dilution et de la filtration </a:t>
            </a:r>
            <a:r>
              <a:rPr lang="en-US" sz="2200" dirty="0" err="1" smtClean="0"/>
              <a:t>adéquates</a:t>
            </a:r>
            <a:r>
              <a:rPr lang="en-US" sz="2200" dirty="0" smtClean="0"/>
              <a:t> de la substance)</a:t>
            </a:r>
            <a:endParaRPr lang="fr-FR"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Impact sur les interventions (2)</a:t>
            </a:r>
            <a:endParaRPr lang="fr-FR" dirty="0"/>
          </a:p>
        </p:txBody>
      </p:sp>
      <p:sp>
        <p:nvSpPr>
          <p:cNvPr id="4" name="Espace réservé du contenu 3"/>
          <p:cNvSpPr>
            <a:spLocks noGrp="1"/>
          </p:cNvSpPr>
          <p:nvPr>
            <p:ph idx="1"/>
          </p:nvPr>
        </p:nvSpPr>
        <p:spPr>
          <a:xfrm>
            <a:off x="357158" y="1785926"/>
            <a:ext cx="8229600" cy="4372538"/>
          </a:xfrm>
        </p:spPr>
        <p:txBody>
          <a:bodyPr>
            <a:normAutofit/>
          </a:bodyPr>
          <a:lstStyle/>
          <a:p>
            <a:pPr marL="177800" indent="-177800" fontAlgn="base">
              <a:lnSpc>
                <a:spcPct val="90000"/>
              </a:lnSpc>
            </a:pPr>
            <a:r>
              <a:rPr lang="fr-FR" sz="2800" dirty="0" smtClean="0"/>
              <a:t>Trop grande utilisation de matériel non stérile</a:t>
            </a:r>
          </a:p>
          <a:p>
            <a:pPr lvl="1">
              <a:lnSpc>
                <a:spcPct val="90000"/>
              </a:lnSpc>
              <a:defRPr/>
            </a:pPr>
            <a:r>
              <a:rPr lang="fr-FR" sz="1900" dirty="0" smtClean="0"/>
              <a:t>Le taux d’incidence du VIH demeure élevé et le taux d’incidence du VHC très élevé, bien que l'injection avec des seringues déjà utilisées par quelqu’un d’autre soit en constante diminution et à son plus bas en 2011</a:t>
            </a:r>
          </a:p>
          <a:p>
            <a:pPr lvl="1">
              <a:lnSpc>
                <a:spcPct val="90000"/>
              </a:lnSpc>
              <a:defRPr/>
            </a:pPr>
            <a:r>
              <a:rPr lang="fr-FR" sz="1900" dirty="0" smtClean="0"/>
              <a:t>L’utilisation d’au moins un item de matériel (autre qu’une seringue) déjà utilisé par quelqu’un d’autre est plus élevée que pour les seringues, soit autour de 30 % </a:t>
            </a:r>
          </a:p>
          <a:p>
            <a:pPr marL="542925" lvl="2" indent="-541338" algn="just">
              <a:lnSpc>
                <a:spcPct val="90000"/>
              </a:lnSpc>
              <a:spcBef>
                <a:spcPts val="600"/>
              </a:spcBef>
              <a:spcAft>
                <a:spcPts val="600"/>
              </a:spcAft>
              <a:buNone/>
            </a:pPr>
            <a:r>
              <a:rPr lang="fr-FR" sz="2200" dirty="0" smtClean="0">
                <a:sym typeface="Symbol"/>
              </a:rPr>
              <a:t> 	D</a:t>
            </a:r>
            <a:r>
              <a:rPr lang="en-US" sz="2200" dirty="0" err="1" smtClean="0">
                <a:sym typeface="Symbol"/>
              </a:rPr>
              <a:t>iversifier</a:t>
            </a:r>
            <a:r>
              <a:rPr lang="en-US" sz="2200" dirty="0" smtClean="0">
                <a:sym typeface="Symbol"/>
              </a:rPr>
              <a:t> les </a:t>
            </a:r>
            <a:r>
              <a:rPr lang="en-US" sz="2200" dirty="0" err="1" smtClean="0">
                <a:sym typeface="Symbol"/>
              </a:rPr>
              <a:t>stratégies</a:t>
            </a:r>
            <a:r>
              <a:rPr lang="en-US" sz="2200" dirty="0" smtClean="0">
                <a:sym typeface="Symbol"/>
              </a:rPr>
              <a:t> de distribution du </a:t>
            </a:r>
            <a:r>
              <a:rPr lang="en-US" sz="2200" dirty="0" err="1" smtClean="0">
                <a:sym typeface="Symbol"/>
              </a:rPr>
              <a:t>matériel</a:t>
            </a:r>
            <a:r>
              <a:rPr lang="en-US" sz="2200" dirty="0" smtClean="0">
                <a:sym typeface="Symbol"/>
              </a:rPr>
              <a:t> et </a:t>
            </a:r>
            <a:r>
              <a:rPr lang="en-US" sz="2200" dirty="0" err="1" smtClean="0">
                <a:sym typeface="Symbol"/>
              </a:rPr>
              <a:t>renforcer</a:t>
            </a:r>
            <a:r>
              <a:rPr lang="en-US" sz="2200" dirty="0" smtClean="0">
                <a:sym typeface="Symbol"/>
              </a:rPr>
              <a:t> les messages de </a:t>
            </a:r>
            <a:r>
              <a:rPr lang="en-US" sz="2200" dirty="0" err="1" smtClean="0">
                <a:sym typeface="Symbol"/>
              </a:rPr>
              <a:t>prévention</a:t>
            </a:r>
            <a:r>
              <a:rPr lang="en-US" sz="2200" dirty="0" smtClean="0">
                <a:sym typeface="Symbol"/>
              </a:rPr>
              <a:t>, </a:t>
            </a:r>
            <a:r>
              <a:rPr lang="en-US" sz="2200" dirty="0" err="1" smtClean="0">
                <a:sym typeface="Symbol"/>
              </a:rPr>
              <a:t>incluant</a:t>
            </a:r>
            <a:r>
              <a:rPr lang="en-US" sz="2200" dirty="0" smtClean="0">
                <a:sym typeface="Symbol"/>
              </a:rPr>
              <a:t> le </a:t>
            </a:r>
            <a:r>
              <a:rPr lang="en-US" sz="2200" dirty="0" err="1" smtClean="0">
                <a:sym typeface="Symbol"/>
              </a:rPr>
              <a:t>counselling</a:t>
            </a:r>
            <a:r>
              <a:rPr lang="en-US" sz="2200" dirty="0" smtClean="0">
                <a:sym typeface="Symbol"/>
              </a:rPr>
              <a:t> à propos du </a:t>
            </a:r>
            <a:r>
              <a:rPr lang="en-US" sz="2200" dirty="0" err="1" smtClean="0">
                <a:sym typeface="Symbol"/>
              </a:rPr>
              <a:t>matériel</a:t>
            </a:r>
            <a:r>
              <a:rPr lang="en-US" sz="2200" dirty="0" smtClean="0">
                <a:sym typeface="Symbol"/>
              </a:rPr>
              <a:t> </a:t>
            </a:r>
            <a:r>
              <a:rPr lang="en-US" sz="2200" dirty="0" err="1" smtClean="0">
                <a:sym typeface="Symbol"/>
              </a:rPr>
              <a:t>autre</a:t>
            </a:r>
            <a:r>
              <a:rPr lang="en-US" sz="2200" dirty="0" smtClean="0">
                <a:sym typeface="Symbol"/>
              </a:rPr>
              <a:t> </a:t>
            </a:r>
            <a:r>
              <a:rPr lang="en-US" sz="2200" dirty="0" err="1" smtClean="0">
                <a:sym typeface="Symbol"/>
              </a:rPr>
              <a:t>que</a:t>
            </a:r>
            <a:r>
              <a:rPr lang="en-US" sz="2200" dirty="0" smtClean="0">
                <a:sym typeface="Symbol"/>
              </a:rPr>
              <a:t> les </a:t>
            </a:r>
            <a:r>
              <a:rPr lang="en-US" sz="2200" dirty="0" err="1" smtClean="0">
                <a:sym typeface="Symbol"/>
              </a:rPr>
              <a:t>seringues</a:t>
            </a:r>
            <a:r>
              <a:rPr lang="fr-CA" sz="2200" dirty="0" smtClean="0">
                <a:sym typeface="Symbol"/>
              </a:rPr>
              <a:t> et les restes de drogues</a:t>
            </a:r>
          </a:p>
          <a:p>
            <a:pPr marL="177800" indent="-177800" eaLnBrk="1" hangingPunct="1">
              <a:lnSpc>
                <a:spcPct val="90000"/>
              </a:lnSpc>
              <a:spcBef>
                <a:spcPct val="40000"/>
              </a:spcBef>
              <a:spcAft>
                <a:spcPct val="0"/>
              </a:spcAft>
            </a:pP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22</a:t>
            </a:fld>
            <a:endParaRPr lang="fr-CA" sz="1400" b="1" dirty="0">
              <a:solidFill>
                <a:schemeClr val="tx1"/>
              </a:solidFill>
              <a:latin typeface="HelveticaNeueLT Std L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(3)</a:t>
            </a:r>
            <a:endParaRPr lang="fr-FR" dirty="0"/>
          </a:p>
        </p:txBody>
      </p:sp>
      <p:sp>
        <p:nvSpPr>
          <p:cNvPr id="3" name="Espace réservé du contenu 2"/>
          <p:cNvSpPr>
            <a:spLocks noGrp="1"/>
          </p:cNvSpPr>
          <p:nvPr>
            <p:ph idx="1"/>
          </p:nvPr>
        </p:nvSpPr>
        <p:spPr>
          <a:xfrm>
            <a:off x="467544" y="1772816"/>
            <a:ext cx="8229600" cy="3701008"/>
          </a:xfrm>
        </p:spPr>
        <p:txBody>
          <a:bodyPr/>
          <a:lstStyle/>
          <a:p>
            <a:pPr fontAlgn="base">
              <a:lnSpc>
                <a:spcPct val="90000"/>
              </a:lnSpc>
            </a:pPr>
            <a:r>
              <a:rPr lang="fr-FR" sz="2800" dirty="0" smtClean="0"/>
              <a:t>Prévalence élevée de comportements sexuels à risque </a:t>
            </a:r>
          </a:p>
          <a:p>
            <a:pPr lvl="1">
              <a:lnSpc>
                <a:spcPct val="90000"/>
              </a:lnSpc>
              <a:defRPr/>
            </a:pPr>
            <a:r>
              <a:rPr lang="fr-FR" sz="1900" dirty="0" smtClean="0"/>
              <a:t>Utilisation irrégulière du condom, activités sexuelles en contexte de prostitution, relations anales non protégées</a:t>
            </a:r>
          </a:p>
          <a:p>
            <a:pPr marL="542925" lvl="2" indent="-541338" algn="just">
              <a:lnSpc>
                <a:spcPct val="90000"/>
              </a:lnSpc>
              <a:spcBef>
                <a:spcPts val="600"/>
              </a:spcBef>
              <a:spcAft>
                <a:spcPts val="600"/>
              </a:spcAft>
              <a:buNone/>
            </a:pPr>
            <a:r>
              <a:rPr lang="fr-FR" sz="2200" dirty="0" smtClean="0">
                <a:sym typeface="Symbol"/>
              </a:rPr>
              <a:t> 	Les risques sexuels doivent être pris en compte lors des interventions avec les hommes et les femmes (incluant les multiples partenaires, les partenaires clients et les relations anales).</a:t>
            </a:r>
            <a:r>
              <a:rPr lang="fr-CA" sz="2200" dirty="0" smtClean="0">
                <a:sym typeface="Symbol"/>
              </a:rPr>
              <a:t> </a:t>
            </a:r>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23</a:t>
            </a:fld>
            <a:endParaRPr lang="fr-CA" sz="1400" b="1" dirty="0">
              <a:solidFill>
                <a:schemeClr val="tx1"/>
              </a:solidFill>
              <a:latin typeface="HelveticaNeueLT Std Lt"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(4)</a:t>
            </a:r>
            <a:endParaRPr lang="fr-FR" dirty="0"/>
          </a:p>
        </p:txBody>
      </p:sp>
      <p:sp>
        <p:nvSpPr>
          <p:cNvPr id="3" name="Espace réservé du contenu 2"/>
          <p:cNvSpPr>
            <a:spLocks noGrp="1"/>
          </p:cNvSpPr>
          <p:nvPr>
            <p:ph idx="1"/>
          </p:nvPr>
        </p:nvSpPr>
        <p:spPr>
          <a:xfrm>
            <a:off x="467544" y="1628800"/>
            <a:ext cx="8229600" cy="4752527"/>
          </a:xfrm>
        </p:spPr>
        <p:txBody>
          <a:bodyPr>
            <a:normAutofit lnSpcReduction="10000"/>
          </a:bodyPr>
          <a:lstStyle/>
          <a:p>
            <a:pPr fontAlgn="base">
              <a:lnSpc>
                <a:spcPct val="90000"/>
              </a:lnSpc>
            </a:pPr>
            <a:r>
              <a:rPr lang="fr-FR" sz="2800" dirty="0" smtClean="0"/>
              <a:t>Dépistage trop peu fréquent du VIH et du VHC</a:t>
            </a:r>
          </a:p>
          <a:p>
            <a:pPr marL="542925" lvl="2" indent="-541338" algn="just">
              <a:spcBef>
                <a:spcPts val="600"/>
              </a:spcBef>
              <a:spcAft>
                <a:spcPts val="600"/>
              </a:spcAft>
              <a:buNone/>
            </a:pPr>
            <a:r>
              <a:rPr lang="fr-FR" sz="2200" dirty="0" smtClean="0">
                <a:sym typeface="Symbol"/>
              </a:rPr>
              <a:t> 	Faire la promotion du dépistage régulier</a:t>
            </a:r>
          </a:p>
          <a:p>
            <a:pPr marL="0" lvl="1" indent="0" fontAlgn="base">
              <a:buClr>
                <a:schemeClr val="accent5">
                  <a:lumMod val="75000"/>
                </a:schemeClr>
              </a:buClr>
              <a:buNone/>
            </a:pPr>
            <a:r>
              <a:rPr lang="fr-FR" sz="2800" dirty="0" smtClean="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2200" dirty="0" smtClean="0">
                <a:sym typeface="Symbol"/>
              </a:rPr>
              <a:t> 	Faire la promotion du suivi et du traitement</a:t>
            </a:r>
          </a:p>
          <a:p>
            <a:pPr marL="542925" lvl="2" indent="-541338" algn="just">
              <a:spcBef>
                <a:spcPts val="600"/>
              </a:spcBef>
              <a:spcAft>
                <a:spcPts val="600"/>
              </a:spcAft>
              <a:buNone/>
            </a:pPr>
            <a:r>
              <a:rPr lang="fr-FR" sz="2200" dirty="0" smtClean="0">
                <a:sym typeface="Symbol"/>
              </a:rPr>
              <a:t> </a:t>
            </a:r>
            <a:r>
              <a:rPr lang="fr-CA" sz="2200" dirty="0" smtClean="0">
                <a:sym typeface="Symbol"/>
              </a:rPr>
              <a:t>Des approches et stratégies adaptées, intégrées et innovantes sont plus que jamais nécessaires : </a:t>
            </a:r>
          </a:p>
          <a:p>
            <a:pPr lvl="3">
              <a:lnSpc>
                <a:spcPct val="90000"/>
              </a:lnSpc>
              <a:defRPr/>
            </a:pPr>
            <a:r>
              <a:rPr lang="fr-CA" sz="2100" dirty="0" smtClean="0"/>
              <a:t>Travail de proximité; </a:t>
            </a:r>
          </a:p>
          <a:p>
            <a:pPr lvl="3">
              <a:lnSpc>
                <a:spcPct val="90000"/>
              </a:lnSpc>
              <a:defRPr/>
            </a:pPr>
            <a:r>
              <a:rPr lang="fr-CA" sz="2100" dirty="0" smtClean="0"/>
              <a:t>Collaboration des différents intervenants; </a:t>
            </a:r>
          </a:p>
          <a:p>
            <a:pPr lvl="3">
              <a:lnSpc>
                <a:spcPct val="90000"/>
              </a:lnSpc>
              <a:defRPr/>
            </a:pPr>
            <a:r>
              <a:rPr lang="fr-CA" sz="2100" dirty="0" smtClean="0"/>
              <a:t>Prise en charge intégrée des divers problèmes de santé (toxicomanie, santé mentale/itinérance, infections, </a:t>
            </a:r>
            <a:r>
              <a:rPr lang="fr-CA" sz="2100" dirty="0" err="1" smtClean="0"/>
              <a:t>etc</a:t>
            </a:r>
            <a:r>
              <a:rPr lang="fr-CA" sz="2100" dirty="0" smtClean="0"/>
              <a:t>).</a:t>
            </a:r>
            <a:endParaRPr lang="fr-FR" sz="21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24</a:t>
            </a:fld>
            <a:endParaRPr lang="fr-CA" sz="1400" b="1" dirty="0">
              <a:solidFill>
                <a:schemeClr val="tx1"/>
              </a:solidFill>
              <a:latin typeface="HelveticaNeueLT Std L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25</a:t>
            </a:fld>
            <a:endParaRPr lang="fr-CA" sz="1400" b="1" dirty="0">
              <a:latin typeface="HelveticaNeueLT Std Lt" pitchFamily="34" charset="0"/>
            </a:endParaRPr>
          </a:p>
        </p:txBody>
      </p:sp>
      <p:sp>
        <p:nvSpPr>
          <p:cNvPr id="18435" name="Rectangle 2"/>
          <p:cNvSpPr>
            <a:spLocks noGrp="1" noChangeArrowheads="1"/>
          </p:cNvSpPr>
          <p:nvPr>
            <p:ph type="title" idx="4294967295"/>
            <p:custDataLst>
              <p:tags r:id="rId2"/>
            </p:custDataLst>
          </p:nvPr>
        </p:nvSpPr>
        <p:spPr>
          <a:xfrm>
            <a:off x="128614" y="357166"/>
            <a:ext cx="8229600" cy="1143000"/>
          </a:xfrm>
        </p:spPr>
        <p:txBody>
          <a:bodyPr/>
          <a:lstStyle/>
          <a:p>
            <a:pPr eaLnBrk="1" hangingPunct="1"/>
            <a:r>
              <a:rPr lang="fr-CA" dirty="0" smtClean="0"/>
              <a:t>Remerciements</a:t>
            </a:r>
          </a:p>
        </p:txBody>
      </p:sp>
      <p:sp>
        <p:nvSpPr>
          <p:cNvPr id="18436" name="Rectangle 3"/>
          <p:cNvSpPr>
            <a:spLocks noGrp="1" noChangeArrowheads="1"/>
          </p:cNvSpPr>
          <p:nvPr>
            <p:ph type="body" idx="4294967295"/>
            <p:custDataLst>
              <p:tags r:id="rId3"/>
            </p:custDataLst>
          </p:nvPr>
        </p:nvSpPr>
        <p:spPr>
          <a:xfrm>
            <a:off x="0" y="1125538"/>
            <a:ext cx="8135938" cy="4032250"/>
          </a:xfrm>
          <a:noFill/>
        </p:spPr>
        <p:txBody>
          <a:bodyPr/>
          <a:lstStyle/>
          <a:p>
            <a:pPr marL="742950" lvl="1" indent="-285750" eaLnBrk="1" hangingPunct="1">
              <a:buFontTx/>
              <a:buNone/>
            </a:pPr>
            <a:endParaRPr lang="fr-CA" dirty="0" smtClean="0">
              <a:solidFill>
                <a:schemeClr val="bg1"/>
              </a:solidFill>
            </a:endParaRPr>
          </a:p>
          <a:p>
            <a:pPr marL="742950" lvl="1" indent="-285750" eaLnBrk="1" hangingPunct="1">
              <a:buNone/>
            </a:pPr>
            <a:r>
              <a:rPr lang="fr-CA" dirty="0" smtClean="0"/>
              <a:t>Les participants à l’étude</a:t>
            </a:r>
          </a:p>
          <a:p>
            <a:pPr marL="742950" lvl="1" indent="-285750" eaLnBrk="1" hangingPunct="1">
              <a:buNone/>
            </a:pPr>
            <a:r>
              <a:rPr lang="fr-CA" dirty="0" smtClean="0"/>
              <a:t>Le personnel des centres de recrutement</a:t>
            </a:r>
          </a:p>
          <a:p>
            <a:pPr marL="742950" lvl="1" indent="-285750" eaLnBrk="1" hangingPunct="1">
              <a:buNone/>
            </a:pPr>
            <a:r>
              <a:rPr lang="fr-CA" dirty="0" smtClean="0"/>
              <a:t>Lise Leblanc du LSPQ</a:t>
            </a:r>
          </a:p>
          <a:p>
            <a:pPr marL="742950" lvl="1" indent="-285750" eaLnBrk="1" hangingPunct="1">
              <a:buNone/>
            </a:pPr>
            <a:r>
              <a:rPr lang="fr-CA" dirty="0" smtClean="0"/>
              <a:t>Céline </a:t>
            </a:r>
            <a:r>
              <a:rPr lang="fr-CA" dirty="0" err="1" smtClean="0"/>
              <a:t>Valin</a:t>
            </a:r>
            <a:r>
              <a:rPr lang="fr-CA" dirty="0" smtClean="0"/>
              <a:t>, Isabelle </a:t>
            </a:r>
            <a:r>
              <a:rPr lang="fr-CA" dirty="0" err="1" smtClean="0"/>
              <a:t>Petillot</a:t>
            </a:r>
            <a:r>
              <a:rPr lang="fr-CA" dirty="0" smtClean="0"/>
              <a:t> et Virginie Boué</a:t>
            </a:r>
          </a:p>
          <a:p>
            <a:pPr marL="742950" lvl="1" indent="-285750" eaLnBrk="1" hangingPunct="1">
              <a:buNone/>
            </a:pPr>
            <a:r>
              <a:rPr lang="fr-CA" dirty="0" smtClean="0"/>
              <a:t>Rapports disponibles :</a:t>
            </a:r>
            <a:r>
              <a:rPr lang="fr-CA" i="1" dirty="0" smtClean="0"/>
              <a:t> </a:t>
            </a:r>
            <a:r>
              <a:rPr lang="fr-CA" i="1" dirty="0" smtClean="0">
                <a:hlinkClick r:id="rId9"/>
              </a:rPr>
              <a:t>http://www.inspq.qc.ca</a:t>
            </a:r>
            <a:endParaRPr lang="fr-CA" dirty="0" smtClean="0"/>
          </a:p>
          <a:p>
            <a:pPr marL="742950" lvl="1" indent="-285750" eaLnBrk="1" hangingPunct="1">
              <a:buFont typeface="Symbol" pitchFamily="18" charset="2"/>
              <a:buNone/>
            </a:pPr>
            <a:endParaRPr lang="fr-FR" dirty="0" smtClean="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85752"/>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714744" y="5500702"/>
            <a:ext cx="1571636" cy="745102"/>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107950" y="4987365"/>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a:t>
            </a:r>
            <a:r>
              <a:rPr lang="fr-CA" sz="3200" dirty="0" smtClean="0">
                <a:solidFill>
                  <a:schemeClr val="tx1">
                    <a:lumMod val="65000"/>
                    <a:lumOff val="35000"/>
                  </a:schemeClr>
                </a:solidFill>
              </a:rPr>
              <a:t>par :</a:t>
            </a:r>
            <a:endParaRPr lang="fr-CA"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1400" b="1">
                <a:latin typeface="HelveticaNeueLT Std Lt" pitchFamily="34" charset="0"/>
              </a:rPr>
              <a:pPr algn="r">
                <a:defRPr/>
              </a:pPr>
              <a:t>26</a:t>
            </a:fld>
            <a:endParaRPr lang="fr-CA" sz="1400" b="1" dirty="0">
              <a:latin typeface="HelveticaNeueLT Std Lt" pitchFamily="34" charset="0"/>
            </a:endParaRPr>
          </a:p>
        </p:txBody>
      </p:sp>
      <p:sp>
        <p:nvSpPr>
          <p:cNvPr id="19459" name="Rectangle 2"/>
          <p:cNvSpPr>
            <a:spLocks noGrp="1" noChangeArrowheads="1"/>
          </p:cNvSpPr>
          <p:nvPr>
            <p:ph type="title" idx="4294967295"/>
            <p:custDataLst>
              <p:tags r:id="rId2"/>
            </p:custDataLst>
          </p:nvPr>
        </p:nvSpPr>
        <p:spPr>
          <a:xfrm>
            <a:off x="0" y="414338"/>
            <a:ext cx="8229600" cy="1143000"/>
          </a:xfrm>
        </p:spPr>
        <p:txBody>
          <a:bodyPr/>
          <a:lstStyle/>
          <a:p>
            <a:pPr eaLnBrk="1" hangingPunct="1"/>
            <a:r>
              <a:rPr lang="fr-CA" sz="3200" smtClean="0"/>
              <a:t>L’équipe SurvUDI</a:t>
            </a:r>
          </a:p>
        </p:txBody>
      </p:sp>
      <p:sp>
        <p:nvSpPr>
          <p:cNvPr id="19460" name="Rectangle 3"/>
          <p:cNvSpPr>
            <a:spLocks noGrp="1" noChangeArrowheads="1"/>
          </p:cNvSpPr>
          <p:nvPr>
            <p:ph type="body" idx="4294967295"/>
            <p:custDataLst>
              <p:tags r:id="rId3"/>
            </p:custDataLst>
          </p:nvPr>
        </p:nvSpPr>
        <p:spPr>
          <a:xfrm>
            <a:off x="357158" y="1714488"/>
            <a:ext cx="8391554" cy="4729182"/>
          </a:xfrm>
        </p:spPr>
        <p:txBody>
          <a:bodyPr>
            <a:noAutofit/>
          </a:bodyPr>
          <a:lstStyle/>
          <a:p>
            <a:pPr marL="176213" indent="-176213" eaLnBrk="1" hangingPunct="1">
              <a:lnSpc>
                <a:spcPct val="90000"/>
              </a:lnSpc>
              <a:spcAft>
                <a:spcPct val="10000"/>
              </a:spcAft>
            </a:pPr>
            <a:r>
              <a:rPr lang="fr-CA" sz="1000" b="1" dirty="0" smtClean="0">
                <a:solidFill>
                  <a:schemeClr val="tx1">
                    <a:lumMod val="65000"/>
                    <a:lumOff val="35000"/>
                  </a:schemeClr>
                </a:solidFill>
              </a:rPr>
              <a:t>Responsables provinciaux : </a:t>
            </a:r>
          </a:p>
          <a:p>
            <a:pPr marL="361950" lvl="1" indent="0" eaLnBrk="1" hangingPunct="1">
              <a:lnSpc>
                <a:spcPct val="90000"/>
              </a:lnSpc>
              <a:buFont typeface="Symbol" pitchFamily="18" charset="2"/>
              <a:buNone/>
            </a:pPr>
            <a:r>
              <a:rPr lang="fr-CA" sz="1000" dirty="0" smtClean="0"/>
              <a:t>Michel </a:t>
            </a:r>
            <a:r>
              <a:rPr lang="fr-CA" sz="1000" dirty="0" err="1" smtClean="0"/>
              <a:t>Alary</a:t>
            </a:r>
            <a:r>
              <a:rPr lang="fr-CA" sz="1000" dirty="0" smtClean="0"/>
              <a:t>, Élise Roy, Carole Morissette et Pascale Leclerc</a:t>
            </a:r>
          </a:p>
          <a:p>
            <a:pPr marL="176213" indent="-176213" eaLnBrk="1" hangingPunct="1">
              <a:lnSpc>
                <a:spcPct val="90000"/>
              </a:lnSpc>
              <a:spcBef>
                <a:spcPct val="20000"/>
              </a:spcBef>
              <a:spcAft>
                <a:spcPct val="20000"/>
              </a:spcAft>
            </a:pPr>
            <a:r>
              <a:rPr lang="fr-CA" sz="1000" b="1" dirty="0" smtClean="0">
                <a:solidFill>
                  <a:schemeClr val="tx1">
                    <a:lumMod val="65000"/>
                    <a:lumOff val="35000"/>
                  </a:schemeClr>
                </a:solidFill>
              </a:rPr>
              <a:t>Responsables régionaux :</a:t>
            </a:r>
          </a:p>
          <a:p>
            <a:pPr lvl="1">
              <a:defRPr/>
            </a:pPr>
            <a:r>
              <a:rPr lang="fr-CA" sz="1000" dirty="0" smtClean="0"/>
              <a:t>Abitibi/</a:t>
            </a:r>
            <a:r>
              <a:rPr lang="fr-CA" sz="1000" dirty="0" err="1" smtClean="0"/>
              <a:t>Témiscamingue</a:t>
            </a:r>
            <a:r>
              <a:rPr lang="fr-CA" sz="1000" dirty="0" smtClean="0"/>
              <a:t> : Danielle </a:t>
            </a:r>
            <a:r>
              <a:rPr lang="fr-CA" sz="1000" dirty="0" err="1" smtClean="0"/>
              <a:t>Gélinas</a:t>
            </a:r>
            <a:endParaRPr lang="fr-CA" sz="1000" dirty="0" smtClean="0"/>
          </a:p>
          <a:p>
            <a:pPr lvl="1">
              <a:defRPr/>
            </a:pPr>
            <a:r>
              <a:rPr lang="fr-CA" sz="1000" dirty="0" smtClean="0"/>
              <a:t>Estrie : En changement</a:t>
            </a:r>
          </a:p>
          <a:p>
            <a:pPr lvl="1">
              <a:defRPr/>
            </a:pPr>
            <a:r>
              <a:rPr lang="fr-CA" sz="1000" dirty="0" smtClean="0"/>
              <a:t>Mauricie et du Centre du Québec : Andrée Côté et Johanne </a:t>
            </a:r>
            <a:r>
              <a:rPr lang="fr-CA" sz="1000" dirty="0" err="1" smtClean="0"/>
              <a:t>Milette</a:t>
            </a:r>
            <a:endParaRPr lang="fr-CA" sz="1000" dirty="0" smtClean="0"/>
          </a:p>
          <a:p>
            <a:pPr lvl="1">
              <a:defRPr/>
            </a:pPr>
            <a:r>
              <a:rPr lang="fr-CA" sz="1000" dirty="0" smtClean="0"/>
              <a:t>Montérégie : Andrée </a:t>
            </a:r>
            <a:r>
              <a:rPr lang="fr-CA" sz="1000" dirty="0" err="1" smtClean="0"/>
              <a:t>Perreault</a:t>
            </a:r>
            <a:endParaRPr lang="fr-CA" sz="1000" dirty="0" smtClean="0"/>
          </a:p>
          <a:p>
            <a:pPr lvl="1">
              <a:defRPr/>
            </a:pPr>
            <a:r>
              <a:rPr lang="fr-CA" sz="1000" dirty="0" smtClean="0"/>
              <a:t>Ottawa : Lynne Leonard et Andrée Germain</a:t>
            </a:r>
          </a:p>
          <a:p>
            <a:pPr lvl="1">
              <a:defRPr/>
            </a:pPr>
            <a:r>
              <a:rPr lang="fr-CA" sz="1000" dirty="0" smtClean="0"/>
              <a:t>Montréal : Pascale Leclerc, Carole Morissette et Élise Roy</a:t>
            </a:r>
          </a:p>
          <a:p>
            <a:pPr lvl="1">
              <a:defRPr/>
            </a:pPr>
            <a:r>
              <a:rPr lang="fr-CA" sz="1000" dirty="0" smtClean="0"/>
              <a:t>Outaouais : Julie Lévesque et Marie </a:t>
            </a:r>
            <a:r>
              <a:rPr lang="fr-CA" sz="1000" dirty="0" err="1" smtClean="0"/>
              <a:t>Hortas</a:t>
            </a:r>
            <a:endParaRPr lang="fr-CA" sz="1000" dirty="0" smtClean="0"/>
          </a:p>
          <a:p>
            <a:pPr lvl="1">
              <a:defRPr/>
            </a:pPr>
            <a:r>
              <a:rPr lang="fr-CA" sz="1000" dirty="0" smtClean="0"/>
              <a:t>Québec : Lina Noël et Nathanaëlle Thériault</a:t>
            </a:r>
          </a:p>
          <a:p>
            <a:pPr lvl="1">
              <a:defRPr/>
            </a:pPr>
            <a:r>
              <a:rPr lang="fr-CA" sz="1000" dirty="0" smtClean="0"/>
              <a:t>Saguenay/Lac Saint-Jean : Geneviève Pouliot-Gagné et Marcel Gauthier</a:t>
            </a:r>
          </a:p>
          <a:p>
            <a:pPr marL="176213" indent="-176213" eaLnBrk="1" hangingPunct="1">
              <a:lnSpc>
                <a:spcPct val="90000"/>
              </a:lnSpc>
              <a:spcBef>
                <a:spcPct val="20000"/>
              </a:spcBef>
              <a:spcAft>
                <a:spcPct val="20000"/>
              </a:spcAft>
              <a:buClr>
                <a:schemeClr val="accent1"/>
              </a:buClr>
            </a:pPr>
            <a:r>
              <a:rPr lang="fr-CA" sz="1000" b="1" dirty="0" smtClean="0">
                <a:solidFill>
                  <a:schemeClr val="tx1">
                    <a:lumMod val="65000"/>
                    <a:lumOff val="35000"/>
                  </a:schemeClr>
                </a:solidFill>
              </a:rPr>
              <a:t>Équipe « centrale » :</a:t>
            </a:r>
          </a:p>
          <a:p>
            <a:pPr lvl="1">
              <a:lnSpc>
                <a:spcPct val="110000"/>
              </a:lnSpc>
              <a:defRPr/>
            </a:pPr>
            <a:r>
              <a:rPr lang="fr-CA" sz="1000" dirty="0" smtClean="0"/>
              <a:t>Coordination : Karine Blouin</a:t>
            </a:r>
          </a:p>
          <a:p>
            <a:pPr lvl="1">
              <a:lnSpc>
                <a:spcPct val="110000"/>
              </a:lnSpc>
              <a:defRPr/>
            </a:pPr>
            <a:r>
              <a:rPr lang="fr-CA" sz="1000" dirty="0" smtClean="0"/>
              <a:t>Analyses statistiques : </a:t>
            </a:r>
            <a:r>
              <a:rPr lang="fr-CA" sz="1000" dirty="0" err="1" smtClean="0"/>
              <a:t>Caty</a:t>
            </a:r>
            <a:r>
              <a:rPr lang="fr-CA" sz="1000" dirty="0" smtClean="0"/>
              <a:t> Blanchette et Éric Demers</a:t>
            </a:r>
          </a:p>
          <a:p>
            <a:pPr lvl="1">
              <a:lnSpc>
                <a:spcPct val="110000"/>
              </a:lnSpc>
              <a:defRPr/>
            </a:pPr>
            <a:r>
              <a:rPr lang="fr-CA" sz="1000" dirty="0" smtClean="0"/>
              <a:t>Analyses de laboratoire : Bouchra </a:t>
            </a:r>
            <a:r>
              <a:rPr lang="fr-CA" sz="1000" dirty="0" err="1" smtClean="0"/>
              <a:t>Serhir</a:t>
            </a:r>
            <a:r>
              <a:rPr lang="fr-CA" sz="1000" dirty="0" smtClean="0"/>
              <a:t> et Lise Leblanc</a:t>
            </a:r>
          </a:p>
          <a:p>
            <a:pPr lvl="1">
              <a:lnSpc>
                <a:spcPct val="110000"/>
              </a:lnSpc>
              <a:defRPr/>
            </a:pPr>
            <a:r>
              <a:rPr lang="fr-CA" sz="1000" dirty="0" smtClean="0"/>
              <a:t>Tous les recruteurs</a:t>
            </a:r>
            <a:endParaRPr lang="fr-FR" sz="1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285720" y="274638"/>
            <a:ext cx="7943880" cy="1143000"/>
          </a:xfrm>
        </p:spPr>
        <p:txBody>
          <a:bodyPr>
            <a:normAutofit/>
          </a:bodyPr>
          <a:lstStyle/>
          <a:p>
            <a:r>
              <a:rPr lang="fr-CA" dirty="0" smtClean="0"/>
              <a:t>Méthodologie</a:t>
            </a:r>
          </a:p>
        </p:txBody>
      </p:sp>
      <p:sp>
        <p:nvSpPr>
          <p:cNvPr id="6149" name="Rectangle 3"/>
          <p:cNvSpPr>
            <a:spLocks noGrp="1" noChangeArrowheads="1"/>
          </p:cNvSpPr>
          <p:nvPr>
            <p:ph type="body" idx="4294967295"/>
            <p:custDataLst>
              <p:tags r:id="rId4"/>
            </p:custDataLst>
          </p:nvPr>
        </p:nvSpPr>
        <p:spPr>
          <a:xfrm>
            <a:off x="357158" y="1714488"/>
            <a:ext cx="8401050" cy="4465637"/>
          </a:xfrm>
        </p:spPr>
        <p:txBody>
          <a:bodyPr>
            <a:normAutofit fontScale="92500" lnSpcReduction="10000"/>
          </a:bodyPr>
          <a:lstStyle/>
          <a:p>
            <a:r>
              <a:rPr lang="fr-CA" sz="2600" dirty="0" smtClean="0"/>
              <a:t>Où se fait le recrutement? </a:t>
            </a:r>
          </a:p>
          <a:p>
            <a:pPr marL="0" indent="0" eaLnBrk="1" hangingPunct="1"/>
            <a:r>
              <a:rPr lang="fr-CA" sz="2400" dirty="0" smtClean="0">
                <a:solidFill>
                  <a:schemeClr val="tx1">
                    <a:lumMod val="65000"/>
                    <a:lumOff val="35000"/>
                  </a:schemeClr>
                </a:solidFill>
              </a:rPr>
              <a:t>Principalement dans des centres d’accès au matériel d’injection stérile:</a:t>
            </a:r>
          </a:p>
          <a:p>
            <a:pPr lvl="1"/>
            <a:r>
              <a:rPr lang="fr-CA" sz="2400" dirty="0" smtClean="0"/>
              <a:t>Sites fixes, unités mobiles, travailleurs de rue (ex : Cactus-Montréal, Point de Repères, Spectre de rue, Le BRAS, Arrimage Jeunesse)</a:t>
            </a:r>
          </a:p>
          <a:p>
            <a:pPr lvl="1"/>
            <a:r>
              <a:rPr lang="fr-CA" sz="2400" dirty="0" smtClean="0"/>
              <a:t>Centres de réadaptation, prisons, SIDEP, …</a:t>
            </a:r>
          </a:p>
          <a:p>
            <a:r>
              <a:rPr lang="fr-CA" sz="2600" dirty="0" smtClean="0"/>
              <a:t>Origine des données</a:t>
            </a:r>
          </a:p>
          <a:p>
            <a:pPr lvl="1"/>
            <a:r>
              <a:rPr lang="fr-CA" sz="2400" dirty="0" smtClean="0"/>
              <a:t>Analyses d’échantillons de salive pour la recherche d’anticorps anti-VIH et anti-VHC</a:t>
            </a:r>
          </a:p>
          <a:p>
            <a:pPr lvl="1"/>
            <a:r>
              <a:rPr lang="fr-CA" sz="2400" dirty="0" smtClean="0"/>
              <a:t> Questionnaire administré par un interviewer (30 min.)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4</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4</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200052" y="274638"/>
            <a:ext cx="8229600" cy="1143000"/>
          </a:xfrm>
        </p:spPr>
        <p:txBody>
          <a:bodyPr/>
          <a:lstStyle/>
          <a:p>
            <a:pPr eaLnBrk="1" hangingPunct="1"/>
            <a:r>
              <a:rPr lang="fr-CA" sz="3200" dirty="0" smtClean="0"/>
              <a:t>Caractéristiques sociodémographiques</a:t>
            </a:r>
          </a:p>
        </p:txBody>
      </p:sp>
      <p:sp>
        <p:nvSpPr>
          <p:cNvPr id="7173" name="Rectangle 3"/>
          <p:cNvSpPr>
            <a:spLocks noGrp="1" noChangeArrowheads="1"/>
          </p:cNvSpPr>
          <p:nvPr>
            <p:ph type="body" idx="4294967295"/>
            <p:custDataLst>
              <p:tags r:id="rId4"/>
            </p:custDataLst>
          </p:nvPr>
        </p:nvSpPr>
        <p:spPr>
          <a:xfrm>
            <a:off x="357158" y="1714488"/>
            <a:ext cx="8786842" cy="4729183"/>
          </a:xfrm>
        </p:spPr>
        <p:txBody>
          <a:bodyPr>
            <a:normAutofit fontScale="92500" lnSpcReduction="20000"/>
          </a:bodyPr>
          <a:lstStyle/>
          <a:p>
            <a:pPr>
              <a:lnSpc>
                <a:spcPct val="90000"/>
              </a:lnSpc>
            </a:pPr>
            <a:r>
              <a:rPr lang="fr-CA" sz="2400" dirty="0" smtClean="0"/>
              <a:t>Répartition des participants au 31 mars 2012 </a:t>
            </a:r>
          </a:p>
          <a:p>
            <a:pPr lvl="1"/>
            <a:r>
              <a:rPr lang="fr-CA" sz="2200" dirty="0" smtClean="0"/>
              <a:t>12 998 individus ont répondu à 24 093 questionnaires </a:t>
            </a:r>
          </a:p>
          <a:p>
            <a:pPr lvl="1"/>
            <a:r>
              <a:rPr lang="fr-CA" sz="2200" dirty="0" smtClean="0"/>
              <a:t>75,6 % d’hommes dont l’âge moyen est de 35,3 ans</a:t>
            </a:r>
          </a:p>
          <a:p>
            <a:pPr lvl="1"/>
            <a:r>
              <a:rPr lang="fr-CA" sz="2200" dirty="0" smtClean="0"/>
              <a:t>24,4 % de femmes dont l’âge moyen est de 30,3 ans</a:t>
            </a:r>
          </a:p>
          <a:p>
            <a:pPr lvl="1"/>
            <a:r>
              <a:rPr lang="en-CA" sz="2200" dirty="0" err="1" smtClean="0"/>
              <a:t>Durée</a:t>
            </a:r>
            <a:r>
              <a:rPr lang="en-CA" sz="2200" dirty="0" smtClean="0"/>
              <a:t> </a:t>
            </a:r>
            <a:r>
              <a:rPr lang="en-CA" sz="2200" dirty="0" err="1" smtClean="0"/>
              <a:t>médiane</a:t>
            </a:r>
            <a:r>
              <a:rPr lang="en-CA" sz="2200" dirty="0" smtClean="0"/>
              <a:t> de </a:t>
            </a:r>
            <a:r>
              <a:rPr lang="en-CA" sz="2200" dirty="0" err="1" smtClean="0"/>
              <a:t>consommation</a:t>
            </a:r>
            <a:r>
              <a:rPr lang="en-CA" sz="2200" dirty="0" smtClean="0"/>
              <a:t> par injection</a:t>
            </a:r>
          </a:p>
          <a:p>
            <a:pPr marL="0" indent="0" eaLnBrk="1" hangingPunct="1"/>
            <a:r>
              <a:rPr lang="en-CA" sz="2100" dirty="0" smtClean="0">
                <a:solidFill>
                  <a:schemeClr val="tx1">
                    <a:lumMod val="65000"/>
                    <a:lumOff val="35000"/>
                  </a:schemeClr>
                </a:solidFill>
              </a:rPr>
              <a:t>      </a:t>
            </a:r>
            <a:r>
              <a:rPr lang="pt-BR" sz="2100" dirty="0" smtClean="0">
                <a:solidFill>
                  <a:schemeClr val="tx1">
                    <a:lumMod val="65000"/>
                    <a:lumOff val="35000"/>
                  </a:schemeClr>
                </a:solidFill>
              </a:rPr>
              <a:t>Hommes : 10 ans     Femmes : 6 ans</a:t>
            </a:r>
            <a:endParaRPr lang="en-CA" sz="2100" dirty="0" smtClean="0">
              <a:solidFill>
                <a:schemeClr val="tx1">
                  <a:lumMod val="65000"/>
                  <a:lumOff val="35000"/>
                </a:schemeClr>
              </a:solidFill>
            </a:endParaRPr>
          </a:p>
          <a:p>
            <a:pPr lvl="1"/>
            <a:r>
              <a:rPr lang="en-CA" sz="2200" dirty="0" err="1" smtClean="0"/>
              <a:t>Études</a:t>
            </a:r>
            <a:r>
              <a:rPr lang="en-CA" sz="2200" dirty="0" smtClean="0"/>
              <a:t> </a:t>
            </a:r>
            <a:r>
              <a:rPr lang="en-CA" sz="2200" dirty="0" err="1" smtClean="0"/>
              <a:t>secondaires</a:t>
            </a:r>
            <a:r>
              <a:rPr lang="en-CA" sz="2200" dirty="0" smtClean="0"/>
              <a:t> </a:t>
            </a:r>
            <a:r>
              <a:rPr lang="en-CA" sz="2200" dirty="0" err="1" smtClean="0"/>
              <a:t>complétées</a:t>
            </a:r>
            <a:r>
              <a:rPr lang="en-CA" sz="2200" dirty="0" smtClean="0"/>
              <a:t> : 49,4 %</a:t>
            </a:r>
          </a:p>
          <a:p>
            <a:pPr lvl="1"/>
            <a:r>
              <a:rPr lang="en-CA" sz="2200" dirty="0" err="1" smtClean="0"/>
              <a:t>Lieux</a:t>
            </a:r>
            <a:r>
              <a:rPr lang="en-CA" sz="2200" dirty="0" smtClean="0"/>
              <a:t> de </a:t>
            </a:r>
            <a:r>
              <a:rPr lang="en-CA" sz="2200" dirty="0" err="1" smtClean="0"/>
              <a:t>résidence</a:t>
            </a:r>
            <a:r>
              <a:rPr lang="en-CA" sz="2200" dirty="0" smtClean="0"/>
              <a:t> (6 </a:t>
            </a:r>
            <a:r>
              <a:rPr lang="en-CA" sz="2200" dirty="0" err="1" smtClean="0"/>
              <a:t>derniers</a:t>
            </a:r>
            <a:r>
              <a:rPr lang="en-CA" sz="2200" dirty="0" smtClean="0"/>
              <a:t> </a:t>
            </a:r>
            <a:r>
              <a:rPr lang="en-CA" sz="2200" dirty="0" err="1" smtClean="0"/>
              <a:t>mois</a:t>
            </a:r>
            <a:r>
              <a:rPr lang="en-CA" sz="2200" dirty="0" smtClean="0"/>
              <a:t>) </a:t>
            </a:r>
          </a:p>
          <a:p>
            <a:pPr lvl="2"/>
            <a:r>
              <a:rPr lang="fr-CA" sz="2100" dirty="0" smtClean="0"/>
              <a:t>Appartement/maison : 79,4 %</a:t>
            </a:r>
          </a:p>
          <a:p>
            <a:pPr lvl="2"/>
            <a:r>
              <a:rPr lang="fr-CA" sz="2100" dirty="0" smtClean="0"/>
              <a:t>Sans domicile fixe : 40,3 %</a:t>
            </a:r>
          </a:p>
          <a:p>
            <a:pPr lvl="2"/>
            <a:r>
              <a:rPr lang="fr-CA" sz="2100" dirty="0" smtClean="0"/>
              <a:t>Chambre (hôtel, motel, pension) : 21,7 %</a:t>
            </a:r>
          </a:p>
          <a:p>
            <a:pPr lvl="2"/>
            <a:r>
              <a:rPr lang="fr-CA" sz="2100" dirty="0" smtClean="0"/>
              <a:t>Centre de détention : 13,0 %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5</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smtClean="0">
                <a:solidFill>
                  <a:schemeClr val="tx1">
                    <a:lumMod val="65000"/>
                    <a:lumOff val="35000"/>
                  </a:schemeClr>
                </a:solidFill>
                <a:latin typeface="Raleway" pitchFamily="34" charset="0"/>
                <a:ea typeface="+mj-ea"/>
                <a:cs typeface="+mj-cs"/>
              </a:rPr>
              <a:t>Caractéristiques sociodémographiques (suite)</a:t>
            </a:r>
          </a:p>
        </p:txBody>
      </p:sp>
      <p:sp>
        <p:nvSpPr>
          <p:cNvPr id="5" name="Rectangle 3"/>
          <p:cNvSpPr txBox="1">
            <a:spLocks noChangeArrowheads="1"/>
          </p:cNvSpPr>
          <p:nvPr>
            <p:custDataLst>
              <p:tags r:id="rId2"/>
            </p:custDataLst>
          </p:nvPr>
        </p:nvSpPr>
        <p:spPr bwMode="auto">
          <a:xfrm>
            <a:off x="539552" y="1484784"/>
            <a:ext cx="8258175"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kumimoji="0" lang="en-CA" sz="2200" b="0" i="0" u="none" strike="noStrike" kern="0" cap="none" spc="0" normalizeH="0" baseline="0" noProof="0" dirty="0" smtClean="0">
                <a:ln>
                  <a:noFill/>
                </a:ln>
                <a:solidFill>
                  <a:schemeClr val="bg1"/>
                </a:solidFill>
                <a:effectLst/>
                <a:uLnTx/>
                <a:uFillTx/>
                <a:latin typeface="+mn-lt"/>
                <a:ea typeface="+mn-ea"/>
                <a:cs typeface="+mn-cs"/>
              </a:rPr>
              <a:t>Pays de naissance (2011-2012)</a:t>
            </a:r>
          </a:p>
          <a:p>
            <a:pPr marL="357188" lvl="1" indent="-357188">
              <a:lnSpc>
                <a:spcPct val="80000"/>
              </a:lnSpc>
              <a:spcBef>
                <a:spcPts val="0"/>
              </a:spcBef>
              <a:spcAft>
                <a:spcPts val="1200"/>
              </a:spcAft>
              <a:buClr>
                <a:schemeClr val="accent6">
                  <a:lumMod val="75000"/>
                </a:schemeClr>
              </a:buClr>
              <a:buFont typeface="Wingdings" pitchFamily="2" charset="2"/>
              <a:buChar char="§"/>
              <a:defRPr/>
            </a:pPr>
            <a:r>
              <a:rPr lang="fr-FR" dirty="0" smtClean="0">
                <a:solidFill>
                  <a:schemeClr val="tx1">
                    <a:lumMod val="65000"/>
                    <a:lumOff val="35000"/>
                  </a:schemeClr>
                </a:solidFill>
                <a:latin typeface="HelveticaNeueLT Std" pitchFamily="34" charset="0"/>
              </a:rPr>
              <a:t>Nés au Canada – non Autochtones : 83,2 %</a:t>
            </a:r>
          </a:p>
          <a:p>
            <a:pPr marL="357188" lvl="1" indent="-357188">
              <a:lnSpc>
                <a:spcPct val="80000"/>
              </a:lnSpc>
              <a:spcBef>
                <a:spcPts val="0"/>
              </a:spcBef>
              <a:spcAft>
                <a:spcPts val="1200"/>
              </a:spcAft>
              <a:buClr>
                <a:schemeClr val="accent6">
                  <a:lumMod val="75000"/>
                </a:schemeClr>
              </a:buClr>
              <a:buFont typeface="Wingdings" pitchFamily="2" charset="2"/>
              <a:buChar char="§"/>
              <a:defRPr/>
            </a:pPr>
            <a:r>
              <a:rPr lang="fr-CA" dirty="0" smtClean="0">
                <a:solidFill>
                  <a:schemeClr val="tx1">
                    <a:lumMod val="65000"/>
                    <a:lumOff val="35000"/>
                  </a:schemeClr>
                </a:solidFill>
                <a:latin typeface="HelveticaNeueLT Std" pitchFamily="34" charset="0"/>
              </a:rPr>
              <a:t>Nés au Canada – Autochtones : 13,1 %</a:t>
            </a:r>
          </a:p>
          <a:p>
            <a:pPr marL="357188" lvl="1" indent="-357188">
              <a:lnSpc>
                <a:spcPct val="80000"/>
              </a:lnSpc>
              <a:spcBef>
                <a:spcPts val="0"/>
              </a:spcBef>
              <a:spcAft>
                <a:spcPts val="1200"/>
              </a:spcAft>
              <a:buClr>
                <a:schemeClr val="accent6">
                  <a:lumMod val="75000"/>
                </a:schemeClr>
              </a:buClr>
              <a:buFont typeface="Wingdings" pitchFamily="2" charset="2"/>
              <a:buChar char="§"/>
              <a:defRPr/>
            </a:pPr>
            <a:r>
              <a:rPr lang="fr-CA" dirty="0" smtClean="0">
                <a:solidFill>
                  <a:schemeClr val="tx1">
                    <a:lumMod val="65000"/>
                    <a:lumOff val="35000"/>
                  </a:schemeClr>
                </a:solidFill>
                <a:latin typeface="HelveticaNeueLT Std" pitchFamily="34" charset="0"/>
              </a:rPr>
              <a:t>Nés ailleurs qu’au Canada : 3,8 % (Au Canada depuis 25 ans en moyenne)</a:t>
            </a:r>
          </a:p>
          <a:p>
            <a:pPr lvl="0">
              <a:spcAft>
                <a:spcPct val="30000"/>
              </a:spcAft>
            </a:pPr>
            <a:endParaRPr kumimoji="0" lang="en-CA" sz="2200" b="0" i="0" u="none" strike="noStrike" kern="0" cap="none" spc="0" normalizeH="0" baseline="0" noProof="0" dirty="0" smtClean="0">
              <a:ln>
                <a:noFill/>
              </a:ln>
              <a:solidFill>
                <a:schemeClr val="tx1">
                  <a:lumMod val="65000"/>
                  <a:lumOff val="35000"/>
                </a:schemeClr>
              </a:solidFill>
              <a:effectLst/>
              <a:uLnTx/>
              <a:uFillTx/>
              <a:latin typeface="+mn-lt"/>
              <a:ea typeface="+mn-ea"/>
              <a:cs typeface="+mn-cs"/>
            </a:endParaRPr>
          </a:p>
        </p:txBody>
      </p:sp>
      <p:graphicFrame>
        <p:nvGraphicFramePr>
          <p:cNvPr id="8" name="Tableau 7"/>
          <p:cNvGraphicFramePr>
            <a:graphicFrameLocks noGrp="1"/>
          </p:cNvGraphicFramePr>
          <p:nvPr/>
        </p:nvGraphicFramePr>
        <p:xfrm>
          <a:off x="785786" y="3357562"/>
          <a:ext cx="5808345" cy="1428368"/>
        </p:xfrm>
        <a:graphic>
          <a:graphicData uri="http://schemas.openxmlformats.org/drawingml/2006/table">
            <a:tbl>
              <a:tblPr firstRow="1">
                <a:tableStyleId>{AF606853-7671-496A-8E4F-DF71F8EC918B}</a:tableStyleId>
              </a:tblPr>
              <a:tblGrid>
                <a:gridCol w="2153285"/>
                <a:gridCol w="2112010"/>
                <a:gridCol w="1543050"/>
              </a:tblGrid>
              <a:tr h="285368">
                <a:tc>
                  <a:txBody>
                    <a:bodyPr/>
                    <a:lstStyle/>
                    <a:p>
                      <a:pPr>
                        <a:spcAft>
                          <a:spcPts val="0"/>
                        </a:spcAft>
                      </a:pPr>
                      <a:r>
                        <a:rPr lang="fr-CA" sz="1400" dirty="0">
                          <a:solidFill>
                            <a:schemeClr val="tx1">
                              <a:lumMod val="65000"/>
                              <a:lumOff val="35000"/>
                            </a:schemeClr>
                          </a:solidFill>
                        </a:rPr>
                        <a:t>Montant ($)</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accent5"/>
                    </a:solidFill>
                  </a:tcPr>
                </a:tc>
                <a:tc>
                  <a:txBody>
                    <a:bodyPr/>
                    <a:lstStyle/>
                    <a:p>
                      <a:pPr algn="ctr">
                        <a:spcAft>
                          <a:spcPts val="0"/>
                        </a:spcAft>
                      </a:pPr>
                      <a:r>
                        <a:rPr lang="fr-CA" sz="1400">
                          <a:solidFill>
                            <a:schemeClr val="tx1">
                              <a:lumMod val="65000"/>
                              <a:lumOff val="35000"/>
                            </a:schemeClr>
                          </a:solidFill>
                        </a:rPr>
                        <a:t>n/915</a:t>
                      </a:r>
                      <a:endParaRPr lang="fr-FR" sz="1400">
                        <a:solidFill>
                          <a:schemeClr val="tx1">
                            <a:lumMod val="65000"/>
                            <a:lumOff val="35000"/>
                          </a:schemeClr>
                        </a:solidFill>
                        <a:latin typeface="Arial"/>
                        <a:ea typeface="Times New Roman"/>
                        <a:cs typeface="Times New Roman"/>
                      </a:endParaRPr>
                    </a:p>
                  </a:txBody>
                  <a:tcPr marL="44450" marR="44450" marT="0" marB="0" anchor="ctr">
                    <a:solidFill>
                      <a:schemeClr val="accent5"/>
                    </a:solidFill>
                  </a:tcPr>
                </a:tc>
                <a:tc>
                  <a:txBody>
                    <a:bodyPr/>
                    <a:lstStyle/>
                    <a:p>
                      <a:pPr algn="ctr">
                        <a:spcAft>
                          <a:spcPts val="0"/>
                        </a:spcAft>
                      </a:pPr>
                      <a:r>
                        <a:rPr lang="fr-CA" sz="1400" dirty="0">
                          <a:solidFill>
                            <a:schemeClr val="tx1">
                              <a:lumMod val="65000"/>
                              <a:lumOff val="35000"/>
                            </a:schemeClr>
                          </a:solidFill>
                        </a:rPr>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accent5"/>
                    </a:solidFill>
                  </a:tcPr>
                </a:tc>
              </a:tr>
              <a:tr h="187960">
                <a:tc>
                  <a:txBody>
                    <a:bodyPr/>
                    <a:lstStyle/>
                    <a:p>
                      <a:pPr>
                        <a:spcAft>
                          <a:spcPts val="0"/>
                        </a:spcAft>
                      </a:pPr>
                      <a:r>
                        <a:rPr lang="fr-CA" sz="1400" dirty="0">
                          <a:solidFill>
                            <a:schemeClr val="tx1">
                              <a:lumMod val="65000"/>
                              <a:lumOff val="35000"/>
                            </a:schemeClr>
                          </a:solidFill>
                        </a:rPr>
                        <a:t>Moins de 500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tx1">
                              <a:lumMod val="65000"/>
                              <a:lumOff val="35000"/>
                            </a:schemeClr>
                          </a:solidFill>
                        </a:rPr>
                        <a:t>71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tx1">
                              <a:lumMod val="65000"/>
                              <a:lumOff val="35000"/>
                            </a:schemeClr>
                          </a:solidFill>
                        </a:rPr>
                        <a:t>7,8</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solidFill>
                            <a:schemeClr val="tx1">
                              <a:lumMod val="65000"/>
                              <a:lumOff val="35000"/>
                            </a:schemeClr>
                          </a:solidFill>
                        </a:rPr>
                        <a:t>500 à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tx1">
                              <a:lumMod val="65000"/>
                              <a:lumOff val="35000"/>
                            </a:schemeClr>
                          </a:solidFill>
                        </a:rPr>
                        <a:t>495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tx1">
                              <a:lumMod val="65000"/>
                              <a:lumOff val="35000"/>
                            </a:schemeClr>
                          </a:solidFill>
                        </a:rPr>
                        <a:t>54,1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solidFill>
                            <a:schemeClr val="tx1">
                              <a:lumMod val="65000"/>
                              <a:lumOff val="35000"/>
                            </a:schemeClr>
                          </a:solidFill>
                        </a:rPr>
                        <a:t>1 000 à 1 999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tx1">
                              <a:lumMod val="65000"/>
                              <a:lumOff val="35000"/>
                            </a:schemeClr>
                          </a:solidFill>
                        </a:rPr>
                        <a:t>179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tx1">
                              <a:lumMod val="65000"/>
                              <a:lumOff val="35000"/>
                            </a:schemeClr>
                          </a:solidFill>
                        </a:rPr>
                        <a:t>19,6</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a:solidFill>
                            <a:schemeClr val="tx1">
                              <a:lumMod val="65000"/>
                              <a:lumOff val="35000"/>
                            </a:schemeClr>
                          </a:solidFill>
                        </a:rPr>
                        <a:t>2 000 et plus</a:t>
                      </a:r>
                      <a:endParaRPr lang="fr-FR" sz="140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a:solidFill>
                            <a:schemeClr val="tx1">
                              <a:lumMod val="65000"/>
                              <a:lumOff val="35000"/>
                            </a:schemeClr>
                          </a:solidFill>
                        </a:rPr>
                        <a:t>170</a:t>
                      </a:r>
                      <a:endParaRPr lang="fr-FR" sz="140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a:solidFill>
                            <a:schemeClr val="tx1">
                              <a:lumMod val="65000"/>
                              <a:lumOff val="35000"/>
                            </a:schemeClr>
                          </a:solidFill>
                        </a:rPr>
                        <a:t>18,6</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9" name="ZoneTexte 8"/>
          <p:cNvSpPr txBox="1"/>
          <p:nvPr/>
        </p:nvSpPr>
        <p:spPr>
          <a:xfrm>
            <a:off x="539552" y="2926675"/>
            <a:ext cx="6526467" cy="430887"/>
          </a:xfrm>
          <a:prstGeom prst="rect">
            <a:avLst/>
          </a:prstGeom>
          <a:noFill/>
        </p:spPr>
        <p:txBody>
          <a:bodyPr wrap="none" rtlCol="0">
            <a:spAutoFit/>
          </a:bodyPr>
          <a:lstStyle/>
          <a:p>
            <a:r>
              <a:rPr lang="fr-CA" sz="2200" dirty="0" smtClean="0">
                <a:solidFill>
                  <a:schemeClr val="tx1">
                    <a:lumMod val="65000"/>
                    <a:lumOff val="35000"/>
                  </a:schemeClr>
                </a:solidFill>
                <a:latin typeface="+mn-lt"/>
              </a:rPr>
              <a:t>Revenu mensuel habituel de toutes sources, 2011-2012</a:t>
            </a:r>
            <a:endParaRPr lang="fr-FR" sz="2200" dirty="0">
              <a:solidFill>
                <a:schemeClr val="tx1">
                  <a:lumMod val="65000"/>
                  <a:lumOff val="35000"/>
                </a:schemeClr>
              </a:solidFill>
              <a:latin typeface="+mn-lt"/>
            </a:endParaRPr>
          </a:p>
        </p:txBody>
      </p:sp>
      <p:graphicFrame>
        <p:nvGraphicFramePr>
          <p:cNvPr id="10" name="Tableau 9"/>
          <p:cNvGraphicFramePr>
            <a:graphicFrameLocks noGrp="1"/>
          </p:cNvGraphicFramePr>
          <p:nvPr/>
        </p:nvGraphicFramePr>
        <p:xfrm>
          <a:off x="785786" y="5286388"/>
          <a:ext cx="5939790" cy="1427806"/>
        </p:xfrm>
        <a:graphic>
          <a:graphicData uri="http://schemas.openxmlformats.org/drawingml/2006/table">
            <a:tbl>
              <a:tblPr firstRow="1">
                <a:tableStyleId>{AF606853-7671-496A-8E4F-DF71F8EC918B}</a:tableStyleId>
              </a:tblPr>
              <a:tblGrid>
                <a:gridCol w="2086610"/>
                <a:gridCol w="1926590"/>
                <a:gridCol w="1926590"/>
              </a:tblGrid>
              <a:tr h="283845">
                <a:tc rowSpan="2">
                  <a:txBody>
                    <a:bodyPr/>
                    <a:lstStyle/>
                    <a:p>
                      <a:pPr>
                        <a:spcAft>
                          <a:spcPts val="0"/>
                        </a:spcAft>
                      </a:pPr>
                      <a:r>
                        <a:rPr lang="fr-CA" sz="1400" dirty="0">
                          <a:solidFill>
                            <a:schemeClr val="tx1">
                              <a:lumMod val="65000"/>
                              <a:lumOff val="35000"/>
                            </a:schemeClr>
                          </a:solidFill>
                        </a:rPr>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solidFill>
                      <a:schemeClr val="accent5"/>
                    </a:solidFill>
                  </a:tcPr>
                </a:tc>
                <a:tc gridSpan="2">
                  <a:txBody>
                    <a:bodyPr/>
                    <a:lstStyle/>
                    <a:p>
                      <a:pPr algn="ctr">
                        <a:spcAft>
                          <a:spcPts val="0"/>
                        </a:spcAft>
                      </a:pPr>
                      <a:r>
                        <a:rPr lang="fr-CA" sz="1400">
                          <a:solidFill>
                            <a:schemeClr val="tx1">
                              <a:lumMod val="65000"/>
                              <a:lumOff val="35000"/>
                            </a:schemeClr>
                          </a:solidFill>
                        </a:rPr>
                        <a:t>Proportion chez les</a:t>
                      </a:r>
                      <a:endParaRPr lang="fr-FR" sz="1400">
                        <a:solidFill>
                          <a:schemeClr val="tx1">
                            <a:lumMod val="65000"/>
                            <a:lumOff val="35000"/>
                          </a:schemeClr>
                        </a:solidFill>
                        <a:latin typeface="Arial"/>
                        <a:ea typeface="Times New Roman"/>
                        <a:cs typeface="Times New Roman"/>
                      </a:endParaRPr>
                    </a:p>
                  </a:txBody>
                  <a:tcPr marL="68580" marR="68580" marT="0" marB="0" anchor="ctr">
                    <a:solidFill>
                      <a:schemeClr val="accent5"/>
                    </a:solidFill>
                  </a:tcPr>
                </a:tc>
                <a:tc hMerge="1">
                  <a:txBody>
                    <a:bodyPr/>
                    <a:lstStyle/>
                    <a:p>
                      <a:endParaRPr lang="fr-FR"/>
                    </a:p>
                  </a:txBody>
                  <a:tcPr/>
                </a:tc>
              </a:tr>
              <a:tr h="269240">
                <a:tc vMerge="1">
                  <a:txBody>
                    <a:bodyPr/>
                    <a:lstStyle/>
                    <a:p>
                      <a:endParaRPr lang="fr-FR"/>
                    </a:p>
                  </a:txBody>
                  <a:tcPr/>
                </a:tc>
                <a:tc>
                  <a:txBody>
                    <a:bodyPr/>
                    <a:lstStyle/>
                    <a:p>
                      <a:pPr algn="ctr">
                        <a:spcAft>
                          <a:spcPts val="0"/>
                        </a:spcAft>
                      </a:pPr>
                      <a:r>
                        <a:rPr lang="fr-CA" sz="1400" dirty="0">
                          <a:solidFill>
                            <a:schemeClr val="tx1">
                              <a:lumMod val="65000"/>
                              <a:lumOff val="35000"/>
                            </a:schemeClr>
                          </a:solidFill>
                        </a:rPr>
                        <a:t>Femmes (n=197)</a:t>
                      </a:r>
                      <a:endParaRPr lang="fr-FR" sz="1400" dirty="0">
                        <a:solidFill>
                          <a:schemeClr val="tx1">
                            <a:lumMod val="65000"/>
                            <a:lumOff val="35000"/>
                          </a:schemeClr>
                        </a:solidFill>
                        <a:latin typeface="Arial"/>
                        <a:ea typeface="Times New Roman"/>
                        <a:cs typeface="Times New Roman"/>
                      </a:endParaRPr>
                    </a:p>
                  </a:txBody>
                  <a:tcPr marL="68580" marR="68580" marT="0" marB="0" anchor="ctr">
                    <a:solidFill>
                      <a:schemeClr val="accent5"/>
                    </a:solidFill>
                  </a:tcPr>
                </a:tc>
                <a:tc>
                  <a:txBody>
                    <a:bodyPr/>
                    <a:lstStyle/>
                    <a:p>
                      <a:pPr algn="ctr">
                        <a:spcAft>
                          <a:spcPts val="0"/>
                        </a:spcAft>
                      </a:pPr>
                      <a:r>
                        <a:rPr lang="fr-CA" sz="1400" dirty="0">
                          <a:solidFill>
                            <a:schemeClr val="tx1">
                              <a:lumMod val="65000"/>
                              <a:lumOff val="35000"/>
                            </a:schemeClr>
                          </a:solidFill>
                        </a:rPr>
                        <a:t>Hommes (n=734)</a:t>
                      </a:r>
                      <a:endParaRPr lang="fr-FR" sz="1400" dirty="0">
                        <a:solidFill>
                          <a:schemeClr val="tx1">
                            <a:lumMod val="65000"/>
                            <a:lumOff val="35000"/>
                          </a:schemeClr>
                        </a:solidFill>
                        <a:latin typeface="Arial"/>
                        <a:ea typeface="Times New Roman"/>
                        <a:cs typeface="Times New Roman"/>
                      </a:endParaRPr>
                    </a:p>
                  </a:txBody>
                  <a:tcPr marL="68580" marR="68580" marT="0" marB="0" anchor="ctr">
                    <a:solidFill>
                      <a:schemeClr val="accent5"/>
                    </a:solidFill>
                  </a:tcPr>
                </a:tc>
              </a:tr>
              <a:tr h="155575">
                <a:tc>
                  <a:txBody>
                    <a:bodyPr/>
                    <a:lstStyle/>
                    <a:p>
                      <a:pPr>
                        <a:spcAft>
                          <a:spcPts val="0"/>
                        </a:spcAft>
                      </a:pPr>
                      <a:r>
                        <a:rPr lang="fr-CA" sz="1400">
                          <a:solidFill>
                            <a:schemeClr val="tx1">
                              <a:lumMod val="65000"/>
                              <a:lumOff val="35000"/>
                            </a:schemeClr>
                          </a:solidFill>
                        </a:rPr>
                        <a:t>Hétérosexuelle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75,1</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88,8</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55575">
                <a:tc>
                  <a:txBody>
                    <a:bodyPr/>
                    <a:lstStyle/>
                    <a:p>
                      <a:pPr>
                        <a:spcAft>
                          <a:spcPts val="0"/>
                        </a:spcAft>
                      </a:pPr>
                      <a:r>
                        <a:rPr lang="fr-CA" sz="1400">
                          <a:solidFill>
                            <a:schemeClr val="tx1">
                              <a:lumMod val="65000"/>
                              <a:lumOff val="35000"/>
                            </a:schemeClr>
                          </a:solidFill>
                        </a:rPr>
                        <a:t>Bisexuelle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20,8</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6,0</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234641">
                <a:tc>
                  <a:txBody>
                    <a:bodyPr/>
                    <a:lstStyle/>
                    <a:p>
                      <a:pPr>
                        <a:spcAft>
                          <a:spcPts val="0"/>
                        </a:spcAft>
                      </a:pPr>
                      <a:r>
                        <a:rPr lang="fr-CA" sz="1400">
                          <a:solidFill>
                            <a:schemeClr val="tx1">
                              <a:lumMod val="65000"/>
                              <a:lumOff val="35000"/>
                            </a:schemeClr>
                          </a:solidFill>
                        </a:rPr>
                        <a:t>Homosexuelle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4,1</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4,6</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67005">
                <a:tc>
                  <a:txBody>
                    <a:bodyPr/>
                    <a:lstStyle/>
                    <a:p>
                      <a:pPr>
                        <a:spcAft>
                          <a:spcPts val="0"/>
                        </a:spcAft>
                      </a:pPr>
                      <a:r>
                        <a:rPr lang="fr-CA" sz="1400">
                          <a:solidFill>
                            <a:schemeClr val="tx1">
                              <a:lumMod val="65000"/>
                              <a:lumOff val="35000"/>
                            </a:schemeClr>
                          </a:solidFill>
                        </a:rPr>
                        <a:t>Autre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a:solidFill>
                            <a:schemeClr val="tx1">
                              <a:lumMod val="65000"/>
                              <a:lumOff val="35000"/>
                            </a:schemeClr>
                          </a:solidFill>
                        </a:rPr>
                        <a:t>0,0</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a:solidFill>
                            <a:schemeClr val="tx1">
                              <a:lumMod val="65000"/>
                              <a:lumOff val="35000"/>
                            </a:schemeClr>
                          </a:solidFill>
                        </a:rPr>
                        <a:t>0,5</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bl>
          </a:graphicData>
        </a:graphic>
      </p:graphicFrame>
      <p:sp>
        <p:nvSpPr>
          <p:cNvPr id="11" name="ZoneTexte 10"/>
          <p:cNvSpPr txBox="1"/>
          <p:nvPr/>
        </p:nvSpPr>
        <p:spPr>
          <a:xfrm>
            <a:off x="571472" y="4786322"/>
            <a:ext cx="3849387" cy="430887"/>
          </a:xfrm>
          <a:prstGeom prst="rect">
            <a:avLst/>
          </a:prstGeom>
          <a:noFill/>
        </p:spPr>
        <p:txBody>
          <a:bodyPr wrap="none" rtlCol="0">
            <a:spAutoFit/>
          </a:bodyPr>
          <a:lstStyle/>
          <a:p>
            <a:r>
              <a:rPr lang="fr-FR" sz="2200" dirty="0" smtClean="0">
                <a:solidFill>
                  <a:schemeClr val="tx1">
                    <a:lumMod val="65000"/>
                    <a:lumOff val="35000"/>
                  </a:schemeClr>
                </a:solidFill>
                <a:latin typeface="+mn-lt"/>
              </a:rPr>
              <a:t>Orientation sexuelle, 2011-2012</a:t>
            </a:r>
            <a:endParaRPr lang="fr-FR" sz="2200" dirty="0">
              <a:solidFill>
                <a:schemeClr val="tx1">
                  <a:lumMod val="65000"/>
                  <a:lumOff val="35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357166"/>
            <a:ext cx="8229600" cy="902466"/>
          </a:xfrm>
        </p:spPr>
        <p:txBody>
          <a:bodyPr>
            <a:normAutofit fontScale="90000"/>
          </a:bodyPr>
          <a:lstStyle/>
          <a:p>
            <a:pPr lvl="0"/>
            <a:r>
              <a:rPr lang="fr-CA" sz="3600" dirty="0" smtClean="0"/>
              <a:t>Principales drogues injectées 2009-2012</a:t>
            </a:r>
            <a:endParaRPr lang="fr-FR" sz="32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6</a:t>
            </a:fld>
            <a:endParaRPr lang="fr-CA" sz="1400" b="1" dirty="0">
              <a:solidFill>
                <a:schemeClr val="tx1"/>
              </a:solidFill>
              <a:latin typeface="HelveticaNeueLT Std Lt" pitchFamily="34" charset="0"/>
            </a:endParaRPr>
          </a:p>
        </p:txBody>
      </p:sp>
      <p:sp>
        <p:nvSpPr>
          <p:cNvPr id="6" name="Rectangle 5"/>
          <p:cNvSpPr/>
          <p:nvPr/>
        </p:nvSpPr>
        <p:spPr>
          <a:xfrm>
            <a:off x="285720" y="5857892"/>
            <a:ext cx="4572000" cy="646331"/>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6 derniers mois</a:t>
            </a:r>
          </a:p>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
        <p:nvSpPr>
          <p:cNvPr id="9" name="ZoneTexte 8"/>
          <p:cNvSpPr txBox="1"/>
          <p:nvPr/>
        </p:nvSpPr>
        <p:spPr>
          <a:xfrm>
            <a:off x="395536" y="1916832"/>
            <a:ext cx="3528392" cy="3046988"/>
          </a:xfrm>
          <a:prstGeom prst="rect">
            <a:avLst/>
          </a:prstGeom>
          <a:noFill/>
        </p:spPr>
        <p:txBody>
          <a:bodyPr wrap="square" rtlCol="0">
            <a:spAutoFit/>
          </a:bodyPr>
          <a:lstStyle/>
          <a:p>
            <a:r>
              <a:rPr lang="fr-FR" sz="1600" b="1" dirty="0" smtClean="0">
                <a:solidFill>
                  <a:schemeClr val="tx1">
                    <a:lumMod val="65000"/>
                    <a:lumOff val="35000"/>
                  </a:schemeClr>
                </a:solidFill>
              </a:rPr>
              <a:t>Médicaments opioïdes </a:t>
            </a:r>
          </a:p>
          <a:p>
            <a:r>
              <a:rPr lang="fr-FR" sz="1600" b="1" dirty="0" smtClean="0">
                <a:solidFill>
                  <a:schemeClr val="tx1">
                    <a:lumMod val="65000"/>
                    <a:lumOff val="35000"/>
                  </a:schemeClr>
                </a:solidFill>
              </a:rPr>
              <a:t>(prescrits ou non): </a:t>
            </a:r>
          </a:p>
          <a:p>
            <a:pPr>
              <a:buFont typeface="Arial" pitchFamily="34" charset="0"/>
              <a:buChar char="•"/>
            </a:pPr>
            <a:r>
              <a:rPr lang="fr-FR" sz="1600" dirty="0" err="1" smtClean="0">
                <a:solidFill>
                  <a:schemeClr val="tx1">
                    <a:lumMod val="65000"/>
                    <a:lumOff val="35000"/>
                  </a:schemeClr>
                </a:solidFill>
              </a:rPr>
              <a:t>Dilaudid</a:t>
            </a:r>
            <a:endParaRPr lang="fr-FR" sz="1600" dirty="0" smtClean="0">
              <a:solidFill>
                <a:schemeClr val="tx1">
                  <a:lumMod val="65000"/>
                  <a:lumOff val="35000"/>
                </a:schemeClr>
              </a:solidFill>
            </a:endParaRPr>
          </a:p>
          <a:p>
            <a:pPr>
              <a:buFont typeface="Arial" pitchFamily="34" charset="0"/>
              <a:buChar char="•"/>
            </a:pPr>
            <a:r>
              <a:rPr lang="fr-FR" sz="1600" dirty="0" smtClean="0">
                <a:solidFill>
                  <a:schemeClr val="tx1">
                    <a:lumMod val="65000"/>
                    <a:lumOff val="35000"/>
                  </a:schemeClr>
                </a:solidFill>
              </a:rPr>
              <a:t>méthadone</a:t>
            </a:r>
          </a:p>
          <a:p>
            <a:pPr>
              <a:buFont typeface="Arial" pitchFamily="34" charset="0"/>
              <a:buChar char="•"/>
            </a:pPr>
            <a:r>
              <a:rPr lang="fr-FR" sz="1600" dirty="0" smtClean="0">
                <a:solidFill>
                  <a:schemeClr val="tx1">
                    <a:lumMod val="65000"/>
                    <a:lumOff val="35000"/>
                  </a:schemeClr>
                </a:solidFill>
              </a:rPr>
              <a:t>morphine</a:t>
            </a:r>
          </a:p>
          <a:p>
            <a:pPr>
              <a:buFont typeface="Arial" pitchFamily="34" charset="0"/>
              <a:buChar char="•"/>
            </a:pPr>
            <a:r>
              <a:rPr lang="fr-FR" sz="1600" dirty="0" err="1" smtClean="0">
                <a:solidFill>
                  <a:schemeClr val="tx1">
                    <a:lumMod val="65000"/>
                    <a:lumOff val="35000"/>
                  </a:schemeClr>
                </a:solidFill>
              </a:rPr>
              <a:t>suboxone</a:t>
            </a:r>
            <a:r>
              <a:rPr lang="fr-FR" sz="1600" dirty="0" smtClean="0">
                <a:solidFill>
                  <a:schemeClr val="tx1">
                    <a:lumMod val="65000"/>
                    <a:lumOff val="35000"/>
                  </a:schemeClr>
                </a:solidFill>
              </a:rPr>
              <a:t> </a:t>
            </a:r>
          </a:p>
          <a:p>
            <a:pPr>
              <a:buFont typeface="Arial" pitchFamily="34" charset="0"/>
              <a:buChar char="•"/>
            </a:pPr>
            <a:r>
              <a:rPr lang="fr-FR" sz="1600" dirty="0" err="1" smtClean="0">
                <a:solidFill>
                  <a:schemeClr val="tx1">
                    <a:lumMod val="65000"/>
                    <a:lumOff val="35000"/>
                  </a:schemeClr>
                </a:solidFill>
              </a:rPr>
              <a:t>oxycodone</a:t>
            </a:r>
            <a:r>
              <a:rPr lang="fr-FR" sz="1600" dirty="0" smtClean="0">
                <a:solidFill>
                  <a:schemeClr val="tx1">
                    <a:lumMod val="65000"/>
                    <a:lumOff val="35000"/>
                  </a:schemeClr>
                </a:solidFill>
              </a:rPr>
              <a:t>/</a:t>
            </a:r>
            <a:r>
              <a:rPr lang="fr-FR" sz="1600" dirty="0" err="1" smtClean="0">
                <a:solidFill>
                  <a:schemeClr val="tx1">
                    <a:lumMod val="65000"/>
                    <a:lumOff val="35000"/>
                  </a:schemeClr>
                </a:solidFill>
              </a:rPr>
              <a:t>oxycontin</a:t>
            </a:r>
            <a:r>
              <a:rPr lang="fr-FR" sz="1600" dirty="0" smtClean="0">
                <a:solidFill>
                  <a:schemeClr val="tx1">
                    <a:lumMod val="65000"/>
                    <a:lumOff val="35000"/>
                  </a:schemeClr>
                </a:solidFill>
              </a:rPr>
              <a:t> </a:t>
            </a:r>
          </a:p>
          <a:p>
            <a:pPr>
              <a:buFont typeface="Arial" pitchFamily="34" charset="0"/>
              <a:buChar char="•"/>
            </a:pPr>
            <a:r>
              <a:rPr lang="fr-FR" sz="1600" dirty="0" err="1" smtClean="0">
                <a:solidFill>
                  <a:schemeClr val="tx1">
                    <a:lumMod val="65000"/>
                    <a:lumOff val="35000"/>
                  </a:schemeClr>
                </a:solidFill>
              </a:rPr>
              <a:t>Hydromorph</a:t>
            </a:r>
            <a:r>
              <a:rPr lang="fr-FR" sz="1600" dirty="0" smtClean="0">
                <a:solidFill>
                  <a:schemeClr val="tx1">
                    <a:lumMod val="65000"/>
                    <a:lumOff val="35000"/>
                  </a:schemeClr>
                </a:solidFill>
              </a:rPr>
              <a:t>-</a:t>
            </a:r>
            <a:r>
              <a:rPr lang="fr-FR" sz="1600" dirty="0" err="1" smtClean="0">
                <a:solidFill>
                  <a:schemeClr val="tx1">
                    <a:lumMod val="65000"/>
                    <a:lumOff val="35000"/>
                  </a:schemeClr>
                </a:solidFill>
              </a:rPr>
              <a:t>Contin</a:t>
            </a:r>
            <a:r>
              <a:rPr lang="fr-FR" sz="1600" dirty="0" smtClean="0">
                <a:solidFill>
                  <a:schemeClr val="tx1">
                    <a:lumMod val="65000"/>
                    <a:lumOff val="35000"/>
                  </a:schemeClr>
                </a:solidFill>
              </a:rPr>
              <a:t> </a:t>
            </a:r>
          </a:p>
          <a:p>
            <a:pPr>
              <a:buFont typeface="Arial" pitchFamily="34" charset="0"/>
              <a:buChar char="•"/>
            </a:pPr>
            <a:r>
              <a:rPr lang="fr-FR" sz="1600" dirty="0" smtClean="0">
                <a:solidFill>
                  <a:schemeClr val="tx1">
                    <a:lumMod val="65000"/>
                    <a:lumOff val="35000"/>
                  </a:schemeClr>
                </a:solidFill>
              </a:rPr>
              <a:t>autres médicaments opioïdes non prescrits (incluant </a:t>
            </a:r>
            <a:r>
              <a:rPr lang="fr-FR" sz="1600" dirty="0" err="1" smtClean="0">
                <a:solidFill>
                  <a:schemeClr val="tx1">
                    <a:lumMod val="65000"/>
                    <a:lumOff val="35000"/>
                  </a:schemeClr>
                </a:solidFill>
              </a:rPr>
              <a:t>fentanyl</a:t>
            </a:r>
            <a:r>
              <a:rPr lang="fr-FR" sz="1600" dirty="0" smtClean="0">
                <a:solidFill>
                  <a:schemeClr val="tx1">
                    <a:lumMod val="65000"/>
                    <a:lumOff val="35000"/>
                  </a:schemeClr>
                </a:solidFill>
              </a:rPr>
              <a:t>, </a:t>
            </a:r>
            <a:r>
              <a:rPr lang="fr-FR" sz="1600" dirty="0" err="1" smtClean="0">
                <a:solidFill>
                  <a:schemeClr val="tx1">
                    <a:lumMod val="65000"/>
                    <a:lumOff val="35000"/>
                  </a:schemeClr>
                </a:solidFill>
              </a:rPr>
              <a:t>demerol</a:t>
            </a:r>
            <a:r>
              <a:rPr lang="fr-FR" sz="1600" dirty="0" smtClean="0">
                <a:solidFill>
                  <a:schemeClr val="tx1">
                    <a:lumMod val="65000"/>
                    <a:lumOff val="35000"/>
                  </a:schemeClr>
                </a:solidFill>
              </a:rPr>
              <a:t>, mélange de cocaïne et d’opiacé autre que l’héroïne et codéine).</a:t>
            </a:r>
            <a:endParaRPr lang="fr-FR" sz="1600" dirty="0">
              <a:solidFill>
                <a:schemeClr val="tx1">
                  <a:lumMod val="65000"/>
                  <a:lumOff val="35000"/>
                </a:schemeClr>
              </a:solidFill>
            </a:endParaRPr>
          </a:p>
        </p:txBody>
      </p:sp>
      <p:pic>
        <p:nvPicPr>
          <p:cNvPr id="1028" name="Picture 4"/>
          <p:cNvPicPr>
            <a:picLocks noChangeAspect="1" noChangeArrowheads="1"/>
          </p:cNvPicPr>
          <p:nvPr/>
        </p:nvPicPr>
        <p:blipFill>
          <a:blip r:embed="rId4" cstate="print"/>
          <a:srcRect/>
          <a:stretch>
            <a:fillRect/>
          </a:stretch>
        </p:blipFill>
        <p:spPr bwMode="auto">
          <a:xfrm>
            <a:off x="3857620" y="1714488"/>
            <a:ext cx="4512796" cy="501317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7</a:t>
            </a:fld>
            <a:endParaRPr lang="fr-CA" sz="1400" b="1" dirty="0">
              <a:solidFill>
                <a:schemeClr val="tx1"/>
              </a:solidFill>
              <a:latin typeface="HelveticaNeueLT Std Lt" pitchFamily="34" charset="0"/>
            </a:endParaRPr>
          </a:p>
        </p:txBody>
      </p:sp>
      <p:sp>
        <p:nvSpPr>
          <p:cNvPr id="3"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fr-CA" sz="3200" dirty="0" smtClean="0">
                <a:solidFill>
                  <a:schemeClr val="tx1">
                    <a:lumMod val="65000"/>
                    <a:lumOff val="35000"/>
                  </a:schemeClr>
                </a:solidFill>
                <a:latin typeface="Raleway" pitchFamily="34" charset="0"/>
                <a:ea typeface="+mj-ea"/>
                <a:cs typeface="+mj-cs"/>
              </a:rPr>
              <a:t>Principales drogues </a:t>
            </a:r>
          </a:p>
          <a:p>
            <a:r>
              <a:rPr lang="fr-CA" sz="3200" dirty="0" smtClean="0">
                <a:solidFill>
                  <a:schemeClr val="tx1">
                    <a:lumMod val="65000"/>
                    <a:lumOff val="35000"/>
                  </a:schemeClr>
                </a:solidFill>
                <a:latin typeface="Raleway" pitchFamily="34" charset="0"/>
                <a:ea typeface="+mj-ea"/>
                <a:cs typeface="+mj-cs"/>
              </a:rPr>
              <a:t>Tendances (31 mars 2012)</a:t>
            </a:r>
          </a:p>
        </p:txBody>
      </p:sp>
      <p:sp>
        <p:nvSpPr>
          <p:cNvPr id="4" name="Text Box 4"/>
          <p:cNvSpPr txBox="1">
            <a:spLocks noChangeArrowheads="1"/>
          </p:cNvSpPr>
          <p:nvPr>
            <p:custDataLst>
              <p:tags r:id="rId2"/>
            </p:custDataLst>
          </p:nvPr>
        </p:nvSpPr>
        <p:spPr bwMode="auto">
          <a:xfrm>
            <a:off x="539552" y="6211669"/>
            <a:ext cx="7129462" cy="646331"/>
          </a:xfrm>
          <a:prstGeom prst="rect">
            <a:avLst/>
          </a:prstGeom>
          <a:noFill/>
          <a:ln w="9525">
            <a:noFill/>
            <a:miter lim="800000"/>
            <a:headEnd/>
            <a:tailEnd/>
          </a:ln>
        </p:spPr>
        <p:txBody>
          <a:bodyPr>
            <a:spAutoFit/>
          </a:bodyPr>
          <a:lstStyle/>
          <a:p>
            <a:pPr algn="just">
              <a:spcBef>
                <a:spcPts val="0"/>
              </a:spcBef>
            </a:pPr>
            <a:r>
              <a:rPr lang="fr-CA" dirty="0" smtClean="0">
                <a:solidFill>
                  <a:schemeClr val="bg1"/>
                </a:solidFill>
                <a:latin typeface="Helvetica" pitchFamily="34" charset="0"/>
              </a:rPr>
              <a:t>6 derniers mois</a:t>
            </a:r>
            <a:endParaRPr lang="fr-CA" dirty="0">
              <a:solidFill>
                <a:schemeClr val="bg1"/>
              </a:solidFill>
              <a:latin typeface="Helvetica" pitchFamily="34" charset="0"/>
            </a:endParaRPr>
          </a:p>
          <a:p>
            <a:pPr algn="just">
              <a:spcBef>
                <a:spcPts val="0"/>
              </a:spcBef>
            </a:pPr>
            <a:r>
              <a:rPr lang="fr-CA" dirty="0" smtClean="0">
                <a:solidFill>
                  <a:schemeClr val="bg1"/>
                </a:solidFill>
                <a:latin typeface="Helvetica" pitchFamily="34" charset="0"/>
              </a:rPr>
              <a:t>Dernier </a:t>
            </a:r>
            <a:r>
              <a:rPr lang="fr-CA" dirty="0">
                <a:solidFill>
                  <a:schemeClr val="bg1"/>
                </a:solidFill>
                <a:latin typeface="Helvetica" pitchFamily="34" charset="0"/>
              </a:rPr>
              <a:t>questionnaire complété</a:t>
            </a:r>
          </a:p>
        </p:txBody>
      </p:sp>
      <p:pic>
        <p:nvPicPr>
          <p:cNvPr id="25602" name="Picture 2"/>
          <p:cNvPicPr>
            <a:picLocks noChangeAspect="1" noChangeArrowheads="1"/>
          </p:cNvPicPr>
          <p:nvPr/>
        </p:nvPicPr>
        <p:blipFill>
          <a:blip r:embed="rId5" cstate="print"/>
          <a:srcRect/>
          <a:stretch>
            <a:fillRect/>
          </a:stretch>
        </p:blipFill>
        <p:spPr bwMode="auto">
          <a:xfrm>
            <a:off x="179512" y="1556792"/>
            <a:ext cx="8657976" cy="4929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8</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nvGraphicFramePr>
        <p:xfrm>
          <a:off x="2571704" y="1571612"/>
          <a:ext cx="6572296" cy="4597401"/>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2009-2012</a:t>
            </a:r>
          </a:p>
        </p:txBody>
      </p:sp>
      <p:sp>
        <p:nvSpPr>
          <p:cNvPr id="6" name="Text Box 4"/>
          <p:cNvSpPr txBox="1">
            <a:spLocks noChangeArrowheads="1"/>
          </p:cNvSpPr>
          <p:nvPr>
            <p:custDataLst>
              <p:tags r:id="rId2"/>
            </p:custDataLst>
          </p:nvPr>
        </p:nvSpPr>
        <p:spPr bwMode="auto">
          <a:xfrm>
            <a:off x="467544" y="6093296"/>
            <a:ext cx="7129462" cy="646331"/>
          </a:xfrm>
          <a:prstGeom prst="rect">
            <a:avLst/>
          </a:prstGeom>
          <a:noFill/>
          <a:ln w="9525">
            <a:noFill/>
            <a:miter lim="800000"/>
            <a:headEnd/>
            <a:tailEnd/>
          </a:ln>
        </p:spPr>
        <p:txBody>
          <a:bodyPr>
            <a:spAutoFit/>
          </a:bodyPr>
          <a:lstStyle/>
          <a:p>
            <a:pPr algn="just">
              <a:spcBef>
                <a:spcPts val="0"/>
              </a:spcBef>
            </a:pPr>
            <a:r>
              <a:rPr lang="fr-CA" dirty="0" smtClean="0">
                <a:solidFill>
                  <a:schemeClr val="bg1"/>
                </a:solidFill>
                <a:latin typeface="Helvetica" pitchFamily="34" charset="0"/>
              </a:rPr>
              <a:t>6 derniers mois</a:t>
            </a:r>
            <a:endParaRPr lang="fr-CA" dirty="0">
              <a:solidFill>
                <a:schemeClr val="bg1"/>
              </a:solidFill>
              <a:latin typeface="Helvetica" pitchFamily="34" charset="0"/>
            </a:endParaRPr>
          </a:p>
          <a:p>
            <a:pPr algn="just">
              <a:spcBef>
                <a:spcPts val="0"/>
              </a:spcBef>
            </a:pPr>
            <a:r>
              <a:rPr lang="fr-CA" dirty="0" smtClean="0">
                <a:solidFill>
                  <a:schemeClr val="bg1"/>
                </a:solidFill>
                <a:latin typeface="Helvetica" pitchFamily="34" charset="0"/>
              </a:rPr>
              <a:t>Dernier </a:t>
            </a:r>
            <a:r>
              <a:rPr lang="fr-CA" dirty="0">
                <a:solidFill>
                  <a:schemeClr val="bg1"/>
                </a:solidFill>
                <a:latin typeface="Helvetica" pitchFamily="34" charset="0"/>
              </a:rPr>
              <a:t>questionnaire </a:t>
            </a:r>
            <a:r>
              <a:rPr lang="fr-CA" dirty="0" smtClean="0">
                <a:solidFill>
                  <a:schemeClr val="bg1"/>
                </a:solidFill>
                <a:latin typeface="Helvetica" pitchFamily="34" charset="0"/>
              </a:rPr>
              <a:t>complété, NP*: non prescrit</a:t>
            </a:r>
            <a:endParaRPr lang="fr-CA" dirty="0">
              <a:solidFill>
                <a:schemeClr val="bg1"/>
              </a:solidFill>
              <a:latin typeface="Helvetica" pitchFamily="34" charset="0"/>
            </a:endParaRPr>
          </a:p>
        </p:txBody>
      </p:sp>
      <p:sp>
        <p:nvSpPr>
          <p:cNvPr id="7" name="Text Box 6"/>
          <p:cNvSpPr txBox="1">
            <a:spLocks noChangeArrowheads="1"/>
          </p:cNvSpPr>
          <p:nvPr>
            <p:custDataLst>
              <p:tags r:id="rId3"/>
            </p:custDataLst>
          </p:nvPr>
        </p:nvSpPr>
        <p:spPr bwMode="auto">
          <a:xfrm>
            <a:off x="107504" y="3356992"/>
            <a:ext cx="2664296" cy="1518877"/>
          </a:xfrm>
          <a:prstGeom prst="rect">
            <a:avLst/>
          </a:prstGeom>
          <a:noFill/>
          <a:ln w="9525">
            <a:noFill/>
            <a:miter lim="800000"/>
            <a:headEnd/>
            <a:tailEnd/>
          </a:ln>
        </p:spPr>
        <p:txBody>
          <a:bodyPr wrap="square">
            <a:spAutoFit/>
          </a:bodyPr>
          <a:lstStyle/>
          <a:p>
            <a:pPr>
              <a:spcBef>
                <a:spcPct val="5000"/>
              </a:spcBef>
            </a:pPr>
            <a:r>
              <a:rPr lang="fr-CA" dirty="0" smtClean="0">
                <a:solidFill>
                  <a:schemeClr val="tx1">
                    <a:lumMod val="65000"/>
                    <a:lumOff val="35000"/>
                  </a:schemeClr>
                </a:solidFill>
                <a:latin typeface="Helvetica" pitchFamily="34" charset="0"/>
              </a:rPr>
              <a:t>Principaux médicaments opioïdes </a:t>
            </a:r>
            <a:r>
              <a:rPr lang="fr-CA" b="1" dirty="0" smtClean="0">
                <a:solidFill>
                  <a:schemeClr val="tx1">
                    <a:lumMod val="65000"/>
                    <a:lumOff val="35000"/>
                  </a:schemeClr>
                </a:solidFill>
                <a:latin typeface="Helvetica" pitchFamily="34" charset="0"/>
              </a:rPr>
              <a:t>:</a:t>
            </a:r>
            <a:endParaRPr lang="fr-CA" b="1"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Dilaudid</a:t>
            </a:r>
            <a:r>
              <a:rPr lang="fr-CA" dirty="0" smtClean="0">
                <a:solidFill>
                  <a:schemeClr val="tx1">
                    <a:lumMod val="65000"/>
                    <a:lumOff val="35000"/>
                  </a:schemeClr>
                </a:solidFill>
                <a:latin typeface="Helvetica" pitchFamily="34" charset="0"/>
              </a:rPr>
              <a:t> NP* : 16,5 %</a:t>
            </a:r>
            <a:endParaRPr lang="fr-CA" dirty="0">
              <a:solidFill>
                <a:schemeClr val="tx1">
                  <a:lumMod val="65000"/>
                  <a:lumOff val="35000"/>
                </a:schemeClr>
              </a:solidFill>
              <a:latin typeface="Helvetica" pitchFamily="34" charset="0"/>
            </a:endParaRPr>
          </a:p>
          <a:p>
            <a:pPr>
              <a:spcBef>
                <a:spcPct val="5000"/>
              </a:spcBef>
            </a:pPr>
            <a:r>
              <a:rPr lang="fr-CA" dirty="0" smtClean="0">
                <a:solidFill>
                  <a:schemeClr val="tx1">
                    <a:lumMod val="65000"/>
                    <a:lumOff val="35000"/>
                  </a:schemeClr>
                </a:solidFill>
                <a:latin typeface="Helvetica" pitchFamily="34" charset="0"/>
              </a:rPr>
              <a:t>Morphine NP : 11,0 %</a:t>
            </a:r>
            <a:endParaRPr lang="fr-CA"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Oxycodone</a:t>
            </a:r>
            <a:r>
              <a:rPr lang="fr-CA" dirty="0" smtClean="0">
                <a:solidFill>
                  <a:schemeClr val="tx1">
                    <a:lumMod val="65000"/>
                    <a:lumOff val="35000"/>
                  </a:schemeClr>
                </a:solidFill>
                <a:latin typeface="Helvetica" pitchFamily="34" charset="0"/>
              </a:rPr>
              <a:t> NP : 4,5 %</a:t>
            </a:r>
            <a:endParaRPr lang="fr-FR" dirty="0">
              <a:solidFill>
                <a:schemeClr val="tx1">
                  <a:lumMod val="65000"/>
                  <a:lumOff val="35000"/>
                </a:schemeClr>
              </a:solidFill>
              <a:latin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p:cNvSpPr txBox="1">
            <a:spLocks noGrp="1" noChangeArrowheads="1"/>
          </p:cNvSpPr>
          <p:nvPr>
            <p:ph type="title"/>
            <p:custDataLst>
              <p:tags r:id="rId1"/>
            </p:custDataLst>
          </p:nvPr>
        </p:nvSpPr>
        <p:spPr bwMode="auto">
          <a:xfrm>
            <a:off x="428596" y="14285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dirty="0" smtClean="0"/>
              <a:t>Injection de restes de drogue, 2011-2012</a:t>
            </a:r>
          </a:p>
        </p:txBody>
      </p:sp>
      <p:sp>
        <p:nvSpPr>
          <p:cNvPr id="3" name="Espace réservé du contenu 2"/>
          <p:cNvSpPr>
            <a:spLocks noGrp="1"/>
          </p:cNvSpPr>
          <p:nvPr>
            <p:ph idx="1"/>
          </p:nvPr>
        </p:nvSpPr>
        <p:spPr>
          <a:xfrm>
            <a:off x="457200" y="1600201"/>
            <a:ext cx="8229600" cy="3686187"/>
          </a:xfrm>
          <a:noFill/>
          <a:ln>
            <a:noFill/>
          </a:ln>
        </p:spPr>
        <p:txBody>
          <a:bodyPr>
            <a:normAutofit/>
          </a:bodyPr>
          <a:lstStyle/>
          <a:p>
            <a:r>
              <a:rPr lang="fr-CA" sz="2200" dirty="0" smtClean="0">
                <a:solidFill>
                  <a:schemeClr val="tx1">
                    <a:lumMod val="65000"/>
                    <a:lumOff val="35000"/>
                  </a:schemeClr>
                </a:solidFill>
              </a:rPr>
              <a:t>Injection de restes de drogues (</a:t>
            </a:r>
            <a:r>
              <a:rPr lang="fr-CA" sz="2200" dirty="0" err="1" smtClean="0">
                <a:solidFill>
                  <a:schemeClr val="tx1">
                    <a:lumMod val="65000"/>
                    <a:lumOff val="35000"/>
                  </a:schemeClr>
                </a:solidFill>
              </a:rPr>
              <a:t>wash</a:t>
            </a:r>
            <a:r>
              <a:rPr lang="fr-CA" sz="2200" dirty="0" smtClean="0">
                <a:solidFill>
                  <a:schemeClr val="tx1">
                    <a:lumMod val="65000"/>
                    <a:lumOff val="35000"/>
                  </a:schemeClr>
                </a:solidFill>
              </a:rPr>
              <a:t>) </a:t>
            </a:r>
            <a:r>
              <a:rPr lang="fr-FR" sz="2200" dirty="0" smtClean="0">
                <a:solidFill>
                  <a:schemeClr val="tx1">
                    <a:lumMod val="65000"/>
                    <a:lumOff val="35000"/>
                  </a:schemeClr>
                </a:solidFill>
              </a:rPr>
              <a:t>extraits à partir d’un coton, d’un filtre ou d’un contenant </a:t>
            </a:r>
            <a:r>
              <a:rPr lang="fr-CA" sz="2200" dirty="0" smtClean="0">
                <a:solidFill>
                  <a:schemeClr val="tx1">
                    <a:lumMod val="65000"/>
                    <a:lumOff val="35000"/>
                  </a:schemeClr>
                </a:solidFill>
              </a:rPr>
              <a:t>: </a:t>
            </a:r>
          </a:p>
          <a:p>
            <a:pPr lvl="1">
              <a:lnSpc>
                <a:spcPct val="80000"/>
              </a:lnSpc>
            </a:pPr>
            <a:r>
              <a:rPr lang="fr-CA" sz="2000" dirty="0" smtClean="0"/>
              <a:t>Oui : 57,3 % (525/916)</a:t>
            </a:r>
          </a:p>
          <a:p>
            <a:pPr lvl="4">
              <a:buNone/>
            </a:pPr>
            <a:endParaRPr lang="fr-FR" sz="2000" dirty="0" smtClean="0"/>
          </a:p>
          <a:p>
            <a:r>
              <a:rPr lang="fr-FR" sz="2200" dirty="0" smtClean="0">
                <a:solidFill>
                  <a:schemeClr val="tx1">
                    <a:lumMod val="65000"/>
                    <a:lumOff val="35000"/>
                  </a:schemeClr>
                </a:solidFill>
              </a:rPr>
              <a:t>Est-ce que c’est arrivé que le coton, le filtre ou le contenant utilisé pour faire le </a:t>
            </a:r>
            <a:r>
              <a:rPr lang="fr-FR" sz="2200" dirty="0" err="1" smtClean="0">
                <a:solidFill>
                  <a:schemeClr val="tx1">
                    <a:lumMod val="65000"/>
                    <a:lumOff val="35000"/>
                  </a:schemeClr>
                </a:solidFill>
              </a:rPr>
              <a:t>wash</a:t>
            </a:r>
            <a:r>
              <a:rPr lang="fr-FR" sz="2200" dirty="0" smtClean="0">
                <a:solidFill>
                  <a:schemeClr val="tx1">
                    <a:lumMod val="65000"/>
                    <a:lumOff val="35000"/>
                  </a:schemeClr>
                </a:solidFill>
              </a:rPr>
              <a:t> avait été </a:t>
            </a:r>
            <a:r>
              <a:rPr lang="fr-FR" sz="2200" b="1" dirty="0" smtClean="0">
                <a:solidFill>
                  <a:schemeClr val="tx1">
                    <a:lumMod val="65000"/>
                    <a:lumOff val="35000"/>
                  </a:schemeClr>
                </a:solidFill>
              </a:rPr>
              <a:t>utilisé par quelqu’un d’autre</a:t>
            </a:r>
            <a:r>
              <a:rPr lang="fr-FR" sz="2200" dirty="0" smtClean="0">
                <a:solidFill>
                  <a:schemeClr val="tx1">
                    <a:lumMod val="65000"/>
                    <a:lumOff val="35000"/>
                  </a:schemeClr>
                </a:solidFill>
              </a:rPr>
              <a:t>?</a:t>
            </a:r>
          </a:p>
          <a:p>
            <a:pPr lvl="1">
              <a:lnSpc>
                <a:spcPct val="80000"/>
              </a:lnSpc>
            </a:pPr>
            <a:r>
              <a:rPr lang="fr-CA" sz="2000" dirty="0" smtClean="0"/>
              <a:t>Oui : 31,3 % (163/520)</a:t>
            </a:r>
            <a:endParaRPr lang="fr-FR" sz="20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9</a:t>
            </a:fld>
            <a:endParaRPr lang="fr-CA" sz="1400" b="1" dirty="0">
              <a:solidFill>
                <a:schemeClr val="tx1"/>
              </a:solidFill>
              <a:latin typeface="HelveticaNeueLT Std Lt" pitchFamily="34" charset="0"/>
            </a:endParaRPr>
          </a:p>
        </p:txBody>
      </p:sp>
      <p:sp>
        <p:nvSpPr>
          <p:cNvPr id="7" name="Rectangle 6"/>
          <p:cNvSpPr/>
          <p:nvPr/>
        </p:nvSpPr>
        <p:spPr>
          <a:xfrm>
            <a:off x="395536" y="5373216"/>
            <a:ext cx="4572000" cy="923330"/>
          </a:xfrm>
          <a:prstGeom prst="rect">
            <a:avLst/>
          </a:prstGeom>
        </p:spPr>
        <p:txBody>
          <a:bodyPr>
            <a:spAutoFit/>
          </a:bodyPr>
          <a:lstStyle/>
          <a:p>
            <a:pPr algn="just">
              <a:spcBef>
                <a:spcPts val="0"/>
              </a:spcBef>
            </a:pPr>
            <a:r>
              <a:rPr lang="fr-CA" dirty="0" smtClean="0">
                <a:solidFill>
                  <a:schemeClr val="tx1">
                    <a:lumMod val="65000"/>
                    <a:lumOff val="35000"/>
                  </a:schemeClr>
                </a:solidFill>
                <a:latin typeface="Helvetica" pitchFamily="34" charset="0"/>
              </a:rPr>
              <a:t>2011-2012</a:t>
            </a:r>
          </a:p>
          <a:p>
            <a:pPr algn="just">
              <a:spcBef>
                <a:spcPts val="0"/>
              </a:spcBef>
            </a:pPr>
            <a:r>
              <a:rPr lang="fr-CA" dirty="0" smtClean="0">
                <a:solidFill>
                  <a:schemeClr val="tx1">
                    <a:lumMod val="65000"/>
                    <a:lumOff val="35000"/>
                  </a:schemeClr>
                </a:solidFill>
                <a:latin typeface="Helvetica" pitchFamily="34" charset="0"/>
              </a:rPr>
              <a:t>6 derniers mois</a:t>
            </a:r>
          </a:p>
          <a:p>
            <a:pPr algn="just">
              <a:spcBef>
                <a:spcPts val="0"/>
              </a:spcBef>
            </a:pPr>
            <a:r>
              <a:rPr lang="fr-CA" dirty="0" smtClean="0">
                <a:solidFill>
                  <a:schemeClr val="tx1">
                    <a:lumMod val="65000"/>
                    <a:lumOff val="35000"/>
                  </a:schemeClr>
                </a:solidFill>
                <a:latin typeface="Helvetica" pitchFamily="34" charset="0"/>
              </a:rPr>
              <a:t>Dernier questionnaire complété</a:t>
            </a:r>
            <a:endParaRPr lang="fr-FR" dirty="0">
              <a:solidFill>
                <a:schemeClr val="tx1">
                  <a:lumMod val="65000"/>
                  <a:lumOff val="35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10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6"/>
</p:tagLst>
</file>

<file path=ppt/tags/tag111.xml><?xml version="1.0" encoding="utf-8"?>
<p:tagLst xmlns:a="http://schemas.openxmlformats.org/drawingml/2006/main" xmlns:r="http://schemas.openxmlformats.org/officeDocument/2006/relationships" xmlns:p="http://schemas.openxmlformats.org/presentationml/2006/main">
  <p:tag name="NUM" val="67"/>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8"/>
</p:tagLst>
</file>

<file path=ppt/tags/tag73.xml><?xml version="1.0" encoding="utf-8"?>
<p:tagLst xmlns:a="http://schemas.openxmlformats.org/drawingml/2006/main" xmlns:r="http://schemas.openxmlformats.org/officeDocument/2006/relationships" xmlns:p="http://schemas.openxmlformats.org/presentationml/2006/main">
  <p:tag name="NUM" val="69"/>
</p:tagLst>
</file>

<file path=ppt/tags/tag74.xml><?xml version="1.0" encoding="utf-8"?>
<p:tagLst xmlns:a="http://schemas.openxmlformats.org/drawingml/2006/main" xmlns:r="http://schemas.openxmlformats.org/officeDocument/2006/relationships" xmlns:p="http://schemas.openxmlformats.org/presentationml/2006/main">
  <p:tag name="NUM" val="70"/>
</p:tagLst>
</file>

<file path=ppt/tags/tag75.xml><?xml version="1.0" encoding="utf-8"?>
<p:tagLst xmlns:a="http://schemas.openxmlformats.org/drawingml/2006/main" xmlns:r="http://schemas.openxmlformats.org/officeDocument/2006/relationships" xmlns:p="http://schemas.openxmlformats.org/presentationml/2006/main">
  <p:tag name="NUM" val="71"/>
</p:tagLst>
</file>

<file path=ppt/tags/tag76.xml><?xml version="1.0" encoding="utf-8"?>
<p:tagLst xmlns:a="http://schemas.openxmlformats.org/drawingml/2006/main" xmlns:r="http://schemas.openxmlformats.org/officeDocument/2006/relationships" xmlns:p="http://schemas.openxmlformats.org/presentationml/2006/main">
  <p:tag name="NUM" val="72"/>
</p:tagLst>
</file>

<file path=ppt/tags/tag77.xml><?xml version="1.0" encoding="utf-8"?>
<p:tagLst xmlns:a="http://schemas.openxmlformats.org/drawingml/2006/main" xmlns:r="http://schemas.openxmlformats.org/officeDocument/2006/relationships" xmlns:p="http://schemas.openxmlformats.org/presentationml/2006/main">
  <p:tag name="NUM" val="73"/>
</p:tagLst>
</file>

<file path=ppt/tags/tag78.xml><?xml version="1.0" encoding="utf-8"?>
<p:tagLst xmlns:a="http://schemas.openxmlformats.org/drawingml/2006/main" xmlns:r="http://schemas.openxmlformats.org/officeDocument/2006/relationships" xmlns:p="http://schemas.openxmlformats.org/presentationml/2006/main">
  <p:tag name="NUM" val="74"/>
</p:tagLst>
</file>

<file path=ppt/tags/tag79.xml><?xml version="1.0" encoding="utf-8"?>
<p:tagLst xmlns:a="http://schemas.openxmlformats.org/drawingml/2006/main" xmlns:r="http://schemas.openxmlformats.org/officeDocument/2006/relationships" xmlns:p="http://schemas.openxmlformats.org/presentationml/2006/main">
  <p:tag name="NUM" val="7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6"/>
</p:tagLst>
</file>

<file path=ppt/tags/tag81.xml><?xml version="1.0" encoding="utf-8"?>
<p:tagLst xmlns:a="http://schemas.openxmlformats.org/drawingml/2006/main" xmlns:r="http://schemas.openxmlformats.org/officeDocument/2006/relationships" xmlns:p="http://schemas.openxmlformats.org/presentationml/2006/main">
  <p:tag name="NUM" val="77"/>
</p:tagLst>
</file>

<file path=ppt/tags/tag82.xml><?xml version="1.0" encoding="utf-8"?>
<p:tagLst xmlns:a="http://schemas.openxmlformats.org/drawingml/2006/main" xmlns:r="http://schemas.openxmlformats.org/officeDocument/2006/relationships" xmlns:p="http://schemas.openxmlformats.org/presentationml/2006/main">
  <p:tag name="NUM" val="78"/>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Model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23EE7E-6EC6-4A56-BAEC-3F571487422D}"/>
</file>

<file path=customXml/itemProps2.xml><?xml version="1.0" encoding="utf-8"?>
<ds:datastoreItem xmlns:ds="http://schemas.openxmlformats.org/officeDocument/2006/customXml" ds:itemID="{8F6F2C11-7718-4B42-98C1-93DBC8B0A323}"/>
</file>

<file path=customXml/itemProps3.xml><?xml version="1.0" encoding="utf-8"?>
<ds:datastoreItem xmlns:ds="http://schemas.openxmlformats.org/officeDocument/2006/customXml" ds:itemID="{1BCAFB15-A7EE-407B-B117-EEF344818699}"/>
</file>

<file path=docProps/app.xml><?xml version="1.0" encoding="utf-8"?>
<Properties xmlns="http://schemas.openxmlformats.org/officeDocument/2006/extended-properties" xmlns:vt="http://schemas.openxmlformats.org/officeDocument/2006/docPropsVTypes">
  <Template>ModelePPT</Template>
  <TotalTime>8008</TotalTime>
  <Words>2931</Words>
  <Application>Microsoft Office PowerPoint</Application>
  <PresentationFormat>Affichage à l'écran (4:3)</PresentationFormat>
  <Paragraphs>852</Paragraphs>
  <Slides>26</Slides>
  <Notes>23</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ModelePPT</vt:lpstr>
      <vt:lpstr>Surveillance des maladies infectieuses chez les Utilisateurs de Drogues par Injection </vt:lpstr>
      <vt:lpstr>Qu’est-ce que SurvUDI?</vt:lpstr>
      <vt:lpstr>Méthodologie</vt:lpstr>
      <vt:lpstr>Caractéristiques sociodémographiques</vt:lpstr>
      <vt:lpstr>Diapositive 5</vt:lpstr>
      <vt:lpstr>Principales drogues injectées 2009-2012</vt:lpstr>
      <vt:lpstr>Diapositive 7</vt:lpstr>
      <vt:lpstr>Diapositive 8</vt:lpstr>
      <vt:lpstr>Injection de restes de drogue, 2011-2012</vt:lpstr>
      <vt:lpstr>Injection en centre de détention, 2011-2012</vt:lpstr>
      <vt:lpstr>Utilisation de seringues et de matériels déjà utilisés par quelqu’un d’autre</vt:lpstr>
      <vt:lpstr>Infection par le VIH et le VHC</vt:lpstr>
      <vt:lpstr>Prévalence du VIH, variations régionales (2003-2012)</vt:lpstr>
      <vt:lpstr>Prévalence des anticorps contre le VHC variations régionales (2003-2012)</vt:lpstr>
      <vt:lpstr>Incidence VIH et VHC (par 100 PA) Variations régionales</vt:lpstr>
      <vt:lpstr>Diapositive 16</vt:lpstr>
      <vt:lpstr>Facteurs de risque de l’incidence du VIH</vt:lpstr>
      <vt:lpstr>Dépistage et prise en charge VIH/VHC 2003-2012</vt:lpstr>
      <vt:lpstr>Utilisation des CAMI, 2011-2012</vt:lpstr>
      <vt:lpstr>Utilisation des CAMI, 2011-2012</vt:lpstr>
      <vt:lpstr>Impact sur les interventions</vt:lpstr>
      <vt:lpstr>Impact sur les interventions (2)</vt:lpstr>
      <vt:lpstr>Impact sur les interventions (3)</vt:lpstr>
      <vt:lpstr>Impact sur les interventions (4)</vt:lpstr>
      <vt:lpstr>Remerciements</vt:lpstr>
      <vt:lpstr>L’équipe SurvUDI</vt:lpstr>
    </vt:vector>
  </TitlesOfParts>
  <Company>INSPQ&lt;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petisa01</cp:lastModifiedBy>
  <cp:revision>800</cp:revision>
  <dcterms:created xsi:type="dcterms:W3CDTF">2008-03-27T18:37:13Z</dcterms:created>
  <dcterms:modified xsi:type="dcterms:W3CDTF">2014-08-04T15:21:29Z</dcterms:modified>
</cp:coreProperties>
</file>