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tags/tag92.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30.xml" ContentType="application/vnd.openxmlformats-officedocument.presentationml.notesSlide+xml"/>
  <Override PartName="/ppt/tags/tag8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tags/tag68.xml" ContentType="application/vnd.openxmlformats-officedocument.presentationml.tags+xml"/>
  <Override PartName="/ppt/tags/tag86.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ppt/notesSlides/notesSlide35.xml" ContentType="application/vnd.openxmlformats-officedocument.presentationml.notesSlide+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notesSlides/notesSlide42.xml" ContentType="application/vnd.openxmlformats-officedocument.presentationml.notesSlide+xml"/>
  <Override PartName="/ppt/tags/tag93.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notesSlides/notesSlide31.xml" ContentType="application/vnd.openxmlformats-officedocument.presentationml.notesSlide+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tags/tag76.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notesSlides/notesSlide32.xml" ContentType="application/vnd.openxmlformats-officedocument.presentationml.notesSlide+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notesSlides/notesSlide37.xml" ContentType="application/vnd.openxmlformats-officedocument.presentationml.notesSlide+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notesSlides/notesSlide26.xml" ContentType="application/vnd.openxmlformats-officedocument.presentationml.notesSlide+xml"/>
  <Override PartName="/ppt/tags/tag66.xml" ContentType="application/vnd.openxmlformats-officedocument.presentationml.tags+xml"/>
  <Override PartName="/ppt/tags/tag84.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notesSlides/notesSlide33.xml" ContentType="application/vnd.openxmlformats-officedocument.presentationml.notesSlide+xml"/>
  <Override PartName="/ppt/tags/tag73.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notesSlides/notesSlide40.xml" ContentType="application/vnd.openxmlformats-officedocument.presentationml.notesSlide+xml"/>
  <Override PartName="/ppt/tags/tag80.xml" ContentType="application/vnd.openxmlformats-officedocument.presentationml.tags+xml"/>
  <Override PartName="/ppt/tags/tag9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notesSlides/notesSlide45.xml" ContentType="application/vnd.openxmlformats-officedocument.presentationml.notesSlide+xml"/>
  <Override PartName="/ppt/slides/slide32.xml" ContentType="application/vnd.openxmlformats-officedocument.presentationml.slide+xml"/>
  <Override PartName="/ppt/tags/tag56.xml" ContentType="application/vnd.openxmlformats-officedocument.presentationml.tags+xml"/>
  <Override PartName="/ppt/notesSlides/notesSlide34.xml" ContentType="application/vnd.openxmlformats-officedocument.presentationml.notesSlide+xml"/>
  <Override PartName="/ppt/tags/tag6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8" r:id="rId1"/>
  </p:sldMasterIdLst>
  <p:notesMasterIdLst>
    <p:notesMasterId r:id="rId49"/>
  </p:notesMasterIdLst>
  <p:handoutMasterIdLst>
    <p:handoutMasterId r:id="rId50"/>
  </p:handoutMasterIdLst>
  <p:sldIdLst>
    <p:sldId id="256" r:id="rId2"/>
    <p:sldId id="374" r:id="rId3"/>
    <p:sldId id="398" r:id="rId4"/>
    <p:sldId id="429" r:id="rId5"/>
    <p:sldId id="397" r:id="rId6"/>
    <p:sldId id="408" r:id="rId7"/>
    <p:sldId id="399" r:id="rId8"/>
    <p:sldId id="418" r:id="rId9"/>
    <p:sldId id="403" r:id="rId10"/>
    <p:sldId id="432" r:id="rId11"/>
    <p:sldId id="409" r:id="rId12"/>
    <p:sldId id="378" r:id="rId13"/>
    <p:sldId id="380" r:id="rId14"/>
    <p:sldId id="430" r:id="rId15"/>
    <p:sldId id="433" r:id="rId16"/>
    <p:sldId id="431" r:id="rId17"/>
    <p:sldId id="434" r:id="rId18"/>
    <p:sldId id="411" r:id="rId19"/>
    <p:sldId id="410" r:id="rId20"/>
    <p:sldId id="404" r:id="rId21"/>
    <p:sldId id="382" r:id="rId22"/>
    <p:sldId id="383" r:id="rId23"/>
    <p:sldId id="437" r:id="rId24"/>
    <p:sldId id="436" r:id="rId25"/>
    <p:sldId id="435" r:id="rId26"/>
    <p:sldId id="405" r:id="rId27"/>
    <p:sldId id="348" r:id="rId28"/>
    <p:sldId id="406" r:id="rId29"/>
    <p:sldId id="421" r:id="rId30"/>
    <p:sldId id="416" r:id="rId31"/>
    <p:sldId id="413" r:id="rId32"/>
    <p:sldId id="392" r:id="rId33"/>
    <p:sldId id="400" r:id="rId34"/>
    <p:sldId id="358" r:id="rId35"/>
    <p:sldId id="417" r:id="rId36"/>
    <p:sldId id="396" r:id="rId37"/>
    <p:sldId id="395" r:id="rId38"/>
    <p:sldId id="384" r:id="rId39"/>
    <p:sldId id="401" r:id="rId40"/>
    <p:sldId id="440" r:id="rId41"/>
    <p:sldId id="439" r:id="rId42"/>
    <p:sldId id="441" r:id="rId43"/>
    <p:sldId id="393" r:id="rId44"/>
    <p:sldId id="446" r:id="rId45"/>
    <p:sldId id="447" r:id="rId46"/>
    <p:sldId id="443" r:id="rId47"/>
    <p:sldId id="426" r:id="rId48"/>
  </p:sldIdLst>
  <p:sldSz cx="9144000" cy="6858000" type="screen4x3"/>
  <p:notesSz cx="7010400" cy="92964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qmar01" initials="MC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ED9D"/>
    <a:srgbClr val="B3ECEF"/>
    <a:srgbClr val="F3F7D1"/>
    <a:srgbClr val="F8FCC8"/>
    <a:srgbClr val="F2F995"/>
    <a:srgbClr val="CCCC00"/>
    <a:srgbClr val="EAB800"/>
    <a:srgbClr val="C89D00"/>
    <a:srgbClr val="E6B500"/>
    <a:srgbClr val="A5ACBB"/>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75952" autoAdjust="0"/>
  </p:normalViewPr>
  <p:slideViewPr>
    <p:cSldViewPr>
      <p:cViewPr>
        <p:scale>
          <a:sx n="60" d="100"/>
          <a:sy n="60" d="100"/>
        </p:scale>
        <p:origin x="-2364" y="-6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56"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fr-CA"/>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3FFE5131-13A9-4CA7-A13C-5C495A1B1B16}" type="datetimeFigureOut">
              <a:rPr lang="fr-CA"/>
              <a:pPr>
                <a:defRPr/>
              </a:pPr>
              <a:t>2013-09-24</a:t>
            </a:fld>
            <a:endParaRPr lang="fr-CA"/>
          </a:p>
        </p:txBody>
      </p:sp>
      <p:sp>
        <p:nvSpPr>
          <p:cNvPr id="4" name="Espace réservé du pied de page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fr-CA"/>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E8AA364F-F42E-463A-9DAC-DD6A16289FDE}" type="slidenum">
              <a:rPr lang="fr-CA"/>
              <a:pPr>
                <a:defRPr/>
              </a:pPr>
              <a:t>‹N°›</a:t>
            </a:fld>
            <a:endParaRPr lang="fr-CA"/>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fr-CA"/>
          </a:p>
        </p:txBody>
      </p:sp>
      <p:sp>
        <p:nvSpPr>
          <p:cNvPr id="3" name="Espace réservé de la date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EA4F9410-D6F5-49F7-8C90-7FEEE4DEB6C6}" type="datetimeFigureOut">
              <a:rPr lang="fr-CA"/>
              <a:pPr>
                <a:defRPr/>
              </a:pPr>
              <a:t>2013-09-24</a:t>
            </a:fld>
            <a:endParaRPr lang="fr-CA"/>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fr-CA" noProof="0"/>
          </a:p>
        </p:txBody>
      </p:sp>
      <p:sp>
        <p:nvSpPr>
          <p:cNvPr id="5" name="Espace réservé des commentaires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A" noProof="0"/>
          </a:p>
        </p:txBody>
      </p:sp>
      <p:sp>
        <p:nvSpPr>
          <p:cNvPr id="6" name="Espace réservé du pied de page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fr-CA"/>
          </a:p>
        </p:txBody>
      </p:sp>
      <p:sp>
        <p:nvSpPr>
          <p:cNvPr id="7" name="Espace réservé du numéro de diapositive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4484A84B-198B-4E96-98F6-563C34998307}" type="slidenum">
              <a:rPr lang="fr-CA"/>
              <a:pPr>
                <a:defRPr/>
              </a:pPr>
              <a:t>‹N°›</a:t>
            </a:fld>
            <a:endParaRPr lang="fr-CA"/>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438912" indent="-320040" fontAlgn="auto">
              <a:spcBef>
                <a:spcPts val="0"/>
              </a:spcBef>
              <a:spcAft>
                <a:spcPts val="0"/>
              </a:spcAft>
              <a:defRPr/>
            </a:pPr>
            <a:r>
              <a:rPr lang="fr-CA" sz="1000" dirty="0" smtClean="0">
                <a:solidFill>
                  <a:schemeClr val="bg1"/>
                </a:solidFill>
              </a:rPr>
              <a:t>Aperçu : Cette présentation est basée sur le TOPO  </a:t>
            </a:r>
            <a:r>
              <a:rPr lang="fr-CA" sz="1000" i="1" dirty="0" smtClean="0">
                <a:solidFill>
                  <a:schemeClr val="bg1"/>
                </a:solidFill>
              </a:rPr>
              <a:t>Boissons</a:t>
            </a:r>
            <a:r>
              <a:rPr lang="fr-CA" sz="1000" i="1" baseline="0" dirty="0" smtClean="0">
                <a:solidFill>
                  <a:schemeClr val="bg1"/>
                </a:solidFill>
              </a:rPr>
              <a:t> </a:t>
            </a:r>
            <a:r>
              <a:rPr lang="fr-CA" sz="1000" i="1" dirty="0" smtClean="0">
                <a:solidFill>
                  <a:schemeClr val="bg1"/>
                </a:solidFill>
              </a:rPr>
              <a:t>énergisantes : entre menace et banalisation  </a:t>
            </a:r>
            <a:r>
              <a:rPr lang="fr-CA" sz="1000" i="0" dirty="0" smtClean="0">
                <a:solidFill>
                  <a:schemeClr val="bg1"/>
                </a:solidFill>
              </a:rPr>
              <a:t>et</a:t>
            </a:r>
            <a:r>
              <a:rPr lang="fr-CA" sz="1000" i="1" dirty="0" smtClean="0">
                <a:solidFill>
                  <a:schemeClr val="bg1"/>
                </a:solidFill>
              </a:rPr>
              <a:t> </a:t>
            </a:r>
            <a:r>
              <a:rPr lang="fr-CA" sz="1000" dirty="0" smtClean="0">
                <a:solidFill>
                  <a:schemeClr val="bg1"/>
                </a:solidFill>
              </a:rPr>
              <a:t>la synthèse des connaissances </a:t>
            </a:r>
            <a:r>
              <a:rPr lang="fr-CA" sz="1000" i="1" dirty="0" smtClean="0">
                <a:solidFill>
                  <a:schemeClr val="bg1"/>
                </a:solidFill>
              </a:rPr>
              <a:t>Boissons énergisantes : risques reliés à la santé et perspectives de santé publique. Mise à jour</a:t>
            </a:r>
            <a:r>
              <a:rPr lang="fr-CA" sz="1000" dirty="0" smtClean="0">
                <a:solidFill>
                  <a:schemeClr val="bg1"/>
                </a:solidFill>
              </a:rPr>
              <a:t> qui sont disponibles au http://www.inspq.qc.ca</a:t>
            </a:r>
            <a:endParaRPr kumimoji="0" lang="fr-CA" sz="1000" i="0" u="none" strike="noStrike" kern="1200" cap="none" spc="0" normalizeH="0" baseline="0" noProof="0" dirty="0" smtClean="0">
              <a:ln>
                <a:noFill/>
              </a:ln>
              <a:solidFill>
                <a:schemeClr val="bg1"/>
              </a:solidFill>
              <a:effectLst/>
              <a:uLnTx/>
              <a:uFillTx/>
              <a:latin typeface="+mn-lt"/>
              <a:ea typeface="+mn-ea"/>
              <a:cs typeface="+mn-cs"/>
            </a:endParaRPr>
          </a:p>
          <a:p>
            <a:pPr eaLnBrk="1" hangingPunct="1">
              <a:spcBef>
                <a:spcPct val="0"/>
              </a:spcBef>
            </a:pPr>
            <a:endParaRPr lang="fr-CA" sz="1000" dirty="0" smtClean="0"/>
          </a:p>
        </p:txBody>
      </p:sp>
      <p:sp>
        <p:nvSpPr>
          <p:cNvPr id="1638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BA9D5-1EF2-4729-906F-C7A4FE2AB6B9}" type="slidenum">
              <a:rPr lang="fr-CA"/>
              <a:pPr fontAlgn="base">
                <a:spcBef>
                  <a:spcPct val="0"/>
                </a:spcBef>
                <a:spcAft>
                  <a:spcPct val="0"/>
                </a:spcAft>
                <a:defRPr/>
              </a:pPr>
              <a:t>1</a:t>
            </a:fld>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caféine est le principal ingrédient actif des boissons énergisantes. Bi</a:t>
            </a:r>
            <a:r>
              <a:rPr lang="fr-CA" sz="1200" kern="1200" dirty="0" smtClean="0">
                <a:solidFill>
                  <a:schemeClr val="tx1"/>
                </a:solidFill>
                <a:latin typeface="+mn-lt"/>
                <a:ea typeface="+mn-ea"/>
                <a:cs typeface="+mn-cs"/>
              </a:rPr>
              <a:t>en qu’elle puisse produire un certain effet stimulant recherché (hausse d’énergie temporaire, amélioration de la concentration, maintien de l’éveil), ses effets ne sont pas que positifs. </a:t>
            </a:r>
          </a:p>
          <a:p>
            <a:r>
              <a:rPr lang="fr-CA" sz="1200" kern="1200" dirty="0" smtClean="0">
                <a:solidFill>
                  <a:schemeClr val="tx1"/>
                </a:solidFill>
                <a:latin typeface="+mn-lt"/>
                <a:ea typeface="+mn-ea"/>
                <a:cs typeface="+mn-cs"/>
              </a:rPr>
              <a:t>Même lors d’une consommation modérée de caféine, certaines personnes peuvent ressentir des effets désagréables tels que : maux de tête, palpitations, agitation, irritabilité, nervosité, tremblements et troubles gastro-intestinaux</a:t>
            </a:r>
            <a:r>
              <a:rPr lang="fr-FR" sz="1200" b="1" kern="1200" dirty="0" smtClean="0">
                <a:solidFill>
                  <a:schemeClr val="tx1"/>
                </a:solidFill>
                <a:latin typeface="+mn-lt"/>
                <a:ea typeface="+mn-ea"/>
                <a:cs typeface="+mn-cs"/>
              </a:rPr>
              <a:t>.</a:t>
            </a:r>
            <a:r>
              <a:rPr lang="fr-FR" sz="1200" kern="1200" dirty="0" smtClean="0">
                <a:solidFill>
                  <a:schemeClr val="tx1"/>
                </a:solidFill>
                <a:latin typeface="+mn-lt"/>
                <a:ea typeface="+mn-ea"/>
                <a:cs typeface="+mn-cs"/>
              </a:rPr>
              <a:t> </a:t>
            </a:r>
          </a:p>
          <a:p>
            <a:r>
              <a:rPr lang="fr-CA" sz="1200" kern="1200" dirty="0" smtClean="0">
                <a:solidFill>
                  <a:schemeClr val="tx1"/>
                </a:solidFill>
                <a:latin typeface="+mn-lt"/>
                <a:ea typeface="+mn-ea"/>
                <a:cs typeface="+mn-cs"/>
              </a:rPr>
              <a:t>Notons que la sensibilité à la caféine peut varier grandement d’un individu à l’autre. </a:t>
            </a:r>
            <a:endParaRPr lang="fr-FR" sz="1200" kern="1200" dirty="0" smtClean="0">
              <a:solidFill>
                <a:schemeClr val="tx1"/>
              </a:solidFill>
              <a:latin typeface="+mn-lt"/>
              <a:ea typeface="+mn-ea"/>
              <a:cs typeface="+mn-cs"/>
            </a:endParaRPr>
          </a:p>
          <a:p>
            <a:endParaRPr lang="fr-CA" sz="1200"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484A84B-198B-4E96-98F6-563C34998307}" type="slidenum">
              <a:rPr lang="fr-CA" smtClean="0"/>
              <a:pPr>
                <a:defRPr/>
              </a:pPr>
              <a:t>10</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93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sz="1200" kern="1200" dirty="0" smtClean="0">
                <a:solidFill>
                  <a:schemeClr val="tx1"/>
                </a:solidFill>
                <a:latin typeface="+mn-lt"/>
                <a:ea typeface="+mn-ea"/>
                <a:cs typeface="+mn-cs"/>
              </a:rPr>
              <a:t>Peu importe le groupe d’âge et la condition médicale, un apport quotidien en caféine supérieur aux limites recommandées (voir figure) peut éventuellement entraîner l’apparition de symptômes d’intoxication aigüe à cette substance, depuis la nausée, suivie de vomissements, jusqu’à des convulsions ou des problèmes cardiaques graves.</a:t>
            </a:r>
            <a:endParaRPr lang="fr-CA" dirty="0" smtClean="0"/>
          </a:p>
        </p:txBody>
      </p:sp>
      <p:sp>
        <p:nvSpPr>
          <p:cNvPr id="4" name="Espace réservé du numéro de diapositive 3"/>
          <p:cNvSpPr>
            <a:spLocks noGrp="1"/>
          </p:cNvSpPr>
          <p:nvPr>
            <p:ph type="sldNum" sz="quarter" idx="5"/>
          </p:nvPr>
        </p:nvSpPr>
        <p:spPr/>
        <p:txBody>
          <a:bodyPr/>
          <a:lstStyle/>
          <a:p>
            <a:pPr>
              <a:defRPr/>
            </a:pPr>
            <a:fld id="{E97B2062-64DF-48AC-9D75-3E9AA2BFCEED}" type="slidenum">
              <a:rPr lang="fr-CA" smtClean="0"/>
              <a:pPr>
                <a:defRPr/>
              </a:pPr>
              <a:t>11</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04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sz="1200" kern="1200" dirty="0" smtClean="0">
                <a:solidFill>
                  <a:schemeClr val="tx1"/>
                </a:solidFill>
                <a:latin typeface="+mn-lt"/>
                <a:ea typeface="+mn-ea"/>
                <a:cs typeface="+mn-cs"/>
              </a:rPr>
              <a:t>En outre, une dépendance physique et psychologique à la caféine peut se développer à la suite d’une consommation régulière (même à dose modérée) de produits qui en contiennent, et ainsi induire des symptômes de sevrage à l’arrêt de la consommation (ex. : baisse d’énergie, somnolence, humeur dépressive, difficulté de concentration, maux de tête, irritabilité). </a:t>
            </a:r>
          </a:p>
          <a:p>
            <a:r>
              <a:rPr lang="fr-CA" sz="1200" kern="1200" dirty="0" smtClean="0">
                <a:solidFill>
                  <a:schemeClr val="tx1"/>
                </a:solidFill>
                <a:latin typeface="+mn-lt"/>
                <a:ea typeface="+mn-ea"/>
                <a:cs typeface="+mn-cs"/>
              </a:rPr>
              <a:t>Ces symptômes sont souvent à l’opposé des effets stimulants recherchés et</a:t>
            </a:r>
            <a:r>
              <a:rPr lang="fr-CA" sz="1200" kern="1200" baseline="0" dirty="0" smtClean="0">
                <a:solidFill>
                  <a:schemeClr val="tx1"/>
                </a:solidFill>
                <a:latin typeface="+mn-lt"/>
                <a:ea typeface="+mn-ea"/>
                <a:cs typeface="+mn-cs"/>
              </a:rPr>
              <a:t> l</a:t>
            </a:r>
            <a:r>
              <a:rPr lang="fr-CA" sz="1200" kern="1200" dirty="0" smtClean="0">
                <a:solidFill>
                  <a:schemeClr val="tx1"/>
                </a:solidFill>
                <a:latin typeface="+mn-lt"/>
                <a:ea typeface="+mn-ea"/>
                <a:cs typeface="+mn-cs"/>
              </a:rPr>
              <a:t>a durée d’une nuit de sommeil peut</a:t>
            </a:r>
            <a:r>
              <a:rPr lang="fr-CA" sz="1200" kern="1200" baseline="0" dirty="0" smtClean="0">
                <a:solidFill>
                  <a:schemeClr val="tx1"/>
                </a:solidFill>
                <a:latin typeface="+mn-lt"/>
                <a:ea typeface="+mn-ea"/>
                <a:cs typeface="+mn-cs"/>
              </a:rPr>
              <a:t> être </a:t>
            </a:r>
            <a:r>
              <a:rPr lang="fr-CA" sz="1200" kern="1200" dirty="0" smtClean="0">
                <a:solidFill>
                  <a:schemeClr val="tx1"/>
                </a:solidFill>
                <a:latin typeface="+mn-lt"/>
                <a:ea typeface="+mn-ea"/>
                <a:cs typeface="+mn-cs"/>
              </a:rPr>
              <a:t>suffisante pour qu’ils soient ressentis au réveil.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pPr>
              <a:defRPr/>
            </a:pPr>
            <a:fld id="{B8B0AC7D-F514-4C91-A809-1A9F3B9A747D}" type="slidenum">
              <a:rPr lang="fr-CA" smtClean="0"/>
              <a:pPr>
                <a:defRPr/>
              </a:pPr>
              <a:t>12</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sz="1200" kern="1200" dirty="0" smtClean="0">
                <a:solidFill>
                  <a:schemeClr val="tx1"/>
                </a:solidFill>
                <a:latin typeface="+mn-lt"/>
                <a:ea typeface="+mn-ea"/>
                <a:cs typeface="+mn-cs"/>
              </a:rPr>
              <a:t>Les enfants et les adolescents sont beaucoup plus susceptibles à l’apparition d’effets indésirables lorsqu’ils consomment de la caféine</a:t>
            </a:r>
            <a:r>
              <a:rPr lang="fr-CA" sz="1200" kern="1200" baseline="30000" dirty="0" smtClean="0">
                <a:solidFill>
                  <a:schemeClr val="tx1"/>
                </a:solidFill>
                <a:latin typeface="+mn-lt"/>
                <a:ea typeface="+mn-ea"/>
                <a:cs typeface="+mn-cs"/>
              </a:rPr>
              <a:t>(1)</a:t>
            </a:r>
            <a:r>
              <a:rPr lang="fr-CA" sz="1200" kern="1200" dirty="0" smtClean="0">
                <a:solidFill>
                  <a:schemeClr val="tx1"/>
                </a:solidFill>
                <a:latin typeface="+mn-lt"/>
                <a:ea typeface="+mn-ea"/>
                <a:cs typeface="+mn-cs"/>
              </a:rPr>
              <a:t>.</a:t>
            </a:r>
          </a:p>
          <a:p>
            <a:r>
              <a:rPr lang="fr-CA" sz="1200" kern="1200" dirty="0" smtClean="0">
                <a:solidFill>
                  <a:schemeClr val="tx1"/>
                </a:solidFill>
                <a:latin typeface="+mn-lt"/>
                <a:ea typeface="+mn-ea"/>
                <a:cs typeface="+mn-cs"/>
              </a:rPr>
              <a:t>Ceux qui sont atteints d’une maladie chronique (cardiovasculaire, psychiatrique, neurologique, gastroduodénale, hépatique, rénale) sont d’autant plus sensibles à cette substance et peuvent présenter de la toxicité, et ce, même à des apports inférieurs aux limites recommandées.</a:t>
            </a:r>
          </a:p>
          <a:p>
            <a:r>
              <a:rPr lang="fr-CA" sz="1200" kern="1200" dirty="0" smtClean="0">
                <a:solidFill>
                  <a:schemeClr val="tx1"/>
                </a:solidFill>
                <a:latin typeface="+mn-lt"/>
                <a:ea typeface="+mn-ea"/>
                <a:cs typeface="+mn-cs"/>
              </a:rPr>
              <a:t>Par ailleurs, il existe plusieurs interactions médicamenteuses importantes avec la caféine (ex. : </a:t>
            </a:r>
            <a:r>
              <a:rPr lang="fr-CA" sz="1200" kern="1200" dirty="0" err="1" smtClean="0">
                <a:solidFill>
                  <a:schemeClr val="tx1"/>
                </a:solidFill>
                <a:latin typeface="+mn-lt"/>
                <a:ea typeface="+mn-ea"/>
                <a:cs typeface="+mn-cs"/>
              </a:rPr>
              <a:t>Clozaril</a:t>
            </a:r>
            <a:r>
              <a:rPr lang="fr-CA" sz="1200" kern="1200" baseline="30000" dirty="0" err="1" smtClean="0">
                <a:solidFill>
                  <a:schemeClr val="tx1"/>
                </a:solidFill>
                <a:latin typeface="+mn-lt"/>
                <a:ea typeface="+mn-ea"/>
                <a:cs typeface="+mn-cs"/>
              </a:rPr>
              <a:t>md</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Ritalin</a:t>
            </a:r>
            <a:r>
              <a:rPr lang="fr-CA" sz="1200" kern="1200" baseline="30000" dirty="0" err="1" smtClean="0">
                <a:solidFill>
                  <a:schemeClr val="tx1"/>
                </a:solidFill>
                <a:latin typeface="+mn-lt"/>
                <a:ea typeface="+mn-ea"/>
                <a:cs typeface="+mn-cs"/>
              </a:rPr>
              <a:t>md</a:t>
            </a:r>
            <a:r>
              <a:rPr lang="fr-CA" sz="1200" kern="1200" dirty="0" smtClean="0">
                <a:solidFill>
                  <a:schemeClr val="tx1"/>
                </a:solidFill>
                <a:latin typeface="+mn-lt"/>
                <a:ea typeface="+mn-ea"/>
                <a:cs typeface="+mn-cs"/>
              </a:rPr>
              <a:t>, amphétamines) qui peuvent entraîner des effets indésirables à la suite d’une consommation de boissons énergisantes. </a:t>
            </a:r>
            <a:endParaRPr lang="fr-FR" sz="1200" kern="1200" dirty="0" smtClean="0">
              <a:solidFill>
                <a:schemeClr val="tx1"/>
              </a:solidFill>
              <a:latin typeface="+mn-lt"/>
              <a:ea typeface="+mn-ea"/>
              <a:cs typeface="+mn-cs"/>
            </a:endParaRPr>
          </a:p>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pPr>
              <a:defRPr/>
            </a:pPr>
            <a:fld id="{B9AD7BDB-DE09-432B-97B8-A45504AE2A3D}" type="slidenum">
              <a:rPr lang="fr-CA" smtClean="0"/>
              <a:pPr>
                <a:defRPr/>
              </a:pPr>
              <a:t>13</a:t>
            </a:fld>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endParaRPr lang="fr-CA"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latin typeface="+mn-lt"/>
                <a:ea typeface="+mn-ea"/>
                <a:cs typeface="+mn-cs"/>
              </a:rPr>
              <a:t>La règlementation des boissons</a:t>
            </a:r>
            <a:r>
              <a:rPr lang="fr-CA" sz="1200" kern="1200" baseline="0" dirty="0" smtClean="0">
                <a:solidFill>
                  <a:schemeClr val="tx1"/>
                </a:solidFill>
                <a:latin typeface="+mn-lt"/>
                <a:ea typeface="+mn-ea"/>
                <a:cs typeface="+mn-cs"/>
              </a:rPr>
              <a:t> énergisante en tant qu’aliment est</a:t>
            </a:r>
            <a:r>
              <a:rPr lang="fr-CA" sz="1200" kern="1200" dirty="0" smtClean="0">
                <a:solidFill>
                  <a:schemeClr val="tx1"/>
                </a:solidFill>
                <a:latin typeface="+mn-lt"/>
                <a:ea typeface="+mn-ea"/>
                <a:cs typeface="+mn-cs"/>
              </a:rPr>
              <a:t> en vigueu</a:t>
            </a:r>
            <a:r>
              <a:rPr lang="fr-CA" sz="1200" kern="1200" baseline="0" dirty="0" smtClean="0">
                <a:solidFill>
                  <a:schemeClr val="tx1"/>
                </a:solidFill>
                <a:latin typeface="+mn-lt"/>
                <a:ea typeface="+mn-ea"/>
                <a:cs typeface="+mn-cs"/>
              </a:rPr>
              <a:t>r depuis dé</a:t>
            </a:r>
            <a:r>
              <a:rPr lang="fr-CA" sz="1200" kern="1200" dirty="0" smtClean="0">
                <a:solidFill>
                  <a:schemeClr val="tx1"/>
                </a:solidFill>
                <a:latin typeface="+mn-lt"/>
                <a:ea typeface="+mn-ea"/>
                <a:cs typeface="+mn-cs"/>
              </a:rPr>
              <a:t>cembre 2012. Les</a:t>
            </a:r>
            <a:r>
              <a:rPr lang="fr-CA" sz="1200" kern="1200" baseline="0" dirty="0" smtClean="0">
                <a:solidFill>
                  <a:schemeClr val="tx1"/>
                </a:solidFill>
                <a:latin typeface="+mn-lt"/>
                <a:ea typeface="+mn-ea"/>
                <a:cs typeface="+mn-cs"/>
              </a:rPr>
              <a:t> fabricants doivent se conformer aux exigences de composition depuis, mais ils ont jusqu’à décembre 2013 pour respecter les normes d’étiquetage</a:t>
            </a:r>
            <a:r>
              <a:rPr lang="fr-CA" sz="1200" kern="1200" dirty="0" smtClean="0">
                <a:solidFill>
                  <a:schemeClr val="tx1"/>
                </a:solidFill>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latin typeface="+mn-lt"/>
                <a:ea typeface="+mn-ea"/>
                <a:cs typeface="+mn-cs"/>
              </a:rPr>
              <a:t>La nouvelle règlementation ne </a:t>
            </a:r>
            <a:r>
              <a:rPr lang="fr-CA" sz="1200" kern="1200" baseline="0" dirty="0" smtClean="0">
                <a:solidFill>
                  <a:schemeClr val="tx1"/>
                </a:solidFill>
                <a:latin typeface="+mn-lt"/>
                <a:ea typeface="+mn-ea"/>
                <a:cs typeface="+mn-cs"/>
              </a:rPr>
              <a:t>s’applique par aux versions concentrées (</a:t>
            </a:r>
            <a:r>
              <a:rPr lang="fr-CA" sz="1200" i="1" kern="1200" baseline="0" dirty="0" err="1" smtClean="0">
                <a:solidFill>
                  <a:schemeClr val="tx1"/>
                </a:solidFill>
                <a:latin typeface="+mn-lt"/>
                <a:ea typeface="+mn-ea"/>
                <a:cs typeface="+mn-cs"/>
              </a:rPr>
              <a:t>energy</a:t>
            </a:r>
            <a:r>
              <a:rPr lang="fr-CA" sz="1200" i="1" kern="1200" baseline="0" dirty="0" smtClean="0">
                <a:solidFill>
                  <a:schemeClr val="tx1"/>
                </a:solidFill>
                <a:latin typeface="+mn-lt"/>
                <a:ea typeface="+mn-ea"/>
                <a:cs typeface="+mn-cs"/>
              </a:rPr>
              <a:t> </a:t>
            </a:r>
            <a:r>
              <a:rPr lang="fr-CA" sz="1200" i="1" kern="1200" baseline="0" dirty="0" err="1" smtClean="0">
                <a:solidFill>
                  <a:schemeClr val="tx1"/>
                </a:solidFill>
                <a:latin typeface="+mn-lt"/>
                <a:ea typeface="+mn-ea"/>
                <a:cs typeface="+mn-cs"/>
              </a:rPr>
              <a:t>shots</a:t>
            </a:r>
            <a:r>
              <a:rPr lang="fr-CA" sz="1200" kern="1200" baseline="0" dirty="0" smtClean="0">
                <a:solidFill>
                  <a:schemeClr val="tx1"/>
                </a:solidFill>
                <a:latin typeface="+mn-lt"/>
                <a:ea typeface="+mn-ea"/>
                <a:cs typeface="+mn-cs"/>
              </a:rPr>
              <a:t>). Celles-ci</a:t>
            </a:r>
            <a:r>
              <a:rPr lang="fr-CA" sz="1200" kern="1200" dirty="0" smtClean="0">
                <a:solidFill>
                  <a:schemeClr val="tx1"/>
                </a:solidFill>
                <a:latin typeface="+mn-lt"/>
                <a:ea typeface="+mn-ea"/>
                <a:cs typeface="+mn-cs"/>
              </a:rPr>
              <a:t> demeurent assujetties au Règlement sur les produits de santé naturels, en raison de leur format qui les distingue des aliments traditionnels selon Santé Canada.</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baseline="0" dirty="0" smtClean="0">
                <a:solidFill>
                  <a:schemeClr val="tx1"/>
                </a:solidFill>
                <a:latin typeface="+mn-lt"/>
                <a:ea typeface="+mn-ea"/>
                <a:cs typeface="+mn-cs"/>
              </a:rPr>
              <a:t>En ce qui a trait à la caféine l’encadrement de la teneur en ingrédients médicinaux des boissons énergisantes, u</a:t>
            </a:r>
            <a:r>
              <a:rPr lang="fr-CA" sz="1200" kern="1200" dirty="0" smtClean="0">
                <a:solidFill>
                  <a:schemeClr val="tx1"/>
                </a:solidFill>
                <a:latin typeface="+mn-lt"/>
                <a:ea typeface="+mn-ea"/>
                <a:cs typeface="+mn-cs"/>
              </a:rPr>
              <a:t>ne contrainte supplémentaire encadre désormais la teneur des boissons énergisantes par contenant, </a:t>
            </a:r>
            <a:r>
              <a:rPr lang="fr-CA" sz="1200" kern="1200" baseline="0" dirty="0" smtClean="0">
                <a:solidFill>
                  <a:schemeClr val="tx1"/>
                </a:solidFill>
                <a:latin typeface="+mn-lt"/>
                <a:ea typeface="+mn-ea"/>
                <a:cs typeface="+mn-cs"/>
              </a:rPr>
              <a:t>en plus d’une limite par volume.</a:t>
            </a:r>
            <a:r>
              <a:rPr lang="fr-CA" sz="1200" kern="1200" dirty="0" smtClean="0">
                <a:solidFill>
                  <a:schemeClr val="tx1"/>
                </a:solidFill>
                <a:latin typeface="+mn-lt"/>
                <a:ea typeface="+mn-ea"/>
                <a:cs typeface="+mn-cs"/>
              </a:rPr>
              <a:t> Une limite de 180 mg s’applique aux formats considérés comme étant une portion unique (ou format individuel), c’est-à-dire tout format de moins de 750 ml et les contenants non </a:t>
            </a:r>
            <a:r>
              <a:rPr lang="fr-CA" sz="1200" kern="1200" dirty="0" err="1" smtClean="0">
                <a:solidFill>
                  <a:schemeClr val="tx1"/>
                </a:solidFill>
                <a:latin typeface="+mn-lt"/>
                <a:ea typeface="+mn-ea"/>
                <a:cs typeface="+mn-cs"/>
              </a:rPr>
              <a:t>refermable</a:t>
            </a:r>
            <a:r>
              <a:rPr lang="fr-CA" sz="1200" kern="1200" dirty="0" smtClean="0">
                <a:solidFill>
                  <a:schemeClr val="tx1"/>
                </a:solidFill>
                <a:latin typeface="+mn-lt"/>
                <a:ea typeface="+mn-ea"/>
                <a:cs typeface="+mn-cs"/>
              </a:rPr>
              <a:t> de tout volume. </a:t>
            </a:r>
            <a:endParaRPr lang="fr-CA" sz="1200"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pPr>
              <a:defRPr/>
            </a:pPr>
            <a:fld id="{4B292CA9-07FE-4187-BCC2-1A76B3A68412}" type="slidenum">
              <a:rPr lang="fr-CA" smtClean="0"/>
              <a:pPr>
                <a:defRPr/>
              </a:pPr>
              <a:t>15</a:t>
            </a:fld>
            <a:endParaRPr lang="fr-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latin typeface="+mn-lt"/>
                <a:ea typeface="+mn-ea"/>
                <a:cs typeface="+mn-cs"/>
              </a:rPr>
              <a:t>Avant la nouvelle règlementation, la concentration de caféine des boissons énergisantes ayant été approuvées sous le Règlement sur les produits de santé naturels se situait en moyenne à 320 mg/L. </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latin typeface="+mn-lt"/>
                <a:ea typeface="+mn-ea"/>
                <a:cs typeface="+mn-cs"/>
              </a:rPr>
              <a:t>Règlementées</a:t>
            </a:r>
            <a:r>
              <a:rPr lang="fr-CA" sz="1200" kern="1200" baseline="0" dirty="0" smtClean="0">
                <a:solidFill>
                  <a:schemeClr val="tx1"/>
                </a:solidFill>
                <a:latin typeface="+mn-lt"/>
                <a:ea typeface="+mn-ea"/>
                <a:cs typeface="+mn-cs"/>
              </a:rPr>
              <a:t> en tant qu’aliment d</a:t>
            </a:r>
            <a:r>
              <a:rPr lang="fr-CA" sz="1200" kern="1200" dirty="0" smtClean="0">
                <a:solidFill>
                  <a:schemeClr val="tx1"/>
                </a:solidFill>
                <a:latin typeface="+mn-lt"/>
                <a:ea typeface="+mn-ea"/>
                <a:cs typeface="+mn-cs"/>
              </a:rPr>
              <a:t>epuis décembre 2012, les boissons énergisantes peuvent contenir jusqu’à 400 mg/L de caféine, soit le double de la teneur maximale permise pour les boissons gazeuses de type cola, et environ l’équivalent de la teneur naturellement retrouvé</a:t>
            </a:r>
            <a:r>
              <a:rPr lang="fr-CA" sz="1200" kern="1200" baseline="0" dirty="0" smtClean="0">
                <a:solidFill>
                  <a:schemeClr val="tx1"/>
                </a:solidFill>
                <a:latin typeface="+mn-lt"/>
                <a:ea typeface="+mn-ea"/>
                <a:cs typeface="+mn-cs"/>
              </a:rPr>
              <a:t> dans le café</a:t>
            </a:r>
            <a:r>
              <a:rPr lang="fr-CA" sz="1200" kern="1200" dirty="0" smtClean="0">
                <a:solidFill>
                  <a:schemeClr val="tx1"/>
                </a:solidFill>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latin typeface="+mn-lt"/>
                <a:ea typeface="+mn-ea"/>
                <a:cs typeface="+mn-cs"/>
              </a:rPr>
              <a:t>Les contenants </a:t>
            </a:r>
            <a:r>
              <a:rPr lang="fr-CA" sz="1200" kern="1200" dirty="0" err="1" smtClean="0">
                <a:solidFill>
                  <a:schemeClr val="tx1"/>
                </a:solidFill>
                <a:latin typeface="+mn-lt"/>
                <a:ea typeface="+mn-ea"/>
                <a:cs typeface="+mn-cs"/>
              </a:rPr>
              <a:t>refermables</a:t>
            </a:r>
            <a:r>
              <a:rPr lang="fr-CA" sz="1200" kern="1200" dirty="0" smtClean="0">
                <a:solidFill>
                  <a:schemeClr val="tx1"/>
                </a:solidFill>
                <a:latin typeface="+mn-lt"/>
                <a:ea typeface="+mn-ea"/>
                <a:cs typeface="+mn-cs"/>
              </a:rPr>
              <a:t> de plus de 750 ml sont considérés des multi-portions et sont contraints à une teneur en caféine de 360 mg/L. </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latin typeface="+mn-lt"/>
                <a:ea typeface="+mn-ea"/>
                <a:cs typeface="+mn-cs"/>
              </a:rPr>
              <a:t>À titre de comparaison, la teneur en caféine du café régulier (de type « filtre ») peut varier de 310 à 850 mg/L. </a:t>
            </a:r>
          </a:p>
          <a:p>
            <a:endParaRPr lang="fr-CA" dirty="0" smtClean="0"/>
          </a:p>
        </p:txBody>
      </p:sp>
      <p:sp>
        <p:nvSpPr>
          <p:cNvPr id="4" name="Espace réservé du numéro de diapositive 3"/>
          <p:cNvSpPr>
            <a:spLocks noGrp="1"/>
          </p:cNvSpPr>
          <p:nvPr>
            <p:ph type="sldNum" sz="quarter" idx="5"/>
          </p:nvPr>
        </p:nvSpPr>
        <p:spPr/>
        <p:txBody>
          <a:bodyPr/>
          <a:lstStyle/>
          <a:p>
            <a:pPr>
              <a:defRPr/>
            </a:pPr>
            <a:fld id="{4B292CA9-07FE-4187-BCC2-1A76B3A68412}" type="slidenum">
              <a:rPr lang="fr-CA" smtClean="0"/>
              <a:pPr>
                <a:defRPr/>
              </a:pPr>
              <a:t>16</a:t>
            </a:fld>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100" kern="1200" dirty="0" smtClean="0">
                <a:solidFill>
                  <a:schemeClr val="tx1"/>
                </a:solidFill>
                <a:latin typeface="+mn-lt"/>
                <a:ea typeface="+mn-ea"/>
                <a:cs typeface="+mn-cs"/>
              </a:rPr>
              <a:t>Les boissons énergisantes sont également soumises à des exigences d’étiquetage. Elle doivent maintenant afficher la mention « Teneur élevée en caféine », ainsi que la teneur totale</a:t>
            </a:r>
            <a:r>
              <a:rPr lang="fr-CA" sz="1100" kern="1200" baseline="0" dirty="0" smtClean="0">
                <a:solidFill>
                  <a:schemeClr val="tx1"/>
                </a:solidFill>
                <a:latin typeface="+mn-lt"/>
                <a:ea typeface="+mn-ea"/>
                <a:cs typeface="+mn-cs"/>
              </a:rPr>
              <a:t> </a:t>
            </a:r>
            <a:r>
              <a:rPr lang="fr-CA" sz="1100" kern="1200" dirty="0" smtClean="0">
                <a:solidFill>
                  <a:schemeClr val="tx1"/>
                </a:solidFill>
                <a:latin typeface="+mn-lt"/>
                <a:ea typeface="+mn-ea"/>
                <a:cs typeface="+mn-cs"/>
              </a:rPr>
              <a:t>en</a:t>
            </a:r>
            <a:r>
              <a:rPr lang="fr-CA" sz="1100" kern="1200" baseline="0" dirty="0" smtClean="0">
                <a:solidFill>
                  <a:schemeClr val="tx1"/>
                </a:solidFill>
                <a:latin typeface="+mn-lt"/>
                <a:ea typeface="+mn-ea"/>
                <a:cs typeface="+mn-cs"/>
              </a:rPr>
              <a:t> </a:t>
            </a:r>
            <a:r>
              <a:rPr lang="fr-CA" sz="1100" kern="1200" dirty="0" smtClean="0">
                <a:solidFill>
                  <a:schemeClr val="tx1"/>
                </a:solidFill>
                <a:latin typeface="+mn-lt"/>
                <a:ea typeface="+mn-ea"/>
                <a:cs typeface="+mn-cs"/>
              </a:rPr>
              <a:t>caféine, c’est-à-dire</a:t>
            </a:r>
            <a:r>
              <a:rPr lang="fr-CA" sz="1100" kern="1200" baseline="0" dirty="0" smtClean="0">
                <a:solidFill>
                  <a:schemeClr val="tx1"/>
                </a:solidFill>
                <a:latin typeface="+mn-lt"/>
                <a:ea typeface="+mn-ea"/>
                <a:cs typeface="+mn-cs"/>
              </a:rPr>
              <a:t> que la </a:t>
            </a:r>
            <a:r>
              <a:rPr lang="fr-CA" sz="1100" kern="1200" dirty="0" smtClean="0">
                <a:solidFill>
                  <a:schemeClr val="tx1"/>
                </a:solidFill>
                <a:latin typeface="+mn-lt"/>
                <a:ea typeface="+mn-ea"/>
                <a:cs typeface="+mn-cs"/>
              </a:rPr>
              <a:t>quantité de caféine de source naturelle doit être incluse, ce qui n’était pas le cas auparavant. </a:t>
            </a:r>
          </a:p>
          <a:p>
            <a:r>
              <a:rPr lang="fr-CA" sz="1100" kern="1200" dirty="0" smtClean="0">
                <a:solidFill>
                  <a:schemeClr val="tx1"/>
                </a:solidFill>
                <a:latin typeface="+mn-lt"/>
                <a:ea typeface="+mn-ea"/>
                <a:cs typeface="+mn-cs"/>
              </a:rPr>
              <a:t>Ces mentions s’ajoutent à celles qui étaient déjà en vigueur « Non recommandé pour les enfants, les femmes enceintes ou qui allaitent, ni pour les personnes sensibles à la caféine », « Ne pas consommer plus de (X) contenant(s) ou (X) portion(s) par jour » et « Ne pas mélanger avec de l’alcool ».</a:t>
            </a:r>
          </a:p>
          <a:p>
            <a:r>
              <a:rPr lang="fr-CA" sz="1100" kern="1200" dirty="0" smtClean="0">
                <a:solidFill>
                  <a:schemeClr val="tx1"/>
                </a:solidFill>
                <a:latin typeface="+mn-lt"/>
                <a:ea typeface="+mn-ea"/>
                <a:cs typeface="+mn-cs"/>
              </a:rPr>
              <a:t>L’ajout du tableau de la valeur nutritive et la déclaration des d’allergènes fait également partie des exigences d’étiquetage générales des aliments auxquelles les boissons énergisantes sont désormais soumises. </a:t>
            </a:r>
            <a:endParaRPr lang="fr-FR" sz="1100" kern="1200" dirty="0" smtClean="0">
              <a:solidFill>
                <a:schemeClr val="tx1"/>
              </a:solidFill>
              <a:latin typeface="+mn-lt"/>
              <a:ea typeface="+mn-ea"/>
              <a:cs typeface="+mn-cs"/>
            </a:endParaRPr>
          </a:p>
          <a:p>
            <a:r>
              <a:rPr lang="fr-CA" sz="1100" kern="1200" dirty="0" smtClean="0">
                <a:solidFill>
                  <a:schemeClr val="tx1"/>
                </a:solidFill>
                <a:latin typeface="+mn-lt"/>
                <a:ea typeface="+mn-ea"/>
                <a:cs typeface="+mn-cs"/>
              </a:rPr>
              <a:t>U</a:t>
            </a:r>
            <a:r>
              <a:rPr lang="fr-FR" sz="1100" kern="1200" dirty="0" smtClean="0">
                <a:solidFill>
                  <a:schemeClr val="tx1"/>
                </a:solidFill>
                <a:latin typeface="+mn-lt"/>
                <a:ea typeface="+mn-ea"/>
                <a:cs typeface="+mn-cs"/>
              </a:rPr>
              <a:t>n délai prenant fin en décembre 2013 est accordé aux fabricants pour se conformer aux exigences pertinentes en matière d'étiquetage des aliments.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A" sz="1100" dirty="0" smtClean="0"/>
          </a:p>
        </p:txBody>
      </p:sp>
      <p:sp>
        <p:nvSpPr>
          <p:cNvPr id="4" name="Espace réservé du numéro de diapositive 3"/>
          <p:cNvSpPr>
            <a:spLocks noGrp="1"/>
          </p:cNvSpPr>
          <p:nvPr>
            <p:ph type="sldNum" sz="quarter" idx="5"/>
          </p:nvPr>
        </p:nvSpPr>
        <p:spPr/>
        <p:txBody>
          <a:bodyPr/>
          <a:lstStyle/>
          <a:p>
            <a:pPr>
              <a:defRPr/>
            </a:pPr>
            <a:fld id="{4B292CA9-07FE-4187-BCC2-1A76B3A68412}" type="slidenum">
              <a:rPr lang="fr-CA" smtClean="0"/>
              <a:pPr>
                <a:defRPr/>
              </a:pPr>
              <a:t>17</a:t>
            </a:fld>
            <a:endParaRPr lang="fr-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endParaRPr lang="fr-C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45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sz="1200" kern="1200" dirty="0" smtClean="0">
                <a:solidFill>
                  <a:schemeClr val="tx1"/>
                </a:solidFill>
                <a:latin typeface="+mn-lt"/>
                <a:ea typeface="+mn-ea"/>
                <a:cs typeface="+mn-cs"/>
              </a:rPr>
              <a:t>La teneur en caféine des boissons énergisantes disponibles au Canada varie entre les marques, les variétés et les formats. Les produits conformes aux nouvelles normes peuvent en contenir jusqu’à 100 mg à 180 mg par contenant individuel selon le format, soit l’équivalent d’une à une tasse et demie de café ou de trois à cinq canettes de cola. </a:t>
            </a:r>
          </a:p>
          <a:p>
            <a:r>
              <a:rPr lang="fr-CA" sz="1200" kern="1200" dirty="0" smtClean="0">
                <a:solidFill>
                  <a:schemeClr val="tx1"/>
                </a:solidFill>
                <a:latin typeface="+mn-lt"/>
                <a:ea typeface="+mn-ea"/>
                <a:cs typeface="+mn-cs"/>
              </a:rPr>
              <a:t>Il faut toutefois se méfier des versions concentrées de petit volume (format dose), lesquelles ne sont pas assujetties au règlement sur les aliments et fournissent une quantité importante de caféine en quelques gorgées, soit jusqu’à une tasse et demie de café.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pPr>
              <a:defRPr/>
            </a:pPr>
            <a:fld id="{253ED703-86EC-415F-9481-EA3FCFEE7E3E}" type="slidenum">
              <a:rPr lang="fr-CA" smtClean="0"/>
              <a:pPr>
                <a:defRPr/>
              </a:pPr>
              <a:t>19</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latin typeface="+mn-lt"/>
                <a:ea typeface="+mn-ea"/>
                <a:cs typeface="+mn-cs"/>
              </a:rPr>
              <a:t>De récentes données de consommation de boissons énergisantes chez les jeunes du secondaire du Québec ont été publiées. </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latin typeface="+mn-lt"/>
                <a:ea typeface="+mn-ea"/>
                <a:cs typeface="+mn-cs"/>
              </a:rPr>
              <a:t>De plus, l’encadrement légal de ces boissons par Santé Canada a récemment été modifié de sorte qu’elles sont</a:t>
            </a:r>
            <a:r>
              <a:rPr lang="fr-CA" sz="1200" kern="1200" baseline="0" dirty="0" smtClean="0">
                <a:solidFill>
                  <a:schemeClr val="tx1"/>
                </a:solidFill>
                <a:latin typeface="+mn-lt"/>
                <a:ea typeface="+mn-ea"/>
                <a:cs typeface="+mn-cs"/>
              </a:rPr>
              <a:t> </a:t>
            </a:r>
            <a:r>
              <a:rPr lang="fr-CA" sz="1200" kern="1200" dirty="0" smtClean="0">
                <a:solidFill>
                  <a:schemeClr val="tx1"/>
                </a:solidFill>
                <a:latin typeface="+mn-lt"/>
                <a:ea typeface="+mn-ea"/>
                <a:cs typeface="+mn-cs"/>
              </a:rPr>
              <a:t>à titre d’aliment sur la base de la perception des consommateurs, des antécédents d'utilisation, du format de ces produits et de l’image véhiculée au public. </a:t>
            </a:r>
            <a:endParaRPr lang="fr-FR" sz="1200" kern="1200" dirty="0" smtClean="0">
              <a:solidFill>
                <a:schemeClr val="tx1"/>
              </a:solidFill>
              <a:latin typeface="+mn-lt"/>
              <a:ea typeface="+mn-ea"/>
              <a:cs typeface="+mn-cs"/>
            </a:endParaRPr>
          </a:p>
          <a:p>
            <a:endParaRPr lang="fr-CA"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latin typeface="+mn-lt"/>
                <a:ea typeface="+mn-ea"/>
                <a:cs typeface="+mn-cs"/>
              </a:rPr>
              <a:t>Voici l’occasion de faire le point </a:t>
            </a:r>
            <a:r>
              <a:rPr lang="fr-FR" sz="1200" kern="1200" dirty="0" smtClean="0">
                <a:solidFill>
                  <a:schemeClr val="tx1"/>
                </a:solidFill>
                <a:latin typeface="+mn-lt"/>
                <a:ea typeface="+mn-ea"/>
                <a:cs typeface="+mn-cs"/>
              </a:rPr>
              <a:t>sur le niveau de risque que représentent les boissons énergisantes pour les jeunes et de réfléchir à la pertinence et à la façon d’intervenir</a:t>
            </a:r>
            <a:r>
              <a:rPr lang="fr-CA"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3993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D9F349-4D0D-48AA-88DC-15F0FA11EDED}" type="slidenum">
              <a:rPr lang="fr-CA"/>
              <a:pPr fontAlgn="base">
                <a:spcBef>
                  <a:spcPct val="0"/>
                </a:spcBef>
                <a:spcAft>
                  <a:spcPct val="0"/>
                </a:spcAft>
                <a:defRPr/>
              </a:pPr>
              <a:t>2</a:t>
            </a:fld>
            <a:endParaRPr lang="fr-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endParaRPr lang="fr-C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9395" name="Espace réservé des commentaires 2"/>
          <p:cNvSpPr>
            <a:spLocks noGrp="1"/>
          </p:cNvSpPr>
          <p:nvPr>
            <p:ph type="body" idx="1"/>
          </p:nvPr>
        </p:nvSpPr>
        <p:spPr bwMode="auto"/>
        <p:txBody>
          <a:bodyPr wrap="square" numCol="1" anchor="t" anchorCtr="0" compatLnSpc="1">
            <a:prstTxWarp prst="textNoShape">
              <a:avLst/>
            </a:prstTxWarp>
            <a:normAutofit/>
          </a:bodyPr>
          <a:lstStyle/>
          <a:p>
            <a:r>
              <a:rPr lang="fr-CA" sz="1200" kern="1200" baseline="0" dirty="0" smtClean="0">
                <a:solidFill>
                  <a:schemeClr val="tx1"/>
                </a:solidFill>
                <a:latin typeface="+mn-lt"/>
                <a:ea typeface="+mn-ea"/>
                <a:cs typeface="+mn-cs"/>
              </a:rPr>
              <a:t>Les données disponibles ne permettent pas d’évaluer l’apport total de caféine (incluant la quantité provenant des boissons énergisantes) chez les Québécois, et de comparer cette valeur aux limites recommandées. </a:t>
            </a:r>
          </a:p>
          <a:p>
            <a:pPr marL="0" marR="0" lvl="1" indent="0" algn="l" defTabSz="914400" rtl="0" eaLnBrk="0" fontAlgn="base" latinLnBrk="0" hangingPunct="0">
              <a:lnSpc>
                <a:spcPct val="100000"/>
              </a:lnSpc>
              <a:spcBef>
                <a:spcPct val="30000"/>
              </a:spcBef>
              <a:spcAft>
                <a:spcPct val="0"/>
              </a:spcAft>
              <a:buClrTx/>
              <a:buSzTx/>
              <a:buFontTx/>
              <a:buNone/>
              <a:tabLst/>
              <a:defRPr/>
            </a:pPr>
            <a:r>
              <a:rPr lang="fr-CA" sz="1200" kern="1200" baseline="0" dirty="0" smtClean="0">
                <a:solidFill>
                  <a:schemeClr val="tx1"/>
                </a:solidFill>
                <a:latin typeface="+mn-lt"/>
                <a:ea typeface="+mn-ea"/>
                <a:cs typeface="+mn-cs"/>
              </a:rPr>
              <a:t>Toutefois, pour la population adultes en bonne santé, on remarque que </a:t>
            </a:r>
            <a:r>
              <a:rPr lang="fr-CA" sz="1200" dirty="0" smtClean="0"/>
              <a:t>la consommation de plusieurs boissons énergisantes (2 à 5) est nécessaire pour fournir une quantité de caféine atteignant la limite recommandée.</a:t>
            </a:r>
          </a:p>
          <a:p>
            <a:pPr marL="0" marR="0" lvl="1" indent="0" algn="l" defTabSz="914400" rtl="0" eaLnBrk="0" fontAlgn="base" latinLnBrk="0" hangingPunct="0">
              <a:lnSpc>
                <a:spcPct val="100000"/>
              </a:lnSpc>
              <a:spcBef>
                <a:spcPct val="30000"/>
              </a:spcBef>
              <a:spcAft>
                <a:spcPct val="0"/>
              </a:spcAft>
              <a:buClrTx/>
              <a:buSzTx/>
              <a:buFontTx/>
              <a:buNone/>
              <a:tabLst/>
              <a:defRPr/>
            </a:pPr>
            <a:r>
              <a:rPr lang="fr-CA" sz="1200" baseline="0" dirty="0" smtClean="0"/>
              <a:t>Les r</a:t>
            </a:r>
            <a:r>
              <a:rPr lang="fr-CA" sz="2400" b="0" dirty="0" smtClean="0"/>
              <a:t>isques d’atteindre les limites recommandées sont donc peu élevés dans le cadre d’usage occasionnel ou de consommation de quantités modérées de boissons énergisantes et sont comparables à la consommation de café. </a:t>
            </a:r>
          </a:p>
          <a:p>
            <a:pPr marL="0" marR="0" lvl="1"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latin typeface="+mn-lt"/>
                <a:ea typeface="+mn-ea"/>
                <a:cs typeface="+mn-cs"/>
              </a:rPr>
              <a:t>Les enjeux potentiels pour la santé que peuvent représenter les boissons énergisantes chez les adultes</a:t>
            </a:r>
            <a:r>
              <a:rPr lang="fr-CA" sz="1200" kern="1200" baseline="0" dirty="0" smtClean="0">
                <a:solidFill>
                  <a:schemeClr val="tx1"/>
                </a:solidFill>
                <a:latin typeface="+mn-lt"/>
                <a:ea typeface="+mn-ea"/>
                <a:cs typeface="+mn-cs"/>
              </a:rPr>
              <a:t> </a:t>
            </a:r>
            <a:r>
              <a:rPr lang="fr-CA" sz="1200" kern="1200" dirty="0" smtClean="0">
                <a:solidFill>
                  <a:schemeClr val="tx1"/>
                </a:solidFill>
                <a:latin typeface="+mn-lt"/>
                <a:ea typeface="+mn-ea"/>
                <a:cs typeface="+mn-cs"/>
              </a:rPr>
              <a:t>sont surtout liés à la façon dont elles sont consommées (ex.: consommation excessive)</a:t>
            </a:r>
            <a:r>
              <a:rPr lang="fr-CA" sz="1200" kern="1200" baseline="0" dirty="0" smtClean="0">
                <a:solidFill>
                  <a:schemeClr val="tx1"/>
                </a:solidFill>
                <a:latin typeface="+mn-lt"/>
                <a:ea typeface="+mn-ea"/>
                <a:cs typeface="+mn-cs"/>
              </a:rPr>
              <a:t> </a:t>
            </a:r>
            <a:r>
              <a:rPr lang="fr-CA" sz="1200" kern="1200" dirty="0" smtClean="0">
                <a:solidFill>
                  <a:schemeClr val="tx1"/>
                </a:solidFill>
                <a:latin typeface="+mn-lt"/>
                <a:ea typeface="+mn-ea"/>
                <a:cs typeface="+mn-cs"/>
              </a:rPr>
              <a:t>et aux modes de vie qui entourent leur utilisation</a:t>
            </a:r>
            <a:r>
              <a:rPr lang="fr-CA" sz="2400" dirty="0" smtClean="0"/>
              <a:t> (ex. : combinaison avec l’alcool) </a:t>
            </a:r>
            <a:endParaRPr lang="fr-CA" sz="2400" b="0" dirty="0" smtClean="0"/>
          </a:p>
          <a:p>
            <a:endParaRPr lang="fr-CA" dirty="0" smtClean="0"/>
          </a:p>
        </p:txBody>
      </p:sp>
      <p:sp>
        <p:nvSpPr>
          <p:cNvPr id="4" name="Espace réservé du numéro de diapositive 3"/>
          <p:cNvSpPr>
            <a:spLocks noGrp="1"/>
          </p:cNvSpPr>
          <p:nvPr>
            <p:ph type="sldNum" sz="quarter" idx="5"/>
          </p:nvPr>
        </p:nvSpPr>
        <p:spPr/>
        <p:txBody>
          <a:bodyPr/>
          <a:lstStyle/>
          <a:p>
            <a:pPr>
              <a:defRPr/>
            </a:pPr>
            <a:fld id="{A3010EFA-D678-42C8-8932-4919CBCB00A7}" type="slidenum">
              <a:rPr lang="fr-CA" smtClean="0"/>
              <a:pPr>
                <a:defRPr/>
              </a:pPr>
              <a:t>21</a:t>
            </a:fld>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0419" name="Espace réservé des commentaires 2"/>
          <p:cNvSpPr>
            <a:spLocks noGrp="1"/>
          </p:cNvSpPr>
          <p:nvPr>
            <p:ph type="body" idx="1"/>
          </p:nvPr>
        </p:nvSpPr>
        <p:spPr bwMode="auto"/>
        <p:txBody>
          <a:bodyPr wrap="square" numCol="1" anchor="t" anchorCtr="0" compatLnSpc="1">
            <a:prstTxWarp prst="textNoShape">
              <a:avLst/>
            </a:prstTxWarp>
            <a:normAutofit/>
          </a:bodyPr>
          <a:lstStyle/>
          <a:p>
            <a:pPr>
              <a:defRPr/>
            </a:pPr>
            <a:r>
              <a:rPr lang="fr-CA" sz="1200" kern="1200" baseline="0" dirty="0" smtClean="0">
                <a:solidFill>
                  <a:schemeClr val="tx1"/>
                </a:solidFill>
                <a:latin typeface="+mn-lt"/>
                <a:ea typeface="+mn-ea"/>
                <a:cs typeface="+mn-cs"/>
              </a:rPr>
              <a:t>Chez les enfants et les adolescents, la consommation d’une seule boisson énergisante peut toutefois représenter un apport important de caféine.</a:t>
            </a:r>
          </a:p>
          <a:p>
            <a:pPr lvl="0"/>
            <a:r>
              <a:rPr lang="fr-CA" sz="1200" kern="1200" baseline="0" dirty="0" smtClean="0">
                <a:solidFill>
                  <a:schemeClr val="tx1"/>
                </a:solidFill>
                <a:latin typeface="+mn-lt"/>
                <a:ea typeface="+mn-ea"/>
                <a:cs typeface="+mn-cs"/>
              </a:rPr>
              <a:t>En effet, l</a:t>
            </a:r>
            <a:r>
              <a:rPr lang="fr-CA" sz="1200" kern="1200" dirty="0" smtClean="0">
                <a:solidFill>
                  <a:schemeClr val="tx1"/>
                </a:solidFill>
                <a:latin typeface="+mn-lt"/>
                <a:ea typeface="+mn-ea"/>
                <a:cs typeface="+mn-cs"/>
              </a:rPr>
              <a:t>a teneur en caféine d’une boisson énergisante (100-180) dépasse l’apport maximal quotidien recommandé chez les enfants de 12 ans et moins (45-85 mg). La consommation de boissons énergisantes devrait donc être évitée chez les enfants, tel que recommandé</a:t>
            </a:r>
            <a:r>
              <a:rPr lang="fr-CA" sz="1200" kern="1200" baseline="0" dirty="0" smtClean="0">
                <a:solidFill>
                  <a:schemeClr val="tx1"/>
                </a:solidFill>
                <a:latin typeface="+mn-lt"/>
                <a:ea typeface="+mn-ea"/>
                <a:cs typeface="+mn-cs"/>
              </a:rPr>
              <a:t> par Santé Canada.</a:t>
            </a:r>
          </a:p>
          <a:p>
            <a:pPr lvl="0"/>
            <a:endParaRPr lang="fr-CA" sz="1200" kern="1200" baseline="0" dirty="0" smtClean="0">
              <a:solidFill>
                <a:schemeClr val="tx1"/>
              </a:solidFill>
              <a:latin typeface="+mn-lt"/>
              <a:ea typeface="+mn-ea"/>
              <a:cs typeface="+mn-cs"/>
            </a:endParaRPr>
          </a:p>
          <a:p>
            <a:pPr lvl="0"/>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pPr>
              <a:defRPr/>
            </a:pPr>
            <a:fld id="{48B01AA5-B096-42D8-87B3-1783E55CC90B}" type="slidenum">
              <a:rPr lang="fr-CA" smtClean="0"/>
              <a:pPr>
                <a:defRPr/>
              </a:pPr>
              <a:t>22</a:t>
            </a:fld>
            <a:endParaRPr lang="fr-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0419" name="Espace réservé des commentaires 2"/>
          <p:cNvSpPr>
            <a:spLocks noGrp="1"/>
          </p:cNvSpPr>
          <p:nvPr>
            <p:ph type="body" idx="1"/>
          </p:nvPr>
        </p:nvSpPr>
        <p:spPr bwMode="auto"/>
        <p:txBody>
          <a:bodyPr wrap="square" numCol="1" anchor="t" anchorCtr="0" compatLnSpc="1">
            <a:prstTxWarp prst="textNoShape">
              <a:avLst/>
            </a:prstTxWarp>
            <a:normAutofit/>
          </a:bodyPr>
          <a:lstStyle/>
          <a:p>
            <a:pPr lvl="0"/>
            <a:r>
              <a:rPr lang="fr-CA" sz="1200" kern="1200" dirty="0" smtClean="0">
                <a:solidFill>
                  <a:schemeClr val="tx1"/>
                </a:solidFill>
                <a:latin typeface="+mn-lt"/>
                <a:ea typeface="+mn-ea"/>
                <a:cs typeface="+mn-cs"/>
              </a:rPr>
              <a:t>Pour les adolescents, une boisson énergisante à elle seule ou combinée à d’autres sources de caféine présentes dans l’alimentation peut représenter un apport excessif en caféine (&gt; 2,5 mg/kg de poids corporel ≈110-165 mg). Notons que la teneur en caféine d’une tasse de café peut aussi excéder cette limite.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bg1"/>
                </a:solidFill>
              </a:rPr>
              <a:t>La consommation de BE ou d’autre boissons à teneur élevée en caféine devraient devrait donc être évitée ou limitée chez les adolescents.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latin typeface="+mn-lt"/>
                <a:ea typeface="+mn-ea"/>
                <a:cs typeface="+mn-cs"/>
              </a:rPr>
              <a:t>L</a:t>
            </a:r>
            <a:r>
              <a:rPr lang="fr-CA" sz="1200" kern="1200" baseline="0" dirty="0" smtClean="0">
                <a:solidFill>
                  <a:schemeClr val="tx1"/>
                </a:solidFill>
                <a:latin typeface="+mn-lt"/>
                <a:ea typeface="+mn-ea"/>
                <a:cs typeface="+mn-cs"/>
              </a:rPr>
              <a:t>a teneur élevée en </a:t>
            </a:r>
            <a:r>
              <a:rPr lang="fr-CA" sz="1200" kern="1200" dirty="0" smtClean="0">
                <a:solidFill>
                  <a:schemeClr val="tx1"/>
                </a:solidFill>
                <a:latin typeface="+mn-lt"/>
                <a:ea typeface="+mn-ea"/>
                <a:cs typeface="+mn-cs"/>
              </a:rPr>
              <a:t>sucre et l’acidité des boissons</a:t>
            </a:r>
            <a:r>
              <a:rPr lang="fr-CA" sz="1200" kern="1200" baseline="0" dirty="0" smtClean="0">
                <a:solidFill>
                  <a:schemeClr val="tx1"/>
                </a:solidFill>
                <a:latin typeface="+mn-lt"/>
                <a:ea typeface="+mn-ea"/>
                <a:cs typeface="+mn-cs"/>
              </a:rPr>
              <a:t> énergisante est également une raison d’en limiter la consommation</a:t>
            </a:r>
            <a:r>
              <a:rPr lang="fr-CA" sz="1200" kern="120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dirty="0" smtClean="0">
              <a:solidFill>
                <a:schemeClr val="bg1"/>
              </a:solidFill>
            </a:endParaRPr>
          </a:p>
          <a:p>
            <a:pPr lvl="0"/>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pPr>
              <a:defRPr/>
            </a:pPr>
            <a:fld id="{48B01AA5-B096-42D8-87B3-1783E55CC90B}" type="slidenum">
              <a:rPr lang="fr-CA" smtClean="0"/>
              <a:pPr>
                <a:defRPr/>
              </a:pPr>
              <a:t>23</a:t>
            </a:fld>
            <a:endParaRPr lang="fr-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86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CA" smtClean="0"/>
          </a:p>
        </p:txBody>
      </p:sp>
      <p:sp>
        <p:nvSpPr>
          <p:cNvPr id="4" name="Espace réservé du numéro de diapositive 3"/>
          <p:cNvSpPr>
            <a:spLocks noGrp="1"/>
          </p:cNvSpPr>
          <p:nvPr>
            <p:ph type="sldNum" sz="quarter" idx="5"/>
          </p:nvPr>
        </p:nvSpPr>
        <p:spPr/>
        <p:txBody>
          <a:bodyPr/>
          <a:lstStyle/>
          <a:p>
            <a:pPr>
              <a:defRPr/>
            </a:pPr>
            <a:fld id="{856441F5-6C94-4147-88F5-EFAD3112E9D9}" type="slidenum">
              <a:rPr lang="fr-CA" smtClean="0"/>
              <a:pPr>
                <a:defRPr/>
              </a:pPr>
              <a:t>24</a:t>
            </a:fld>
            <a:endParaRPr lang="fr-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0419" name="Espace réservé des commentaires 2"/>
          <p:cNvSpPr>
            <a:spLocks noGrp="1"/>
          </p:cNvSpPr>
          <p:nvPr>
            <p:ph type="body" idx="1"/>
          </p:nvPr>
        </p:nvSpPr>
        <p:spPr bwMode="auto"/>
        <p:txBody>
          <a:bodyPr wrap="square" numCol="1" anchor="t" anchorCtr="0" compatLnSpc="1">
            <a:prstTxWarp prst="textNoShape">
              <a:avLst/>
            </a:prstTxWarp>
            <a:normAutofit/>
          </a:bodyPr>
          <a:lstStyle/>
          <a:p>
            <a:pPr lvl="0"/>
            <a:r>
              <a:rPr lang="fr-CA" sz="1200" kern="1200" dirty="0" smtClean="0">
                <a:solidFill>
                  <a:schemeClr val="tx1"/>
                </a:solidFill>
                <a:latin typeface="+mn-lt"/>
                <a:ea typeface="+mn-ea"/>
                <a:cs typeface="+mn-cs"/>
              </a:rPr>
              <a:t>Chez la plupart des enfants et des adolescents en bonne santé, la consommation occasionnelle d’une boisson énergisante est susceptible d’entrainer des effets indésirables modérés et temporaires, tels que : agitation, anxiété, nervosité, maux de tête, troubles gastro-intestinaux, palpitations et troubles du sommeil.</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pPr>
              <a:defRPr/>
            </a:pPr>
            <a:fld id="{48B01AA5-B096-42D8-87B3-1783E55CC90B}" type="slidenum">
              <a:rPr lang="fr-CA" smtClean="0"/>
              <a:pPr>
                <a:defRPr/>
              </a:pPr>
              <a:t>25</a:t>
            </a:fld>
            <a:endParaRPr lang="fr-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86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CA" smtClean="0"/>
          </a:p>
        </p:txBody>
      </p:sp>
      <p:sp>
        <p:nvSpPr>
          <p:cNvPr id="4" name="Espace réservé du numéro de diapositive 3"/>
          <p:cNvSpPr>
            <a:spLocks noGrp="1"/>
          </p:cNvSpPr>
          <p:nvPr>
            <p:ph type="sldNum" sz="quarter" idx="5"/>
          </p:nvPr>
        </p:nvSpPr>
        <p:spPr/>
        <p:txBody>
          <a:bodyPr/>
          <a:lstStyle/>
          <a:p>
            <a:pPr>
              <a:defRPr/>
            </a:pPr>
            <a:fld id="{856441F5-6C94-4147-88F5-EFAD3112E9D9}" type="slidenum">
              <a:rPr lang="fr-CA" smtClean="0"/>
              <a:pPr>
                <a:defRPr/>
              </a:pPr>
              <a:t>26</a:t>
            </a:fld>
            <a:endParaRPr lang="fr-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2467" name="Espace réservé des commentaires 2"/>
          <p:cNvSpPr>
            <a:spLocks noGrp="1"/>
          </p:cNvSpPr>
          <p:nvPr>
            <p:ph type="body" idx="1"/>
          </p:nvPr>
        </p:nvSpPr>
        <p:spPr bwMode="auto"/>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baseline="0" dirty="0" smtClean="0">
                <a:solidFill>
                  <a:schemeClr val="tx1"/>
                </a:solidFill>
                <a:latin typeface="+mn-lt"/>
                <a:ea typeface="+mn-ea"/>
                <a:cs typeface="+mn-cs"/>
              </a:rPr>
              <a:t>La consommation simultanée de boissons énergisantes et d’alcool est déconseillée par Santé Canada. </a:t>
            </a:r>
            <a:r>
              <a:rPr lang="fr-CA" sz="1200" kern="1200" dirty="0" smtClean="0">
                <a:solidFill>
                  <a:schemeClr val="tx1"/>
                </a:solidFill>
                <a:latin typeface="+mn-lt"/>
                <a:ea typeface="+mn-ea"/>
                <a:cs typeface="+mn-cs"/>
              </a:rPr>
              <a:t>Les données de l’Enquête sur le tabagisme chez les jeunes 2010-2011 réalisée au Canada rapporte que 19 % des élèves du secondaire au Québec avaient consommé des boissons énergisantes en combinaison avec de l’alcool au cours de la dernière année. La fréquence de cette pratique n’est toutefois pas documentée dans cette enquête.</a:t>
            </a:r>
            <a:r>
              <a:rPr lang="fr-CA" sz="1200" kern="1200" baseline="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endParaRPr lang="fr-CA" sz="1200" kern="1200" baseline="0" dirty="0" smtClean="0">
              <a:solidFill>
                <a:schemeClr val="tx1"/>
              </a:solidFill>
              <a:latin typeface="+mn-lt"/>
              <a:ea typeface="+mn-ea"/>
              <a:cs typeface="+mn-cs"/>
            </a:endParaRPr>
          </a:p>
          <a:p>
            <a:r>
              <a:rPr lang="fr-CA" sz="1200" kern="1200" baseline="0" dirty="0" smtClean="0">
                <a:solidFill>
                  <a:schemeClr val="tx1"/>
                </a:solidFill>
                <a:latin typeface="+mn-lt"/>
                <a:ea typeface="+mn-ea"/>
                <a:cs typeface="+mn-cs"/>
              </a:rPr>
              <a:t>Quelques études suggèrent que la caféine contenue dans les boissons énergisantes pourrait réduire la sensation d’ébriété, sans toutefois diminuer l’affaiblissement de certaines facultés par l’alcool (ex. : coordination motrice, temps de réaction).</a:t>
            </a:r>
          </a:p>
          <a:p>
            <a:r>
              <a:rPr lang="fr-CA" sz="1200" kern="1200" baseline="0" dirty="0" smtClean="0">
                <a:solidFill>
                  <a:schemeClr val="tx1"/>
                </a:solidFill>
                <a:latin typeface="+mn-lt"/>
                <a:ea typeface="+mn-ea"/>
                <a:cs typeface="+mn-cs"/>
              </a:rPr>
              <a:t>La consommation de ce mélange a également été associée à la consommation d’une plus grande quantité d’alcool et à l’adoption de comportements risqués. </a:t>
            </a:r>
          </a:p>
          <a:p>
            <a:r>
              <a:rPr lang="fr-CA" sz="1200" kern="1200" baseline="0" dirty="0" smtClean="0">
                <a:solidFill>
                  <a:schemeClr val="tx1"/>
                </a:solidFill>
                <a:latin typeface="+mn-lt"/>
                <a:ea typeface="+mn-ea"/>
                <a:cs typeface="+mn-cs"/>
              </a:rPr>
              <a:t>Cependant, la consommation de boisson énergisante n’est pas nécessairement responsable de la quantité d’alcool ingérée ou des comportements risqués adoptés qui ont été rapportés dans ces études; il est possible que des facteurs personnels ou contextuels déjà présents chez ceux qui consomment des boissons énergisantes aient eu une influence. </a:t>
            </a:r>
          </a:p>
          <a:p>
            <a:r>
              <a:rPr lang="fr-CA" sz="1200" kern="1200" baseline="0" dirty="0" smtClean="0">
                <a:solidFill>
                  <a:schemeClr val="tx1"/>
                </a:solidFill>
                <a:latin typeface="+mn-lt"/>
                <a:ea typeface="+mn-ea"/>
                <a:cs typeface="+mn-cs"/>
              </a:rPr>
              <a:t>D’ailleurs, il semble que ces boissons soient particulièrement populaires chez ceux qui consomment davantage d’alcool et de drogue.</a:t>
            </a:r>
            <a:endParaRPr lang="fr-CA" b="1" dirty="0" smtClean="0"/>
          </a:p>
        </p:txBody>
      </p:sp>
      <p:sp>
        <p:nvSpPr>
          <p:cNvPr id="7065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1CAF25-8EE4-4FED-8F56-BEE6F71493EC}" type="slidenum">
              <a:rPr lang="fr-CA"/>
              <a:pPr fontAlgn="base">
                <a:spcBef>
                  <a:spcPct val="0"/>
                </a:spcBef>
                <a:spcAft>
                  <a:spcPct val="0"/>
                </a:spcAft>
                <a:defRPr/>
              </a:pPr>
              <a:t>27</a:t>
            </a:fld>
            <a:endParaRPr lang="fr-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06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CA" smtClean="0"/>
          </a:p>
        </p:txBody>
      </p:sp>
      <p:sp>
        <p:nvSpPr>
          <p:cNvPr id="4" name="Espace réservé du numéro de diapositive 3"/>
          <p:cNvSpPr>
            <a:spLocks noGrp="1"/>
          </p:cNvSpPr>
          <p:nvPr>
            <p:ph type="sldNum" sz="quarter" idx="5"/>
          </p:nvPr>
        </p:nvSpPr>
        <p:spPr/>
        <p:txBody>
          <a:bodyPr/>
          <a:lstStyle/>
          <a:p>
            <a:pPr>
              <a:defRPr/>
            </a:pPr>
            <a:fld id="{06B4520A-16C4-46CB-B63A-601D21324370}" type="slidenum">
              <a:rPr lang="fr-CA" smtClean="0"/>
              <a:pPr>
                <a:defRPr/>
              </a:pPr>
              <a:t>28</a:t>
            </a:fld>
            <a:endParaRPr lang="fr-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Les boissons énergisantes sont souvent confondues </a:t>
            </a:r>
            <a:r>
              <a:rPr lang="fr-CA" sz="1200" b="0" kern="1200" dirty="0" smtClean="0">
                <a:solidFill>
                  <a:schemeClr val="tx1"/>
                </a:solidFill>
                <a:latin typeface="+mn-lt"/>
                <a:ea typeface="+mn-ea"/>
                <a:cs typeface="+mn-cs"/>
              </a:rPr>
              <a:t>avec les boissons pour sportifs, parfois </a:t>
            </a:r>
            <a:r>
              <a:rPr lang="fr-CA" sz="1200" kern="1200" dirty="0" smtClean="0">
                <a:solidFill>
                  <a:schemeClr val="tx1"/>
                </a:solidFill>
                <a:latin typeface="+mn-lt"/>
                <a:ea typeface="+mn-ea"/>
                <a:cs typeface="+mn-cs"/>
              </a:rPr>
              <a:t>appelés boissons énergétiques (ex. : </a:t>
            </a:r>
            <a:r>
              <a:rPr lang="fr-CA" sz="1200" kern="1200" dirty="0" err="1" smtClean="0">
                <a:solidFill>
                  <a:schemeClr val="tx1"/>
                </a:solidFill>
                <a:latin typeface="+mn-lt"/>
                <a:ea typeface="+mn-ea"/>
                <a:cs typeface="+mn-cs"/>
              </a:rPr>
              <a:t>Gatorade</a:t>
            </a:r>
            <a:r>
              <a:rPr lang="fr-CA" sz="1200" kern="1200" baseline="30000" dirty="0" err="1" smtClean="0">
                <a:solidFill>
                  <a:schemeClr val="tx1"/>
                </a:solidFill>
                <a:latin typeface="+mn-lt"/>
                <a:ea typeface="+mn-ea"/>
                <a:cs typeface="+mn-cs"/>
              </a:rPr>
              <a:t>md</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Powerade</a:t>
            </a:r>
            <a:r>
              <a:rPr lang="fr-CA" sz="1200" kern="1200" baseline="30000" dirty="0" err="1" smtClean="0">
                <a:solidFill>
                  <a:schemeClr val="tx1"/>
                </a:solidFill>
                <a:latin typeface="+mn-lt"/>
                <a:ea typeface="+mn-ea"/>
                <a:cs typeface="+mn-cs"/>
              </a:rPr>
              <a:t>md</a:t>
            </a:r>
            <a:r>
              <a:rPr lang="fr-CA" sz="1200" kern="1200" dirty="0" smtClean="0">
                <a:solidFill>
                  <a:schemeClr val="tx1"/>
                </a:solidFill>
                <a:latin typeface="+mn-lt"/>
                <a:ea typeface="+mn-ea"/>
                <a:cs typeface="+mn-cs"/>
              </a:rPr>
              <a:t>). Toutefois, les boissons pour sportifs ne contiennent pas de caféine ou d’autres ingrédients stimulants et ne sont pas gazéifiées. Ces dernières contiennent une quantité moindre de sucre, ainsi que des sels minéraux (généralement sodium, potassium, chlore), afin de répondre aux besoins suscités par un effort physique prolongé et accompagné d’une sudation importante. </a:t>
            </a:r>
          </a:p>
          <a:p>
            <a:r>
              <a:rPr lang="fr-CA" dirty="0" smtClean="0"/>
              <a:t> </a:t>
            </a:r>
            <a:endParaRPr lang="fr-CA" dirty="0"/>
          </a:p>
        </p:txBody>
      </p:sp>
      <p:sp>
        <p:nvSpPr>
          <p:cNvPr id="4" name="Espace réservé du numéro de diapositive 3"/>
          <p:cNvSpPr>
            <a:spLocks noGrp="1"/>
          </p:cNvSpPr>
          <p:nvPr>
            <p:ph type="sldNum" sz="quarter" idx="10"/>
          </p:nvPr>
        </p:nvSpPr>
        <p:spPr/>
        <p:txBody>
          <a:bodyPr/>
          <a:lstStyle/>
          <a:p>
            <a:fld id="{AD3DFAE6-C046-477A-8153-4C65895C5A99}" type="slidenum">
              <a:rPr lang="fr-CA" smtClean="0"/>
              <a:pPr/>
              <a:t>29</a:t>
            </a:fld>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endParaRPr lang="fr-CA" sz="14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525DE225-FF6C-417A-9FBB-A9AFF0124D52}" type="slidenum">
              <a:rPr lang="fr-CA"/>
              <a:pPr>
                <a:defRPr/>
              </a:pPr>
              <a:t>30</a:t>
            </a:fld>
            <a:endParaRPr lang="fr-CA"/>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CA" sz="1200" kern="1200" baseline="0" dirty="0" smtClean="0">
                <a:solidFill>
                  <a:schemeClr val="tx1"/>
                </a:solidFill>
                <a:latin typeface="+mn-lt"/>
                <a:ea typeface="+mn-ea"/>
                <a:cs typeface="+mn-cs"/>
              </a:rPr>
              <a:t>Les boissons énergisantes ne sont pas formulées pour répondre aux besoins associés à la pratique d’activité physique, contrairement aux boissons pour sportifs. </a:t>
            </a:r>
          </a:p>
          <a:p>
            <a:r>
              <a:rPr lang="fr-CA" sz="1200" kern="1200" baseline="0" dirty="0" smtClean="0">
                <a:solidFill>
                  <a:schemeClr val="tx1"/>
                </a:solidFill>
                <a:latin typeface="+mn-lt"/>
                <a:ea typeface="+mn-ea"/>
                <a:cs typeface="+mn-cs"/>
              </a:rPr>
              <a:t>Bien que les effets indésirables et les risques liés à la consommation de boissons énergisantes lors d’efforts physiques soient peu documentés, il semble que leur composition (haute teneur en sucre et en caféine, formulation gazéifiée) puisse entraîner des troubles gastro-intestinaux (nausées, ballonnements, diarrhée) et nuire à la réhydratation. </a:t>
            </a:r>
          </a:p>
          <a:p>
            <a:r>
              <a:rPr lang="fr-CA" sz="1200" kern="1200" baseline="0" dirty="0" smtClean="0">
                <a:solidFill>
                  <a:schemeClr val="tx1"/>
                </a:solidFill>
                <a:latin typeface="+mn-lt"/>
                <a:ea typeface="+mn-ea"/>
                <a:cs typeface="+mn-cs"/>
              </a:rPr>
              <a:t>De plus, la caféine que ces boissons contiennent pourrait augmenter le risque de problèmes cardiovasculaires lors d’un l’effort physique, par son effet diurétique et par sa toxicité cardiaque directe déjà connue.</a:t>
            </a:r>
            <a:endParaRPr lang="fr-CA"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27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CA" smtClean="0"/>
          </a:p>
        </p:txBody>
      </p:sp>
      <p:sp>
        <p:nvSpPr>
          <p:cNvPr id="4" name="Espace réservé du numéro de diapositive 3"/>
          <p:cNvSpPr>
            <a:spLocks noGrp="1"/>
          </p:cNvSpPr>
          <p:nvPr>
            <p:ph type="sldNum" sz="quarter" idx="5"/>
          </p:nvPr>
        </p:nvSpPr>
        <p:spPr/>
        <p:txBody>
          <a:bodyPr/>
          <a:lstStyle/>
          <a:p>
            <a:pPr>
              <a:defRPr/>
            </a:pPr>
            <a:fld id="{33ABD3E5-3DE0-4DBF-9D72-38370D1831BA}" type="slidenum">
              <a:rPr lang="fr-CA" smtClean="0"/>
              <a:pPr>
                <a:defRPr/>
              </a:pPr>
              <a:t>31</a:t>
            </a:fld>
            <a:endParaRPr lang="fr-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37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sz="1200" kern="1200" baseline="0" dirty="0" smtClean="0">
                <a:solidFill>
                  <a:schemeClr val="tx1"/>
                </a:solidFill>
                <a:latin typeface="+mn-lt"/>
                <a:ea typeface="+mn-ea"/>
                <a:cs typeface="+mn-cs"/>
              </a:rPr>
              <a:t>Le contenu en sucre et en calories de la plupart des boissons énergisantes est comparable à celui des autres boissons sucrées, telles que les boissons gazeuses et les boissons aux fruits. </a:t>
            </a:r>
            <a:r>
              <a:rPr lang="fr-CA" sz="1200" kern="1200" dirty="0" smtClean="0">
                <a:solidFill>
                  <a:schemeClr val="tx1"/>
                </a:solidFill>
                <a:latin typeface="+mn-lt"/>
                <a:ea typeface="+mn-ea"/>
                <a:cs typeface="+mn-cs"/>
              </a:rPr>
              <a:t>P</a:t>
            </a:r>
            <a:r>
              <a:rPr lang="fr-FR" sz="1200" kern="1200" dirty="0" err="1" smtClean="0">
                <a:solidFill>
                  <a:schemeClr val="tx1"/>
                </a:solidFill>
                <a:latin typeface="+mn-lt"/>
                <a:ea typeface="+mn-ea"/>
                <a:cs typeface="+mn-cs"/>
              </a:rPr>
              <a:t>lusieurs</a:t>
            </a:r>
            <a:r>
              <a:rPr lang="fr-FR" sz="1200" kern="1200" dirty="0" smtClean="0">
                <a:solidFill>
                  <a:schemeClr val="tx1"/>
                </a:solidFill>
                <a:latin typeface="+mn-lt"/>
                <a:ea typeface="+mn-ea"/>
                <a:cs typeface="+mn-cs"/>
              </a:rPr>
              <a:t> études associent la consommation de boissons sucrées à l’obésité et d’autres problèmes de santé.</a:t>
            </a:r>
            <a:endParaRPr lang="fr-CA" sz="1200" kern="1200" baseline="0" dirty="0" smtClean="0">
              <a:solidFill>
                <a:schemeClr val="tx1"/>
              </a:solidFill>
              <a:latin typeface="+mn-lt"/>
              <a:ea typeface="+mn-ea"/>
              <a:cs typeface="+mn-cs"/>
            </a:endParaRPr>
          </a:p>
          <a:p>
            <a:r>
              <a:rPr lang="fr-CA" sz="1200" kern="1200" baseline="0" dirty="0" smtClean="0">
                <a:solidFill>
                  <a:schemeClr val="tx1"/>
                </a:solidFill>
                <a:latin typeface="+mn-lt"/>
                <a:ea typeface="+mn-ea"/>
                <a:cs typeface="+mn-cs"/>
              </a:rPr>
              <a:t>La consommation régulière de boissons sucrées, incluant les boissons énergisantes, n’est pas une habitude favorable à une saine alimentation. En plus de fournir un excès de sucre et de favoriser le gain de poids, ces boissons risquent de remplacer celles qui méritent une plus grande place dans l’alimentation, comme l’eau et le lait.</a:t>
            </a:r>
          </a:p>
          <a:p>
            <a:r>
              <a:rPr lang="fr-CA" sz="1200" kern="1200" baseline="0" dirty="0" smtClean="0">
                <a:solidFill>
                  <a:schemeClr val="tx1"/>
                </a:solidFill>
                <a:latin typeface="+mn-lt"/>
                <a:ea typeface="+mn-ea"/>
                <a:cs typeface="+mn-cs"/>
              </a:rPr>
              <a:t>Par ailleurs les boissons sucrées peuvent être néfastes pour la santé dentaire si elles sont consommées fréquemment. Le sucre qu’elles contiennent contribue à augmenter le risque de carie dentaire, tandis que leur acidité concourt au phénomène de l’érosion dentaire qui fragilise l’émail des dents et entraîne des dommages permanents. Des études indiquent que le potentiel érosif des boissons énergisantes pourrait être supérieur à celui des autres boissons sucrées.</a:t>
            </a:r>
            <a:endParaRPr lang="fr-CA" dirty="0" smtClean="0"/>
          </a:p>
        </p:txBody>
      </p:sp>
      <p:sp>
        <p:nvSpPr>
          <p:cNvPr id="4" name="Espace réservé du numéro de diapositive 3"/>
          <p:cNvSpPr>
            <a:spLocks noGrp="1"/>
          </p:cNvSpPr>
          <p:nvPr>
            <p:ph type="sldNum" sz="quarter" idx="5"/>
          </p:nvPr>
        </p:nvSpPr>
        <p:spPr/>
        <p:txBody>
          <a:bodyPr/>
          <a:lstStyle/>
          <a:p>
            <a:pPr>
              <a:defRPr/>
            </a:pPr>
            <a:fld id="{79C0DE62-420F-4A73-8641-3C1DFE849D74}" type="slidenum">
              <a:rPr lang="fr-CA" smtClean="0"/>
              <a:pPr>
                <a:defRPr/>
              </a:pPr>
              <a:t>32</a:t>
            </a:fld>
            <a:endParaRPr lang="fr-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47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CA" smtClean="0"/>
          </a:p>
        </p:txBody>
      </p:sp>
      <p:sp>
        <p:nvSpPr>
          <p:cNvPr id="4" name="Espace réservé du numéro de diapositive 3"/>
          <p:cNvSpPr>
            <a:spLocks noGrp="1"/>
          </p:cNvSpPr>
          <p:nvPr>
            <p:ph type="sldNum" sz="quarter" idx="5"/>
          </p:nvPr>
        </p:nvSpPr>
        <p:spPr/>
        <p:txBody>
          <a:bodyPr/>
          <a:lstStyle/>
          <a:p>
            <a:pPr>
              <a:defRPr/>
            </a:pPr>
            <a:fld id="{6C4ADEEB-FB9C-47D1-8EA6-FF13AA0DE212}" type="slidenum">
              <a:rPr lang="fr-CA" smtClean="0"/>
              <a:pPr>
                <a:defRPr/>
              </a:pPr>
              <a:t>33</a:t>
            </a:fld>
            <a:endParaRPr lang="fr-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57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sz="1200" kern="1200" baseline="0" dirty="0" smtClean="0">
                <a:solidFill>
                  <a:schemeClr val="tx1"/>
                </a:solidFill>
                <a:latin typeface="+mn-lt"/>
                <a:ea typeface="+mn-ea"/>
                <a:cs typeface="+mn-cs"/>
              </a:rPr>
              <a:t>Les boissons énergisantes présentent des conditions d’usage et des mises en garde liées à leur teneur élevée en caféine. Malgré cela, elles sont vendues parmi les boissons sucrées traditionnelles sous la forme de boissons gazeuses de saveurs variées, et ce, dans de nombreux points de vente (ex. : dépanneurs, épiceries, machines distributrices). De plus, les boissons énergisantes sont le plus souvent vendus dans des contenants individuels de gros format, souvent en canette, un format non </a:t>
            </a:r>
            <a:r>
              <a:rPr lang="fr-CA" sz="1200" kern="1200" baseline="0" dirty="0" err="1" smtClean="0">
                <a:solidFill>
                  <a:schemeClr val="tx1"/>
                </a:solidFill>
                <a:latin typeface="+mn-lt"/>
                <a:ea typeface="+mn-ea"/>
                <a:cs typeface="+mn-cs"/>
              </a:rPr>
              <a:t>refermable</a:t>
            </a:r>
            <a:r>
              <a:rPr lang="fr-CA" sz="1200" kern="1200" baseline="0" dirty="0" smtClean="0">
                <a:solidFill>
                  <a:schemeClr val="tx1"/>
                </a:solidFill>
                <a:latin typeface="+mn-lt"/>
                <a:ea typeface="+mn-ea"/>
                <a:cs typeface="+mn-cs"/>
              </a:rPr>
              <a:t> destiné à être consommé en une seule occasion.</a:t>
            </a:r>
          </a:p>
          <a:p>
            <a:r>
              <a:rPr lang="fr-CA" sz="1200" kern="1200" baseline="0" dirty="0" smtClean="0">
                <a:solidFill>
                  <a:schemeClr val="tx1"/>
                </a:solidFill>
                <a:latin typeface="+mn-lt"/>
                <a:ea typeface="+mn-ea"/>
                <a:cs typeface="+mn-cs"/>
              </a:rPr>
              <a:t>Ces pratiques de mise en marché des boissons énergisantes peuvent laisser supposer que ces produits peuvent être consommés à volonté, et sans égard à l’âge et à l’état de santé du consommateur. Dans ce cas, le consommateur risque de ne pas porter attention aux mises en garde et aux conditions d’usage affichées sur ces boissons, lorsqu’elles le sont, ou de minimiser leur importance.</a:t>
            </a:r>
            <a:endParaRPr lang="fr-CA" dirty="0" smtClean="0"/>
          </a:p>
        </p:txBody>
      </p:sp>
      <p:sp>
        <p:nvSpPr>
          <p:cNvPr id="8499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70AE1A-AD4A-4D0A-992B-A9BF3E37F9EC}" type="slidenum">
              <a:rPr lang="fr-CA"/>
              <a:pPr fontAlgn="base">
                <a:spcBef>
                  <a:spcPct val="0"/>
                </a:spcBef>
                <a:spcAft>
                  <a:spcPct val="0"/>
                </a:spcAft>
                <a:defRPr/>
              </a:pPr>
              <a:t>34</a:t>
            </a:fld>
            <a:endParaRPr lang="fr-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5779" name="Espace réservé des commentaires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latin typeface="+mn-lt"/>
                <a:ea typeface="+mn-ea"/>
                <a:cs typeface="+mn-cs"/>
              </a:rPr>
              <a:t>Santé Canada déconseille la consommation simultanée de boissons énergisantes et d’alcool et interdit la mise en marché de boissons énergisantes alcoolisées, c’est-à-dire l’utilisation d’ingrédients composant habituellement les boissons énergisantes (ex. : caféine artificielle, taurine, vitamines et minéraux) dans les boissons alcoolisées. Toutefois, il est permis d’ajouter aux boissons alcoolisées certains ingrédients contenant naturellement de la caféine comme le guarana et le café. On peut ainsi retrouver de tels mélanges fournissant de 25 à 125 mg de caféine par contenant (voir tableau 3) dans les dépanneurs, les épiceries et les succursales de la Société des alcools du Québec. </a:t>
            </a:r>
            <a:endParaRPr lang="fr-FR" sz="1200" kern="1200" dirty="0" smtClean="0">
              <a:solidFill>
                <a:schemeClr val="tx1"/>
              </a:solidFill>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fr-CA" sz="1200" kern="1200" baseline="0" dirty="0" smtClean="0">
                <a:solidFill>
                  <a:schemeClr val="tx1"/>
                </a:solidFill>
                <a:latin typeface="+mn-lt"/>
                <a:ea typeface="+mn-ea"/>
                <a:cs typeface="+mn-cs"/>
              </a:rPr>
              <a:t>Ces mélanges prêts à boire qui contiennent environ </a:t>
            </a:r>
            <a:r>
              <a:rPr lang="fr-CA" sz="1200" dirty="0" smtClean="0"/>
              <a:t>7 % </a:t>
            </a:r>
            <a:r>
              <a:rPr lang="fr-CA" sz="1200" dirty="0" err="1" smtClean="0"/>
              <a:t>alc</a:t>
            </a:r>
            <a:r>
              <a:rPr lang="fr-CA" sz="1200" dirty="0" smtClean="0"/>
              <a:t>./vol et 25-125 mg de caféine par boisson </a:t>
            </a:r>
            <a:r>
              <a:rPr lang="fr-CA" sz="1200" kern="1200" baseline="0" dirty="0" smtClean="0">
                <a:solidFill>
                  <a:schemeClr val="tx1"/>
                </a:solidFill>
                <a:latin typeface="+mn-lt"/>
                <a:ea typeface="+mn-ea"/>
                <a:cs typeface="+mn-cs"/>
              </a:rPr>
              <a:t>ont souvent l’avantage d’être plus économiques que l’achat séparé de boissons énergisantes et d’alcool, et leur saveur sucrée les rend plus acceptables pour ceux qui n’apprécient pas le goût des boissons alcoolisées.</a:t>
            </a:r>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Le bien-fondé de la mise en marché de boissons alcoolisées qui contiennent de la caféine peut être mis en doute, étant donné les dangers que peut représenter le mélange de caféine et d’alcool. L’absence de mises en garde associée à la présence de caféine dans ces boissons </a:t>
            </a:r>
            <a:r>
              <a:rPr lang="fr-CA" sz="1200" kern="1200" baseline="0" dirty="0" smtClean="0">
                <a:solidFill>
                  <a:schemeClr val="tx1"/>
                </a:solidFill>
                <a:latin typeface="+mn-lt"/>
                <a:ea typeface="+mn-ea"/>
                <a:cs typeface="+mn-cs"/>
              </a:rPr>
              <a:t>(ex. : « contient de la caféine », « déconseillé aux personnes sensibles à la caféine ») </a:t>
            </a:r>
            <a:r>
              <a:rPr lang="fr-CA" sz="1200" kern="1200" dirty="0" smtClean="0">
                <a:solidFill>
                  <a:schemeClr val="tx1"/>
                </a:solidFill>
                <a:latin typeface="+mn-lt"/>
                <a:ea typeface="+mn-ea"/>
                <a:cs typeface="+mn-cs"/>
              </a:rPr>
              <a:t>est d’autant plus problématique. </a:t>
            </a:r>
          </a:p>
          <a:p>
            <a:r>
              <a:rPr lang="fr-CA" sz="1200" kern="1200" dirty="0" smtClean="0">
                <a:solidFill>
                  <a:schemeClr val="tx1"/>
                </a:solidFill>
                <a:latin typeface="+mn-lt"/>
                <a:ea typeface="+mn-ea"/>
                <a:cs typeface="+mn-cs"/>
              </a:rPr>
              <a:t>De plus, on peut craindre que les boissons énergisantes prémélangées avec de l’alcool attirent une jeune clientèle et encouragent le mélange de boissons énergisantes et d’alcool.  </a:t>
            </a:r>
          </a:p>
          <a:p>
            <a:pPr eaLnBrk="1" hangingPunct="1">
              <a:spcBef>
                <a:spcPct val="0"/>
              </a:spcBef>
            </a:pPr>
            <a:endParaRPr lang="fr-CA" dirty="0" smtClean="0"/>
          </a:p>
          <a:p>
            <a:endParaRPr lang="fr-CA" dirty="0" smtClean="0"/>
          </a:p>
        </p:txBody>
      </p:sp>
      <p:sp>
        <p:nvSpPr>
          <p:cNvPr id="8499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70AE1A-AD4A-4D0A-992B-A9BF3E37F9EC}" type="slidenum">
              <a:rPr lang="fr-CA"/>
              <a:pPr fontAlgn="base">
                <a:spcBef>
                  <a:spcPct val="0"/>
                </a:spcBef>
                <a:spcAft>
                  <a:spcPct val="0"/>
                </a:spcAft>
                <a:defRPr/>
              </a:pPr>
              <a:t>35</a:t>
            </a:fld>
            <a:endParaRPr lang="fr-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68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baseline="0" dirty="0" smtClean="0">
                <a:solidFill>
                  <a:schemeClr val="tx1"/>
                </a:solidFill>
                <a:latin typeface="+mn-lt"/>
                <a:ea typeface="+mn-ea"/>
                <a:cs typeface="+mn-cs"/>
              </a:rPr>
              <a:t>Des thèmes liés à un style de vie intense et des activités dont l’attrait se manifeste souvent à l’adolescence sont souvent exploités dans les stratégies de marketing. En effet, les évènements et organisations auxquels les compagnies de boissons énergisantes s’associent sont souvent en lien avec des sports extrêmes (ex. : planche à roulettes, parachute, boxe), des styles musicaux prisés des jeunes (ex. : musique alternative, hip-hop) et les jeux vidéo. </a:t>
            </a:r>
          </a:p>
          <a:p>
            <a:endParaRPr lang="fr-CA" sz="1200" kern="1200" baseline="0" dirty="0" smtClean="0">
              <a:solidFill>
                <a:schemeClr val="tx1"/>
              </a:solidFill>
              <a:latin typeface="+mn-lt"/>
              <a:ea typeface="+mn-ea"/>
              <a:cs typeface="+mn-cs"/>
            </a:endParaRPr>
          </a:p>
          <a:p>
            <a:r>
              <a:rPr lang="fr-CA" sz="1200" kern="1200" baseline="0" dirty="0" smtClean="0">
                <a:solidFill>
                  <a:schemeClr val="tx1"/>
                </a:solidFill>
                <a:latin typeface="+mn-lt"/>
                <a:ea typeface="+mn-ea"/>
                <a:cs typeface="+mn-cs"/>
              </a:rPr>
              <a:t>En plus de la promotion directe dans les lieux de vente, les entreprises de boissons énergisantes privilégient des canaux de diffusion novateurs, tels que la publicité sur Internet (ex. : sites des fabricants, sites de réseautage social), les concours, ainsi que les commandites et les partenariats. </a:t>
            </a:r>
          </a:p>
          <a:p>
            <a:endParaRPr lang="fr-CA" sz="1200" i="0" dirty="0" smtClean="0"/>
          </a:p>
          <a:p>
            <a:r>
              <a:rPr lang="fr-CA" sz="1200" i="0" dirty="0" smtClean="0"/>
              <a:t>On peut craindre que ces stratégies rejoignent une jeune clientèle et risquent d’inciter à la consommation.</a:t>
            </a:r>
            <a:endParaRPr lang="fr-CA" b="1" i="0" dirty="0" smtClean="0"/>
          </a:p>
        </p:txBody>
      </p:sp>
      <p:sp>
        <p:nvSpPr>
          <p:cNvPr id="4" name="Espace réservé du numéro de diapositive 3"/>
          <p:cNvSpPr>
            <a:spLocks noGrp="1"/>
          </p:cNvSpPr>
          <p:nvPr>
            <p:ph type="sldNum" sz="quarter" idx="5"/>
          </p:nvPr>
        </p:nvSpPr>
        <p:spPr/>
        <p:txBody>
          <a:bodyPr/>
          <a:lstStyle/>
          <a:p>
            <a:pPr>
              <a:defRPr/>
            </a:pPr>
            <a:fld id="{6EA0098A-329D-43C4-92AD-3D03664E4CDD}" type="slidenum">
              <a:rPr lang="fr-CA" smtClean="0"/>
              <a:pPr>
                <a:defRPr/>
              </a:pPr>
              <a:t>36</a:t>
            </a:fld>
            <a:endParaRPr lang="fr-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78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sz="1200" kern="1200" baseline="0" dirty="0" smtClean="0">
                <a:solidFill>
                  <a:schemeClr val="tx1"/>
                </a:solidFill>
                <a:latin typeface="+mn-lt"/>
                <a:ea typeface="+mn-ea"/>
                <a:cs typeface="+mn-cs"/>
              </a:rPr>
              <a:t>Les fabricants suggèrent de tirer profit de l’effet stimulant de leurs boissons énergisantes pour différentes activités, tel que pour étudier et travailler, pour pratiquer une activité sportive ou encore pour danser toute la soirée. </a:t>
            </a:r>
          </a:p>
          <a:p>
            <a:endParaRPr lang="fr-CA" sz="1200" kern="1200" baseline="0" dirty="0" smtClean="0">
              <a:solidFill>
                <a:schemeClr val="tx1"/>
              </a:solidFill>
              <a:latin typeface="+mn-lt"/>
              <a:ea typeface="+mn-ea"/>
              <a:cs typeface="+mn-cs"/>
            </a:endParaRPr>
          </a:p>
          <a:p>
            <a:r>
              <a:rPr lang="fr-CA" sz="1200" kern="1200" baseline="0" dirty="0" smtClean="0">
                <a:solidFill>
                  <a:schemeClr val="tx1"/>
                </a:solidFill>
                <a:latin typeface="+mn-lt"/>
                <a:ea typeface="+mn-ea"/>
                <a:cs typeface="+mn-cs"/>
              </a:rPr>
              <a:t>Cette </a:t>
            </a:r>
            <a:r>
              <a:rPr lang="fr-CA" sz="1200" i="0" kern="1200" baseline="0" dirty="0" smtClean="0">
                <a:solidFill>
                  <a:schemeClr val="tx1"/>
                </a:solidFill>
                <a:latin typeface="+mn-lt"/>
                <a:ea typeface="+mn-ea"/>
                <a:cs typeface="+mn-cs"/>
              </a:rPr>
              <a:t>approche s</a:t>
            </a:r>
            <a:r>
              <a:rPr lang="fr-CA" sz="1200" i="0" dirty="0" smtClean="0"/>
              <a:t>uggère que ces boissons sont</a:t>
            </a:r>
            <a:r>
              <a:rPr lang="fr-CA" sz="1200" i="0" baseline="0" dirty="0" smtClean="0"/>
              <a:t> essentielles pour </a:t>
            </a:r>
            <a:r>
              <a:rPr lang="fr-CA" sz="1200" i="0" dirty="0" smtClean="0"/>
              <a:t>la réussite académique et professionnelle, et pour jouir de la vie,</a:t>
            </a:r>
            <a:r>
              <a:rPr lang="fr-CA" sz="1200" i="0" baseline="0" dirty="0" smtClean="0"/>
              <a:t> en plus de </a:t>
            </a:r>
            <a:r>
              <a:rPr lang="fr-CA" sz="1200" i="0" kern="1200" baseline="0" dirty="0" smtClean="0">
                <a:solidFill>
                  <a:schemeClr val="tx1"/>
                </a:solidFill>
                <a:latin typeface="+mn-lt"/>
                <a:ea typeface="+mn-ea"/>
                <a:cs typeface="+mn-cs"/>
              </a:rPr>
              <a:t>risquer de banaliser </a:t>
            </a:r>
            <a:r>
              <a:rPr lang="fr-CA" sz="1200" kern="1200" baseline="0" dirty="0" smtClean="0">
                <a:solidFill>
                  <a:schemeClr val="tx1"/>
                </a:solidFill>
                <a:latin typeface="+mn-lt"/>
                <a:ea typeface="+mn-ea"/>
                <a:cs typeface="+mn-cs"/>
              </a:rPr>
              <a:t>la consommation fréquente de substances stimulantes.</a:t>
            </a:r>
            <a:endParaRPr lang="fr-CA" dirty="0" smtClean="0"/>
          </a:p>
        </p:txBody>
      </p:sp>
      <p:sp>
        <p:nvSpPr>
          <p:cNvPr id="4" name="Espace réservé du numéro de diapositive 3"/>
          <p:cNvSpPr>
            <a:spLocks noGrp="1"/>
          </p:cNvSpPr>
          <p:nvPr>
            <p:ph type="sldNum" sz="quarter" idx="5"/>
          </p:nvPr>
        </p:nvSpPr>
        <p:spPr/>
        <p:txBody>
          <a:bodyPr/>
          <a:lstStyle/>
          <a:p>
            <a:pPr>
              <a:defRPr/>
            </a:pPr>
            <a:fld id="{576C5C03-FF22-4007-BE4D-A756CFFE3913}" type="slidenum">
              <a:rPr lang="fr-CA" smtClean="0"/>
              <a:pPr>
                <a:defRPr/>
              </a:pPr>
              <a:t>37</a:t>
            </a:fld>
            <a:endParaRPr lang="fr-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88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sz="1200" kern="1200" baseline="0" dirty="0" smtClean="0">
                <a:solidFill>
                  <a:schemeClr val="tx1"/>
                </a:solidFill>
                <a:latin typeface="+mn-lt"/>
                <a:ea typeface="+mn-ea"/>
                <a:cs typeface="+mn-cs"/>
              </a:rPr>
              <a:t>De plus, alors que les effets bénéfiques prétendus des boissons énergisantes sont surreprésentés dans les stratégies de promotion, les messages sur les risques et les effets indésirables potentiels liés à leur utilisation sont éclipsés. Les consommateurs peuvent donc croire que les boissons énergisantes sont inoffensives, et de ce fait, en boire de grandes quantités pour obtenir les effets souhaités.</a:t>
            </a:r>
            <a:endParaRPr lang="fr-CA" dirty="0" smtClean="0"/>
          </a:p>
        </p:txBody>
      </p:sp>
      <p:sp>
        <p:nvSpPr>
          <p:cNvPr id="3993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99EE21-9019-4FB0-BA64-C368403D401C}" type="slidenum">
              <a:rPr lang="fr-CA"/>
              <a:pPr fontAlgn="base">
                <a:spcBef>
                  <a:spcPct val="0"/>
                </a:spcBef>
                <a:spcAft>
                  <a:spcPct val="0"/>
                </a:spcAft>
                <a:defRPr/>
              </a:pPr>
              <a:t>38</a:t>
            </a:fld>
            <a:endParaRPr lang="fr-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98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CA" smtClean="0"/>
          </a:p>
        </p:txBody>
      </p:sp>
      <p:sp>
        <p:nvSpPr>
          <p:cNvPr id="4" name="Espace réservé du numéro de diapositive 3"/>
          <p:cNvSpPr>
            <a:spLocks noGrp="1"/>
          </p:cNvSpPr>
          <p:nvPr>
            <p:ph type="sldNum" sz="quarter" idx="5"/>
          </p:nvPr>
        </p:nvSpPr>
        <p:spPr/>
        <p:txBody>
          <a:bodyPr/>
          <a:lstStyle/>
          <a:p>
            <a:pPr>
              <a:defRPr/>
            </a:pPr>
            <a:fld id="{3D7C8654-FF04-470C-ACB2-801709B97C2B}" type="slidenum">
              <a:rPr lang="fr-CA" smtClean="0"/>
              <a:pPr>
                <a:defRPr/>
              </a:pPr>
              <a:t>39</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baseline="0" dirty="0" smtClean="0">
                <a:solidFill>
                  <a:schemeClr val="tx1"/>
                </a:solidFill>
                <a:latin typeface="+mn-lt"/>
                <a:ea typeface="+mn-ea"/>
                <a:cs typeface="+mn-cs"/>
              </a:rPr>
              <a:t>Il n’y a pas de définition consensuelle des boissons énergisantes au sein de la communauté scientifique et des organismes de règlementation. </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baseline="0" dirty="0" smtClean="0">
                <a:solidFill>
                  <a:schemeClr val="tx1"/>
                </a:solidFill>
                <a:latin typeface="+mn-lt"/>
                <a:ea typeface="+mn-ea"/>
                <a:cs typeface="+mn-cs"/>
              </a:rPr>
              <a:t>Dans le cadre de nos travaux, le terme « </a:t>
            </a:r>
            <a:r>
              <a:rPr lang="fr-CA" sz="1200" b="0" kern="1200" baseline="0" dirty="0" smtClean="0">
                <a:solidFill>
                  <a:schemeClr val="tx1"/>
                </a:solidFill>
                <a:latin typeface="+mn-lt"/>
                <a:ea typeface="+mn-ea"/>
                <a:cs typeface="+mn-cs"/>
              </a:rPr>
              <a:t>boisson énergisante</a:t>
            </a:r>
            <a:r>
              <a:rPr lang="fr-CA" sz="1200" b="1" kern="1200" baseline="0" dirty="0" smtClean="0">
                <a:solidFill>
                  <a:schemeClr val="tx1"/>
                </a:solidFill>
                <a:latin typeface="+mn-lt"/>
                <a:ea typeface="+mn-ea"/>
                <a:cs typeface="+mn-cs"/>
              </a:rPr>
              <a:t> </a:t>
            </a:r>
            <a:r>
              <a:rPr lang="fr-CA" sz="1200" b="0" kern="1200" baseline="0" dirty="0" smtClean="0">
                <a:solidFill>
                  <a:schemeClr val="tx1"/>
                </a:solidFill>
                <a:latin typeface="+mn-lt"/>
                <a:ea typeface="+mn-ea"/>
                <a:cs typeface="+mn-cs"/>
              </a:rPr>
              <a:t> » désigne </a:t>
            </a:r>
            <a:r>
              <a:rPr lang="fr-CA" sz="1200" kern="1200" baseline="0" dirty="0" smtClean="0">
                <a:solidFill>
                  <a:schemeClr val="tx1"/>
                </a:solidFill>
                <a:latin typeface="+mn-lt"/>
                <a:ea typeface="+mn-ea"/>
                <a:cs typeface="+mn-cs"/>
              </a:rPr>
              <a:t>: tout produit se présentant sous la forme d’une boisson ou d’un concentré liquide et qui prétend contenir un mélange d’ingrédients ayant la propriété de rehausser les niveaux d’énergie et de vivacité, excluant les boissons pour sportifs. </a:t>
            </a:r>
          </a:p>
          <a:p>
            <a:endParaRPr lang="fr-CA" sz="1200" kern="1200" baseline="0" dirty="0" smtClean="0">
              <a:solidFill>
                <a:schemeClr val="tx1"/>
              </a:solidFill>
              <a:latin typeface="+mn-lt"/>
              <a:ea typeface="+mn-ea"/>
              <a:cs typeface="+mn-cs"/>
            </a:endParaRPr>
          </a:p>
          <a:p>
            <a:r>
              <a:rPr lang="fr-CA" sz="1200" kern="1200" baseline="0" dirty="0" smtClean="0">
                <a:solidFill>
                  <a:schemeClr val="tx1"/>
                </a:solidFill>
                <a:latin typeface="+mn-lt"/>
                <a:ea typeface="+mn-ea"/>
                <a:cs typeface="+mn-cs"/>
              </a:rPr>
              <a:t>Les principaux ingrédients contenus dans les boissons énergisantes sont généralement de l’eau, du sucre et de la caféine synthétique ou de source naturelle (ex. : guarana, herba mate). La caféine est le principal ingrédient actif des boissons énergisantes, et est souvent accompagnée de diverses autres substances (ex. : taurine, ginseng, vitamines) qui contribueraient notamment à leur effet stimulant.</a:t>
            </a:r>
            <a:endParaRPr lang="fr-CA" sz="1400" dirty="0" smtClean="0"/>
          </a:p>
          <a:p>
            <a:endParaRPr lang="fr-CA" dirty="0" smtClean="0"/>
          </a:p>
          <a:p>
            <a:endParaRPr lang="fr-CA" dirty="0" smtClean="0"/>
          </a:p>
          <a:p>
            <a:endParaRPr lang="fr-CA" dirty="0" smtClean="0"/>
          </a:p>
        </p:txBody>
      </p:sp>
      <p:sp>
        <p:nvSpPr>
          <p:cNvPr id="4" name="Espace réservé du numéro de diapositive 3"/>
          <p:cNvSpPr>
            <a:spLocks noGrp="1"/>
          </p:cNvSpPr>
          <p:nvPr>
            <p:ph type="sldNum" sz="quarter" idx="5"/>
          </p:nvPr>
        </p:nvSpPr>
        <p:spPr/>
        <p:txBody>
          <a:bodyPr/>
          <a:lstStyle/>
          <a:p>
            <a:pPr>
              <a:defRPr/>
            </a:pPr>
            <a:fld id="{4B292CA9-07FE-4187-BCC2-1A76B3A68412}" type="slidenum">
              <a:rPr lang="fr-CA" smtClean="0"/>
              <a:pPr>
                <a:defRPr/>
              </a:pPr>
              <a:t>4</a:t>
            </a:fld>
            <a:endParaRPr lang="fr-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49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latin typeface="+mn-lt"/>
                <a:ea typeface="+mn-ea"/>
                <a:cs typeface="+mn-cs"/>
              </a:rPr>
              <a:t>Le portrait de la consommation de boissons énergisantes par les enfants et les adolescents québécois et l’impact de cette consommation sur leur santé est incomplet. </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latin typeface="+mn-lt"/>
                <a:ea typeface="+mn-ea"/>
                <a:cs typeface="+mn-cs"/>
              </a:rPr>
              <a:t>Mis à part des cas anecdotiques, nous ne disposons pas de données scientifiques fiables permettant de quantifier et de qualifier les problèmes de santé engendrés par les boissons énergisantes chez les enfants et les adolescents québécois. </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latin typeface="+mn-lt"/>
                <a:ea typeface="+mn-ea"/>
                <a:cs typeface="+mn-cs"/>
              </a:rPr>
              <a:t>Les données disponibles sur la fréquence de consommation de boissons énergisantes suggèrent que ces dernières contribuent peu à la consommation de boissons sucrées chez les jeunes, de même qu’aux problèmes de sommeil associés à une consommation fréquente</a:t>
            </a:r>
            <a:r>
              <a:rPr lang="fr-CA" sz="1200" kern="1200" baseline="0" dirty="0" smtClean="0">
                <a:solidFill>
                  <a:schemeClr val="tx1"/>
                </a:solidFill>
                <a:latin typeface="+mn-lt"/>
                <a:ea typeface="+mn-ea"/>
                <a:cs typeface="+mn-cs"/>
              </a:rPr>
              <a:t> (</a:t>
            </a:r>
            <a:r>
              <a:rPr lang="fr-CA" sz="1200" kern="1200" dirty="0" smtClean="0">
                <a:solidFill>
                  <a:schemeClr val="tx1"/>
                </a:solidFill>
                <a:latin typeface="+mn-lt"/>
                <a:ea typeface="+mn-ea"/>
                <a:cs typeface="+mn-cs"/>
              </a:rPr>
              <a:t>4 % des jeunes québécois du secondaire consomment</a:t>
            </a:r>
            <a:r>
              <a:rPr lang="fr-CA" sz="1200" kern="1200" baseline="0" dirty="0" smtClean="0">
                <a:solidFill>
                  <a:schemeClr val="tx1"/>
                </a:solidFill>
                <a:latin typeface="+mn-lt"/>
                <a:ea typeface="+mn-ea"/>
                <a:cs typeface="+mn-cs"/>
              </a:rPr>
              <a:t> des boissons énergisantes deux fois par ou plus semaine).</a:t>
            </a:r>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pPr>
              <a:defRPr/>
            </a:pPr>
            <a:fld id="{B9CC28CF-DFE6-4594-98FD-B6D615680BDD}" type="slidenum">
              <a:rPr lang="fr-CA" smtClean="0"/>
              <a:pPr>
                <a:defRPr/>
              </a:pPr>
              <a:t>40</a:t>
            </a:fld>
            <a:endParaRPr lang="fr-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49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sz="1200" kern="1200" dirty="0" smtClean="0">
                <a:solidFill>
                  <a:schemeClr val="tx1"/>
                </a:solidFill>
                <a:latin typeface="+mn-lt"/>
                <a:ea typeface="+mn-ea"/>
                <a:cs typeface="+mn-cs"/>
              </a:rPr>
              <a:t>Par ailleurs, la quantité ou le nombre de boissons énergisantes et d’autres sources de caféine consommé quotidiennement par les jeunes est encore méconnu. Ainsi, il n’est pas possible d’établir leur consommation quotidienne de caféine et d’en évaluer les risques pour la santé.</a:t>
            </a:r>
          </a:p>
        </p:txBody>
      </p:sp>
      <p:sp>
        <p:nvSpPr>
          <p:cNvPr id="4" name="Espace réservé du numéro de diapositive 3"/>
          <p:cNvSpPr>
            <a:spLocks noGrp="1"/>
          </p:cNvSpPr>
          <p:nvPr>
            <p:ph type="sldNum" sz="quarter" idx="5"/>
          </p:nvPr>
        </p:nvSpPr>
        <p:spPr/>
        <p:txBody>
          <a:bodyPr/>
          <a:lstStyle/>
          <a:p>
            <a:pPr>
              <a:defRPr/>
            </a:pPr>
            <a:fld id="{B9CC28CF-DFE6-4594-98FD-B6D615680BDD}" type="slidenum">
              <a:rPr lang="fr-CA" smtClean="0"/>
              <a:pPr>
                <a:defRPr/>
              </a:pPr>
              <a:t>41</a:t>
            </a:fld>
            <a:endParaRPr lang="fr-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98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CA" smtClean="0"/>
          </a:p>
        </p:txBody>
      </p:sp>
      <p:sp>
        <p:nvSpPr>
          <p:cNvPr id="4" name="Espace réservé du numéro de diapositive 3"/>
          <p:cNvSpPr>
            <a:spLocks noGrp="1"/>
          </p:cNvSpPr>
          <p:nvPr>
            <p:ph type="sldNum" sz="quarter" idx="5"/>
          </p:nvPr>
        </p:nvSpPr>
        <p:spPr/>
        <p:txBody>
          <a:bodyPr/>
          <a:lstStyle/>
          <a:p>
            <a:pPr>
              <a:defRPr/>
            </a:pPr>
            <a:fld id="{3D7C8654-FF04-470C-ACB2-801709B97C2B}" type="slidenum">
              <a:rPr lang="fr-CA" smtClean="0"/>
              <a:pPr>
                <a:defRPr/>
              </a:pPr>
              <a:t>42</a:t>
            </a:fld>
            <a:endParaRPr lang="fr-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49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latin typeface="+mn-lt"/>
                <a:ea typeface="+mn-ea"/>
                <a:cs typeface="+mn-cs"/>
              </a:rPr>
              <a:t>À la lumière des connaissances disponibles, la consommation de boissons énergisantes chez les jeunes au Québec ne peut être qualifiée actuellement de problème de santé publique. Par contre, la consommation fréquente de boissons sucrées est quant à elle répandue et ses impacts sur la santé sont davantage documentés. Cette problématique devraient donc</a:t>
            </a:r>
            <a:r>
              <a:rPr lang="fr-CA" sz="1200" kern="1200" baseline="0" dirty="0" smtClean="0">
                <a:solidFill>
                  <a:schemeClr val="tx1"/>
                </a:solidFill>
                <a:latin typeface="+mn-lt"/>
                <a:ea typeface="+mn-ea"/>
                <a:cs typeface="+mn-cs"/>
              </a:rPr>
              <a:t> être priorisée</a:t>
            </a:r>
            <a:r>
              <a:rPr lang="fr-CA" sz="1200" kern="1200" dirty="0" smtClean="0">
                <a:solidFill>
                  <a:schemeClr val="tx1"/>
                </a:solidFill>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A"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latin typeface="+mn-lt"/>
                <a:ea typeface="+mn-ea"/>
                <a:cs typeface="+mn-cs"/>
              </a:rPr>
              <a:t>Toutefois,</a:t>
            </a:r>
            <a:r>
              <a:rPr lang="fr-CA" sz="1200" kern="1200" baseline="0" dirty="0" smtClean="0">
                <a:solidFill>
                  <a:schemeClr val="tx1"/>
                </a:solidFill>
                <a:latin typeface="+mn-lt"/>
                <a:ea typeface="+mn-ea"/>
                <a:cs typeface="+mn-cs"/>
              </a:rPr>
              <a:t> c</a:t>
            </a:r>
            <a:r>
              <a:rPr lang="fr-CA" sz="1200" kern="1200" dirty="0" smtClean="0">
                <a:solidFill>
                  <a:schemeClr val="tx1"/>
                </a:solidFill>
                <a:latin typeface="+mn-lt"/>
                <a:ea typeface="+mn-ea"/>
                <a:cs typeface="+mn-cs"/>
              </a:rPr>
              <a:t>omme il s’agit d’un nouveau phénomène, il importe de continuer de surveiller la commercialisation grandissante de produits caféinés</a:t>
            </a:r>
            <a:r>
              <a:rPr lang="fr-CA" sz="1200" kern="1200" baseline="0" dirty="0" smtClean="0">
                <a:solidFill>
                  <a:schemeClr val="tx1"/>
                </a:solidFill>
                <a:latin typeface="+mn-lt"/>
                <a:ea typeface="+mn-ea"/>
                <a:cs typeface="+mn-cs"/>
              </a:rPr>
              <a:t> et </a:t>
            </a:r>
            <a:r>
              <a:rPr lang="fr-CA" sz="1200" kern="1200" dirty="0" smtClean="0">
                <a:solidFill>
                  <a:schemeClr val="tx1"/>
                </a:solidFill>
                <a:latin typeface="+mn-lt"/>
                <a:ea typeface="+mn-ea"/>
                <a:cs typeface="+mn-cs"/>
              </a:rPr>
              <a:t>la consommation de boissons énergisantes et d’autres sources de caféine et ses impacts sur la santé. Ces éléments mériteraient d’être inclus dans les futures enquêtes s’intéressant aux habitudes de vie des jeunes, de sorte à mieux connaître l’ampleur du risque d’intoxication à la caféine chez ces derniers et de suivre son évolution. Une attention particulière devrait également être portée aux autres substances ingérées avec les boissons énergisantes, comme l’alcool, les drogues et les médicaments. Documenter les contextes et les motifs de consommation de boissons énergisantes et d’autres sources de caféine chez ce groupe, ainsi qu’évaluer les effets anticipés et non anticipés des interventions de prévention réalisées permettrait de mieux orienter les actions.</a:t>
            </a:r>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pPr>
              <a:defRPr/>
            </a:pPr>
            <a:fld id="{B9CC28CF-DFE6-4594-98FD-B6D615680BDD}" type="slidenum">
              <a:rPr lang="fr-CA" smtClean="0"/>
              <a:pPr>
                <a:defRPr/>
              </a:pPr>
              <a:t>43</a:t>
            </a:fld>
            <a:endParaRPr lang="fr-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49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latin typeface="+mn-lt"/>
                <a:ea typeface="+mn-ea"/>
                <a:cs typeface="+mn-cs"/>
              </a:rPr>
              <a:t>Des initiatives méritent d’être envisagées pour prévenir la consommation de boissons énergisantes chez les enfants et pour la limiter chez les adolescents, et ce, surtout à cause du contexte des stratégies de commercialisation des boissons énergisantes et des effets liés à la consommation fréquente ou élevée de caféine et de sucre sur la santé. </a:t>
            </a:r>
            <a:endParaRPr lang="fr-FR" sz="1200" kern="1200" dirty="0" smtClean="0">
              <a:solidFill>
                <a:schemeClr val="tx1"/>
              </a:solidFill>
              <a:latin typeface="+mn-lt"/>
              <a:ea typeface="+mn-ea"/>
              <a:cs typeface="+mn-cs"/>
            </a:endParaRP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Dans un contexte de ressources limitées, il</a:t>
            </a:r>
            <a:r>
              <a:rPr lang="fr-CA" sz="1200" kern="1200" baseline="0" dirty="0" smtClean="0">
                <a:solidFill>
                  <a:schemeClr val="tx1"/>
                </a:solidFill>
                <a:latin typeface="+mn-lt"/>
                <a:ea typeface="+mn-ea"/>
                <a:cs typeface="+mn-cs"/>
              </a:rPr>
              <a:t> importe de s’attarder aux problèmes qui ont le plus grand potentiel d’impact sur la santé des jeunes. </a:t>
            </a:r>
            <a:r>
              <a:rPr lang="fr-CA" sz="1200" kern="1200" dirty="0" smtClean="0">
                <a:solidFill>
                  <a:schemeClr val="tx1"/>
                </a:solidFill>
                <a:latin typeface="+mn-lt"/>
                <a:ea typeface="+mn-ea"/>
                <a:cs typeface="+mn-cs"/>
              </a:rPr>
              <a:t>Puisque</a:t>
            </a:r>
            <a:r>
              <a:rPr lang="fr-CA" sz="1200" kern="1200" baseline="0" dirty="0" smtClean="0">
                <a:solidFill>
                  <a:schemeClr val="tx1"/>
                </a:solidFill>
                <a:latin typeface="+mn-lt"/>
                <a:ea typeface="+mn-ea"/>
                <a:cs typeface="+mn-cs"/>
              </a:rPr>
              <a:t> </a:t>
            </a:r>
            <a:r>
              <a:rPr lang="fr-CA" sz="1200" kern="1200" dirty="0" smtClean="0">
                <a:solidFill>
                  <a:schemeClr val="tx1"/>
                </a:solidFill>
                <a:latin typeface="+mn-lt"/>
                <a:ea typeface="+mn-ea"/>
                <a:cs typeface="+mn-cs"/>
              </a:rPr>
              <a:t>la consommation fréquente de boissons sucrées est répandue, et que ses impacts sur la santé sont davantage documentés que</a:t>
            </a:r>
            <a:r>
              <a:rPr lang="fr-CA" sz="1200" kern="1200" baseline="0" dirty="0" smtClean="0">
                <a:solidFill>
                  <a:schemeClr val="tx1"/>
                </a:solidFill>
                <a:latin typeface="+mn-lt"/>
                <a:ea typeface="+mn-ea"/>
                <a:cs typeface="+mn-cs"/>
              </a:rPr>
              <a:t> ceux des boissons énergisantes, le phénomène </a:t>
            </a:r>
            <a:r>
              <a:rPr lang="fr-CA" sz="1200" kern="1200" dirty="0" smtClean="0">
                <a:solidFill>
                  <a:schemeClr val="tx1"/>
                </a:solidFill>
                <a:latin typeface="+mn-lt"/>
                <a:ea typeface="+mn-ea"/>
                <a:cs typeface="+mn-cs"/>
              </a:rPr>
              <a:t>de consommation de boissons énergisantes devrait être abordée dans le cadre plus large de la consommation de boissons sucrées dans leur ensemble. </a:t>
            </a:r>
          </a:p>
          <a:p>
            <a:r>
              <a:rPr lang="fr-CA" sz="1200" kern="1200" dirty="0" smtClean="0">
                <a:solidFill>
                  <a:schemeClr val="tx1"/>
                </a:solidFill>
                <a:latin typeface="+mn-lt"/>
                <a:ea typeface="+mn-ea"/>
                <a:cs typeface="+mn-cs"/>
              </a:rPr>
              <a:t>Une approche de création d’environnements favorables à l’adoption de saines habitudes alimentaires devrait</a:t>
            </a:r>
            <a:r>
              <a:rPr lang="fr-CA" sz="1200" kern="1200" baseline="0" dirty="0" smtClean="0">
                <a:solidFill>
                  <a:schemeClr val="tx1"/>
                </a:solidFill>
                <a:latin typeface="+mn-lt"/>
                <a:ea typeface="+mn-ea"/>
                <a:cs typeface="+mn-cs"/>
              </a:rPr>
              <a:t> être adoptée</a:t>
            </a:r>
            <a:r>
              <a:rPr lang="fr-CA" sz="1200" kern="1200" dirty="0" smtClean="0">
                <a:solidFill>
                  <a:schemeClr val="tx1"/>
                </a:solidFill>
                <a:latin typeface="+mn-lt"/>
                <a:ea typeface="+mn-ea"/>
                <a:cs typeface="+mn-cs"/>
              </a:rPr>
              <a:t>. Ainsi, dans</a:t>
            </a:r>
            <a:r>
              <a:rPr lang="fr-CA" sz="1200" kern="1200" baseline="0" dirty="0" smtClean="0">
                <a:solidFill>
                  <a:schemeClr val="tx1"/>
                </a:solidFill>
                <a:latin typeface="+mn-lt"/>
                <a:ea typeface="+mn-ea"/>
                <a:cs typeface="+mn-cs"/>
              </a:rPr>
              <a:t> l’optique </a:t>
            </a:r>
            <a:r>
              <a:rPr lang="fr-CA" sz="1200" kern="1200" dirty="0" smtClean="0">
                <a:solidFill>
                  <a:schemeClr val="tx1"/>
                </a:solidFill>
                <a:latin typeface="+mn-lt"/>
                <a:ea typeface="+mn-ea"/>
                <a:cs typeface="+mn-cs"/>
              </a:rPr>
              <a:t>d’établir des règles cohérentes dans les différents milieux de vie des jeunes, les</a:t>
            </a:r>
            <a:r>
              <a:rPr lang="fr-CA" sz="1200" kern="1200" baseline="0" dirty="0" smtClean="0">
                <a:solidFill>
                  <a:schemeClr val="tx1"/>
                </a:solidFill>
                <a:latin typeface="+mn-lt"/>
                <a:ea typeface="+mn-ea"/>
                <a:cs typeface="+mn-cs"/>
              </a:rPr>
              <a:t> boissons sucrées et </a:t>
            </a:r>
            <a:r>
              <a:rPr lang="fr-CA" sz="1200" kern="1200" baseline="0" dirty="0" err="1" smtClean="0">
                <a:solidFill>
                  <a:schemeClr val="tx1"/>
                </a:solidFill>
                <a:latin typeface="+mn-lt"/>
                <a:ea typeface="+mn-ea"/>
                <a:cs typeface="+mn-cs"/>
              </a:rPr>
              <a:t>caféinées</a:t>
            </a:r>
            <a:r>
              <a:rPr lang="fr-CA" sz="1200" kern="1200" baseline="0" dirty="0" smtClean="0">
                <a:solidFill>
                  <a:schemeClr val="tx1"/>
                </a:solidFill>
                <a:latin typeface="+mn-lt"/>
                <a:ea typeface="+mn-ea"/>
                <a:cs typeface="+mn-cs"/>
              </a:rPr>
              <a:t> ne devraient pas être offertes dans les établissements tels que les écoles, </a:t>
            </a:r>
            <a:r>
              <a:rPr lang="fr-CA" sz="1200" kern="1200" dirty="0" smtClean="0">
                <a:solidFill>
                  <a:schemeClr val="tx1"/>
                </a:solidFill>
                <a:latin typeface="+mn-lt"/>
                <a:ea typeface="+mn-ea"/>
                <a:cs typeface="+mn-cs"/>
              </a:rPr>
              <a:t>les maisons des jeunes et les centres de loisirs.</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pPr>
              <a:defRPr/>
            </a:pPr>
            <a:fld id="{B9CC28CF-DFE6-4594-98FD-B6D615680BDD}" type="slidenum">
              <a:rPr lang="fr-CA" smtClean="0"/>
              <a:pPr>
                <a:defRPr/>
              </a:pPr>
              <a:t>44</a:t>
            </a:fld>
            <a:endParaRPr lang="fr-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49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sz="1200" kern="1200" dirty="0" smtClean="0">
                <a:solidFill>
                  <a:schemeClr val="tx1"/>
                </a:solidFill>
                <a:latin typeface="+mn-lt"/>
                <a:ea typeface="+mn-ea"/>
                <a:cs typeface="+mn-cs"/>
              </a:rPr>
              <a:t>Des leçons peuvent être apprises de l’expérience en matière de prévention de la toxicomanie chez les jeunes. Par exemple, il est peu probable que les messages normatifs, moralisateurs ou faisant appel à la peur, ainsi que les interventions qui misent uniquement sur la transmission de connaissances soient efficaces pour prévenir la consommation de </a:t>
            </a:r>
            <a:r>
              <a:rPr lang="fr-CA" sz="1200" kern="1200" smtClean="0">
                <a:solidFill>
                  <a:schemeClr val="tx1"/>
                </a:solidFill>
                <a:latin typeface="+mn-lt"/>
                <a:ea typeface="+mn-ea"/>
                <a:cs typeface="+mn-cs"/>
              </a:rPr>
              <a:t>boissons énergisantes. </a:t>
            </a:r>
            <a:r>
              <a:rPr lang="fr-CA" sz="1200" kern="1200" dirty="0" smtClean="0">
                <a:solidFill>
                  <a:schemeClr val="tx1"/>
                </a:solidFill>
                <a:latin typeface="+mn-lt"/>
                <a:ea typeface="+mn-ea"/>
                <a:cs typeface="+mn-cs"/>
              </a:rPr>
              <a:t>Par ailleurs, certaines interventions pourraient engendrer des effets indésirables non intentionnels. Par exemple, intervenir sur les boissons énergisantes au primaire en ciblant l’ensemble des enfants pourrait faire connaître ces produits et les promouvoir involontairement; les propos laissant croire que la plupart des jeunes en consomment pourraient normaliser les boissons énergisantes et donner l’impression qu’elles sont sans danger; interdire ou diaboliser le produit pourrait susciter la curiosité et en augmenter l’attrait chez certains; et cibler les boissons énergisantes en particulier pourrait laisser croire que les autres boissons sucrées ou contenant de la caféine sont acceptables. Si des interventions sur les boissons énergisantes sont menées auprès des jeunes, elles devraient être basées sur les recommandations en matière de promotion de saines habitudes de vie.</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pPr>
              <a:defRPr/>
            </a:pPr>
            <a:fld id="{B9CC28CF-DFE6-4594-98FD-B6D615680BDD}" type="slidenum">
              <a:rPr lang="fr-CA" smtClean="0"/>
              <a:pPr>
                <a:defRPr/>
              </a:pPr>
              <a:t>45</a:t>
            </a:fld>
            <a:endParaRPr lang="fr-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49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sz="1200" kern="1200" dirty="0" smtClean="0">
                <a:solidFill>
                  <a:schemeClr val="tx1"/>
                </a:solidFill>
                <a:latin typeface="+mn-lt"/>
                <a:ea typeface="+mn-ea"/>
                <a:cs typeface="+mn-cs"/>
              </a:rPr>
              <a:t>Les actions d’éducation et de sensibilisation ciblant spécifiquement les boissons énergisantes devraient avant tout viser les adultes, tels</a:t>
            </a:r>
            <a:r>
              <a:rPr lang="fr-CA" sz="1200" kern="1200" baseline="0" dirty="0" smtClean="0">
                <a:solidFill>
                  <a:schemeClr val="tx1"/>
                </a:solidFill>
                <a:latin typeface="+mn-lt"/>
                <a:ea typeface="+mn-ea"/>
                <a:cs typeface="+mn-cs"/>
              </a:rPr>
              <a:t> que les </a:t>
            </a:r>
            <a:r>
              <a:rPr lang="fr-CA" sz="1200" kern="1200" dirty="0" smtClean="0">
                <a:solidFill>
                  <a:schemeClr val="tx1"/>
                </a:solidFill>
                <a:latin typeface="+mn-lt"/>
                <a:ea typeface="+mn-ea"/>
                <a:cs typeface="+mn-cs"/>
              </a:rPr>
              <a:t>parents, les intervenants qui agissent auprès des jeunes et les professionnels</a:t>
            </a:r>
            <a:r>
              <a:rPr lang="fr-CA" sz="1200" kern="1200" baseline="0" dirty="0" smtClean="0">
                <a:solidFill>
                  <a:schemeClr val="tx1"/>
                </a:solidFill>
                <a:latin typeface="+mn-lt"/>
                <a:ea typeface="+mn-ea"/>
                <a:cs typeface="+mn-cs"/>
              </a:rPr>
              <a:t> de la santé.</a:t>
            </a:r>
            <a:r>
              <a:rPr lang="fr-CA" sz="1200" kern="1200" dirty="0" smtClean="0">
                <a:solidFill>
                  <a:schemeClr val="tx1"/>
                </a:solidFill>
                <a:latin typeface="+mn-lt"/>
                <a:ea typeface="+mn-ea"/>
                <a:cs typeface="+mn-cs"/>
              </a:rPr>
              <a:t> </a:t>
            </a:r>
          </a:p>
          <a:p>
            <a:r>
              <a:rPr lang="fr-CA" sz="1200" kern="1200" dirty="0" smtClean="0">
                <a:solidFill>
                  <a:schemeClr val="tx1"/>
                </a:solidFill>
                <a:latin typeface="+mn-lt"/>
                <a:ea typeface="+mn-ea"/>
                <a:cs typeface="+mn-cs"/>
              </a:rPr>
              <a:t>En étant informé de la teneur élevée en caféine et en sucre des boissons énergisantes ainsi qu’aux conditions d’usage appropriées de ces produits, les adultes risqueraient moins d’être portés à offrir ce type de boisson en contexte sportif ou en d’autres occasion.</a:t>
            </a:r>
            <a:r>
              <a:rPr lang="fr-CA" sz="1200" kern="1200" baseline="0" dirty="0" smtClean="0">
                <a:solidFill>
                  <a:schemeClr val="tx1"/>
                </a:solidFill>
                <a:latin typeface="+mn-lt"/>
                <a:ea typeface="+mn-ea"/>
                <a:cs typeface="+mn-cs"/>
              </a:rPr>
              <a:t> Ils devraient également être sensibilisés </a:t>
            </a:r>
            <a:r>
              <a:rPr lang="fr-FR" sz="1200" kern="1200" dirty="0" smtClean="0">
                <a:solidFill>
                  <a:schemeClr val="tx1"/>
                </a:solidFill>
                <a:latin typeface="+mn-lt"/>
                <a:ea typeface="+mn-ea"/>
                <a:cs typeface="+mn-cs"/>
              </a:rPr>
              <a:t>à porter attention à la consommation de caféine chez les jeunes, de quelque source alimentaire que ce soit (cafés spécialisés sucrés, boissons gazeuses).</a:t>
            </a:r>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Si des interventions sur les boissons énergisantes sont menées auprès des jeunes, elles devraient être basées sur les recommandations en matière de promotion de saines habitudes de vie pour favoriser leur efficacité et limiter</a:t>
            </a:r>
            <a:r>
              <a:rPr lang="fr-CA" sz="1200" kern="1200" baseline="0" dirty="0" smtClean="0">
                <a:solidFill>
                  <a:schemeClr val="tx1"/>
                </a:solidFill>
                <a:latin typeface="+mn-lt"/>
                <a:ea typeface="+mn-ea"/>
                <a:cs typeface="+mn-cs"/>
              </a:rPr>
              <a:t> les effets pervers</a:t>
            </a:r>
            <a:r>
              <a:rPr lang="fr-CA" sz="1200" kern="120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pPr>
              <a:defRPr/>
            </a:pPr>
            <a:fld id="{B9CC28CF-DFE6-4594-98FD-B6D615680BDD}" type="slidenum">
              <a:rPr lang="fr-CA" smtClean="0"/>
              <a:pPr>
                <a:defRPr/>
              </a:pPr>
              <a:t>46</a:t>
            </a:fld>
            <a:endParaRPr lang="fr-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baseline="0" dirty="0" smtClean="0"/>
          </a:p>
        </p:txBody>
      </p:sp>
      <p:sp>
        <p:nvSpPr>
          <p:cNvPr id="4" name="Espace réservé du numéro de diapositive 3"/>
          <p:cNvSpPr>
            <a:spLocks noGrp="1"/>
          </p:cNvSpPr>
          <p:nvPr>
            <p:ph type="sldNum" sz="quarter" idx="10"/>
          </p:nvPr>
        </p:nvSpPr>
        <p:spPr/>
        <p:txBody>
          <a:bodyPr/>
          <a:lstStyle/>
          <a:p>
            <a:pPr>
              <a:defRPr/>
            </a:pPr>
            <a:fld id="{4484A84B-198B-4E96-98F6-563C34998307}" type="slidenum">
              <a:rPr lang="fr-CA" smtClean="0"/>
              <a:pPr>
                <a:defRPr/>
              </a:pPr>
              <a:t>47</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endParaRPr lang="fr-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latin typeface="+mn-lt"/>
                <a:ea typeface="+mn-ea"/>
                <a:cs typeface="+mn-cs"/>
              </a:rPr>
              <a:t>Le portrait de la consommation de boissons énergisantes chez les enfants et les adolescents au Québec est mieux connu, quoiqu’encore incomplet. </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latin typeface="+mn-lt"/>
                <a:ea typeface="+mn-ea"/>
                <a:cs typeface="+mn-cs"/>
              </a:rPr>
              <a:t>Les données provinciales disponibles qui sont le plus représentatives de la population de jeunes québécois et qui nous informent sur la consommation de boissons énergisantes sont issues de l'Enquête québécoise sur la santé des jeunes du secondaire 2010-2011. </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latin typeface="+mn-lt"/>
                <a:ea typeface="+mn-ea"/>
                <a:cs typeface="+mn-cs"/>
              </a:rPr>
              <a:t>Celle-ci indique</a:t>
            </a:r>
            <a:r>
              <a:rPr lang="fr-FR" sz="1200" kern="1200" baseline="0" dirty="0" smtClean="0">
                <a:solidFill>
                  <a:schemeClr val="tx1"/>
                </a:solidFill>
                <a:latin typeface="+mn-lt"/>
                <a:ea typeface="+mn-ea"/>
                <a:cs typeface="+mn-cs"/>
              </a:rPr>
              <a:t> </a:t>
            </a:r>
            <a:r>
              <a:rPr lang="fr-CA" sz="1200" kern="1200" dirty="0" smtClean="0">
                <a:solidFill>
                  <a:schemeClr val="tx1"/>
                </a:solidFill>
                <a:latin typeface="+mn-lt"/>
                <a:ea typeface="+mn-ea"/>
                <a:cs typeface="+mn-cs"/>
              </a:rPr>
              <a:t>que 24,5 % des élèves</a:t>
            </a:r>
            <a:r>
              <a:rPr lang="fr-CA" sz="1200" kern="1200" baseline="0" dirty="0" smtClean="0">
                <a:solidFill>
                  <a:schemeClr val="tx1"/>
                </a:solidFill>
                <a:latin typeface="+mn-lt"/>
                <a:ea typeface="+mn-ea"/>
                <a:cs typeface="+mn-cs"/>
              </a:rPr>
              <a:t> </a:t>
            </a:r>
            <a:r>
              <a:rPr lang="fr-CA" sz="1200" kern="1200" dirty="0" smtClean="0">
                <a:solidFill>
                  <a:schemeClr val="tx1"/>
                </a:solidFill>
                <a:latin typeface="+mn-lt"/>
                <a:ea typeface="+mn-ea"/>
                <a:cs typeface="+mn-cs"/>
              </a:rPr>
              <a:t>consommaient des boissons sucrées tous les jours (ce qui inclut les boissons à saveur de fruit, les boissons gazeuses, les boissons pour sportifs et les boissons énergisantes). </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latin typeface="+mn-lt"/>
                <a:ea typeface="+mn-ea"/>
                <a:cs typeface="+mn-cs"/>
              </a:rPr>
              <a:t>Plus spécifiquement, les boissons énergisantes étaient consommées au moins une fois par jour par 1,5 % des élèves.</a:t>
            </a:r>
            <a:r>
              <a:rPr lang="fr-CA" sz="1200" kern="1200" baseline="0" dirty="0" smtClean="0">
                <a:solidFill>
                  <a:schemeClr val="tx1"/>
                </a:solidFill>
                <a:latin typeface="+mn-lt"/>
                <a:ea typeface="+mn-ea"/>
                <a:cs typeface="+mn-cs"/>
              </a:rPr>
              <a:t> De plus</a:t>
            </a:r>
            <a:r>
              <a:rPr lang="fr-CA" sz="1200" kern="1200" dirty="0" smtClean="0">
                <a:solidFill>
                  <a:schemeClr val="tx1"/>
                </a:solidFill>
                <a:latin typeface="+mn-lt"/>
                <a:ea typeface="+mn-ea"/>
                <a:cs typeface="+mn-cs"/>
              </a:rPr>
              <a:t> 57,4 % des élèves n’en consommaient jamais, 25,4 % en consommaient rarement, 9,1 % en consommaient de deux à trois fois par mois, 4,0 % en consommaient une fois par semaine et 2,6 % en consommaient de deux à six fois par semaine (4,1% en consomment deux fois et plus par semaine). C’est-à-dire que 17 % des jeunes du secondaire consommaient des boissons énergisantes deux fois ou plus par mois. </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latin typeface="+mn-lt"/>
                <a:ea typeface="+mn-ea"/>
                <a:cs typeface="+mn-cs"/>
              </a:rPr>
              <a:t>Il est à noter que la fréquence habituelle de consommation n’informe pas sur le nombre de boissons consommées au cours d’une même occasion.</a:t>
            </a:r>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p:txBody>
      </p:sp>
      <p:sp>
        <p:nvSpPr>
          <p:cNvPr id="3993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A0CC3A-E88C-47CB-9816-9BC14EF902AC}" type="slidenum">
              <a:rPr lang="fr-CA"/>
              <a:pPr fontAlgn="base">
                <a:spcBef>
                  <a:spcPct val="0"/>
                </a:spcBef>
                <a:spcAft>
                  <a:spcPct val="0"/>
                </a:spcAft>
                <a:defRPr/>
              </a:pPr>
              <a:t>6</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endParaRPr lang="fr-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sz="1200" kern="1200" dirty="0" smtClean="0">
                <a:solidFill>
                  <a:schemeClr val="tx1"/>
                </a:solidFill>
                <a:latin typeface="+mn-lt"/>
                <a:ea typeface="+mn-ea"/>
                <a:cs typeface="+mn-cs"/>
              </a:rPr>
              <a:t>La consommation de boissons énergisantes est un phénomène relativement récent et peu d’études rigoureuses ont examiné les effets des ces produits sur la santé.</a:t>
            </a:r>
          </a:p>
          <a:p>
            <a:r>
              <a:rPr lang="fr-CA" sz="1200" kern="1200" dirty="0" smtClean="0">
                <a:solidFill>
                  <a:schemeClr val="tx1"/>
                </a:solidFill>
                <a:latin typeface="+mn-lt"/>
                <a:ea typeface="+mn-ea"/>
                <a:cs typeface="+mn-cs"/>
              </a:rPr>
              <a:t>Selon les</a:t>
            </a:r>
            <a:r>
              <a:rPr lang="fr-CA" sz="1200" kern="1200" baseline="0" dirty="0" smtClean="0">
                <a:solidFill>
                  <a:schemeClr val="tx1"/>
                </a:solidFill>
                <a:latin typeface="+mn-lt"/>
                <a:ea typeface="+mn-ea"/>
                <a:cs typeface="+mn-cs"/>
              </a:rPr>
              <a:t> données</a:t>
            </a:r>
            <a:r>
              <a:rPr lang="fr-CA" sz="1200" kern="1200" dirty="0" smtClean="0">
                <a:solidFill>
                  <a:schemeClr val="tx1"/>
                </a:solidFill>
                <a:latin typeface="+mn-lt"/>
                <a:ea typeface="+mn-ea"/>
                <a:cs typeface="+mn-cs"/>
              </a:rPr>
              <a:t> scientifiques disponibles, les effets potentiels découlant de la consommation de boissons énergisantes seraient principalement liés à leur contenu en caféine et en sucre. </a:t>
            </a:r>
          </a:p>
          <a:p>
            <a:r>
              <a:rPr lang="fr-CA" sz="1200" kern="1200" dirty="0" smtClean="0">
                <a:solidFill>
                  <a:schemeClr val="tx1"/>
                </a:solidFill>
                <a:latin typeface="+mn-lt"/>
                <a:ea typeface="+mn-ea"/>
                <a:cs typeface="+mn-cs"/>
              </a:rPr>
              <a:t>Pour ce qui est des autres ingrédients, les teneurs présentes dans les boissons énergisantes semblent induire peu d’effets indésirables à court terme.</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pPr>
              <a:defRPr/>
            </a:pPr>
            <a:fld id="{4B292CA9-07FE-4187-BCC2-1A76B3A68412}" type="slidenum">
              <a:rPr lang="fr-CA" smtClean="0"/>
              <a:pPr>
                <a:defRPr/>
              </a:pPr>
              <a:t>8</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bwMode="auto">
          <a:noFill/>
        </p:spPr>
        <p:txBody>
          <a:bodyPr wrap="square" numCol="1" anchor="t" anchorCtr="0" compatLnSpc="1">
            <a:prstTxWarp prst="textNoShape">
              <a:avLst/>
            </a:prstTxWarp>
          </a:bodyPr>
          <a:lstStyle/>
          <a:p>
            <a:endParaRPr lang="fr-CA"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627313" y="2130425"/>
            <a:ext cx="6178550" cy="1470025"/>
          </a:xfrm>
        </p:spPr>
        <p:txBody>
          <a:bodyPr/>
          <a:lstStyle>
            <a:lvl1pPr algn="r">
              <a:defRPr>
                <a:solidFill>
                  <a:schemeClr val="bg1"/>
                </a:solidFill>
              </a:defRPr>
            </a:lvl1pPr>
          </a:lstStyle>
          <a:p>
            <a:r>
              <a:rPr lang="fr-FR" smtClean="0"/>
              <a:t>Cliquez pour modifier le style du titre</a:t>
            </a:r>
            <a:endParaRPr lang="fr-CA"/>
          </a:p>
        </p:txBody>
      </p:sp>
      <p:sp>
        <p:nvSpPr>
          <p:cNvPr id="3075" name="Rectangle 3"/>
          <p:cNvSpPr>
            <a:spLocks noGrp="1" noChangeArrowheads="1"/>
          </p:cNvSpPr>
          <p:nvPr>
            <p:ph type="subTitle" idx="1"/>
          </p:nvPr>
        </p:nvSpPr>
        <p:spPr>
          <a:xfrm>
            <a:off x="2419350" y="4197350"/>
            <a:ext cx="6400800" cy="1752600"/>
          </a:xfrm>
        </p:spPr>
        <p:txBody>
          <a:bodyPr/>
          <a:lstStyle>
            <a:lvl1pPr algn="r">
              <a:defRPr>
                <a:solidFill>
                  <a:schemeClr val="bg1"/>
                </a:solidFill>
              </a:defRPr>
            </a:lvl1pPr>
          </a:lstStyle>
          <a:p>
            <a:r>
              <a:rPr lang="fr-FR" smtClean="0"/>
              <a:t>Cliquez pour modifier le style des sous-titres du masque</a:t>
            </a:r>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6"/>
          <p:cNvSpPr>
            <a:spLocks noGrp="1" noChangeArrowheads="1"/>
          </p:cNvSpPr>
          <p:nvPr>
            <p:ph type="sldNum" sz="quarter" idx="10"/>
          </p:nvPr>
        </p:nvSpPr>
        <p:spPr>
          <a:ln/>
        </p:spPr>
        <p:txBody>
          <a:bodyPr/>
          <a:lstStyle>
            <a:lvl1pPr>
              <a:defRPr/>
            </a:lvl1pPr>
          </a:lstStyle>
          <a:p>
            <a:pPr>
              <a:defRPr/>
            </a:pPr>
            <a:fld id="{1257EF36-5292-4A5F-939B-B65D8A52F347}" type="slidenum">
              <a:rPr lang="fr-CA" smtClean="0"/>
              <a:pPr>
                <a:defRPr/>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6"/>
          <p:cNvSpPr>
            <a:spLocks noGrp="1" noChangeArrowheads="1"/>
          </p:cNvSpPr>
          <p:nvPr>
            <p:ph type="sldNum" sz="quarter" idx="10"/>
          </p:nvPr>
        </p:nvSpPr>
        <p:spPr>
          <a:ln/>
        </p:spPr>
        <p:txBody>
          <a:bodyPr/>
          <a:lstStyle>
            <a:lvl1pPr>
              <a:defRPr/>
            </a:lvl1pPr>
          </a:lstStyle>
          <a:p>
            <a:pPr>
              <a:defRPr/>
            </a:pPr>
            <a:fld id="{AA8191B6-110D-4AAE-813D-1B1BF26B3113}" type="slidenum">
              <a:rPr lang="fr-CA" smtClean="0"/>
              <a:pPr>
                <a:defRPr/>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6"/>
          <p:cNvSpPr>
            <a:spLocks noGrp="1" noChangeArrowheads="1"/>
          </p:cNvSpPr>
          <p:nvPr>
            <p:ph type="sldNum" sz="quarter" idx="10"/>
          </p:nvPr>
        </p:nvSpPr>
        <p:spPr>
          <a:ln/>
        </p:spPr>
        <p:txBody>
          <a:bodyPr/>
          <a:lstStyle>
            <a:lvl1pPr>
              <a:defRPr/>
            </a:lvl1pPr>
          </a:lstStyle>
          <a:p>
            <a:pPr>
              <a:defRPr/>
            </a:pPr>
            <a:fld id="{7CB53C5F-4055-4883-8C5D-D111D4A0E3B9}" type="slidenum">
              <a:rPr lang="fr-CA" smtClean="0"/>
              <a:pPr>
                <a:defRPr/>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2301BDC9-84AD-4291-8F93-69B3479A8957}" type="slidenum">
              <a:rPr lang="fr-CA" smtClean="0"/>
              <a:pPr>
                <a:defRPr/>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6"/>
          <p:cNvSpPr>
            <a:spLocks noGrp="1" noChangeArrowheads="1"/>
          </p:cNvSpPr>
          <p:nvPr>
            <p:ph type="sldNum" sz="quarter" idx="10"/>
          </p:nvPr>
        </p:nvSpPr>
        <p:spPr>
          <a:ln/>
        </p:spPr>
        <p:txBody>
          <a:bodyPr/>
          <a:lstStyle>
            <a:lvl1pPr>
              <a:defRPr/>
            </a:lvl1pPr>
          </a:lstStyle>
          <a:p>
            <a:pPr>
              <a:defRPr/>
            </a:pPr>
            <a:fld id="{FA2E7B1B-8E5D-4EAB-80AE-0442AB83C00A}" type="slidenum">
              <a:rPr lang="fr-CA" smtClean="0"/>
              <a:pPr>
                <a:defRPr/>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6"/>
          <p:cNvSpPr>
            <a:spLocks noGrp="1" noChangeArrowheads="1"/>
          </p:cNvSpPr>
          <p:nvPr>
            <p:ph type="sldNum" sz="quarter" idx="10"/>
          </p:nvPr>
        </p:nvSpPr>
        <p:spPr>
          <a:ln/>
        </p:spPr>
        <p:txBody>
          <a:bodyPr/>
          <a:lstStyle>
            <a:lvl1pPr>
              <a:defRPr/>
            </a:lvl1pPr>
          </a:lstStyle>
          <a:p>
            <a:pPr>
              <a:defRPr/>
            </a:pPr>
            <a:fld id="{FFBE9E10-B04C-481F-A092-1CCADF295EBE}" type="slidenum">
              <a:rPr lang="fr-CA" smtClean="0"/>
              <a:pPr>
                <a:defRPr/>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Rectangle 6"/>
          <p:cNvSpPr>
            <a:spLocks noGrp="1" noChangeArrowheads="1"/>
          </p:cNvSpPr>
          <p:nvPr>
            <p:ph type="sldNum" sz="quarter" idx="10"/>
          </p:nvPr>
        </p:nvSpPr>
        <p:spPr>
          <a:ln/>
        </p:spPr>
        <p:txBody>
          <a:bodyPr/>
          <a:lstStyle>
            <a:lvl1pPr>
              <a:defRPr/>
            </a:lvl1pPr>
          </a:lstStyle>
          <a:p>
            <a:pPr>
              <a:defRPr/>
            </a:pPr>
            <a:fld id="{96F20EC4-B7E7-4BAA-8082-BBF49BE08706}" type="slidenum">
              <a:rPr lang="fr-CA" smtClean="0"/>
              <a:pPr>
                <a:defRPr/>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5D7C97A-508B-41BF-AB43-29716CCFA5DF}" type="slidenum">
              <a:rPr lang="fr-CA" smtClean="0"/>
              <a:pPr>
                <a:defRPr/>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33A4186B-7237-4B79-8190-ABD79425CD81}" type="slidenum">
              <a:rPr lang="fr-CA" smtClean="0"/>
              <a:pPr>
                <a:defRPr/>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72500749-2528-46F6-B51F-2566442190D0}" type="slidenum">
              <a:rPr lang="fr-CA" smtClean="0"/>
              <a:pPr>
                <a:defRPr/>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30" name="Rectangle 6"/>
          <p:cNvSpPr>
            <a:spLocks noGrp="1" noChangeArrowheads="1"/>
          </p:cNvSpPr>
          <p:nvPr>
            <p:ph type="sldNum" sz="quarter" idx="4"/>
          </p:nvPr>
        </p:nvSpPr>
        <p:spPr bwMode="auto">
          <a:xfrm>
            <a:off x="-228600" y="6437313"/>
            <a:ext cx="65881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smtClean="0">
                <a:solidFill>
                  <a:srgbClr val="B3E9EF"/>
                </a:solidFill>
              </a:defRPr>
            </a:lvl1pPr>
          </a:lstStyle>
          <a:p>
            <a:pPr>
              <a:defRPr/>
            </a:pPr>
            <a:fld id="{E1789A21-2748-43D8-8124-1905886EBCAA}" type="slidenum">
              <a:rPr lang="fr-CA" smtClean="0"/>
              <a:pPr>
                <a:defRPr/>
              </a:pPr>
              <a:t>‹N°›</a:t>
            </a:fld>
            <a:endParaRPr lang="fr-CA"/>
          </a:p>
        </p:txBody>
      </p:sp>
      <p:sp>
        <p:nvSpPr>
          <p:cNvPr id="1031" name="Line 7"/>
          <p:cNvSpPr>
            <a:spLocks noChangeShapeType="1"/>
          </p:cNvSpPr>
          <p:nvPr/>
        </p:nvSpPr>
        <p:spPr bwMode="auto">
          <a:xfrm>
            <a:off x="468313" y="1427163"/>
            <a:ext cx="8207375" cy="0"/>
          </a:xfrm>
          <a:prstGeom prst="line">
            <a:avLst/>
          </a:prstGeom>
          <a:noFill/>
          <a:ln w="28575">
            <a:solidFill>
              <a:srgbClr val="E5ED9D"/>
            </a:solidFill>
            <a:round/>
            <a:headEnd/>
            <a:tailEnd/>
          </a:ln>
          <a:effectLst/>
        </p:spPr>
        <p:txBody>
          <a:bodyPr/>
          <a:lstStyle/>
          <a:p>
            <a:pPr>
              <a:defRPr/>
            </a:pPr>
            <a:endParaRPr lang="fr-CA"/>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sldNum="0" hdr="0" ftr="0" dt="0"/>
  <p:txStyles>
    <p:titleStyle>
      <a:lvl1pPr algn="l" rtl="0" eaLnBrk="1" fontAlgn="base" hangingPunct="1">
        <a:spcBef>
          <a:spcPct val="0"/>
        </a:spcBef>
        <a:spcAft>
          <a:spcPct val="0"/>
        </a:spcAft>
        <a:defRPr sz="3600">
          <a:solidFill>
            <a:srgbClr val="E5ED9D"/>
          </a:solidFill>
          <a:latin typeface="+mj-lt"/>
          <a:ea typeface="+mj-ea"/>
          <a:cs typeface="+mj-cs"/>
        </a:defRPr>
      </a:lvl1pPr>
      <a:lvl2pPr algn="l" rtl="0" eaLnBrk="1" fontAlgn="base" hangingPunct="1">
        <a:spcBef>
          <a:spcPct val="0"/>
        </a:spcBef>
        <a:spcAft>
          <a:spcPct val="0"/>
        </a:spcAft>
        <a:defRPr sz="3600">
          <a:solidFill>
            <a:srgbClr val="E5ED9D"/>
          </a:solidFill>
          <a:latin typeface="Verdana" pitchFamily="34" charset="0"/>
        </a:defRPr>
      </a:lvl2pPr>
      <a:lvl3pPr algn="l" rtl="0" eaLnBrk="1" fontAlgn="base" hangingPunct="1">
        <a:spcBef>
          <a:spcPct val="0"/>
        </a:spcBef>
        <a:spcAft>
          <a:spcPct val="0"/>
        </a:spcAft>
        <a:defRPr sz="3600">
          <a:solidFill>
            <a:srgbClr val="E5ED9D"/>
          </a:solidFill>
          <a:latin typeface="Verdana" pitchFamily="34" charset="0"/>
        </a:defRPr>
      </a:lvl3pPr>
      <a:lvl4pPr algn="l" rtl="0" eaLnBrk="1" fontAlgn="base" hangingPunct="1">
        <a:spcBef>
          <a:spcPct val="0"/>
        </a:spcBef>
        <a:spcAft>
          <a:spcPct val="0"/>
        </a:spcAft>
        <a:defRPr sz="3600">
          <a:solidFill>
            <a:srgbClr val="E5ED9D"/>
          </a:solidFill>
          <a:latin typeface="Verdana" pitchFamily="34" charset="0"/>
        </a:defRPr>
      </a:lvl4pPr>
      <a:lvl5pPr algn="l" rtl="0" eaLnBrk="1" fontAlgn="base" hangingPunct="1">
        <a:spcBef>
          <a:spcPct val="0"/>
        </a:spcBef>
        <a:spcAft>
          <a:spcPct val="0"/>
        </a:spcAft>
        <a:defRPr sz="3600">
          <a:solidFill>
            <a:srgbClr val="E5ED9D"/>
          </a:solidFill>
          <a:latin typeface="Verdana" pitchFamily="34" charset="0"/>
        </a:defRPr>
      </a:lvl5pPr>
      <a:lvl6pPr marL="457200" algn="l" rtl="0" eaLnBrk="1" fontAlgn="base" hangingPunct="1">
        <a:spcBef>
          <a:spcPct val="0"/>
        </a:spcBef>
        <a:spcAft>
          <a:spcPct val="0"/>
        </a:spcAft>
        <a:defRPr sz="3600">
          <a:solidFill>
            <a:srgbClr val="E5ED9D"/>
          </a:solidFill>
          <a:latin typeface="Verdana" pitchFamily="34" charset="0"/>
        </a:defRPr>
      </a:lvl6pPr>
      <a:lvl7pPr marL="914400" algn="l" rtl="0" eaLnBrk="1" fontAlgn="base" hangingPunct="1">
        <a:spcBef>
          <a:spcPct val="0"/>
        </a:spcBef>
        <a:spcAft>
          <a:spcPct val="0"/>
        </a:spcAft>
        <a:defRPr sz="3600">
          <a:solidFill>
            <a:srgbClr val="E5ED9D"/>
          </a:solidFill>
          <a:latin typeface="Verdana" pitchFamily="34" charset="0"/>
        </a:defRPr>
      </a:lvl7pPr>
      <a:lvl8pPr marL="1371600" algn="l" rtl="0" eaLnBrk="1" fontAlgn="base" hangingPunct="1">
        <a:spcBef>
          <a:spcPct val="0"/>
        </a:spcBef>
        <a:spcAft>
          <a:spcPct val="0"/>
        </a:spcAft>
        <a:defRPr sz="3600">
          <a:solidFill>
            <a:srgbClr val="E5ED9D"/>
          </a:solidFill>
          <a:latin typeface="Verdana" pitchFamily="34" charset="0"/>
        </a:defRPr>
      </a:lvl8pPr>
      <a:lvl9pPr marL="1828800" algn="l" rtl="0" eaLnBrk="1" fontAlgn="base" hangingPunct="1">
        <a:spcBef>
          <a:spcPct val="0"/>
        </a:spcBef>
        <a:spcAft>
          <a:spcPct val="0"/>
        </a:spcAft>
        <a:defRPr sz="3600">
          <a:solidFill>
            <a:srgbClr val="E5ED9D"/>
          </a:solidFill>
          <a:latin typeface="Verdana" pitchFamily="34" charset="0"/>
        </a:defRPr>
      </a:lvl9pPr>
    </p:titleStyle>
    <p:bodyStyle>
      <a:lvl1pPr algn="l" rtl="0" eaLnBrk="1" fontAlgn="base" hangingPunct="1">
        <a:spcBef>
          <a:spcPct val="0"/>
        </a:spcBef>
        <a:spcAft>
          <a:spcPct val="30000"/>
        </a:spcAft>
        <a:defRPr sz="2800">
          <a:solidFill>
            <a:srgbClr val="B3E9EF"/>
          </a:solidFill>
          <a:latin typeface="+mn-lt"/>
          <a:ea typeface="+mn-ea"/>
          <a:cs typeface="+mn-cs"/>
        </a:defRPr>
      </a:lvl1pPr>
      <a:lvl2pPr marL="363538" indent="-361950" algn="l" rtl="0" eaLnBrk="1" fontAlgn="base" hangingPunct="1">
        <a:spcBef>
          <a:spcPct val="0"/>
        </a:spcBef>
        <a:spcAft>
          <a:spcPct val="30000"/>
        </a:spcAft>
        <a:buClr>
          <a:srgbClr val="B3E9EF"/>
        </a:buClr>
        <a:buFont typeface="Symbol" pitchFamily="18" charset="2"/>
        <a:buChar char="·"/>
        <a:defRPr sz="2800">
          <a:solidFill>
            <a:srgbClr val="FFFFFF"/>
          </a:solidFill>
          <a:latin typeface="+mn-lt"/>
        </a:defRPr>
      </a:lvl2pPr>
      <a:lvl3pPr marL="725488" indent="-360363" algn="l" rtl="0" eaLnBrk="1" fontAlgn="base" hangingPunct="1">
        <a:spcBef>
          <a:spcPct val="0"/>
        </a:spcBef>
        <a:spcAft>
          <a:spcPct val="30000"/>
        </a:spcAft>
        <a:buClr>
          <a:srgbClr val="B3E9EF"/>
        </a:buClr>
        <a:buFont typeface="Symbol" pitchFamily="18" charset="2"/>
        <a:buChar char="·"/>
        <a:defRPr sz="2800">
          <a:solidFill>
            <a:srgbClr val="FFFFFF"/>
          </a:solidFill>
          <a:latin typeface="+mn-lt"/>
        </a:defRPr>
      </a:lvl3pPr>
      <a:lvl4pPr marL="1058863" indent="-331788" algn="l" rtl="0" eaLnBrk="1" fontAlgn="base" hangingPunct="1">
        <a:spcBef>
          <a:spcPct val="0"/>
        </a:spcBef>
        <a:spcAft>
          <a:spcPct val="30000"/>
        </a:spcAft>
        <a:buClr>
          <a:srgbClr val="B3E9EF"/>
        </a:buClr>
        <a:buFont typeface="Symbol" pitchFamily="18" charset="2"/>
        <a:buChar char="·"/>
        <a:defRPr sz="2800">
          <a:solidFill>
            <a:srgbClr val="FFFFFF"/>
          </a:solidFill>
          <a:latin typeface="+mn-lt"/>
        </a:defRPr>
      </a:lvl4pPr>
      <a:lvl5pPr marL="1436688" indent="-376238" algn="l" rtl="0" eaLnBrk="1" fontAlgn="base" hangingPunct="1">
        <a:spcBef>
          <a:spcPct val="0"/>
        </a:spcBef>
        <a:spcAft>
          <a:spcPct val="30000"/>
        </a:spcAft>
        <a:buClr>
          <a:srgbClr val="B3E9EF"/>
        </a:buClr>
        <a:buFont typeface="Symbol" pitchFamily="18" charset="2"/>
        <a:buChar char="·"/>
        <a:defRPr sz="2800">
          <a:solidFill>
            <a:srgbClr val="FFFFFF"/>
          </a:solidFill>
          <a:latin typeface="+mn-lt"/>
        </a:defRPr>
      </a:lvl5pPr>
      <a:lvl6pPr marL="1893888" indent="-376238" algn="l" rtl="0" eaLnBrk="1" fontAlgn="base" hangingPunct="1">
        <a:spcBef>
          <a:spcPct val="0"/>
        </a:spcBef>
        <a:spcAft>
          <a:spcPct val="30000"/>
        </a:spcAft>
        <a:buClr>
          <a:srgbClr val="B3E9EF"/>
        </a:buClr>
        <a:buFont typeface="Symbol" pitchFamily="18" charset="2"/>
        <a:buChar char="·"/>
        <a:defRPr sz="2800">
          <a:solidFill>
            <a:srgbClr val="FFFFFF"/>
          </a:solidFill>
          <a:latin typeface="+mn-lt"/>
        </a:defRPr>
      </a:lvl6pPr>
      <a:lvl7pPr marL="2351088" indent="-376238" algn="l" rtl="0" eaLnBrk="1" fontAlgn="base" hangingPunct="1">
        <a:spcBef>
          <a:spcPct val="0"/>
        </a:spcBef>
        <a:spcAft>
          <a:spcPct val="30000"/>
        </a:spcAft>
        <a:buClr>
          <a:srgbClr val="B3E9EF"/>
        </a:buClr>
        <a:buFont typeface="Symbol" pitchFamily="18" charset="2"/>
        <a:buChar char="·"/>
        <a:defRPr sz="2800">
          <a:solidFill>
            <a:srgbClr val="FFFFFF"/>
          </a:solidFill>
          <a:latin typeface="+mn-lt"/>
        </a:defRPr>
      </a:lvl7pPr>
      <a:lvl8pPr marL="2808288" indent="-376238" algn="l" rtl="0" eaLnBrk="1" fontAlgn="base" hangingPunct="1">
        <a:spcBef>
          <a:spcPct val="0"/>
        </a:spcBef>
        <a:spcAft>
          <a:spcPct val="30000"/>
        </a:spcAft>
        <a:buClr>
          <a:srgbClr val="B3E9EF"/>
        </a:buClr>
        <a:buFont typeface="Symbol" pitchFamily="18" charset="2"/>
        <a:buChar char="·"/>
        <a:defRPr sz="2800">
          <a:solidFill>
            <a:srgbClr val="FFFFFF"/>
          </a:solidFill>
          <a:latin typeface="+mn-lt"/>
        </a:defRPr>
      </a:lvl8pPr>
      <a:lvl9pPr marL="3265488" indent="-376238" algn="l" rtl="0" eaLnBrk="1" fontAlgn="base" hangingPunct="1">
        <a:spcBef>
          <a:spcPct val="0"/>
        </a:spcBef>
        <a:spcAft>
          <a:spcPct val="30000"/>
        </a:spcAft>
        <a:buClr>
          <a:srgbClr val="B3E9EF"/>
        </a:buClr>
        <a:buFont typeface="Symbol" pitchFamily="18" charset="2"/>
        <a:buChar char="·"/>
        <a:defRPr sz="2800">
          <a:solidFill>
            <a:srgbClr val="FFFFFF"/>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2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34.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7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8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5.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4.png"/><Relationship Id="rId5" Type="http://schemas.openxmlformats.org/officeDocument/2006/relationships/notesSlide" Target="../notesSlides/notesSlide47.xml"/><Relationship Id="rId4"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2159224" y="2996952"/>
            <a:ext cx="6984776" cy="1449506"/>
          </a:xfrm>
        </p:spPr>
        <p:txBody>
          <a:bodyPr/>
          <a:lstStyle/>
          <a:p>
            <a:pPr eaLnBrk="1" fontAlgn="auto" hangingPunct="1">
              <a:spcAft>
                <a:spcPts val="0"/>
              </a:spcAft>
              <a:defRPr/>
            </a:pPr>
            <a:r>
              <a:rPr lang="fr-CA" sz="4400" dirty="0" smtClean="0">
                <a:solidFill>
                  <a:schemeClr val="tx1"/>
                </a:solidFill>
              </a:rPr>
              <a:t>Boissons énergisantes :</a:t>
            </a:r>
            <a:r>
              <a:rPr lang="fr-CA" sz="3200" dirty="0" smtClean="0">
                <a:solidFill>
                  <a:schemeClr val="tx1"/>
                </a:solidFill>
              </a:rPr>
              <a:t/>
            </a:r>
            <a:br>
              <a:rPr lang="fr-CA" sz="3200" dirty="0" smtClean="0">
                <a:solidFill>
                  <a:schemeClr val="tx1"/>
                </a:solidFill>
              </a:rPr>
            </a:br>
            <a:endParaRPr lang="fr-CA" sz="3200" i="1" dirty="0">
              <a:solidFill>
                <a:schemeClr val="tx1"/>
              </a:solidFill>
            </a:endParaRPr>
          </a:p>
        </p:txBody>
      </p:sp>
      <p:sp>
        <p:nvSpPr>
          <p:cNvPr id="7" name="Sous-titre 6"/>
          <p:cNvSpPr>
            <a:spLocks noGrp="1"/>
          </p:cNvSpPr>
          <p:nvPr>
            <p:ph type="subTitle" idx="1"/>
            <p:custDataLst>
              <p:tags r:id="rId2"/>
            </p:custDataLst>
          </p:nvPr>
        </p:nvSpPr>
        <p:spPr>
          <a:xfrm>
            <a:off x="2123728" y="3861048"/>
            <a:ext cx="6832848" cy="1800200"/>
          </a:xfrm>
        </p:spPr>
        <p:txBody>
          <a:bodyPr/>
          <a:lstStyle/>
          <a:p>
            <a:r>
              <a:rPr lang="fr-CA" sz="3200" dirty="0" smtClean="0">
                <a:solidFill>
                  <a:schemeClr val="tx1"/>
                </a:solidFill>
              </a:rPr>
              <a:t>Entre menace et banalisation</a:t>
            </a:r>
          </a:p>
          <a:p>
            <a:r>
              <a:rPr lang="fr-CA" sz="3200" dirty="0" smtClean="0">
                <a:solidFill>
                  <a:schemeClr val="tx1"/>
                </a:solidFill>
              </a:rPr>
              <a:t>MISE À JOUR, Septembre 2013 </a:t>
            </a:r>
          </a:p>
          <a:p>
            <a:pPr>
              <a:spcAft>
                <a:spcPts val="0"/>
              </a:spcAft>
            </a:pPr>
            <a:endParaRPr lang="fr-CA" sz="1200" dirty="0" smtClean="0">
              <a:solidFill>
                <a:schemeClr val="tx1">
                  <a:lumMod val="95000"/>
                  <a:lumOff val="5000"/>
                </a:schemeClr>
              </a:solidFill>
            </a:endParaRPr>
          </a:p>
          <a:p>
            <a:pPr>
              <a:spcAft>
                <a:spcPts val="0"/>
              </a:spcAft>
            </a:pPr>
            <a:endParaRPr lang="fr-CA" sz="1200" dirty="0" smtClean="0">
              <a:solidFill>
                <a:schemeClr val="tx1">
                  <a:lumMod val="95000"/>
                  <a:lumOff val="5000"/>
                </a:schemeClr>
              </a:solidFill>
            </a:endParaRPr>
          </a:p>
          <a:p>
            <a:pPr>
              <a:spcAft>
                <a:spcPts val="0"/>
              </a:spcAft>
            </a:pPr>
            <a:endParaRPr lang="fr-CA" sz="1200" dirty="0" smtClean="0">
              <a:solidFill>
                <a:schemeClr val="tx1">
                  <a:lumMod val="95000"/>
                  <a:lumOff val="5000"/>
                </a:schemeClr>
              </a:solidFill>
            </a:endParaRPr>
          </a:p>
          <a:p>
            <a:pPr fontAlgn="auto">
              <a:spcBef>
                <a:spcPts val="0"/>
              </a:spcBef>
              <a:spcAft>
                <a:spcPts val="0"/>
              </a:spcAft>
              <a:defRPr/>
            </a:pPr>
            <a:endParaRPr lang="fr-CA" sz="1400" dirty="0" smtClean="0">
              <a:solidFill>
                <a:schemeClr val="tx1"/>
              </a:solidFill>
            </a:endParaRPr>
          </a:p>
        </p:txBody>
      </p:sp>
      <p:sp>
        <p:nvSpPr>
          <p:cNvPr id="4" name="ZoneTexte 3"/>
          <p:cNvSpPr txBox="1"/>
          <p:nvPr>
            <p:custDataLst>
              <p:tags r:id="rId3"/>
            </p:custDataLst>
          </p:nvPr>
        </p:nvSpPr>
        <p:spPr>
          <a:xfrm>
            <a:off x="2915816" y="6021288"/>
            <a:ext cx="4272323" cy="600164"/>
          </a:xfrm>
          <a:prstGeom prst="rect">
            <a:avLst/>
          </a:prstGeom>
          <a:noFill/>
        </p:spPr>
        <p:txBody>
          <a:bodyPr wrap="none" rtlCol="0">
            <a:spAutoFit/>
          </a:bodyPr>
          <a:lstStyle/>
          <a:p>
            <a:pPr algn="r" fontAlgn="auto">
              <a:spcBef>
                <a:spcPts val="0"/>
              </a:spcBef>
              <a:spcAft>
                <a:spcPts val="0"/>
              </a:spcAft>
              <a:defRPr/>
            </a:pPr>
            <a:r>
              <a:rPr lang="fr-CA" sz="1100" b="1" dirty="0" smtClean="0">
                <a:solidFill>
                  <a:schemeClr val="bg1"/>
                </a:solidFill>
              </a:rPr>
              <a:t>Par Laurie Plamondon, Dt. P., M. Sc., conseillère scientifique.</a:t>
            </a:r>
          </a:p>
          <a:p>
            <a:pPr algn="r" fontAlgn="auto">
              <a:spcBef>
                <a:spcPts val="0"/>
              </a:spcBef>
              <a:spcAft>
                <a:spcPts val="0"/>
              </a:spcAft>
              <a:defRPr/>
            </a:pPr>
            <a:r>
              <a:rPr lang="fr-CA" sz="1100" b="1" dirty="0" smtClean="0">
                <a:solidFill>
                  <a:schemeClr val="bg1"/>
                </a:solidFill>
              </a:rPr>
              <a:t>En collaboration avec Pierre-André </a:t>
            </a:r>
            <a:r>
              <a:rPr lang="fr-CA" sz="1100" b="1" dirty="0" err="1" smtClean="0">
                <a:solidFill>
                  <a:schemeClr val="bg1"/>
                </a:solidFill>
              </a:rPr>
              <a:t>Dubé</a:t>
            </a:r>
            <a:r>
              <a:rPr lang="fr-CA" sz="1100" b="1" dirty="0" smtClean="0">
                <a:solidFill>
                  <a:schemeClr val="bg1"/>
                </a:solidFill>
              </a:rPr>
              <a:t>, B. Pharm., M. Sc.,</a:t>
            </a:r>
          </a:p>
          <a:p>
            <a:pPr algn="r" fontAlgn="auto">
              <a:spcBef>
                <a:spcPts val="0"/>
              </a:spcBef>
              <a:spcAft>
                <a:spcPts val="0"/>
              </a:spcAft>
              <a:defRPr/>
            </a:pPr>
            <a:r>
              <a:rPr lang="fr-CA" sz="1100" b="1" dirty="0" smtClean="0">
                <a:solidFill>
                  <a:schemeClr val="bg1"/>
                </a:solidFill>
              </a:rPr>
              <a:t>pharmacien en toxicologie clinique.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55448"/>
            <a:ext cx="8363272" cy="1252728"/>
          </a:xfrm>
        </p:spPr>
        <p:txBody>
          <a:bodyPr>
            <a:noAutofit/>
          </a:bodyPr>
          <a:lstStyle/>
          <a:p>
            <a:r>
              <a:rPr lang="fr-CA" sz="4000" dirty="0" smtClean="0"/>
              <a:t>Effets de la consommation de caféine</a:t>
            </a:r>
            <a:endParaRPr lang="fr-CA" sz="4000" dirty="0"/>
          </a:p>
        </p:txBody>
      </p:sp>
      <p:sp>
        <p:nvSpPr>
          <p:cNvPr id="3" name="Espace réservé du contenu 2"/>
          <p:cNvSpPr>
            <a:spLocks noGrp="1"/>
          </p:cNvSpPr>
          <p:nvPr>
            <p:ph idx="1"/>
            <p:custDataLst>
              <p:tags r:id="rId2"/>
            </p:custDataLst>
          </p:nvPr>
        </p:nvSpPr>
        <p:spPr>
          <a:xfrm>
            <a:off x="457200" y="1600200"/>
            <a:ext cx="8229600" cy="4925144"/>
          </a:xfrm>
        </p:spPr>
        <p:txBody>
          <a:bodyPr>
            <a:normAutofit fontScale="92500"/>
          </a:bodyPr>
          <a:lstStyle/>
          <a:p>
            <a:r>
              <a:rPr lang="fr-CA" dirty="0" smtClean="0"/>
              <a:t>Caféine : </a:t>
            </a:r>
            <a:r>
              <a:rPr lang="fr-CA" dirty="0" smtClean="0"/>
              <a:t>principal </a:t>
            </a:r>
            <a:r>
              <a:rPr lang="fr-CA" dirty="0" smtClean="0"/>
              <a:t>ingrédient actif des boissons énergisantes</a:t>
            </a:r>
          </a:p>
          <a:p>
            <a:r>
              <a:rPr lang="fr-CA" dirty="0" smtClean="0"/>
              <a:t>Consommation modérée : effets indésirables possibles</a:t>
            </a:r>
          </a:p>
          <a:p>
            <a:pPr lvl="1"/>
            <a:r>
              <a:rPr lang="fr-CA" sz="2600" dirty="0" smtClean="0">
                <a:solidFill>
                  <a:schemeClr val="bg1"/>
                </a:solidFill>
              </a:rPr>
              <a:t>Maux</a:t>
            </a:r>
            <a:r>
              <a:rPr lang="fr-CA" sz="2600" kern="1200" dirty="0" smtClean="0">
                <a:solidFill>
                  <a:schemeClr val="bg1"/>
                </a:solidFill>
              </a:rPr>
              <a:t> de tête</a:t>
            </a:r>
          </a:p>
          <a:p>
            <a:pPr lvl="1"/>
            <a:r>
              <a:rPr lang="fr-CA" sz="2600" kern="1200" dirty="0" smtClean="0">
                <a:solidFill>
                  <a:schemeClr val="bg1"/>
                </a:solidFill>
              </a:rPr>
              <a:t>Palpitations</a:t>
            </a:r>
          </a:p>
          <a:p>
            <a:pPr lvl="1"/>
            <a:r>
              <a:rPr lang="fr-CA" sz="2600" kern="1200" dirty="0" smtClean="0">
                <a:solidFill>
                  <a:schemeClr val="bg1"/>
                </a:solidFill>
              </a:rPr>
              <a:t>Agitation</a:t>
            </a:r>
          </a:p>
          <a:p>
            <a:pPr lvl="1"/>
            <a:r>
              <a:rPr lang="fr-CA" sz="2600" kern="1200" dirty="0" smtClean="0">
                <a:solidFill>
                  <a:schemeClr val="bg1"/>
                </a:solidFill>
              </a:rPr>
              <a:t>Irritabilité</a:t>
            </a:r>
          </a:p>
          <a:p>
            <a:pPr lvl="1"/>
            <a:r>
              <a:rPr lang="fr-CA" sz="2600" kern="1200" dirty="0" smtClean="0">
                <a:solidFill>
                  <a:schemeClr val="bg1"/>
                </a:solidFill>
              </a:rPr>
              <a:t>Nervosité</a:t>
            </a:r>
          </a:p>
          <a:p>
            <a:pPr lvl="1"/>
            <a:r>
              <a:rPr lang="fr-CA" sz="2600" kern="1200" dirty="0" smtClean="0">
                <a:solidFill>
                  <a:schemeClr val="bg1"/>
                </a:solidFill>
              </a:rPr>
              <a:t>Tremblements</a:t>
            </a:r>
          </a:p>
          <a:p>
            <a:pPr lvl="1"/>
            <a:r>
              <a:rPr lang="fr-CA" sz="2600" kern="1200" dirty="0" smtClean="0">
                <a:solidFill>
                  <a:schemeClr val="bg1"/>
                </a:solidFill>
              </a:rPr>
              <a:t>Troubles gastro-intestinaux</a:t>
            </a:r>
            <a:r>
              <a:rPr lang="fr-FR" sz="2600" kern="1200" dirty="0" smtClean="0">
                <a:solidFill>
                  <a:schemeClr val="bg1"/>
                </a:solidFill>
              </a:rPr>
              <a:t> </a:t>
            </a:r>
            <a:r>
              <a:rPr lang="fr-CA" sz="2600" dirty="0" smtClean="0">
                <a:solidFill>
                  <a:schemeClr val="bg1"/>
                </a:solidFill>
              </a:rPr>
              <a:t> </a:t>
            </a:r>
            <a:endParaRPr lang="fr-CA" sz="26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95536" y="155448"/>
            <a:ext cx="8363272" cy="1252728"/>
          </a:xfrm>
        </p:spPr>
        <p:txBody>
          <a:bodyPr>
            <a:noAutofit/>
          </a:bodyPr>
          <a:lstStyle/>
          <a:p>
            <a:pPr>
              <a:defRPr/>
            </a:pPr>
            <a:r>
              <a:rPr lang="fr-CA" sz="4000" dirty="0" smtClean="0"/>
              <a:t>Effets de la consommation de caféine</a:t>
            </a:r>
            <a:endParaRPr lang="fr-CA" sz="4000" dirty="0"/>
          </a:p>
        </p:txBody>
      </p:sp>
      <p:sp>
        <p:nvSpPr>
          <p:cNvPr id="19459" name="Espace réservé du contenu 2"/>
          <p:cNvSpPr>
            <a:spLocks noGrp="1"/>
          </p:cNvSpPr>
          <p:nvPr>
            <p:ph idx="1"/>
            <p:custDataLst>
              <p:tags r:id="rId2"/>
            </p:custDataLst>
          </p:nvPr>
        </p:nvSpPr>
        <p:spPr>
          <a:xfrm>
            <a:off x="457200" y="1700213"/>
            <a:ext cx="8229600" cy="1440755"/>
          </a:xfrm>
        </p:spPr>
        <p:txBody>
          <a:bodyPr/>
          <a:lstStyle/>
          <a:p>
            <a:r>
              <a:rPr lang="fr-CA" sz="2800" dirty="0" smtClean="0"/>
              <a:t>Apport excessif </a:t>
            </a:r>
            <a:r>
              <a:rPr lang="fr-CA" sz="2400" dirty="0" smtClean="0"/>
              <a:t>(&gt; limites de Santé Canada)</a:t>
            </a:r>
            <a:r>
              <a:rPr lang="fr-CA" sz="2800" dirty="0" smtClean="0"/>
              <a:t> </a:t>
            </a:r>
            <a:r>
              <a:rPr lang="fr-CA" sz="2600" dirty="0" smtClean="0"/>
              <a:t>:</a:t>
            </a:r>
          </a:p>
          <a:p>
            <a:pPr lvl="1">
              <a:buFont typeface="Wingdings" pitchFamily="2" charset="2"/>
              <a:buChar char="Ø"/>
            </a:pPr>
            <a:r>
              <a:rPr lang="fr-CA" sz="2400" dirty="0" smtClean="0"/>
              <a:t>symptômes d’intoxication aigüe : nausée, </a:t>
            </a:r>
            <a:r>
              <a:rPr lang="fr-CA" sz="2400" dirty="0" smtClean="0"/>
              <a:t>vomissements </a:t>
            </a:r>
            <a:r>
              <a:rPr lang="fr-CA" sz="2400" dirty="0" smtClean="0"/>
              <a:t>… problèmes cardiaques graves</a:t>
            </a:r>
          </a:p>
        </p:txBody>
      </p:sp>
      <p:graphicFrame>
        <p:nvGraphicFramePr>
          <p:cNvPr id="4" name="Tableau 3"/>
          <p:cNvGraphicFramePr>
            <a:graphicFrameLocks noGrp="1"/>
          </p:cNvGraphicFramePr>
          <p:nvPr>
            <p:custDataLst>
              <p:tags r:id="rId3"/>
            </p:custDataLst>
          </p:nvPr>
        </p:nvGraphicFramePr>
        <p:xfrm>
          <a:off x="250825" y="2781300"/>
          <a:ext cx="8640960" cy="4271265"/>
        </p:xfrm>
        <a:graphic>
          <a:graphicData uri="http://schemas.openxmlformats.org/drawingml/2006/table">
            <a:tbl>
              <a:tblPr/>
              <a:tblGrid>
                <a:gridCol w="2588832"/>
                <a:gridCol w="3542794"/>
                <a:gridCol w="2509334"/>
              </a:tblGrid>
              <a:tr h="405387">
                <a:tc gridSpan="3">
                  <a:txBody>
                    <a:bodyPr/>
                    <a:lstStyle/>
                    <a:p>
                      <a:pPr>
                        <a:spcAft>
                          <a:spcPts val="0"/>
                        </a:spcAft>
                      </a:pPr>
                      <a:r>
                        <a:rPr lang="fr-CA" sz="2400" dirty="0" smtClean="0">
                          <a:latin typeface="Times New Roman"/>
                          <a:ea typeface="Times New Roman"/>
                          <a:cs typeface="Times New Roman"/>
                        </a:rPr>
                        <a:t>……</a:t>
                      </a:r>
                      <a:endParaRPr lang="fr-CA" sz="2400" dirty="0">
                        <a:latin typeface="Times New Roman"/>
                        <a:ea typeface="Times New Roman"/>
                        <a:cs typeface="Times New Roman"/>
                      </a:endParaRPr>
                    </a:p>
                  </a:txBody>
                  <a:tcPr marL="17780" marR="17780" marT="17780" marB="1778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fr-CA"/>
                    </a:p>
                  </a:txBody>
                  <a:tcPr/>
                </a:tc>
                <a:tc hMerge="1">
                  <a:txBody>
                    <a:bodyPr/>
                    <a:lstStyle/>
                    <a:p>
                      <a:endParaRPr lang="fr-CA"/>
                    </a:p>
                  </a:txBody>
                  <a:tcPr/>
                </a:tc>
              </a:tr>
              <a:tr h="386703">
                <a:tc>
                  <a:txBody>
                    <a:bodyPr/>
                    <a:lstStyle/>
                    <a:p>
                      <a:pPr>
                        <a:spcAft>
                          <a:spcPts val="0"/>
                        </a:spcAft>
                      </a:pPr>
                      <a:r>
                        <a:rPr lang="fr-CA" sz="1400" dirty="0">
                          <a:latin typeface="Arial"/>
                          <a:ea typeface="Times New Roman"/>
                          <a:cs typeface="Times New Roman"/>
                        </a:rPr>
                        <a:t>Population</a:t>
                      </a:r>
                      <a:endParaRPr lang="fr-CA" sz="2800" dirty="0">
                        <a:latin typeface="Times New Roman"/>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D9D"/>
                    </a:solidFill>
                  </a:tcPr>
                </a:tc>
                <a:tc>
                  <a:txBody>
                    <a:bodyPr/>
                    <a:lstStyle/>
                    <a:p>
                      <a:pPr algn="ctr">
                        <a:spcAft>
                          <a:spcPts val="0"/>
                        </a:spcAft>
                      </a:pPr>
                      <a:r>
                        <a:rPr lang="fr-CA" sz="1400" dirty="0">
                          <a:latin typeface="Arial"/>
                          <a:ea typeface="Times New Roman"/>
                          <a:cs typeface="Times New Roman"/>
                        </a:rPr>
                        <a:t>Apport quotidien maximal </a:t>
                      </a:r>
                      <a:r>
                        <a:rPr lang="fr-CA" sz="1400" dirty="0" smtClean="0">
                          <a:latin typeface="Arial"/>
                          <a:ea typeface="Times New Roman"/>
                          <a:cs typeface="Times New Roman"/>
                        </a:rPr>
                        <a:t>recommandé*</a:t>
                      </a:r>
                      <a:endParaRPr lang="fr-CA" sz="2800" dirty="0">
                        <a:latin typeface="Times New Roman"/>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D9D"/>
                    </a:solidFill>
                  </a:tcPr>
                </a:tc>
                <a:tc>
                  <a:txBody>
                    <a:bodyPr/>
                    <a:lstStyle/>
                    <a:p>
                      <a:pPr algn="ctr">
                        <a:spcAft>
                          <a:spcPts val="0"/>
                        </a:spcAft>
                      </a:pPr>
                      <a:r>
                        <a:rPr lang="fr-CA" sz="1400" dirty="0">
                          <a:latin typeface="Arial"/>
                          <a:ea typeface="Times New Roman"/>
                          <a:cs typeface="Times New Roman"/>
                        </a:rPr>
                        <a:t>Équivalence en tasse de café filtre </a:t>
                      </a:r>
                      <a:r>
                        <a:rPr lang="fr-CA" sz="1400" dirty="0" smtClean="0">
                          <a:latin typeface="Arial"/>
                          <a:ea typeface="Times New Roman"/>
                          <a:cs typeface="Times New Roman"/>
                        </a:rPr>
                        <a:t>(135</a:t>
                      </a:r>
                      <a:r>
                        <a:rPr lang="fr-CA" sz="1400" dirty="0">
                          <a:latin typeface="Arial"/>
                          <a:ea typeface="Times New Roman"/>
                          <a:cs typeface="Times New Roman"/>
                        </a:rPr>
                        <a:t> mg de </a:t>
                      </a:r>
                      <a:r>
                        <a:rPr lang="fr-CA" sz="1400" dirty="0" smtClean="0">
                          <a:latin typeface="Arial"/>
                          <a:ea typeface="Times New Roman"/>
                          <a:cs typeface="Times New Roman"/>
                        </a:rPr>
                        <a:t>caféine)</a:t>
                      </a:r>
                      <a:endParaRPr lang="fr-CA" sz="2800" dirty="0">
                        <a:latin typeface="Times New Roman"/>
                        <a:ea typeface="Times New Roman"/>
                        <a:cs typeface="Times New Roman"/>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D9D"/>
                    </a:solidFill>
                  </a:tcPr>
                </a:tc>
              </a:tr>
              <a:tr h="284514">
                <a:tc>
                  <a:txBody>
                    <a:bodyPr/>
                    <a:lstStyle/>
                    <a:p>
                      <a:pPr>
                        <a:spcAft>
                          <a:spcPts val="0"/>
                        </a:spcAft>
                      </a:pPr>
                      <a:r>
                        <a:rPr lang="fr-CA" sz="1400" b="1" dirty="0">
                          <a:latin typeface="Arial"/>
                          <a:ea typeface="Times New Roman"/>
                          <a:cs typeface="Times New Roman"/>
                        </a:rPr>
                        <a:t>Enfants</a:t>
                      </a:r>
                      <a:r>
                        <a:rPr lang="fr-CA" sz="1400" dirty="0">
                          <a:latin typeface="Arial"/>
                          <a:ea typeface="Times New Roman"/>
                          <a:cs typeface="Times New Roman"/>
                        </a:rPr>
                        <a:t> de 12 ans et moins</a:t>
                      </a:r>
                      <a:endParaRPr lang="fr-CA" sz="2800" dirty="0">
                        <a:latin typeface="Times New Roman"/>
                        <a:ea typeface="Times New Roman"/>
                        <a:cs typeface="Times New Roman"/>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a:txBody>
                    <a:bodyPr/>
                    <a:lstStyle/>
                    <a:p>
                      <a:pPr algn="ctr">
                        <a:spcAft>
                          <a:spcPts val="0"/>
                        </a:spcAft>
                      </a:pPr>
                      <a:r>
                        <a:rPr lang="fr-CA" sz="1400" dirty="0">
                          <a:latin typeface="Arial"/>
                          <a:ea typeface="Times New Roman"/>
                          <a:cs typeface="Times New Roman"/>
                        </a:rPr>
                        <a:t>2,5 mg/kg de poids corporel</a:t>
                      </a:r>
                      <a:endParaRPr lang="fr-CA" sz="2800" dirty="0">
                        <a:latin typeface="Times New Roman"/>
                        <a:ea typeface="Times New Roman"/>
                        <a:cs typeface="Times New Roman"/>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a:txBody>
                    <a:bodyPr/>
                    <a:lstStyle/>
                    <a:p>
                      <a:pPr algn="ctr">
                        <a:spcAft>
                          <a:spcPts val="0"/>
                        </a:spcAft>
                      </a:pPr>
                      <a:endParaRPr lang="fr-CA" sz="1200" dirty="0">
                        <a:latin typeface="Arial"/>
                        <a:ea typeface="Times New Roman"/>
                        <a:cs typeface="Times New Roman"/>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r>
              <a:tr h="651590">
                <a:tc>
                  <a:txBody>
                    <a:bodyPr/>
                    <a:lstStyle/>
                    <a:p>
                      <a:pPr algn="ctr">
                        <a:spcAft>
                          <a:spcPts val="0"/>
                        </a:spcAft>
                      </a:pPr>
                      <a:r>
                        <a:rPr lang="fr-CA" sz="1400" i="1" dirty="0">
                          <a:latin typeface="Arial"/>
                          <a:ea typeface="Times New Roman"/>
                          <a:cs typeface="Times New Roman"/>
                        </a:rPr>
                        <a:t>4-6 ans</a:t>
                      </a:r>
                      <a:endParaRPr lang="fr-CA" sz="2800" dirty="0">
                        <a:latin typeface="Times New Roman"/>
                        <a:ea typeface="Times New Roman"/>
                        <a:cs typeface="Times New Roman"/>
                      </a:endParaRPr>
                    </a:p>
                    <a:p>
                      <a:pPr algn="ctr">
                        <a:spcAft>
                          <a:spcPts val="0"/>
                        </a:spcAft>
                      </a:pPr>
                      <a:r>
                        <a:rPr lang="fr-CA" sz="1400" i="1" dirty="0">
                          <a:latin typeface="Arial"/>
                          <a:ea typeface="Times New Roman"/>
                          <a:cs typeface="Times New Roman"/>
                        </a:rPr>
                        <a:t>7-9 ans</a:t>
                      </a:r>
                      <a:endParaRPr lang="fr-CA" sz="2800" dirty="0">
                        <a:latin typeface="Times New Roman"/>
                        <a:ea typeface="Times New Roman"/>
                        <a:cs typeface="Times New Roman"/>
                      </a:endParaRPr>
                    </a:p>
                    <a:p>
                      <a:pPr algn="ctr">
                        <a:spcAft>
                          <a:spcPts val="0"/>
                        </a:spcAft>
                      </a:pPr>
                      <a:r>
                        <a:rPr lang="fr-CA" sz="1400" i="1" dirty="0">
                          <a:latin typeface="Arial"/>
                          <a:ea typeface="Times New Roman"/>
                          <a:cs typeface="Times New Roman"/>
                        </a:rPr>
                        <a:t>10-12 ans</a:t>
                      </a:r>
                      <a:endParaRPr lang="fr-CA" sz="2800" dirty="0">
                        <a:latin typeface="Times New Roman"/>
                        <a:ea typeface="Times New Roman"/>
                        <a:cs typeface="Times New Roman"/>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3F7D1"/>
                    </a:solidFill>
                  </a:tcPr>
                </a:tc>
                <a:tc>
                  <a:txBody>
                    <a:bodyPr/>
                    <a:lstStyle/>
                    <a:p>
                      <a:pPr algn="ctr">
                        <a:spcAft>
                          <a:spcPts val="0"/>
                        </a:spcAft>
                      </a:pPr>
                      <a:r>
                        <a:rPr lang="fr-CA" sz="1400" i="1" dirty="0">
                          <a:latin typeface="Arial"/>
                          <a:ea typeface="Times New Roman"/>
                          <a:cs typeface="Times New Roman"/>
                        </a:rPr>
                        <a:t>45 mg</a:t>
                      </a:r>
                      <a:endParaRPr lang="fr-CA" sz="2800" dirty="0">
                        <a:latin typeface="Times New Roman"/>
                        <a:ea typeface="Times New Roman"/>
                        <a:cs typeface="Times New Roman"/>
                      </a:endParaRPr>
                    </a:p>
                    <a:p>
                      <a:pPr algn="ctr">
                        <a:spcAft>
                          <a:spcPts val="0"/>
                        </a:spcAft>
                      </a:pPr>
                      <a:r>
                        <a:rPr lang="fr-CA" sz="1400" i="1" dirty="0">
                          <a:latin typeface="Arial"/>
                          <a:ea typeface="Times New Roman"/>
                          <a:cs typeface="Times New Roman"/>
                        </a:rPr>
                        <a:t>62,5 mg</a:t>
                      </a:r>
                      <a:endParaRPr lang="fr-CA" sz="2800" dirty="0">
                        <a:latin typeface="Times New Roman"/>
                        <a:ea typeface="Times New Roman"/>
                        <a:cs typeface="Times New Roman"/>
                      </a:endParaRPr>
                    </a:p>
                    <a:p>
                      <a:pPr algn="ctr">
                        <a:spcAft>
                          <a:spcPts val="0"/>
                        </a:spcAft>
                      </a:pPr>
                      <a:r>
                        <a:rPr lang="fr-CA" sz="1400" i="1" dirty="0">
                          <a:latin typeface="Arial"/>
                          <a:ea typeface="Times New Roman"/>
                          <a:cs typeface="Times New Roman"/>
                        </a:rPr>
                        <a:t>85 mg</a:t>
                      </a:r>
                      <a:endParaRPr lang="fr-CA" sz="2800" dirty="0">
                        <a:latin typeface="Times New Roman"/>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3F7D1"/>
                    </a:solidFill>
                  </a:tcPr>
                </a:tc>
                <a:tc>
                  <a:txBody>
                    <a:bodyPr/>
                    <a:lstStyle/>
                    <a:p>
                      <a:pPr algn="ctr">
                        <a:spcAft>
                          <a:spcPts val="0"/>
                        </a:spcAft>
                      </a:pPr>
                      <a:r>
                        <a:rPr lang="fr-CA" sz="1400" dirty="0">
                          <a:latin typeface="Arial"/>
                          <a:ea typeface="Times New Roman"/>
                          <a:cs typeface="Arial"/>
                          <a:sym typeface="Symbol"/>
                        </a:rPr>
                        <a:t></a:t>
                      </a:r>
                      <a:r>
                        <a:rPr lang="fr-CA" sz="1400" dirty="0">
                          <a:latin typeface="Arial"/>
                          <a:ea typeface="Times New Roman"/>
                          <a:cs typeface="Times New Roman"/>
                        </a:rPr>
                        <a:t> ⅓ de tasse</a:t>
                      </a:r>
                      <a:endParaRPr lang="fr-CA" sz="2800" dirty="0">
                        <a:latin typeface="Times New Roman"/>
                        <a:ea typeface="Times New Roman"/>
                        <a:cs typeface="Times New Roman"/>
                      </a:endParaRPr>
                    </a:p>
                    <a:p>
                      <a:pPr algn="ctr">
                        <a:spcAft>
                          <a:spcPts val="0"/>
                        </a:spcAft>
                      </a:pPr>
                      <a:r>
                        <a:rPr lang="fr-CA" sz="1400" dirty="0">
                          <a:latin typeface="Arial"/>
                          <a:ea typeface="Times New Roman"/>
                          <a:cs typeface="Arial"/>
                          <a:sym typeface="Symbol"/>
                        </a:rPr>
                        <a:t></a:t>
                      </a:r>
                      <a:r>
                        <a:rPr lang="fr-CA" sz="1400" dirty="0">
                          <a:latin typeface="Arial"/>
                          <a:ea typeface="Times New Roman"/>
                          <a:cs typeface="Times New Roman"/>
                        </a:rPr>
                        <a:t> ½ tasse</a:t>
                      </a:r>
                      <a:endParaRPr lang="fr-CA" sz="2800" dirty="0">
                        <a:latin typeface="Times New Roman"/>
                        <a:ea typeface="Times New Roman"/>
                        <a:cs typeface="Times New Roman"/>
                      </a:endParaRPr>
                    </a:p>
                    <a:p>
                      <a:pPr algn="ctr">
                        <a:spcAft>
                          <a:spcPts val="0"/>
                        </a:spcAft>
                      </a:pPr>
                      <a:r>
                        <a:rPr lang="fr-CA" sz="1400" dirty="0">
                          <a:latin typeface="Arial"/>
                          <a:ea typeface="Times New Roman"/>
                          <a:cs typeface="Arial"/>
                          <a:sym typeface="Symbol"/>
                        </a:rPr>
                        <a:t></a:t>
                      </a:r>
                      <a:r>
                        <a:rPr lang="fr-CA" sz="1400" dirty="0">
                          <a:latin typeface="Arial"/>
                          <a:ea typeface="Times New Roman"/>
                          <a:cs typeface="Times New Roman"/>
                        </a:rPr>
                        <a:t> </a:t>
                      </a:r>
                      <a:r>
                        <a:rPr lang="fr-CA" sz="1200" dirty="0">
                          <a:latin typeface="Arial"/>
                          <a:ea typeface="Times New Roman"/>
                          <a:cs typeface="Times New Roman"/>
                        </a:rPr>
                        <a:t>2/3</a:t>
                      </a:r>
                      <a:r>
                        <a:rPr lang="fr-CA" sz="1400" dirty="0">
                          <a:latin typeface="Arial"/>
                          <a:ea typeface="Times New Roman"/>
                          <a:cs typeface="Times New Roman"/>
                        </a:rPr>
                        <a:t> de tasse</a:t>
                      </a:r>
                      <a:endParaRPr lang="fr-CA" sz="2800" dirty="0">
                        <a:latin typeface="Times New Roman"/>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3F7D1"/>
                    </a:solidFill>
                  </a:tcPr>
                </a:tc>
              </a:tr>
              <a:tr h="284514">
                <a:tc>
                  <a:txBody>
                    <a:bodyPr/>
                    <a:lstStyle/>
                    <a:p>
                      <a:pPr>
                        <a:spcAft>
                          <a:spcPts val="0"/>
                        </a:spcAft>
                      </a:pPr>
                      <a:r>
                        <a:rPr lang="fr-CA" sz="1400" b="1" dirty="0">
                          <a:latin typeface="Arial"/>
                          <a:ea typeface="Times New Roman"/>
                          <a:cs typeface="Times New Roman"/>
                        </a:rPr>
                        <a:t>Adolescents</a:t>
                      </a:r>
                      <a:r>
                        <a:rPr lang="fr-CA" sz="1400" dirty="0">
                          <a:latin typeface="Arial"/>
                          <a:ea typeface="Times New Roman"/>
                          <a:cs typeface="Times New Roman"/>
                        </a:rPr>
                        <a:t> </a:t>
                      </a:r>
                      <a:r>
                        <a:rPr lang="fr-CA" sz="1400" dirty="0" smtClean="0">
                          <a:latin typeface="Arial"/>
                          <a:ea typeface="Times New Roman"/>
                          <a:cs typeface="Times New Roman"/>
                        </a:rPr>
                        <a:t>de </a:t>
                      </a:r>
                      <a:r>
                        <a:rPr lang="fr-CA" sz="1400" dirty="0">
                          <a:latin typeface="Arial"/>
                          <a:ea typeface="Times New Roman"/>
                          <a:cs typeface="Times New Roman"/>
                        </a:rPr>
                        <a:t>13 ans et </a:t>
                      </a:r>
                      <a:r>
                        <a:rPr lang="fr-CA" sz="1400" dirty="0" smtClean="0">
                          <a:latin typeface="Arial"/>
                          <a:ea typeface="Times New Roman"/>
                          <a:cs typeface="Times New Roman"/>
                        </a:rPr>
                        <a:t>plus</a:t>
                      </a:r>
                      <a:endParaRPr lang="fr-CA" sz="2800" dirty="0">
                        <a:latin typeface="Times New Roman"/>
                        <a:ea typeface="Times New Roman"/>
                        <a:cs typeface="Times New Roman"/>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a:txBody>
                    <a:bodyPr/>
                    <a:lstStyle/>
                    <a:p>
                      <a:pPr algn="ctr">
                        <a:spcAft>
                          <a:spcPts val="0"/>
                        </a:spcAft>
                      </a:pPr>
                      <a:r>
                        <a:rPr lang="fr-CA" sz="1400" dirty="0">
                          <a:latin typeface="Arial"/>
                          <a:ea typeface="Times New Roman"/>
                          <a:cs typeface="Times New Roman"/>
                        </a:rPr>
                        <a:t>2,5 mg/kg de poids </a:t>
                      </a:r>
                      <a:r>
                        <a:rPr lang="fr-CA" sz="1400" dirty="0" smtClean="0">
                          <a:latin typeface="Arial"/>
                          <a:ea typeface="Times New Roman"/>
                          <a:cs typeface="Times New Roman"/>
                        </a:rPr>
                        <a:t>corporel**</a:t>
                      </a:r>
                      <a:endParaRPr lang="fr-CA" sz="2800" dirty="0">
                        <a:latin typeface="Times New Roman"/>
                        <a:ea typeface="Times New Roman"/>
                        <a:cs typeface="Times New Roman"/>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a:txBody>
                    <a:bodyPr/>
                    <a:lstStyle/>
                    <a:p>
                      <a:pPr algn="ctr">
                        <a:spcAft>
                          <a:spcPts val="0"/>
                        </a:spcAft>
                      </a:pPr>
                      <a:endParaRPr lang="fr-CA" sz="1400" dirty="0">
                        <a:latin typeface="Arial"/>
                        <a:ea typeface="Times New Roman"/>
                        <a:cs typeface="Times New Roman"/>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r>
              <a:tr h="507574">
                <a:tc>
                  <a:txBody>
                    <a:bodyPr/>
                    <a:lstStyle/>
                    <a:p>
                      <a:pPr>
                        <a:spcAft>
                          <a:spcPts val="0"/>
                        </a:spcAft>
                      </a:pPr>
                      <a:endParaRPr lang="fr-CA" sz="1400" dirty="0">
                        <a:latin typeface="Arial"/>
                        <a:ea typeface="Times New Roman"/>
                        <a:cs typeface="Times New Roman"/>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3F7D1"/>
                    </a:solidFill>
                  </a:tcPr>
                </a:tc>
                <a:tc>
                  <a:txBody>
                    <a:bodyPr/>
                    <a:lstStyle/>
                    <a:p>
                      <a:pPr algn="ctr">
                        <a:spcAft>
                          <a:spcPts val="0"/>
                        </a:spcAft>
                      </a:pPr>
                      <a:r>
                        <a:rPr lang="fr-CA" sz="1400" i="1" dirty="0">
                          <a:latin typeface="Arial"/>
                          <a:ea typeface="Times New Roman"/>
                          <a:cs typeface="Times New Roman"/>
                        </a:rPr>
                        <a:t>Ex</a:t>
                      </a:r>
                      <a:r>
                        <a:rPr lang="fr-CA" sz="1400" i="1" dirty="0" smtClean="0">
                          <a:latin typeface="Arial"/>
                          <a:ea typeface="Times New Roman"/>
                          <a:cs typeface="Times New Roman"/>
                        </a:rPr>
                        <a:t>. </a:t>
                      </a:r>
                      <a:r>
                        <a:rPr lang="fr-CA" sz="1400" i="1" dirty="0">
                          <a:latin typeface="Arial"/>
                          <a:ea typeface="Times New Roman"/>
                          <a:cs typeface="Times New Roman"/>
                        </a:rPr>
                        <a:t>13 ans, </a:t>
                      </a:r>
                      <a:r>
                        <a:rPr lang="fr-CA" sz="1400" i="1" dirty="0" smtClean="0">
                          <a:latin typeface="Arial"/>
                          <a:ea typeface="Times New Roman"/>
                          <a:cs typeface="Times New Roman"/>
                        </a:rPr>
                        <a:t>fille ou garçon</a:t>
                      </a:r>
                      <a:r>
                        <a:rPr lang="fr-CA" sz="1400" i="1" dirty="0">
                          <a:latin typeface="Arial"/>
                          <a:ea typeface="Times New Roman"/>
                          <a:cs typeface="Times New Roman"/>
                        </a:rPr>
                        <a:t> (45 kg) = 112 mg</a:t>
                      </a:r>
                      <a:endParaRPr lang="fr-CA" sz="2800" dirty="0">
                        <a:latin typeface="Times New Roman"/>
                        <a:ea typeface="Times New Roman"/>
                        <a:cs typeface="Times New Roman"/>
                      </a:endParaRPr>
                    </a:p>
                    <a:p>
                      <a:pPr algn="ctr">
                        <a:spcAft>
                          <a:spcPts val="0"/>
                        </a:spcAft>
                      </a:pPr>
                      <a:r>
                        <a:rPr lang="fr-CA" sz="1400" i="1" dirty="0">
                          <a:latin typeface="Arial"/>
                          <a:ea typeface="Times New Roman"/>
                          <a:cs typeface="Times New Roman"/>
                        </a:rPr>
                        <a:t>17 ans : fille (55 kg) </a:t>
                      </a:r>
                      <a:r>
                        <a:rPr lang="fr-CA" sz="1400" i="1" dirty="0" smtClean="0">
                          <a:latin typeface="Arial"/>
                          <a:ea typeface="Times New Roman"/>
                          <a:cs typeface="Times New Roman"/>
                        </a:rPr>
                        <a:t>= 138</a:t>
                      </a:r>
                      <a:r>
                        <a:rPr lang="fr-CA" sz="1400" i="1" dirty="0">
                          <a:latin typeface="Arial"/>
                          <a:ea typeface="Times New Roman"/>
                          <a:cs typeface="Times New Roman"/>
                        </a:rPr>
                        <a:t> mg; garçon (65 kg) </a:t>
                      </a:r>
                      <a:r>
                        <a:rPr lang="fr-CA" sz="1400" i="1" dirty="0" smtClean="0">
                          <a:latin typeface="Arial"/>
                          <a:ea typeface="Times New Roman"/>
                          <a:cs typeface="Times New Roman"/>
                        </a:rPr>
                        <a:t>= 162</a:t>
                      </a:r>
                      <a:r>
                        <a:rPr lang="fr-CA" sz="1400" i="1" dirty="0">
                          <a:latin typeface="Arial"/>
                          <a:ea typeface="Times New Roman"/>
                          <a:cs typeface="Times New Roman"/>
                        </a:rPr>
                        <a:t> mg</a:t>
                      </a:r>
                      <a:endParaRPr lang="fr-CA" sz="2800" dirty="0">
                        <a:latin typeface="Times New Roman"/>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3F7D1"/>
                    </a:solidFill>
                  </a:tcPr>
                </a:tc>
                <a:tc>
                  <a:txBody>
                    <a:bodyPr/>
                    <a:lstStyle/>
                    <a:p>
                      <a:pPr algn="ctr">
                        <a:spcAft>
                          <a:spcPts val="0"/>
                        </a:spcAft>
                      </a:pPr>
                      <a:r>
                        <a:rPr lang="fr-CA" sz="1400" dirty="0" smtClean="0">
                          <a:latin typeface="Arial"/>
                          <a:ea typeface="Times New Roman"/>
                          <a:cs typeface="Arial"/>
                          <a:sym typeface="Symbol"/>
                        </a:rPr>
                        <a:t> </a:t>
                      </a:r>
                      <a:r>
                        <a:rPr lang="fr-CA" sz="1400" dirty="0" smtClean="0">
                          <a:latin typeface="Arial"/>
                          <a:ea typeface="Times New Roman"/>
                          <a:cs typeface="Times New Roman"/>
                        </a:rPr>
                        <a:t>¾ </a:t>
                      </a:r>
                      <a:r>
                        <a:rPr lang="fr-CA" sz="1400" dirty="0">
                          <a:latin typeface="Arial"/>
                          <a:ea typeface="Times New Roman"/>
                          <a:cs typeface="Times New Roman"/>
                        </a:rPr>
                        <a:t>de tasse</a:t>
                      </a:r>
                      <a:endParaRPr lang="fr-CA" sz="1400" dirty="0">
                        <a:latin typeface="Times New Roman"/>
                        <a:ea typeface="Times New Roman"/>
                        <a:cs typeface="Times New Roman"/>
                      </a:endParaRPr>
                    </a:p>
                    <a:p>
                      <a:pPr algn="ctr">
                        <a:spcAft>
                          <a:spcPts val="0"/>
                        </a:spcAft>
                      </a:pPr>
                      <a:r>
                        <a:rPr lang="fr-CA" sz="1400" dirty="0">
                          <a:latin typeface="Arial"/>
                          <a:ea typeface="Times New Roman"/>
                          <a:cs typeface="Arial"/>
                          <a:sym typeface="Symbol"/>
                        </a:rPr>
                        <a:t></a:t>
                      </a:r>
                      <a:r>
                        <a:rPr lang="fr-CA" sz="1400" dirty="0">
                          <a:latin typeface="Arial"/>
                          <a:ea typeface="Times New Roman"/>
                          <a:cs typeface="Times New Roman"/>
                        </a:rPr>
                        <a:t> 1 tasse; </a:t>
                      </a:r>
                      <a:r>
                        <a:rPr lang="fr-CA" sz="1400" dirty="0" smtClean="0">
                          <a:latin typeface="Arial"/>
                          <a:ea typeface="Times New Roman"/>
                          <a:cs typeface="Arial"/>
                          <a:sym typeface="Symbol"/>
                        </a:rPr>
                        <a:t> </a:t>
                      </a:r>
                      <a:r>
                        <a:rPr lang="fr-CA" sz="1400" dirty="0" smtClean="0">
                          <a:latin typeface="Arial"/>
                          <a:ea typeface="Times New Roman"/>
                          <a:cs typeface="Times New Roman"/>
                        </a:rPr>
                        <a:t>1¼ </a:t>
                      </a:r>
                      <a:r>
                        <a:rPr lang="fr-CA" sz="1400" dirty="0">
                          <a:latin typeface="Arial"/>
                          <a:ea typeface="Times New Roman"/>
                          <a:cs typeface="Times New Roman"/>
                        </a:rPr>
                        <a:t>tasse</a:t>
                      </a:r>
                      <a:endParaRPr lang="fr-CA" sz="1400" dirty="0">
                        <a:latin typeface="Times New Roman"/>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3F7D1"/>
                    </a:solidFill>
                  </a:tcPr>
                </a:tc>
              </a:tr>
              <a:tr h="432048">
                <a:tc>
                  <a:txBody>
                    <a:bodyPr/>
                    <a:lstStyle/>
                    <a:p>
                      <a:pPr>
                        <a:spcBef>
                          <a:spcPts val="200"/>
                        </a:spcBef>
                        <a:spcAft>
                          <a:spcPts val="200"/>
                        </a:spcAft>
                      </a:pPr>
                      <a:r>
                        <a:rPr lang="fr-CA" sz="1400" dirty="0">
                          <a:latin typeface="Arial"/>
                          <a:ea typeface="Times New Roman"/>
                          <a:cs typeface="Times New Roman"/>
                        </a:rPr>
                        <a:t>Femmes qui prévoient devenir enceintes, femmes enceintes et mères qui allaitent</a:t>
                      </a:r>
                      <a:endParaRPr lang="fr-CA" sz="2800" dirty="0">
                        <a:latin typeface="Times New Roman"/>
                        <a:ea typeface="Times New Roman"/>
                        <a:cs typeface="Times New Roman"/>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200"/>
                        </a:spcBef>
                        <a:spcAft>
                          <a:spcPts val="200"/>
                        </a:spcAft>
                      </a:pPr>
                      <a:r>
                        <a:rPr lang="fr-CA" sz="1400" dirty="0">
                          <a:latin typeface="Arial"/>
                          <a:ea typeface="Times New Roman"/>
                          <a:cs typeface="Times New Roman"/>
                        </a:rPr>
                        <a:t>300 mg</a:t>
                      </a:r>
                      <a:endParaRPr lang="fr-CA" sz="2800" dirty="0">
                        <a:latin typeface="Times New Roman"/>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200"/>
                        </a:spcBef>
                        <a:spcAft>
                          <a:spcPts val="200"/>
                        </a:spcAft>
                      </a:pPr>
                      <a:r>
                        <a:rPr lang="fr-CA" sz="1400" dirty="0" smtClean="0">
                          <a:latin typeface="Arial"/>
                          <a:ea typeface="Times New Roman"/>
                          <a:cs typeface="Arial"/>
                          <a:sym typeface="Symbol"/>
                        </a:rPr>
                        <a:t> </a:t>
                      </a:r>
                      <a:r>
                        <a:rPr lang="fr-CA" sz="1400" dirty="0" smtClean="0">
                          <a:latin typeface="Arial"/>
                          <a:ea typeface="Times New Roman"/>
                          <a:cs typeface="Times New Roman"/>
                        </a:rPr>
                        <a:t>2 </a:t>
                      </a:r>
                      <a:r>
                        <a:rPr lang="fr-CA" sz="1400" dirty="0">
                          <a:latin typeface="Arial"/>
                          <a:ea typeface="Times New Roman"/>
                          <a:cs typeface="Times New Roman"/>
                        </a:rPr>
                        <a:t>¼ tasses</a:t>
                      </a:r>
                      <a:endParaRPr lang="fr-CA" sz="1400" dirty="0">
                        <a:latin typeface="Times New Roman"/>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4514">
                <a:tc>
                  <a:txBody>
                    <a:bodyPr/>
                    <a:lstStyle/>
                    <a:p>
                      <a:pPr>
                        <a:spcBef>
                          <a:spcPts val="200"/>
                        </a:spcBef>
                        <a:spcAft>
                          <a:spcPts val="200"/>
                        </a:spcAft>
                      </a:pPr>
                      <a:r>
                        <a:rPr lang="fr-CA" sz="1400" dirty="0">
                          <a:latin typeface="Arial"/>
                          <a:ea typeface="Times New Roman"/>
                          <a:cs typeface="Times New Roman"/>
                        </a:rPr>
                        <a:t>Adultes (en bonne santé)</a:t>
                      </a:r>
                      <a:endParaRPr lang="fr-CA" sz="2800" dirty="0">
                        <a:latin typeface="Times New Roman"/>
                        <a:ea typeface="Times New Roman"/>
                        <a:cs typeface="Times New Roman"/>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7D1"/>
                    </a:solidFill>
                  </a:tcPr>
                </a:tc>
                <a:tc>
                  <a:txBody>
                    <a:bodyPr/>
                    <a:lstStyle/>
                    <a:p>
                      <a:pPr algn="ctr">
                        <a:spcBef>
                          <a:spcPts val="200"/>
                        </a:spcBef>
                        <a:spcAft>
                          <a:spcPts val="200"/>
                        </a:spcAft>
                      </a:pPr>
                      <a:r>
                        <a:rPr lang="fr-CA" sz="1400">
                          <a:latin typeface="Arial"/>
                          <a:ea typeface="Times New Roman"/>
                          <a:cs typeface="Times New Roman"/>
                        </a:rPr>
                        <a:t>400 mg</a:t>
                      </a:r>
                      <a:endParaRPr lang="fr-CA" sz="2800">
                        <a:latin typeface="Times New Roman"/>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7D1"/>
                    </a:solidFill>
                  </a:tcPr>
                </a:tc>
                <a:tc>
                  <a:txBody>
                    <a:bodyPr/>
                    <a:lstStyle/>
                    <a:p>
                      <a:pPr algn="ctr">
                        <a:spcBef>
                          <a:spcPts val="200"/>
                        </a:spcBef>
                        <a:spcAft>
                          <a:spcPts val="200"/>
                        </a:spcAft>
                      </a:pPr>
                      <a:r>
                        <a:rPr lang="fr-CA" sz="1400" dirty="0" smtClean="0">
                          <a:latin typeface="Arial"/>
                          <a:ea typeface="Times New Roman"/>
                          <a:cs typeface="Arial"/>
                          <a:sym typeface="Symbol"/>
                        </a:rPr>
                        <a:t> </a:t>
                      </a:r>
                      <a:r>
                        <a:rPr lang="fr-CA" sz="1400" dirty="0" smtClean="0">
                          <a:latin typeface="Arial"/>
                          <a:ea typeface="Times New Roman"/>
                          <a:cs typeface="Times New Roman"/>
                        </a:rPr>
                        <a:t>3 </a:t>
                      </a:r>
                      <a:r>
                        <a:rPr lang="fr-CA" sz="1400" dirty="0">
                          <a:latin typeface="Arial"/>
                          <a:ea typeface="Times New Roman"/>
                          <a:cs typeface="Times New Roman"/>
                        </a:rPr>
                        <a:t>tasses</a:t>
                      </a:r>
                      <a:endParaRPr lang="fr-CA" sz="1400" dirty="0">
                        <a:latin typeface="Times New Roman"/>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7D1"/>
                    </a:solidFill>
                  </a:tcPr>
                </a:tc>
              </a:tr>
              <a:tr h="523136">
                <a:tc gridSpan="3">
                  <a:txBody>
                    <a:bodyPr/>
                    <a:lstStyle/>
                    <a:p>
                      <a:pPr>
                        <a:spcBef>
                          <a:spcPts val="200"/>
                        </a:spcBef>
                        <a:spcAft>
                          <a:spcPts val="200"/>
                        </a:spcAft>
                      </a:pPr>
                      <a:r>
                        <a:rPr lang="fr-CA" sz="1600" baseline="30000" dirty="0" smtClean="0">
                          <a:solidFill>
                            <a:schemeClr val="bg1"/>
                          </a:solidFill>
                          <a:latin typeface="Arial"/>
                          <a:ea typeface="Times New Roman"/>
                          <a:cs typeface="Times New Roman"/>
                        </a:rPr>
                        <a:t>*Source : Santé Canada                               **Il s’agit </a:t>
                      </a:r>
                      <a:r>
                        <a:rPr lang="fr-CA" sz="1600" baseline="30000" dirty="0">
                          <a:solidFill>
                            <a:schemeClr val="bg1"/>
                          </a:solidFill>
                          <a:latin typeface="Arial"/>
                          <a:ea typeface="Times New Roman"/>
                          <a:cs typeface="Times New Roman"/>
                        </a:rPr>
                        <a:t>d’une suggestion prudente et non d’une recommandation définitive. </a:t>
                      </a:r>
                      <a:endParaRPr lang="fr-CA" sz="2400" dirty="0">
                        <a:solidFill>
                          <a:schemeClr val="bg1"/>
                        </a:solidFill>
                        <a:latin typeface="Times New Roman"/>
                        <a:ea typeface="Times New Roman"/>
                        <a:cs typeface="Times New Roman"/>
                      </a:endParaRPr>
                    </a:p>
                  </a:txBody>
                  <a:tcPr marL="17780" marR="17780" marT="17780" marB="1778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fr-CA"/>
                    </a:p>
                  </a:txBody>
                  <a:tcPr/>
                </a:tc>
                <a:tc hMerge="1">
                  <a:txBody>
                    <a:bodyPr/>
                    <a:lstStyle/>
                    <a:p>
                      <a:endParaRPr lang="fr-CA"/>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95536" y="155448"/>
            <a:ext cx="8363272" cy="1252728"/>
          </a:xfrm>
        </p:spPr>
        <p:txBody>
          <a:bodyPr>
            <a:noAutofit/>
          </a:bodyPr>
          <a:lstStyle/>
          <a:p>
            <a:pPr>
              <a:defRPr/>
            </a:pPr>
            <a:r>
              <a:rPr lang="fr-CA" sz="4000" dirty="0" smtClean="0"/>
              <a:t>Effets de la consommation de caféine</a:t>
            </a:r>
            <a:endParaRPr lang="fr-CA" sz="4000" dirty="0"/>
          </a:p>
        </p:txBody>
      </p:sp>
      <p:sp>
        <p:nvSpPr>
          <p:cNvPr id="19459" name="Espace réservé du contenu 2"/>
          <p:cNvSpPr>
            <a:spLocks noGrp="1"/>
          </p:cNvSpPr>
          <p:nvPr>
            <p:ph idx="1"/>
            <p:custDataLst>
              <p:tags r:id="rId2"/>
            </p:custDataLst>
          </p:nvPr>
        </p:nvSpPr>
        <p:spPr>
          <a:xfrm>
            <a:off x="179388" y="1700213"/>
            <a:ext cx="8569325" cy="4752975"/>
          </a:xfrm>
        </p:spPr>
        <p:txBody>
          <a:bodyPr/>
          <a:lstStyle/>
          <a:p>
            <a:pPr marL="180975"/>
            <a:r>
              <a:rPr lang="fr-CA" sz="2800" dirty="0" smtClean="0"/>
              <a:t>Consommation régulière, quantité inférieure aux limites recommandées :</a:t>
            </a:r>
            <a:endParaRPr lang="fr-CA" sz="2200" dirty="0" smtClean="0"/>
          </a:p>
          <a:p>
            <a:pPr marL="627062" indent="-533400">
              <a:buClr>
                <a:schemeClr val="accent1">
                  <a:lumMod val="90000"/>
                </a:schemeClr>
              </a:buClr>
              <a:buFont typeface="Wingdings" pitchFamily="2" charset="2"/>
              <a:buChar char="Ø"/>
            </a:pPr>
            <a:r>
              <a:rPr lang="fr-CA" sz="2400" dirty="0" smtClean="0">
                <a:solidFill>
                  <a:schemeClr val="bg1"/>
                </a:solidFill>
              </a:rPr>
              <a:t>dépendance physique et psychologique</a:t>
            </a:r>
          </a:p>
          <a:p>
            <a:pPr marL="627062" indent="-533400">
              <a:buClr>
                <a:schemeClr val="accent1">
                  <a:lumMod val="90000"/>
                </a:schemeClr>
              </a:buClr>
              <a:buFont typeface="Wingdings" pitchFamily="2" charset="2"/>
              <a:buChar char="Ø"/>
            </a:pPr>
            <a:r>
              <a:rPr lang="fr-CA" sz="2400" dirty="0" smtClean="0">
                <a:solidFill>
                  <a:schemeClr val="bg1"/>
                </a:solidFill>
              </a:rPr>
              <a:t>symptômes de sevrage (</a:t>
            </a:r>
            <a:r>
              <a:rPr lang="fr-CA" sz="2200" dirty="0" smtClean="0">
                <a:solidFill>
                  <a:schemeClr val="bg1"/>
                </a:solidFill>
              </a:rPr>
              <a:t>ex. : </a:t>
            </a:r>
            <a:r>
              <a:rPr lang="fr-CA" sz="2400" kern="1200" dirty="0" smtClean="0">
                <a:solidFill>
                  <a:schemeClr val="bg1"/>
                </a:solidFill>
              </a:rPr>
              <a:t>baisse d’énergie, somnolence, humeur dépressive, difficulté de concentration, maux de tête, irritabilité</a:t>
            </a:r>
            <a:r>
              <a:rPr lang="fr-CA" sz="2200" dirty="0" smtClean="0">
                <a:solidFill>
                  <a:schemeClr val="bg1"/>
                </a:solidFill>
              </a:rPr>
              <a:t>) pouvant inciter à une consommation régulière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55448"/>
            <a:ext cx="8507288" cy="1252728"/>
          </a:xfrm>
        </p:spPr>
        <p:txBody>
          <a:bodyPr>
            <a:noAutofit/>
          </a:bodyPr>
          <a:lstStyle/>
          <a:p>
            <a:pPr>
              <a:defRPr/>
            </a:pPr>
            <a:r>
              <a:rPr lang="fr-CA" sz="4000" dirty="0" smtClean="0"/>
              <a:t>Effets de la consommation de caféine</a:t>
            </a:r>
            <a:endParaRPr lang="fr-CA" sz="4000" dirty="0"/>
          </a:p>
        </p:txBody>
      </p:sp>
      <p:sp>
        <p:nvSpPr>
          <p:cNvPr id="20483" name="Espace réservé du contenu 2"/>
          <p:cNvSpPr>
            <a:spLocks noGrp="1"/>
          </p:cNvSpPr>
          <p:nvPr>
            <p:ph idx="1"/>
            <p:custDataLst>
              <p:tags r:id="rId2"/>
            </p:custDataLst>
          </p:nvPr>
        </p:nvSpPr>
        <p:spPr>
          <a:xfrm>
            <a:off x="467544" y="1700213"/>
            <a:ext cx="8208912" cy="4321075"/>
          </a:xfrm>
        </p:spPr>
        <p:txBody>
          <a:bodyPr/>
          <a:lstStyle/>
          <a:p>
            <a:r>
              <a:rPr lang="fr-CA" sz="2800" dirty="0" smtClean="0"/>
              <a:t>Groupes sensibles à la caféine </a:t>
            </a:r>
            <a:r>
              <a:rPr lang="fr-CA" sz="2600" dirty="0" smtClean="0"/>
              <a:t>: </a:t>
            </a:r>
          </a:p>
          <a:p>
            <a:pPr lvl="1"/>
            <a:r>
              <a:rPr lang="fr-CA" sz="2400" dirty="0" smtClean="0">
                <a:solidFill>
                  <a:schemeClr val="bg1"/>
                </a:solidFill>
              </a:rPr>
              <a:t>Enfants et adolescents</a:t>
            </a:r>
          </a:p>
          <a:p>
            <a:pPr lvl="1"/>
            <a:r>
              <a:rPr lang="fr-CA" sz="2400" dirty="0" smtClean="0">
                <a:solidFill>
                  <a:schemeClr val="bg1"/>
                </a:solidFill>
              </a:rPr>
              <a:t>Personnes souffrant de : maladie chronique </a:t>
            </a:r>
            <a:r>
              <a:rPr lang="fr-CA" sz="2400" kern="1200" dirty="0" smtClean="0">
                <a:solidFill>
                  <a:schemeClr val="bg1"/>
                </a:solidFill>
              </a:rPr>
              <a:t>cardiovasculaire, psychiatrique, neurologique, gastroduodénale, hépatique, rénale, </a:t>
            </a:r>
            <a:r>
              <a:rPr lang="fr-CA" sz="2400" kern="1200" dirty="0" smtClean="0">
                <a:solidFill>
                  <a:schemeClr val="bg1"/>
                </a:solidFill>
              </a:rPr>
              <a:t>etc.</a:t>
            </a:r>
          </a:p>
          <a:p>
            <a:pPr lvl="1"/>
            <a:endParaRPr lang="fr-CA" sz="2400" dirty="0" smtClean="0">
              <a:solidFill>
                <a:schemeClr val="bg1"/>
              </a:solidFill>
            </a:endParaRPr>
          </a:p>
          <a:p>
            <a:pPr lvl="1"/>
            <a:endParaRPr lang="fr-CA" sz="2400" dirty="0" smtClean="0">
              <a:solidFill>
                <a:schemeClr val="bg1"/>
              </a:solidFill>
            </a:endParaRPr>
          </a:p>
          <a:p>
            <a:r>
              <a:rPr lang="fr-CA" sz="2800" dirty="0" smtClean="0"/>
              <a:t>Interactions médicamenteuses avec la caféine </a:t>
            </a:r>
            <a:r>
              <a:rPr lang="fr-CA" sz="2400" dirty="0" smtClean="0">
                <a:solidFill>
                  <a:schemeClr val="bg1"/>
                </a:solidFill>
              </a:rPr>
              <a:t>(ex. : </a:t>
            </a:r>
            <a:r>
              <a:rPr lang="fr-CA" sz="2400" dirty="0" err="1" smtClean="0">
                <a:solidFill>
                  <a:schemeClr val="bg1"/>
                </a:solidFill>
              </a:rPr>
              <a:t>Clozaril</a:t>
            </a:r>
            <a:r>
              <a:rPr lang="fr-CA" sz="2400" baseline="30000" dirty="0" err="1" smtClean="0">
                <a:solidFill>
                  <a:schemeClr val="bg1"/>
                </a:solidFill>
              </a:rPr>
              <a:t>md</a:t>
            </a:r>
            <a:r>
              <a:rPr lang="fr-CA" sz="2400" dirty="0" smtClean="0">
                <a:solidFill>
                  <a:schemeClr val="bg1"/>
                </a:solidFill>
              </a:rPr>
              <a:t>, </a:t>
            </a:r>
            <a:r>
              <a:rPr lang="fr-CA" sz="2400" dirty="0" err="1" smtClean="0">
                <a:solidFill>
                  <a:schemeClr val="bg1"/>
                </a:solidFill>
              </a:rPr>
              <a:t>Ritalin</a:t>
            </a:r>
            <a:r>
              <a:rPr lang="fr-CA" sz="2400" baseline="30000" dirty="0" err="1" smtClean="0">
                <a:solidFill>
                  <a:schemeClr val="bg1"/>
                </a:solidFill>
              </a:rPr>
              <a:t>md</a:t>
            </a:r>
            <a:r>
              <a:rPr lang="fr-CA" sz="2400" dirty="0" smtClean="0">
                <a:solidFill>
                  <a:schemeClr val="bg1"/>
                </a:solidFill>
              </a:rPr>
              <a:t>, amphétamines)</a:t>
            </a:r>
          </a:p>
          <a:p>
            <a:pPr lvl="2">
              <a:buClr>
                <a:srgbClr val="C00000"/>
              </a:buClr>
              <a:buFont typeface="Wingdings" pitchFamily="2" charset="2"/>
              <a:buChar char=""/>
            </a:pPr>
            <a:endParaRPr lang="fr-CA" dirty="0" smtClean="0"/>
          </a:p>
          <a:p>
            <a:pPr lvl="1">
              <a:buClr>
                <a:srgbClr val="3792AA"/>
              </a:buClr>
              <a:buFont typeface="Wingdings" pitchFamily="2" charset="2"/>
              <a:buNone/>
            </a:pPr>
            <a:endParaRPr lang="fr-CA"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custDataLst>
              <p:tags r:id="rId1"/>
            </p:custDataLst>
          </p:nvPr>
        </p:nvSpPr>
        <p:spPr bwMode="auto">
          <a:xfrm>
            <a:off x="467544" y="1700808"/>
            <a:ext cx="8204448" cy="2088232"/>
          </a:xfrm>
        </p:spPr>
        <p:txBody>
          <a:bodyPr wrap="square" tIns="45720" bIns="45720" numCol="1" anchorCtr="0" compatLnSpc="1">
            <a:prstTxWarp prst="textNoShape">
              <a:avLst/>
            </a:prstTxWarp>
          </a:bodyPr>
          <a:lstStyle/>
          <a:p>
            <a:pPr>
              <a:defRPr/>
            </a:pPr>
            <a:r>
              <a:rPr lang="fr-CA" sz="3600" b="0" dirty="0" smtClean="0">
                <a:effectLst>
                  <a:outerShdw blurRad="38100" dist="38100" dir="2700000" algn="tl">
                    <a:srgbClr val="C0C0C0"/>
                  </a:outerShdw>
                </a:effectLst>
              </a:rPr>
              <a:t>Quelles sont les nouvelles exigences règlementaires?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7544" y="332656"/>
            <a:ext cx="8208912" cy="1075520"/>
          </a:xfrm>
        </p:spPr>
        <p:txBody>
          <a:bodyPr/>
          <a:lstStyle/>
          <a:p>
            <a:pPr eaLnBrk="1" hangingPunct="1">
              <a:defRPr/>
            </a:pPr>
            <a:r>
              <a:rPr lang="fr-CA" dirty="0" smtClean="0"/>
              <a:t>Règlementation en tant qu’aliment </a:t>
            </a:r>
            <a:endParaRPr lang="fr-CA" u="sng" dirty="0"/>
          </a:p>
        </p:txBody>
      </p:sp>
      <p:sp>
        <p:nvSpPr>
          <p:cNvPr id="5" name="Espace réservé du contenu 4"/>
          <p:cNvSpPr>
            <a:spLocks noGrp="1"/>
          </p:cNvSpPr>
          <p:nvPr>
            <p:ph idx="1"/>
            <p:custDataLst>
              <p:tags r:id="rId2"/>
            </p:custDataLst>
          </p:nvPr>
        </p:nvSpPr>
        <p:spPr>
          <a:xfrm>
            <a:off x="467544" y="1700808"/>
            <a:ext cx="8229600" cy="4968552"/>
          </a:xfrm>
        </p:spPr>
        <p:txBody>
          <a:bodyPr/>
          <a:lstStyle/>
          <a:p>
            <a:pPr lvl="1"/>
            <a:r>
              <a:rPr lang="fr-CA" sz="2400" dirty="0" smtClean="0">
                <a:solidFill>
                  <a:schemeClr val="bg1"/>
                </a:solidFill>
              </a:rPr>
              <a:t>Entrée en vigueur : décembre 2012</a:t>
            </a:r>
          </a:p>
          <a:p>
            <a:pPr lvl="1"/>
            <a:r>
              <a:rPr lang="fr-CA" sz="2400" dirty="0" smtClean="0"/>
              <a:t>Portée : </a:t>
            </a:r>
            <a:r>
              <a:rPr lang="fr-CA" sz="2400" dirty="0" smtClean="0">
                <a:solidFill>
                  <a:schemeClr val="bg1"/>
                </a:solidFill>
              </a:rPr>
              <a:t>Non applicable aux versions concentrées (</a:t>
            </a:r>
            <a:r>
              <a:rPr lang="fr-CA" sz="2400" i="1" dirty="0" err="1" smtClean="0">
                <a:solidFill>
                  <a:schemeClr val="bg1"/>
                </a:solidFill>
              </a:rPr>
              <a:t>energy</a:t>
            </a:r>
            <a:r>
              <a:rPr lang="fr-CA" sz="2400" i="1" dirty="0" smtClean="0">
                <a:solidFill>
                  <a:schemeClr val="bg1"/>
                </a:solidFill>
              </a:rPr>
              <a:t> </a:t>
            </a:r>
            <a:r>
              <a:rPr lang="fr-CA" sz="2400" i="1" dirty="0" err="1" smtClean="0">
                <a:solidFill>
                  <a:schemeClr val="bg1"/>
                </a:solidFill>
              </a:rPr>
              <a:t>shots</a:t>
            </a:r>
            <a:r>
              <a:rPr lang="fr-CA" sz="2400" dirty="0" smtClean="0">
                <a:solidFill>
                  <a:schemeClr val="bg1"/>
                </a:solidFill>
              </a:rPr>
              <a:t>)</a:t>
            </a:r>
          </a:p>
          <a:p>
            <a:pPr lvl="1"/>
            <a:r>
              <a:rPr lang="fr-CA" sz="2400" dirty="0" smtClean="0"/>
              <a:t>Teneur maximum en ingrédients médicinaux (caféine naturelle et artificielle, taurine, vitamines, etc.)</a:t>
            </a:r>
          </a:p>
          <a:p>
            <a:pPr lvl="1"/>
            <a:r>
              <a:rPr lang="fr-CA" sz="2600" dirty="0" smtClean="0"/>
              <a:t>Caféine : </a:t>
            </a:r>
          </a:p>
          <a:p>
            <a:pPr lvl="2"/>
            <a:r>
              <a:rPr lang="fr-CA" sz="2400" dirty="0" smtClean="0"/>
              <a:t>limite de la concentration (teneur par volume)</a:t>
            </a:r>
          </a:p>
          <a:p>
            <a:pPr lvl="2"/>
            <a:r>
              <a:rPr lang="fr-CA" sz="2400" dirty="0" smtClean="0"/>
              <a:t>limite de la teneur par contenant individuel</a:t>
            </a:r>
          </a:p>
          <a:p>
            <a:pPr lvl="2"/>
            <a:endParaRPr lang="fr-CA" sz="15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7544" y="332656"/>
            <a:ext cx="8208912" cy="1075520"/>
          </a:xfrm>
        </p:spPr>
        <p:txBody>
          <a:bodyPr/>
          <a:lstStyle/>
          <a:p>
            <a:pPr eaLnBrk="1" hangingPunct="1">
              <a:defRPr/>
            </a:pPr>
            <a:r>
              <a:rPr lang="fr-CA" dirty="0" smtClean="0"/>
              <a:t>Règlementation</a:t>
            </a:r>
            <a:endParaRPr lang="fr-CA" u="sng" dirty="0"/>
          </a:p>
        </p:txBody>
      </p:sp>
      <p:graphicFrame>
        <p:nvGraphicFramePr>
          <p:cNvPr id="4" name="Espace réservé du contenu 3"/>
          <p:cNvGraphicFramePr>
            <a:graphicFrameLocks noGrp="1"/>
          </p:cNvGraphicFramePr>
          <p:nvPr>
            <p:ph idx="1"/>
            <p:custDataLst>
              <p:tags r:id="rId2"/>
            </p:custDataLst>
          </p:nvPr>
        </p:nvGraphicFramePr>
        <p:xfrm>
          <a:off x="179512" y="2564904"/>
          <a:ext cx="8820471" cy="4104640"/>
        </p:xfrm>
        <a:graphic>
          <a:graphicData uri="http://schemas.openxmlformats.org/drawingml/2006/table">
            <a:tbl>
              <a:tblPr firstRow="1" bandRow="1">
                <a:tableStyleId>{5C22544A-7EE6-4342-B048-85BDC9FD1C3A}</a:tableStyleId>
              </a:tblPr>
              <a:tblGrid>
                <a:gridCol w="3168352"/>
                <a:gridCol w="2138880"/>
                <a:gridCol w="3513239"/>
              </a:tblGrid>
              <a:tr h="370840">
                <a:tc>
                  <a:txBody>
                    <a:bodyPr/>
                    <a:lstStyle/>
                    <a:p>
                      <a:endParaRPr lang="fr-FR" sz="2200" dirty="0">
                        <a:solidFill>
                          <a:schemeClr val="tx1"/>
                        </a:solidFill>
                        <a:latin typeface="Arial Narrow" pitchFamily="34" charset="0"/>
                      </a:endParaRPr>
                    </a:p>
                  </a:txBody>
                  <a:tcPr/>
                </a:tc>
                <a:tc>
                  <a:txBody>
                    <a:bodyPr/>
                    <a:lstStyle/>
                    <a:p>
                      <a:pPr algn="ctr"/>
                      <a:r>
                        <a:rPr lang="fr-CA" sz="2200" dirty="0" smtClean="0">
                          <a:solidFill>
                            <a:schemeClr val="tx1"/>
                          </a:solidFill>
                          <a:latin typeface="Arial Narrow" pitchFamily="34" charset="0"/>
                        </a:rPr>
                        <a:t>Teneur maximale</a:t>
                      </a:r>
                      <a:r>
                        <a:rPr lang="fr-CA" sz="2200" baseline="0" dirty="0" smtClean="0">
                          <a:solidFill>
                            <a:schemeClr val="tx1"/>
                          </a:solidFill>
                          <a:latin typeface="Arial Narrow" pitchFamily="34" charset="0"/>
                        </a:rPr>
                        <a:t> permise</a:t>
                      </a:r>
                      <a:endParaRPr lang="fr-FR" sz="2200" dirty="0">
                        <a:solidFill>
                          <a:schemeClr val="tx1"/>
                        </a:solidFill>
                        <a:latin typeface="Arial Narrow" pitchFamily="34" charset="0"/>
                      </a:endParaRPr>
                    </a:p>
                  </a:txBody>
                  <a:tcPr/>
                </a:tc>
                <a:tc>
                  <a:txBody>
                    <a:bodyPr/>
                    <a:lstStyle/>
                    <a:p>
                      <a:pPr algn="ctr"/>
                      <a:r>
                        <a:rPr lang="fr-CA" sz="2200" dirty="0" smtClean="0">
                          <a:solidFill>
                            <a:schemeClr val="tx1"/>
                          </a:solidFill>
                          <a:latin typeface="Arial Narrow" pitchFamily="34" charset="0"/>
                        </a:rPr>
                        <a:t>Exemple d’équivalence par</a:t>
                      </a:r>
                      <a:r>
                        <a:rPr lang="fr-CA" sz="2200" baseline="0" dirty="0" smtClean="0">
                          <a:solidFill>
                            <a:schemeClr val="tx1"/>
                          </a:solidFill>
                          <a:latin typeface="Arial Narrow" pitchFamily="34" charset="0"/>
                        </a:rPr>
                        <a:t> contenant</a:t>
                      </a:r>
                      <a:endParaRPr lang="fr-FR" sz="2200" dirty="0">
                        <a:solidFill>
                          <a:schemeClr val="tx1"/>
                        </a:solidFill>
                        <a:latin typeface="Arial Narrow" pitchFamily="34" charset="0"/>
                      </a:endParaRPr>
                    </a:p>
                  </a:txBody>
                  <a:tcPr/>
                </a:tc>
              </a:tr>
              <a:tr h="370840">
                <a:tc gridSpan="3">
                  <a:txBody>
                    <a:bodyPr/>
                    <a:lstStyle/>
                    <a:p>
                      <a:r>
                        <a:rPr lang="fr-CA" sz="2200" b="1" dirty="0" smtClean="0">
                          <a:solidFill>
                            <a:schemeClr val="tx1"/>
                          </a:solidFill>
                          <a:latin typeface="Arial Narrow" pitchFamily="34" charset="0"/>
                        </a:rPr>
                        <a:t>Boissons énergisantes</a:t>
                      </a:r>
                      <a:endParaRPr lang="fr-FR" sz="2200" b="1" dirty="0">
                        <a:solidFill>
                          <a:schemeClr val="tx1"/>
                        </a:solidFill>
                        <a:latin typeface="Arial Narrow" pitchFamily="34" charset="0"/>
                      </a:endParaRPr>
                    </a:p>
                  </a:txBody>
                  <a:tcPr/>
                </a:tc>
                <a:tc hMerge="1">
                  <a:txBody>
                    <a:bodyPr/>
                    <a:lstStyle/>
                    <a:p>
                      <a:endParaRPr lang="fr-FR"/>
                    </a:p>
                  </a:txBody>
                  <a:tcPr/>
                </a:tc>
                <a:tc hMerge="1">
                  <a:txBody>
                    <a:bodyPr/>
                    <a:lstStyle/>
                    <a:p>
                      <a:endParaRPr lang="fr-FR"/>
                    </a:p>
                  </a:txBody>
                  <a:tcPr/>
                </a:tc>
              </a:tr>
              <a:tr h="370840">
                <a:tc>
                  <a:txBody>
                    <a:bodyPr/>
                    <a:lstStyle/>
                    <a:p>
                      <a:r>
                        <a:rPr lang="fr-CA" sz="2200" dirty="0">
                          <a:latin typeface="Arial Narrow" pitchFamily="34" charset="0"/>
                          <a:ea typeface="Times New Roman"/>
                          <a:cs typeface="Arial"/>
                        </a:rPr>
                        <a:t>Contenants non </a:t>
                      </a:r>
                      <a:r>
                        <a:rPr lang="fr-CA" sz="2200" dirty="0" err="1">
                          <a:latin typeface="Arial Narrow" pitchFamily="34" charset="0"/>
                          <a:ea typeface="Times New Roman"/>
                          <a:cs typeface="Arial"/>
                        </a:rPr>
                        <a:t>refermables</a:t>
                      </a:r>
                      <a:r>
                        <a:rPr lang="fr-CA" sz="2200" dirty="0">
                          <a:latin typeface="Arial Narrow" pitchFamily="34" charset="0"/>
                          <a:ea typeface="Times New Roman"/>
                          <a:cs typeface="Arial"/>
                        </a:rPr>
                        <a:t> et </a:t>
                      </a:r>
                      <a:r>
                        <a:rPr lang="fr-CA" sz="2200" dirty="0" smtClean="0">
                          <a:latin typeface="Arial Narrow" pitchFamily="34" charset="0"/>
                          <a:ea typeface="Times New Roman"/>
                          <a:cs typeface="Arial"/>
                        </a:rPr>
                        <a:t>contenants &lt;750</a:t>
                      </a:r>
                      <a:r>
                        <a:rPr lang="fr-CA" sz="2200" dirty="0">
                          <a:latin typeface="Arial Narrow" pitchFamily="34" charset="0"/>
                          <a:ea typeface="Times New Roman"/>
                          <a:cs typeface="Arial"/>
                        </a:rPr>
                        <a:t> ml</a:t>
                      </a:r>
                      <a:endParaRPr lang="fr-FR" sz="2200" dirty="0">
                        <a:latin typeface="Arial Narrow" pitchFamily="34" charset="0"/>
                        <a:ea typeface="Times New Roman"/>
                        <a:cs typeface="Calibri"/>
                      </a:endParaRPr>
                    </a:p>
                  </a:txBody>
                  <a:tcPr marL="36195" marR="36195" marT="17780" marB="17780"/>
                </a:tc>
                <a:tc>
                  <a:txBody>
                    <a:bodyPr/>
                    <a:lstStyle/>
                    <a:p>
                      <a:r>
                        <a:rPr lang="fr-CA" sz="2200" dirty="0" smtClean="0">
                          <a:latin typeface="Arial Narrow" pitchFamily="34" charset="0"/>
                          <a:ea typeface="Times New Roman"/>
                          <a:cs typeface="Arial"/>
                        </a:rPr>
                        <a:t>Max. 400</a:t>
                      </a:r>
                      <a:r>
                        <a:rPr lang="fr-CA" sz="2200" dirty="0">
                          <a:latin typeface="Arial Narrow" pitchFamily="34" charset="0"/>
                          <a:ea typeface="Times New Roman"/>
                          <a:cs typeface="Arial"/>
                        </a:rPr>
                        <a:t> mg/L ou 180 </a:t>
                      </a:r>
                      <a:r>
                        <a:rPr lang="fr-CA" sz="2200" dirty="0" smtClean="0">
                          <a:latin typeface="Arial Narrow" pitchFamily="34" charset="0"/>
                          <a:ea typeface="Times New Roman"/>
                          <a:cs typeface="Arial"/>
                        </a:rPr>
                        <a:t>mg /contenant</a:t>
                      </a:r>
                      <a:endParaRPr lang="fr-FR" sz="2200" dirty="0">
                        <a:latin typeface="Arial Narrow" pitchFamily="34" charset="0"/>
                        <a:ea typeface="Times New Roman"/>
                        <a:cs typeface="Calibri"/>
                      </a:endParaRPr>
                    </a:p>
                  </a:txBody>
                  <a:tcPr marL="36195" marR="36195" marT="17780" marB="17780"/>
                </a:tc>
                <a:tc>
                  <a:txBody>
                    <a:bodyPr/>
                    <a:lstStyle/>
                    <a:p>
                      <a:r>
                        <a:rPr lang="fr-CA" sz="2200" dirty="0">
                          <a:latin typeface="Arial Narrow" pitchFamily="34" charset="0"/>
                          <a:ea typeface="Times New Roman"/>
                          <a:cs typeface="Arial"/>
                        </a:rPr>
                        <a:t>Canette de 250 ml : max. 100 mg</a:t>
                      </a:r>
                      <a:endParaRPr lang="fr-FR" sz="2200" dirty="0">
                        <a:latin typeface="Arial Narrow" pitchFamily="34" charset="0"/>
                        <a:ea typeface="Times New Roman"/>
                        <a:cs typeface="Calibri"/>
                      </a:endParaRPr>
                    </a:p>
                    <a:p>
                      <a:r>
                        <a:rPr lang="fr-CA" sz="2200" dirty="0">
                          <a:latin typeface="Arial Narrow" pitchFamily="34" charset="0"/>
                          <a:ea typeface="Times New Roman"/>
                          <a:cs typeface="Arial"/>
                        </a:rPr>
                        <a:t>Canette de 473 ml : max. 180 mg </a:t>
                      </a:r>
                      <a:endParaRPr lang="fr-FR" sz="2200" dirty="0">
                        <a:latin typeface="Arial Narrow" pitchFamily="34" charset="0"/>
                        <a:ea typeface="Times New Roman"/>
                        <a:cs typeface="Calibri"/>
                      </a:endParaRPr>
                    </a:p>
                    <a:p>
                      <a:r>
                        <a:rPr lang="fr-CA" sz="2200" dirty="0">
                          <a:latin typeface="Arial Narrow" pitchFamily="34" charset="0"/>
                          <a:ea typeface="Times New Roman"/>
                          <a:cs typeface="Arial"/>
                        </a:rPr>
                        <a:t>Canette de 710 ml : max. 180 mg </a:t>
                      </a:r>
                      <a:endParaRPr lang="fr-FR" sz="2200" dirty="0">
                        <a:latin typeface="Arial Narrow" pitchFamily="34" charset="0"/>
                        <a:ea typeface="Times New Roman"/>
                        <a:cs typeface="Calibri"/>
                      </a:endParaRPr>
                    </a:p>
                  </a:txBody>
                  <a:tcPr marL="36195" marR="36195" marT="17780" marB="17780"/>
                </a:tc>
              </a:tr>
              <a:tr h="370840">
                <a:tc>
                  <a:txBody>
                    <a:bodyPr/>
                    <a:lstStyle/>
                    <a:p>
                      <a:r>
                        <a:rPr lang="fr-CA" sz="2200" dirty="0" smtClean="0">
                          <a:latin typeface="Arial Narrow" pitchFamily="34" charset="0"/>
                          <a:ea typeface="Times New Roman"/>
                          <a:cs typeface="Arial"/>
                        </a:rPr>
                        <a:t>Contenants </a:t>
                      </a:r>
                      <a:r>
                        <a:rPr lang="fr-CA" sz="2200" dirty="0" err="1" smtClean="0">
                          <a:latin typeface="Arial Narrow" pitchFamily="34" charset="0"/>
                          <a:ea typeface="Times New Roman"/>
                          <a:cs typeface="Arial"/>
                        </a:rPr>
                        <a:t>refermables</a:t>
                      </a:r>
                      <a:r>
                        <a:rPr lang="fr-CA" sz="2200" dirty="0" smtClean="0">
                          <a:latin typeface="Arial Narrow" pitchFamily="34" charset="0"/>
                          <a:ea typeface="Times New Roman"/>
                          <a:cs typeface="Arial"/>
                        </a:rPr>
                        <a:t> &gt;750</a:t>
                      </a:r>
                      <a:r>
                        <a:rPr lang="fr-CA" sz="2200" dirty="0">
                          <a:latin typeface="Arial Narrow" pitchFamily="34" charset="0"/>
                          <a:ea typeface="Times New Roman"/>
                          <a:cs typeface="Arial"/>
                        </a:rPr>
                        <a:t> ml</a:t>
                      </a:r>
                      <a:endParaRPr lang="fr-FR" sz="2200" dirty="0">
                        <a:latin typeface="Arial Narrow" pitchFamily="34" charset="0"/>
                        <a:ea typeface="Times New Roman"/>
                        <a:cs typeface="Calibri"/>
                      </a:endParaRPr>
                    </a:p>
                  </a:txBody>
                  <a:tcPr marL="36195" marR="36195" marT="17780" marB="17780"/>
                </a:tc>
                <a:tc>
                  <a:txBody>
                    <a:bodyPr/>
                    <a:lstStyle/>
                    <a:p>
                      <a:r>
                        <a:rPr lang="fr-FR" sz="2200" dirty="0" smtClean="0">
                          <a:latin typeface="Arial Narrow" pitchFamily="34" charset="0"/>
                          <a:ea typeface="Times New Roman"/>
                          <a:cs typeface="Arial"/>
                        </a:rPr>
                        <a:t>Max.180mg/500ml </a:t>
                      </a:r>
                      <a:r>
                        <a:rPr lang="fr-FR" sz="2200" dirty="0">
                          <a:latin typeface="Arial Narrow" pitchFamily="34" charset="0"/>
                          <a:ea typeface="Times New Roman"/>
                          <a:cs typeface="Arial"/>
                        </a:rPr>
                        <a:t>(360 mg/L) </a:t>
                      </a:r>
                      <a:endParaRPr lang="fr-FR" sz="2200" dirty="0">
                        <a:latin typeface="Arial Narrow" pitchFamily="34" charset="0"/>
                        <a:ea typeface="Times New Roman"/>
                        <a:cs typeface="Calibri"/>
                      </a:endParaRPr>
                    </a:p>
                  </a:txBody>
                  <a:tcPr marL="36195" marR="36195" marT="17780" marB="17780"/>
                </a:tc>
                <a:tc>
                  <a:txBody>
                    <a:bodyPr/>
                    <a:lstStyle/>
                    <a:p>
                      <a:pPr algn="just"/>
                      <a:r>
                        <a:rPr lang="fr-FR" sz="2200" dirty="0">
                          <a:latin typeface="Arial Narrow" pitchFamily="34" charset="0"/>
                          <a:ea typeface="Times New Roman"/>
                          <a:cs typeface="Arial"/>
                        </a:rPr>
                        <a:t>Bouteille de 1 L : max. 360 mg</a:t>
                      </a:r>
                      <a:endParaRPr lang="fr-FR" sz="2200" dirty="0">
                        <a:latin typeface="Arial Narrow" pitchFamily="34" charset="0"/>
                        <a:ea typeface="Times New Roman"/>
                        <a:cs typeface="Calibri"/>
                      </a:endParaRPr>
                    </a:p>
                  </a:txBody>
                  <a:tcPr marL="36195" marR="36195" marT="17780" marB="17780"/>
                </a:tc>
              </a:tr>
              <a:tr h="370840">
                <a:tc gridSpan="3">
                  <a:txBody>
                    <a:bodyPr/>
                    <a:lstStyle/>
                    <a:p>
                      <a:r>
                        <a:rPr lang="fr-CA" sz="2200" b="1" dirty="0" smtClean="0">
                          <a:solidFill>
                            <a:schemeClr val="tx1"/>
                          </a:solidFill>
                          <a:latin typeface="Arial Narrow" pitchFamily="34" charset="0"/>
                        </a:rPr>
                        <a:t>Boissons gazeuses</a:t>
                      </a:r>
                      <a:endParaRPr lang="fr-FR" sz="2200" b="1" dirty="0">
                        <a:solidFill>
                          <a:schemeClr val="tx1"/>
                        </a:solidFill>
                        <a:latin typeface="Arial Narrow" pitchFamily="34" charset="0"/>
                      </a:endParaRPr>
                    </a:p>
                  </a:txBody>
                  <a:tcPr/>
                </a:tc>
                <a:tc hMerge="1">
                  <a:txBody>
                    <a:bodyPr/>
                    <a:lstStyle/>
                    <a:p>
                      <a:endParaRPr lang="fr-FR"/>
                    </a:p>
                  </a:txBody>
                  <a:tcPr/>
                </a:tc>
                <a:tc hMerge="1">
                  <a:txBody>
                    <a:bodyPr/>
                    <a:lstStyle/>
                    <a:p>
                      <a:endParaRPr lang="fr-FR"/>
                    </a:p>
                  </a:txBody>
                  <a:tcPr/>
                </a:tc>
              </a:tr>
              <a:tr h="370840">
                <a:tc>
                  <a:txBody>
                    <a:bodyPr/>
                    <a:lstStyle/>
                    <a:p>
                      <a:r>
                        <a:rPr lang="fr-CA" sz="2200">
                          <a:latin typeface="Arial Narrow" pitchFamily="34" charset="0"/>
                          <a:ea typeface="Times New Roman"/>
                          <a:cs typeface="Arial"/>
                        </a:rPr>
                        <a:t>Cola</a:t>
                      </a:r>
                      <a:endParaRPr lang="fr-FR" sz="2200">
                        <a:latin typeface="Arial Narrow" pitchFamily="34" charset="0"/>
                        <a:ea typeface="Times New Roman"/>
                        <a:cs typeface="Calibri"/>
                      </a:endParaRPr>
                    </a:p>
                  </a:txBody>
                  <a:tcPr marL="36195" marR="36195" marT="17780" marB="17780"/>
                </a:tc>
                <a:tc>
                  <a:txBody>
                    <a:bodyPr/>
                    <a:lstStyle/>
                    <a:p>
                      <a:r>
                        <a:rPr lang="fr-CA" sz="2200" dirty="0">
                          <a:latin typeface="Arial Narrow" pitchFamily="34" charset="0"/>
                          <a:ea typeface="Times New Roman"/>
                          <a:cs typeface="Arial"/>
                        </a:rPr>
                        <a:t>Maximum 200 mg/L</a:t>
                      </a:r>
                      <a:endParaRPr lang="fr-FR" sz="2200" dirty="0">
                        <a:latin typeface="Arial Narrow" pitchFamily="34" charset="0"/>
                        <a:ea typeface="Times New Roman"/>
                        <a:cs typeface="Calibri"/>
                      </a:endParaRPr>
                    </a:p>
                  </a:txBody>
                  <a:tcPr marL="36195" marR="36195" marT="17780" marB="17780"/>
                </a:tc>
                <a:tc>
                  <a:txBody>
                    <a:bodyPr/>
                    <a:lstStyle/>
                    <a:p>
                      <a:r>
                        <a:rPr lang="fr-CA" sz="2200" dirty="0">
                          <a:latin typeface="Arial Narrow" pitchFamily="34" charset="0"/>
                          <a:ea typeface="Times New Roman"/>
                          <a:cs typeface="Arial"/>
                        </a:rPr>
                        <a:t>Canette de 355 ml : max. 71 mg </a:t>
                      </a:r>
                      <a:endParaRPr lang="fr-FR" sz="2200" dirty="0">
                        <a:latin typeface="Arial Narrow" pitchFamily="34" charset="0"/>
                        <a:ea typeface="Times New Roman"/>
                        <a:cs typeface="Calibri"/>
                      </a:endParaRPr>
                    </a:p>
                  </a:txBody>
                  <a:tcPr marL="36195" marR="36195" marT="17780" marB="17780"/>
                </a:tc>
              </a:tr>
              <a:tr h="370840">
                <a:tc>
                  <a:txBody>
                    <a:bodyPr/>
                    <a:lstStyle/>
                    <a:p>
                      <a:r>
                        <a:rPr lang="fr-CA" sz="2200" dirty="0">
                          <a:latin typeface="Arial Narrow" pitchFamily="34" charset="0"/>
                          <a:ea typeface="Times New Roman"/>
                          <a:cs typeface="Arial"/>
                        </a:rPr>
                        <a:t>Autres boissons gazeuses</a:t>
                      </a:r>
                      <a:endParaRPr lang="fr-FR" sz="2200" dirty="0">
                        <a:latin typeface="Arial Narrow" pitchFamily="34" charset="0"/>
                        <a:ea typeface="Times New Roman"/>
                        <a:cs typeface="Calibri"/>
                      </a:endParaRPr>
                    </a:p>
                  </a:txBody>
                  <a:tcPr marL="36195" marR="36195" marT="17780" marB="17780"/>
                </a:tc>
                <a:tc>
                  <a:txBody>
                    <a:bodyPr/>
                    <a:lstStyle/>
                    <a:p>
                      <a:r>
                        <a:rPr lang="fr-CA" sz="2200">
                          <a:latin typeface="Arial Narrow" pitchFamily="34" charset="0"/>
                          <a:ea typeface="Times New Roman"/>
                          <a:cs typeface="Arial"/>
                        </a:rPr>
                        <a:t>Maximum 150 mg/L</a:t>
                      </a:r>
                      <a:endParaRPr lang="fr-FR" sz="2200">
                        <a:latin typeface="Arial Narrow" pitchFamily="34" charset="0"/>
                        <a:ea typeface="Times New Roman"/>
                        <a:cs typeface="Calibri"/>
                      </a:endParaRPr>
                    </a:p>
                  </a:txBody>
                  <a:tcPr marL="36195" marR="36195" marT="17780" marB="17780"/>
                </a:tc>
                <a:tc>
                  <a:txBody>
                    <a:bodyPr/>
                    <a:lstStyle/>
                    <a:p>
                      <a:pPr algn="just"/>
                      <a:r>
                        <a:rPr lang="fr-CA" sz="2200" dirty="0">
                          <a:latin typeface="Arial Narrow" pitchFamily="34" charset="0"/>
                          <a:ea typeface="Times New Roman"/>
                          <a:cs typeface="Arial"/>
                        </a:rPr>
                        <a:t>Canette de 355 ml : max. 53 mg </a:t>
                      </a:r>
                      <a:endParaRPr lang="fr-FR" sz="2200" dirty="0">
                        <a:latin typeface="Arial Narrow" pitchFamily="34" charset="0"/>
                        <a:ea typeface="Times New Roman"/>
                        <a:cs typeface="Calibri"/>
                      </a:endParaRPr>
                    </a:p>
                  </a:txBody>
                  <a:tcPr marL="36195" marR="36195" marT="17780" marB="17780"/>
                </a:tc>
              </a:tr>
            </a:tbl>
          </a:graphicData>
        </a:graphic>
      </p:graphicFrame>
      <p:sp>
        <p:nvSpPr>
          <p:cNvPr id="6" name="Espace réservé du contenu 2"/>
          <p:cNvSpPr txBox="1">
            <a:spLocks/>
          </p:cNvSpPr>
          <p:nvPr>
            <p:custDataLst>
              <p:tags r:id="rId3"/>
            </p:custDataLst>
          </p:nvPr>
        </p:nvSpPr>
        <p:spPr bwMode="auto">
          <a:xfrm>
            <a:off x="251520" y="1556792"/>
            <a:ext cx="8712968" cy="11527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Aft>
                <a:spcPct val="30000"/>
              </a:spcAft>
            </a:pPr>
            <a:r>
              <a:rPr lang="fr-CA" sz="2600" dirty="0" smtClean="0">
                <a:solidFill>
                  <a:schemeClr val="accent5"/>
                </a:solidFill>
                <a:latin typeface="+mn-lt"/>
              </a:rPr>
              <a:t>Teneur en caféine permise par Santé Canada dans les boissons énergisantes et les boissons gazeuses</a:t>
            </a:r>
            <a:endParaRPr kumimoji="0" lang="fr-CA" sz="2600" i="0" u="none" strike="noStrike" kern="0" cap="none" spc="0" normalizeH="0" baseline="0" noProof="0" dirty="0" smtClean="0">
              <a:ln>
                <a:noFill/>
              </a:ln>
              <a:solidFill>
                <a:schemeClr val="accent5"/>
              </a:solidFill>
              <a:effectLst/>
              <a:uLnTx/>
              <a:uFillTx/>
              <a:latin typeface="+mn-lt"/>
            </a:endParaRPr>
          </a:p>
          <a:p>
            <a:pPr marL="363538" marR="0" lvl="1" indent="-361950" algn="l" defTabSz="914400" rtl="0" eaLnBrk="1" fontAlgn="base" latinLnBrk="0" hangingPunct="1">
              <a:lnSpc>
                <a:spcPct val="100000"/>
              </a:lnSpc>
              <a:spcBef>
                <a:spcPct val="0"/>
              </a:spcBef>
              <a:spcAft>
                <a:spcPct val="30000"/>
              </a:spcAft>
              <a:buClr>
                <a:srgbClr val="3792AA"/>
              </a:buClr>
              <a:buSzTx/>
              <a:buFont typeface="Wingdings" pitchFamily="2" charset="2"/>
              <a:buNone/>
              <a:tabLst/>
              <a:defRPr/>
            </a:pPr>
            <a:endParaRPr kumimoji="0" lang="fr-CA" sz="2600" i="0" u="none" strike="noStrike" kern="0" cap="none" spc="0" normalizeH="0" baseline="0" noProof="0" dirty="0" smtClean="0">
              <a:ln>
                <a:noFill/>
              </a:ln>
              <a:solidFill>
                <a:schemeClr val="bg1"/>
              </a:solidFill>
              <a:effectLst/>
              <a:uLnTx/>
              <a:uFillTx/>
              <a:latin typeface="Calibri Light"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7544" y="332656"/>
            <a:ext cx="8208912" cy="1075520"/>
          </a:xfrm>
        </p:spPr>
        <p:txBody>
          <a:bodyPr/>
          <a:lstStyle/>
          <a:p>
            <a:pPr eaLnBrk="1" hangingPunct="1">
              <a:defRPr/>
            </a:pPr>
            <a:r>
              <a:rPr lang="fr-CA" dirty="0" smtClean="0"/>
              <a:t>Règlementation</a:t>
            </a:r>
            <a:endParaRPr lang="fr-CA" u="sng" dirty="0"/>
          </a:p>
        </p:txBody>
      </p:sp>
      <p:sp>
        <p:nvSpPr>
          <p:cNvPr id="5" name="Espace réservé du contenu 4"/>
          <p:cNvSpPr>
            <a:spLocks noGrp="1"/>
          </p:cNvSpPr>
          <p:nvPr>
            <p:ph idx="1"/>
            <p:custDataLst>
              <p:tags r:id="rId2"/>
            </p:custDataLst>
          </p:nvPr>
        </p:nvSpPr>
        <p:spPr>
          <a:xfrm>
            <a:off x="467544" y="1556792"/>
            <a:ext cx="8208912" cy="4968552"/>
          </a:xfrm>
        </p:spPr>
        <p:txBody>
          <a:bodyPr/>
          <a:lstStyle/>
          <a:p>
            <a:r>
              <a:rPr lang="fr-CA" dirty="0" smtClean="0"/>
              <a:t>Exigences d’étiquetage </a:t>
            </a:r>
          </a:p>
          <a:p>
            <a:pPr lvl="1">
              <a:buNone/>
            </a:pPr>
            <a:r>
              <a:rPr lang="fr-CA" sz="2400" dirty="0" smtClean="0">
                <a:solidFill>
                  <a:schemeClr val="bg1"/>
                </a:solidFill>
              </a:rPr>
              <a:t>Nouveautés : </a:t>
            </a:r>
          </a:p>
          <a:p>
            <a:pPr lvl="1"/>
            <a:r>
              <a:rPr lang="fr-CA" sz="2200" dirty="0" smtClean="0">
                <a:solidFill>
                  <a:schemeClr val="bg1"/>
                </a:solidFill>
              </a:rPr>
              <a:t>mention sur la « teneur élevée en caféine » ; </a:t>
            </a:r>
          </a:p>
          <a:p>
            <a:pPr lvl="1"/>
            <a:r>
              <a:rPr lang="fr-CA" sz="2200" dirty="0" smtClean="0">
                <a:solidFill>
                  <a:schemeClr val="bg1"/>
                </a:solidFill>
              </a:rPr>
              <a:t>teneur en caféine de source naturelle incluse dans le total de caféine; </a:t>
            </a:r>
          </a:p>
          <a:p>
            <a:pPr lvl="1"/>
            <a:r>
              <a:rPr lang="fr-CA" sz="2200" dirty="0" smtClean="0">
                <a:solidFill>
                  <a:schemeClr val="bg1"/>
                </a:solidFill>
              </a:rPr>
              <a:t>tableau de la valeur nutritive et liste des allergènes</a:t>
            </a:r>
          </a:p>
          <a:p>
            <a:pPr lvl="1">
              <a:buNone/>
            </a:pPr>
            <a:r>
              <a:rPr lang="fr-CA" sz="2200" dirty="0" smtClean="0">
                <a:solidFill>
                  <a:schemeClr val="bg1"/>
                </a:solidFill>
              </a:rPr>
              <a:t>Autres mises en garde : </a:t>
            </a:r>
          </a:p>
          <a:p>
            <a:pPr lvl="1"/>
            <a:r>
              <a:rPr lang="fr-CA" sz="2200" dirty="0" smtClean="0"/>
              <a:t>« Non recommandé pour les enfants, les femmes enceintes ou qui allaitent, ni pour les personnes sensibles à la caféine »</a:t>
            </a:r>
          </a:p>
          <a:p>
            <a:pPr lvl="1"/>
            <a:r>
              <a:rPr lang="fr-CA" sz="2200" dirty="0" smtClean="0"/>
              <a:t> « Ne pas consommer plus de (X) contenant(s) / portion(s) par jour »</a:t>
            </a:r>
          </a:p>
          <a:p>
            <a:pPr lvl="1"/>
            <a:r>
              <a:rPr lang="fr-CA" sz="2200" dirty="0" smtClean="0"/>
              <a:t>« Ne pas mélanger avec de l’alcool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custDataLst>
              <p:tags r:id="rId1"/>
            </p:custDataLst>
          </p:nvPr>
        </p:nvSpPr>
        <p:spPr bwMode="auto">
          <a:xfrm>
            <a:off x="467544" y="1700808"/>
            <a:ext cx="8136903" cy="4068167"/>
          </a:xfrm>
        </p:spPr>
        <p:txBody>
          <a:bodyPr wrap="square" tIns="45720" bIns="45720" numCol="1" anchorCtr="0" compatLnSpc="1">
            <a:prstTxWarp prst="textNoShape">
              <a:avLst/>
            </a:prstTxWarp>
          </a:bodyPr>
          <a:lstStyle/>
          <a:p>
            <a:pPr>
              <a:defRPr/>
            </a:pPr>
            <a:r>
              <a:rPr lang="fr-CA" sz="3600" b="0" dirty="0" smtClean="0">
                <a:effectLst>
                  <a:outerShdw blurRad="38100" dist="38100" dir="2700000" algn="tl">
                    <a:srgbClr val="C0C0C0"/>
                  </a:outerShdw>
                </a:effectLst>
              </a:rPr>
              <a:t>Quelle est la teneur en caféine des boissons énergisantes?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defRPr/>
            </a:pPr>
            <a:r>
              <a:rPr lang="fr-CA" sz="4000" dirty="0" smtClean="0"/>
              <a:t>Teneur en caféine </a:t>
            </a:r>
            <a:endParaRPr lang="fr-CA" sz="4000" dirty="0"/>
          </a:p>
        </p:txBody>
      </p:sp>
      <p:sp>
        <p:nvSpPr>
          <p:cNvPr id="3" name="Espace réservé du contenu 2"/>
          <p:cNvSpPr>
            <a:spLocks noGrp="1"/>
          </p:cNvSpPr>
          <p:nvPr>
            <p:ph idx="1"/>
            <p:custDataLst>
              <p:tags r:id="rId2"/>
            </p:custDataLst>
          </p:nvPr>
        </p:nvSpPr>
        <p:spPr>
          <a:xfrm>
            <a:off x="467544" y="1628775"/>
            <a:ext cx="8208912" cy="5040585"/>
          </a:xfrm>
          <a:ln>
            <a:noFill/>
          </a:ln>
        </p:spPr>
        <p:txBody>
          <a:bodyPr lIns="36000" tIns="36000" rIns="36000" bIns="36000">
            <a:noAutofit/>
          </a:bodyPr>
          <a:lstStyle/>
          <a:p>
            <a:pPr>
              <a:buFont typeface="Wingdings 2" pitchFamily="18" charset="2"/>
              <a:buNone/>
              <a:defRPr/>
            </a:pPr>
            <a:r>
              <a:rPr lang="fr-CA" sz="2600" dirty="0" smtClean="0"/>
              <a:t>Boissons conformes à la nouvelle règlementation :</a:t>
            </a:r>
          </a:p>
          <a:p>
            <a:pPr lvl="1">
              <a:buFont typeface="Arial" pitchFamily="34" charset="0"/>
              <a:buChar char="•"/>
              <a:defRPr/>
            </a:pPr>
            <a:r>
              <a:rPr lang="fr-CA" sz="2400" dirty="0" smtClean="0"/>
              <a:t>jusqu’à 100 à </a:t>
            </a:r>
            <a:r>
              <a:rPr lang="fr-CA" sz="2400" dirty="0" smtClean="0"/>
              <a:t>180 mg </a:t>
            </a:r>
            <a:r>
              <a:rPr lang="fr-CA" sz="2400" dirty="0" smtClean="0"/>
              <a:t>de caféine par contenant individuel</a:t>
            </a:r>
          </a:p>
          <a:p>
            <a:pPr lvl="2">
              <a:buFont typeface="Arial" pitchFamily="34" charset="0"/>
              <a:buChar char="•"/>
              <a:defRPr/>
            </a:pPr>
            <a:r>
              <a:rPr lang="fr-CA" sz="2000" dirty="0" smtClean="0"/>
              <a:t>=  environ 1 à 1,5 </a:t>
            </a:r>
            <a:r>
              <a:rPr lang="fr-CA" sz="2000" dirty="0" smtClean="0"/>
              <a:t>tasse </a:t>
            </a:r>
            <a:r>
              <a:rPr lang="fr-CA" sz="2000" dirty="0" smtClean="0"/>
              <a:t>de café ou 3 à 5 canettes de cola </a:t>
            </a:r>
          </a:p>
          <a:p>
            <a:pPr>
              <a:buFont typeface="Wingdings 2" pitchFamily="18" charset="2"/>
              <a:buNone/>
              <a:defRPr/>
            </a:pPr>
            <a:endParaRPr lang="fr-CA" sz="2600" dirty="0" smtClean="0"/>
          </a:p>
          <a:p>
            <a:pPr>
              <a:buFont typeface="Wingdings 2" pitchFamily="18" charset="2"/>
              <a:buNone/>
              <a:defRPr/>
            </a:pPr>
            <a:r>
              <a:rPr lang="fr-CA" sz="2600" dirty="0" smtClean="0"/>
              <a:t>Attention aux versions concentrées (</a:t>
            </a:r>
            <a:r>
              <a:rPr lang="fr-CA" sz="2600" i="1" dirty="0" err="1" smtClean="0"/>
              <a:t>energy</a:t>
            </a:r>
            <a:r>
              <a:rPr lang="fr-CA" sz="2600" i="1" dirty="0" smtClean="0"/>
              <a:t> </a:t>
            </a:r>
            <a:r>
              <a:rPr lang="fr-CA" sz="2600" i="1" dirty="0" err="1" smtClean="0"/>
              <a:t>shots</a:t>
            </a:r>
            <a:r>
              <a:rPr lang="fr-CA" sz="2600" dirty="0" smtClean="0"/>
              <a:t>)</a:t>
            </a:r>
          </a:p>
          <a:p>
            <a:pPr lvl="1">
              <a:defRPr/>
            </a:pPr>
            <a:r>
              <a:rPr lang="fr-CA" sz="2400" dirty="0" smtClean="0"/>
              <a:t>certaines contiennent jusqu’à </a:t>
            </a:r>
            <a:r>
              <a:rPr lang="fr-CA" sz="2400" dirty="0" smtClean="0"/>
              <a:t>190 mg </a:t>
            </a:r>
            <a:r>
              <a:rPr lang="fr-CA" sz="2400" dirty="0" smtClean="0"/>
              <a:t>(environ 1,5 tasse de café) dans quelques gorgées</a:t>
            </a:r>
          </a:p>
          <a:p>
            <a:pPr lvl="1">
              <a:defRPr/>
            </a:pPr>
            <a:endParaRPr lang="fr-CA" sz="1800" dirty="0" smtClean="0"/>
          </a:p>
          <a:p>
            <a:pPr>
              <a:defRPr/>
            </a:pPr>
            <a:endParaRPr lang="fr-CA" sz="2400" dirty="0" smtClean="0"/>
          </a:p>
          <a:p>
            <a:pPr lvl="1">
              <a:defRPr/>
            </a:pPr>
            <a:endParaRPr lang="fr-CA" sz="2000" dirty="0" smtClean="0"/>
          </a:p>
          <a:p>
            <a:pPr>
              <a:defRPr/>
            </a:pPr>
            <a:endParaRPr lang="fr-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lstStyle/>
          <a:p>
            <a:pPr eaLnBrk="1" hangingPunct="1">
              <a:defRPr/>
            </a:pPr>
            <a:r>
              <a:rPr lang="fr-CA" sz="4000" dirty="0" smtClean="0"/>
              <a:t>Contexte de la mise à jour</a:t>
            </a:r>
            <a:endParaRPr lang="fr-CA" sz="4000" dirty="0"/>
          </a:p>
        </p:txBody>
      </p:sp>
      <p:sp>
        <p:nvSpPr>
          <p:cNvPr id="9218" name="Espace réservé du contenu 2"/>
          <p:cNvSpPr>
            <a:spLocks noGrp="1"/>
          </p:cNvSpPr>
          <p:nvPr>
            <p:ph idx="1"/>
            <p:custDataLst>
              <p:tags r:id="rId2"/>
            </p:custDataLst>
          </p:nvPr>
        </p:nvSpPr>
        <p:spPr>
          <a:xfrm>
            <a:off x="457200" y="1484313"/>
            <a:ext cx="8435975" cy="4969023"/>
          </a:xfrm>
        </p:spPr>
        <p:txBody>
          <a:bodyPr/>
          <a:lstStyle/>
          <a:p>
            <a:pPr eaLnBrk="1" hangingPunct="1"/>
            <a:endParaRPr lang="fr-CA" sz="1000" dirty="0" smtClean="0"/>
          </a:p>
          <a:p>
            <a:pPr lvl="1"/>
            <a:r>
              <a:rPr lang="fr-CA" sz="2600" dirty="0" smtClean="0"/>
              <a:t>Données de consommation récemment publiées :</a:t>
            </a:r>
          </a:p>
          <a:p>
            <a:pPr lvl="2"/>
            <a:r>
              <a:rPr lang="fr-CA" sz="2600" dirty="0" smtClean="0"/>
              <a:t>fréquence de consommation chez les jeunes du secondaire du Québec</a:t>
            </a:r>
          </a:p>
          <a:p>
            <a:pPr lvl="1"/>
            <a:r>
              <a:rPr lang="fr-CA" sz="2600" dirty="0" smtClean="0"/>
              <a:t>Changement de la règlementation par Santé Canada: </a:t>
            </a:r>
          </a:p>
          <a:p>
            <a:pPr lvl="2"/>
            <a:r>
              <a:rPr lang="fr-CA" sz="2400" dirty="0" smtClean="0">
                <a:solidFill>
                  <a:schemeClr val="bg1"/>
                </a:solidFill>
              </a:rPr>
              <a:t>réglementées en tant qu’aliment (anciennement en tant que produit de santé naturel) en lien avec la </a:t>
            </a:r>
            <a:r>
              <a:rPr lang="fr-CA" sz="2400" kern="1200" dirty="0" smtClean="0">
                <a:solidFill>
                  <a:schemeClr val="bg1"/>
                </a:solidFill>
              </a:rPr>
              <a:t>perception des consommateurs,  les antécédents d'utilisation, le format et l’image du produit véhiculée au public</a:t>
            </a:r>
            <a:endParaRPr lang="fr-CA" sz="2400" dirty="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custDataLst>
              <p:tags r:id="rId1"/>
            </p:custDataLst>
          </p:nvPr>
        </p:nvSpPr>
        <p:spPr bwMode="auto">
          <a:xfrm>
            <a:off x="467544" y="1628800"/>
            <a:ext cx="8136904" cy="4140175"/>
          </a:xfrm>
        </p:spPr>
        <p:txBody>
          <a:bodyPr wrap="square" tIns="45720" bIns="45720" numCol="1" anchorCtr="0" compatLnSpc="1">
            <a:prstTxWarp prst="textNoShape">
              <a:avLst/>
            </a:prstTxWarp>
          </a:bodyPr>
          <a:lstStyle/>
          <a:p>
            <a:pPr>
              <a:defRPr/>
            </a:pPr>
            <a:r>
              <a:rPr lang="fr-CA" sz="3600" b="0" dirty="0" smtClean="0">
                <a:effectLst>
                  <a:outerShdw blurRad="38100" dist="38100" dir="2700000" algn="tl">
                    <a:srgbClr val="C0C0C0"/>
                  </a:outerShdw>
                </a:effectLst>
              </a:rPr>
              <a:t>Les boissons énergisantes peuvent-elles entraîner un apport excessif en caféine?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55448"/>
            <a:ext cx="8507288" cy="1252728"/>
          </a:xfrm>
        </p:spPr>
        <p:txBody>
          <a:bodyPr>
            <a:noAutofit/>
          </a:bodyPr>
          <a:lstStyle/>
          <a:p>
            <a:pPr>
              <a:defRPr/>
            </a:pPr>
            <a:r>
              <a:rPr lang="fr-CA" dirty="0" smtClean="0"/>
              <a:t>Impact sur l’apport total en caféine</a:t>
            </a:r>
            <a:endParaRPr lang="fr-CA" dirty="0"/>
          </a:p>
        </p:txBody>
      </p:sp>
      <p:sp>
        <p:nvSpPr>
          <p:cNvPr id="23555" name="Espace réservé du contenu 2"/>
          <p:cNvSpPr>
            <a:spLocks noGrp="1"/>
          </p:cNvSpPr>
          <p:nvPr>
            <p:ph idx="1"/>
            <p:custDataLst>
              <p:tags r:id="rId2"/>
            </p:custDataLst>
          </p:nvPr>
        </p:nvSpPr>
        <p:spPr>
          <a:xfrm>
            <a:off x="467543" y="1628775"/>
            <a:ext cx="8280921" cy="4608537"/>
          </a:xfrm>
        </p:spPr>
        <p:txBody>
          <a:bodyPr/>
          <a:lstStyle/>
          <a:p>
            <a:pPr marL="438150" lvl="1" indent="-319088">
              <a:lnSpc>
                <a:spcPct val="90000"/>
              </a:lnSpc>
              <a:spcBef>
                <a:spcPct val="0"/>
              </a:spcBef>
              <a:buClr>
                <a:schemeClr val="accent1"/>
              </a:buClr>
              <a:buSzPct val="80000"/>
              <a:buFont typeface="Arial" pitchFamily="34" charset="0"/>
              <a:buChar char="•"/>
            </a:pPr>
            <a:endParaRPr lang="fr-CA" sz="1400" dirty="0" smtClean="0"/>
          </a:p>
          <a:p>
            <a:pPr>
              <a:lnSpc>
                <a:spcPct val="90000"/>
              </a:lnSpc>
            </a:pPr>
            <a:r>
              <a:rPr lang="fr-CA" sz="2600" b="1" dirty="0" smtClean="0"/>
              <a:t>Adultes </a:t>
            </a:r>
            <a:r>
              <a:rPr lang="fr-CA" sz="2400" dirty="0" smtClean="0"/>
              <a:t>(population générale en bonne santé)</a:t>
            </a:r>
            <a:r>
              <a:rPr lang="fr-CA" sz="2600" b="1" dirty="0" smtClean="0"/>
              <a:t> </a:t>
            </a:r>
            <a:r>
              <a:rPr lang="fr-CA" sz="2600" dirty="0" smtClean="0"/>
              <a:t>: </a:t>
            </a:r>
          </a:p>
          <a:p>
            <a:pPr marL="438150" lvl="1" indent="-319088">
              <a:lnSpc>
                <a:spcPct val="90000"/>
              </a:lnSpc>
            </a:pPr>
            <a:r>
              <a:rPr lang="fr-CA" sz="2400" dirty="0" smtClean="0"/>
              <a:t>La consommation de plusieurs boissons énergisantes (2,5 à 5) est nécessaire pour atteindre la limite recommandée en caféine</a:t>
            </a:r>
            <a:endParaRPr lang="fr-CA" sz="1600" dirty="0" smtClean="0"/>
          </a:p>
          <a:p>
            <a:pPr marL="800100" lvl="2" indent="-319088">
              <a:lnSpc>
                <a:spcPct val="90000"/>
              </a:lnSpc>
              <a:buFont typeface="Wingdings" pitchFamily="2" charset="2"/>
              <a:buChar char="Ø"/>
            </a:pPr>
            <a:r>
              <a:rPr lang="fr-CA" sz="2400" dirty="0" smtClean="0"/>
              <a:t>Risques peu élevés d’atteindre les limites recommandées dans le cadre d’usage occasionnel ou de consommation de quantités modérées</a:t>
            </a:r>
          </a:p>
          <a:p>
            <a:pPr marL="800100" lvl="2" indent="-319088">
              <a:lnSpc>
                <a:spcPct val="90000"/>
              </a:lnSpc>
              <a:buFont typeface="Wingdings" pitchFamily="2" charset="2"/>
              <a:buChar char="Ø"/>
            </a:pPr>
            <a:r>
              <a:rPr lang="fr-CA" sz="2400" dirty="0" smtClean="0"/>
              <a:t>Enjeux potentiels surtout liés à la façon dont elles sont consommées (</a:t>
            </a:r>
            <a:r>
              <a:rPr lang="fr-CA" sz="2400" dirty="0" smtClean="0"/>
              <a:t>ex.: </a:t>
            </a:r>
            <a:r>
              <a:rPr lang="fr-CA" sz="2400" dirty="0" smtClean="0"/>
              <a:t>consommation excessive, mélange avec d’autres substances)</a:t>
            </a:r>
          </a:p>
        </p:txBody>
      </p:sp>
      <p:sp>
        <p:nvSpPr>
          <p:cNvPr id="4" name="Rectangle à coins arrondis 3"/>
          <p:cNvSpPr/>
          <p:nvPr>
            <p:custDataLst>
              <p:tags r:id="rId3"/>
            </p:custDataLst>
          </p:nvPr>
        </p:nvSpPr>
        <p:spPr>
          <a:xfrm>
            <a:off x="251520" y="1556792"/>
            <a:ext cx="8640960" cy="4392488"/>
          </a:xfrm>
          <a:prstGeom prst="roundRect">
            <a:avLst/>
          </a:prstGeom>
          <a:noFill/>
          <a:ln w="25400" cmpd="sng">
            <a:solidFill>
              <a:srgbClr val="E5ED9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0" fill="hold" nodeType="withEffect">
                                  <p:stCondLst>
                                    <p:cond delay="0"/>
                                  </p:stCondLst>
                                  <p:childTnLst>
                                    <p:set>
                                      <p:cBhvr>
                                        <p:cTn id="17" dur="1" fill="hold">
                                          <p:stCondLst>
                                            <p:cond delay="0"/>
                                          </p:stCondLst>
                                        </p:cTn>
                                        <p:tgtEl>
                                          <p:spTgt spid="23555">
                                            <p:txEl>
                                              <p:pRg st="3" end="3"/>
                                            </p:txEl>
                                          </p:spTgt>
                                        </p:tgtEl>
                                        <p:attrNameLst>
                                          <p:attrName>style.visibility</p:attrName>
                                        </p:attrNameLst>
                                      </p:cBhvr>
                                      <p:to>
                                        <p:strVal val="visible"/>
                                      </p:to>
                                    </p:set>
                                    <p:anim calcmode="lin" valueType="num">
                                      <p:cBhvr>
                                        <p:cTn id="18" dur="500" fill="hold"/>
                                        <p:tgtEl>
                                          <p:spTgt spid="23555">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23555">
                                            <p:txEl>
                                              <p:pRg st="3" end="3"/>
                                            </p:txEl>
                                          </p:spTgt>
                                        </p:tgtEl>
                                        <p:attrNameLst>
                                          <p:attrName>ppt_h</p:attrName>
                                        </p:attrNameLst>
                                      </p:cBhvr>
                                      <p:tavLst>
                                        <p:tav tm="0">
                                          <p:val>
                                            <p:fltVal val="0"/>
                                          </p:val>
                                        </p:tav>
                                        <p:tav tm="100000">
                                          <p:val>
                                            <p:strVal val="#ppt_h"/>
                                          </p:val>
                                        </p:tav>
                                      </p:tavLst>
                                    </p:anim>
                                    <p:animEffect transition="in" filter="fade">
                                      <p:cBhvr>
                                        <p:cTn id="20" dur="500"/>
                                        <p:tgtEl>
                                          <p:spTgt spid="23555">
                                            <p:txEl>
                                              <p:pRg st="3" end="3"/>
                                            </p:txEl>
                                          </p:spTgt>
                                        </p:tgtEl>
                                      </p:cBhvr>
                                    </p:animEffect>
                                  </p:childTnLst>
                                </p:cTn>
                              </p:par>
                              <p:par>
                                <p:cTn id="21" presetID="53" presetClass="entr" presetSubtype="0" fill="hold" nodeType="with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anim calcmode="lin" valueType="num">
                                      <p:cBhvr>
                                        <p:cTn id="23" dur="500" fill="hold"/>
                                        <p:tgtEl>
                                          <p:spTgt spid="23555">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23555">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55448"/>
            <a:ext cx="8507288" cy="1252728"/>
          </a:xfrm>
        </p:spPr>
        <p:txBody>
          <a:bodyPr>
            <a:noAutofit/>
          </a:bodyPr>
          <a:lstStyle/>
          <a:p>
            <a:pPr>
              <a:defRPr/>
            </a:pPr>
            <a:r>
              <a:rPr lang="fr-CA" dirty="0" smtClean="0"/>
              <a:t>Impact sur l’apport total en caféine</a:t>
            </a:r>
            <a:endParaRPr lang="fr-CA" sz="3200" dirty="0"/>
          </a:p>
        </p:txBody>
      </p:sp>
      <p:sp>
        <p:nvSpPr>
          <p:cNvPr id="24579" name="Espace réservé du contenu 2"/>
          <p:cNvSpPr>
            <a:spLocks noGrp="1"/>
          </p:cNvSpPr>
          <p:nvPr>
            <p:ph idx="1"/>
            <p:custDataLst>
              <p:tags r:id="rId2"/>
            </p:custDataLst>
          </p:nvPr>
        </p:nvSpPr>
        <p:spPr>
          <a:xfrm>
            <a:off x="539552" y="1844824"/>
            <a:ext cx="8208912" cy="2952328"/>
          </a:xfrm>
        </p:spPr>
        <p:txBody>
          <a:bodyPr/>
          <a:lstStyle/>
          <a:p>
            <a:pPr>
              <a:buFont typeface="Wingdings 2" pitchFamily="18" charset="2"/>
              <a:buNone/>
            </a:pPr>
            <a:r>
              <a:rPr lang="fr-CA" sz="2600" b="1" dirty="0" smtClean="0"/>
              <a:t>Enfants</a:t>
            </a:r>
            <a:r>
              <a:rPr lang="fr-CA" sz="2800" dirty="0" smtClean="0"/>
              <a:t> </a:t>
            </a:r>
            <a:r>
              <a:rPr lang="fr-CA" sz="2400" dirty="0" smtClean="0"/>
              <a:t>(12 ans et moins)</a:t>
            </a:r>
            <a:r>
              <a:rPr lang="fr-CA" sz="2800" dirty="0" smtClean="0"/>
              <a:t> </a:t>
            </a:r>
          </a:p>
          <a:p>
            <a:pPr lvl="1"/>
            <a:r>
              <a:rPr lang="fr-CA" sz="2400" kern="1200" dirty="0" smtClean="0">
                <a:solidFill>
                  <a:schemeClr val="bg1"/>
                </a:solidFill>
              </a:rPr>
              <a:t>La teneur en caféine d’une boisson énergisante (100-180 mg) dépasse l’apport maximal quotidien (45-85 mg).</a:t>
            </a:r>
          </a:p>
          <a:p>
            <a:pPr lvl="2">
              <a:buFont typeface="Wingdings" pitchFamily="2" charset="2"/>
              <a:buChar char="Ø"/>
            </a:pPr>
            <a:r>
              <a:rPr lang="fr-CA" sz="2400" kern="1200" dirty="0" smtClean="0">
                <a:solidFill>
                  <a:schemeClr val="bg1"/>
                </a:solidFill>
              </a:rPr>
              <a:t>La consommation de BE ou d’autres boissons à teneur élevée en caféine devrait donc être évitée, tel que recommandé par </a:t>
            </a:r>
            <a:r>
              <a:rPr lang="fr-CA" sz="2200" dirty="0" smtClean="0"/>
              <a:t>Santé Canada.</a:t>
            </a:r>
          </a:p>
          <a:p>
            <a:pPr lvl="2"/>
            <a:endParaRPr lang="fr-CA" sz="1050" dirty="0" smtClean="0"/>
          </a:p>
        </p:txBody>
      </p:sp>
      <p:sp>
        <p:nvSpPr>
          <p:cNvPr id="4" name="Rectangle à coins arrondis 3"/>
          <p:cNvSpPr/>
          <p:nvPr>
            <p:custDataLst>
              <p:tags r:id="rId3"/>
            </p:custDataLst>
          </p:nvPr>
        </p:nvSpPr>
        <p:spPr>
          <a:xfrm>
            <a:off x="251520" y="1772816"/>
            <a:ext cx="8712968" cy="3096344"/>
          </a:xfrm>
          <a:prstGeom prst="roundRect">
            <a:avLst/>
          </a:prstGeom>
          <a:noFill/>
          <a:ln>
            <a:solidFill>
              <a:srgbClr val="E5ED9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5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57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4579">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 calcmode="lin" valueType="num">
                                      <p:cBhvr>
                                        <p:cTn id="12" dur="500" fill="hold"/>
                                        <p:tgtEl>
                                          <p:spTgt spid="2457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457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4579">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 calcmode="lin" valueType="num">
                                      <p:cBhvr>
                                        <p:cTn id="17" dur="500" fill="hold"/>
                                        <p:tgtEl>
                                          <p:spTgt spid="2457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4579">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4579">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55448"/>
            <a:ext cx="8507288" cy="1252728"/>
          </a:xfrm>
        </p:spPr>
        <p:txBody>
          <a:bodyPr>
            <a:noAutofit/>
          </a:bodyPr>
          <a:lstStyle/>
          <a:p>
            <a:pPr>
              <a:defRPr/>
            </a:pPr>
            <a:r>
              <a:rPr lang="fr-CA" dirty="0" smtClean="0"/>
              <a:t>Impact sur l’apport total en caféine</a:t>
            </a:r>
            <a:endParaRPr lang="fr-CA" sz="3200" dirty="0"/>
          </a:p>
        </p:txBody>
      </p:sp>
      <p:sp>
        <p:nvSpPr>
          <p:cNvPr id="24579" name="Espace réservé du contenu 2"/>
          <p:cNvSpPr>
            <a:spLocks noGrp="1"/>
          </p:cNvSpPr>
          <p:nvPr>
            <p:ph idx="1"/>
            <p:custDataLst>
              <p:tags r:id="rId2"/>
            </p:custDataLst>
          </p:nvPr>
        </p:nvSpPr>
        <p:spPr>
          <a:xfrm>
            <a:off x="395536" y="1412776"/>
            <a:ext cx="8280920" cy="4968552"/>
          </a:xfrm>
        </p:spPr>
        <p:txBody>
          <a:bodyPr/>
          <a:lstStyle/>
          <a:p>
            <a:pPr lvl="2"/>
            <a:endParaRPr lang="fr-CA" sz="1050" dirty="0" smtClean="0"/>
          </a:p>
          <a:p>
            <a:pPr>
              <a:buFont typeface="Wingdings 2" pitchFamily="18" charset="2"/>
              <a:buNone/>
            </a:pPr>
            <a:r>
              <a:rPr lang="fr-CA" sz="2600" b="1" dirty="0" smtClean="0"/>
              <a:t>Adolescents</a:t>
            </a:r>
            <a:r>
              <a:rPr lang="fr-CA" sz="2800" dirty="0" smtClean="0"/>
              <a:t> </a:t>
            </a:r>
            <a:r>
              <a:rPr lang="fr-CA" sz="2400" dirty="0" smtClean="0"/>
              <a:t>(13 ans et +)</a:t>
            </a:r>
          </a:p>
          <a:p>
            <a:pPr lvl="1"/>
            <a:r>
              <a:rPr lang="fr-CA" sz="2400" kern="1200" dirty="0" smtClean="0">
                <a:solidFill>
                  <a:schemeClr val="bg1"/>
                </a:solidFill>
              </a:rPr>
              <a:t>La teneur en caféine d’une boisson énergisante à elle seule ou combinée à d’autres sources de caféine présentes dans l’alimentation peut représenter un apport excessif en caféine (&gt; 2,5 mg/kg de poids corporel ≈110-165 mg).</a:t>
            </a:r>
          </a:p>
          <a:p>
            <a:pPr lvl="2">
              <a:buFont typeface="Wingdings" pitchFamily="2" charset="2"/>
              <a:buChar char="Ø"/>
            </a:pPr>
            <a:r>
              <a:rPr lang="fr-CA" sz="2400" kern="1200" dirty="0" smtClean="0">
                <a:solidFill>
                  <a:schemeClr val="bg1"/>
                </a:solidFill>
              </a:rPr>
              <a:t>La consommation de boissons énergisantes ou d’autres boissons à teneur élevée en caféine devrait donc être évitée ou du moins limitée.</a:t>
            </a:r>
          </a:p>
          <a:p>
            <a:pPr lvl="1"/>
            <a:r>
              <a:rPr lang="fr-CA" sz="2400" kern="1200" dirty="0" smtClean="0">
                <a:solidFill>
                  <a:schemeClr val="bg1"/>
                </a:solidFill>
              </a:rPr>
              <a:t>La teneur élevée en sucre et l’acidité des BE justifie</a:t>
            </a:r>
            <a:r>
              <a:rPr lang="fr-CA" sz="2400" kern="1200" dirty="0" smtClean="0">
                <a:solidFill>
                  <a:srgbClr val="FF0000"/>
                </a:solidFill>
              </a:rPr>
              <a:t> </a:t>
            </a:r>
            <a:r>
              <a:rPr lang="fr-CA" sz="2400" kern="1200" dirty="0" smtClean="0">
                <a:solidFill>
                  <a:schemeClr val="bg1"/>
                </a:solidFill>
              </a:rPr>
              <a:t>également d’en limiter la consommation</a:t>
            </a:r>
            <a:endParaRPr lang="fr-FR" sz="2400" kern="1200" dirty="0" smtClean="0">
              <a:solidFill>
                <a:schemeClr val="bg1"/>
              </a:solidFill>
            </a:endParaRPr>
          </a:p>
          <a:p>
            <a:pPr lvl="1"/>
            <a:endParaRPr lang="fr-CA" sz="2200" dirty="0" smtClean="0">
              <a:solidFill>
                <a:schemeClr val="bg1"/>
              </a:solidFill>
            </a:endParaRPr>
          </a:p>
        </p:txBody>
      </p:sp>
      <p:sp>
        <p:nvSpPr>
          <p:cNvPr id="5" name="Rectangle à coins arrondis 4"/>
          <p:cNvSpPr/>
          <p:nvPr>
            <p:custDataLst>
              <p:tags r:id="rId3"/>
            </p:custDataLst>
          </p:nvPr>
        </p:nvSpPr>
        <p:spPr>
          <a:xfrm>
            <a:off x="251520" y="1484784"/>
            <a:ext cx="8640960" cy="3888432"/>
          </a:xfrm>
          <a:prstGeom prst="roundRect">
            <a:avLst/>
          </a:prstGeom>
          <a:noFill/>
          <a:ln>
            <a:solidFill>
              <a:srgbClr val="E5ED9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 calcmode="lin" valueType="num">
                                      <p:cBhvr>
                                        <p:cTn id="7" dur="500" fill="hold"/>
                                        <p:tgtEl>
                                          <p:spTgt spid="2457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457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4579">
                                            <p:txEl>
                                              <p:pRg st="1" end="1"/>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p:custDataLst>
              <p:tags r:id="rId1"/>
            </p:custDataLst>
          </p:nvPr>
        </p:nvSpPr>
        <p:spPr bwMode="auto">
          <a:xfrm>
            <a:off x="467544" y="1772816"/>
            <a:ext cx="8136904" cy="3996159"/>
          </a:xfrm>
        </p:spPr>
        <p:txBody>
          <a:bodyPr wrap="square" tIns="45720" bIns="45720" numCol="1" anchorCtr="0" compatLnSpc="1">
            <a:prstTxWarp prst="textNoShape">
              <a:avLst/>
            </a:prstTxWarp>
          </a:bodyPr>
          <a:lstStyle/>
          <a:p>
            <a:pPr>
              <a:defRPr/>
            </a:pPr>
            <a:r>
              <a:rPr lang="fr-CA" sz="3600" b="0" dirty="0" smtClean="0">
                <a:effectLst>
                  <a:outerShdw blurRad="38100" dist="38100" dir="2700000" algn="tl">
                    <a:srgbClr val="C0C0C0"/>
                  </a:outerShdw>
                </a:effectLst>
              </a:rPr>
              <a:t>Quels symptômes les jeunes sont-ils susceptibles de ressentir?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7544" y="155448"/>
            <a:ext cx="8280920" cy="1252728"/>
          </a:xfrm>
        </p:spPr>
        <p:txBody>
          <a:bodyPr>
            <a:noAutofit/>
          </a:bodyPr>
          <a:lstStyle/>
          <a:p>
            <a:pPr>
              <a:defRPr/>
            </a:pPr>
            <a:r>
              <a:rPr lang="fr-CA" dirty="0" smtClean="0"/>
              <a:t>Effets potentiels </a:t>
            </a:r>
            <a:endParaRPr lang="fr-CA" sz="3200" dirty="0"/>
          </a:p>
        </p:txBody>
      </p:sp>
      <p:sp>
        <p:nvSpPr>
          <p:cNvPr id="24579" name="Espace réservé du contenu 2"/>
          <p:cNvSpPr>
            <a:spLocks noGrp="1"/>
          </p:cNvSpPr>
          <p:nvPr>
            <p:ph idx="1"/>
            <p:custDataLst>
              <p:tags r:id="rId2"/>
            </p:custDataLst>
          </p:nvPr>
        </p:nvSpPr>
        <p:spPr>
          <a:xfrm>
            <a:off x="467544" y="1557338"/>
            <a:ext cx="8280920" cy="5112022"/>
          </a:xfrm>
        </p:spPr>
        <p:txBody>
          <a:bodyPr/>
          <a:lstStyle/>
          <a:p>
            <a:pPr>
              <a:buFont typeface="Wingdings 2" pitchFamily="18" charset="2"/>
              <a:buNone/>
            </a:pPr>
            <a:r>
              <a:rPr lang="fr-CA" dirty="0" smtClean="0"/>
              <a:t>Consommation occasionnelle d’une </a:t>
            </a:r>
            <a:r>
              <a:rPr lang="fr-CA" b="1" dirty="0" smtClean="0"/>
              <a:t>boisson énergisante</a:t>
            </a:r>
            <a:r>
              <a:rPr lang="fr-CA" dirty="0" smtClean="0"/>
              <a:t> chez les jeunes en bonne santé :</a:t>
            </a:r>
          </a:p>
          <a:p>
            <a:pPr lvl="1"/>
            <a:r>
              <a:rPr lang="fr-CA" sz="2400" dirty="0" smtClean="0">
                <a:solidFill>
                  <a:schemeClr val="bg1"/>
                </a:solidFill>
              </a:rPr>
              <a:t>Effets </a:t>
            </a:r>
            <a:r>
              <a:rPr lang="fr-CA" sz="2400" kern="1200" dirty="0" smtClean="0">
                <a:solidFill>
                  <a:schemeClr val="bg1"/>
                </a:solidFill>
              </a:rPr>
              <a:t>indésirables modérés et passagers : </a:t>
            </a:r>
          </a:p>
          <a:p>
            <a:pPr lvl="2"/>
            <a:r>
              <a:rPr lang="fr-CA" sz="2400" kern="1200" dirty="0" smtClean="0">
                <a:solidFill>
                  <a:schemeClr val="bg1"/>
                </a:solidFill>
              </a:rPr>
              <a:t>agitation;</a:t>
            </a:r>
          </a:p>
          <a:p>
            <a:pPr lvl="2"/>
            <a:r>
              <a:rPr lang="fr-CA" sz="2400" kern="1200" dirty="0" smtClean="0">
                <a:solidFill>
                  <a:schemeClr val="bg1"/>
                </a:solidFill>
              </a:rPr>
              <a:t>anxiété;</a:t>
            </a:r>
          </a:p>
          <a:p>
            <a:pPr lvl="2"/>
            <a:r>
              <a:rPr lang="fr-CA" sz="2400" kern="1200" dirty="0" smtClean="0">
                <a:solidFill>
                  <a:schemeClr val="bg1"/>
                </a:solidFill>
              </a:rPr>
              <a:t>nervosité;</a:t>
            </a:r>
          </a:p>
          <a:p>
            <a:pPr lvl="2"/>
            <a:r>
              <a:rPr lang="fr-CA" sz="2400" kern="1200" dirty="0" smtClean="0">
                <a:solidFill>
                  <a:schemeClr val="bg1"/>
                </a:solidFill>
              </a:rPr>
              <a:t>maux de tête;</a:t>
            </a:r>
          </a:p>
          <a:p>
            <a:pPr lvl="2"/>
            <a:r>
              <a:rPr lang="fr-CA" sz="2400" kern="1200" dirty="0" smtClean="0">
                <a:solidFill>
                  <a:schemeClr val="bg1"/>
                </a:solidFill>
              </a:rPr>
              <a:t>troubles gastro-intestinaux;</a:t>
            </a:r>
          </a:p>
          <a:p>
            <a:pPr lvl="2"/>
            <a:r>
              <a:rPr lang="fr-CA" sz="2400" kern="1200" dirty="0" smtClean="0">
                <a:solidFill>
                  <a:schemeClr val="bg1"/>
                </a:solidFill>
              </a:rPr>
              <a:t>palpitations;</a:t>
            </a:r>
          </a:p>
          <a:p>
            <a:pPr lvl="2"/>
            <a:r>
              <a:rPr lang="fr-CA" sz="2400" kern="1200" smtClean="0">
                <a:solidFill>
                  <a:schemeClr val="bg1"/>
                </a:solidFill>
              </a:rPr>
              <a:t>troubles </a:t>
            </a:r>
            <a:r>
              <a:rPr lang="fr-CA" sz="2400" kern="1200" dirty="0" smtClean="0">
                <a:solidFill>
                  <a:schemeClr val="bg1"/>
                </a:solidFill>
              </a:rPr>
              <a:t>du sommeil.</a:t>
            </a:r>
            <a:endParaRPr lang="fr-CA" sz="24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5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57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4579">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 calcmode="lin" valueType="num">
                                      <p:cBhvr>
                                        <p:cTn id="12" dur="500" fill="hold"/>
                                        <p:tgtEl>
                                          <p:spTgt spid="2457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457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4579">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 calcmode="lin" valueType="num">
                                      <p:cBhvr>
                                        <p:cTn id="17" dur="500" fill="hold"/>
                                        <p:tgtEl>
                                          <p:spTgt spid="2457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4579">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4579">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 calcmode="lin" valueType="num">
                                      <p:cBhvr>
                                        <p:cTn id="22" dur="500" fill="hold"/>
                                        <p:tgtEl>
                                          <p:spTgt spid="24579">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4579">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4579">
                                            <p:txEl>
                                              <p:pRg st="3" end="3"/>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 calcmode="lin" valueType="num">
                                      <p:cBhvr>
                                        <p:cTn id="27" dur="500" fill="hold"/>
                                        <p:tgtEl>
                                          <p:spTgt spid="2457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4579">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24579">
                                            <p:txEl>
                                              <p:pRg st="4" end="4"/>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 calcmode="lin" valueType="num">
                                      <p:cBhvr>
                                        <p:cTn id="32" dur="500" fill="hold"/>
                                        <p:tgtEl>
                                          <p:spTgt spid="24579">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24579">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24579">
                                            <p:txEl>
                                              <p:pRg st="5" end="5"/>
                                            </p:tx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24579">
                                            <p:txEl>
                                              <p:pRg st="6" end="6"/>
                                            </p:txEl>
                                          </p:spTgt>
                                        </p:tgtEl>
                                        <p:attrNameLst>
                                          <p:attrName>style.visibility</p:attrName>
                                        </p:attrNameLst>
                                      </p:cBhvr>
                                      <p:to>
                                        <p:strVal val="visible"/>
                                      </p:to>
                                    </p:set>
                                    <p:anim calcmode="lin" valueType="num">
                                      <p:cBhvr>
                                        <p:cTn id="37" dur="500" fill="hold"/>
                                        <p:tgtEl>
                                          <p:spTgt spid="24579">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24579">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24579">
                                            <p:txEl>
                                              <p:pRg st="6" end="6"/>
                                            </p:txEl>
                                          </p:spTgt>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24579">
                                            <p:txEl>
                                              <p:pRg st="7" end="7"/>
                                            </p:txEl>
                                          </p:spTgt>
                                        </p:tgtEl>
                                        <p:attrNameLst>
                                          <p:attrName>style.visibility</p:attrName>
                                        </p:attrNameLst>
                                      </p:cBhvr>
                                      <p:to>
                                        <p:strVal val="visible"/>
                                      </p:to>
                                    </p:set>
                                    <p:anim calcmode="lin" valueType="num">
                                      <p:cBhvr>
                                        <p:cTn id="42" dur="500" fill="hold"/>
                                        <p:tgtEl>
                                          <p:spTgt spid="24579">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24579">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24579">
                                            <p:txEl>
                                              <p:pRg st="7" end="7"/>
                                            </p:txEl>
                                          </p:spTgt>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24579">
                                            <p:txEl>
                                              <p:pRg st="8" end="8"/>
                                            </p:txEl>
                                          </p:spTgt>
                                        </p:tgtEl>
                                        <p:attrNameLst>
                                          <p:attrName>style.visibility</p:attrName>
                                        </p:attrNameLst>
                                      </p:cBhvr>
                                      <p:to>
                                        <p:strVal val="visible"/>
                                      </p:to>
                                    </p:set>
                                    <p:anim calcmode="lin" valueType="num">
                                      <p:cBhvr>
                                        <p:cTn id="47" dur="500" fill="hold"/>
                                        <p:tgtEl>
                                          <p:spTgt spid="24579">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24579">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245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p:custDataLst>
              <p:tags r:id="rId1"/>
            </p:custDataLst>
          </p:nvPr>
        </p:nvSpPr>
        <p:spPr bwMode="auto">
          <a:xfrm>
            <a:off x="467544" y="1772816"/>
            <a:ext cx="8136904" cy="3996159"/>
          </a:xfrm>
        </p:spPr>
        <p:txBody>
          <a:bodyPr wrap="square" tIns="45720" bIns="45720" numCol="1" anchorCtr="0" compatLnSpc="1">
            <a:prstTxWarp prst="textNoShape">
              <a:avLst/>
            </a:prstTxWarp>
          </a:bodyPr>
          <a:lstStyle/>
          <a:p>
            <a:pPr>
              <a:defRPr/>
            </a:pPr>
            <a:r>
              <a:rPr lang="fr-CA" sz="3600" b="0" dirty="0" smtClean="0">
                <a:effectLst>
                  <a:outerShdw blurRad="38100" dist="38100" dir="2700000" algn="tl">
                    <a:srgbClr val="C0C0C0"/>
                  </a:outerShdw>
                </a:effectLst>
              </a:rPr>
              <a:t>Qu’en est-il des effets du mélange avec l’alcool?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77688" y="155448"/>
            <a:ext cx="8686800" cy="1252728"/>
          </a:xfrm>
        </p:spPr>
        <p:txBody>
          <a:bodyPr>
            <a:normAutofit/>
          </a:bodyPr>
          <a:lstStyle/>
          <a:p>
            <a:pPr eaLnBrk="1" fontAlgn="auto" hangingPunct="1">
              <a:spcAft>
                <a:spcPts val="0"/>
              </a:spcAft>
              <a:defRPr/>
            </a:pPr>
            <a:r>
              <a:rPr lang="fr-CA" dirty="0" smtClean="0"/>
              <a:t>Risques liés au mélange avec l’alcool</a:t>
            </a:r>
            <a:endParaRPr lang="fr-CA" dirty="0"/>
          </a:p>
        </p:txBody>
      </p:sp>
      <p:sp>
        <p:nvSpPr>
          <p:cNvPr id="29699" name="Espace réservé du contenu 2"/>
          <p:cNvSpPr>
            <a:spLocks noGrp="1"/>
          </p:cNvSpPr>
          <p:nvPr>
            <p:ph idx="1"/>
            <p:custDataLst>
              <p:tags r:id="rId2"/>
            </p:custDataLst>
          </p:nvPr>
        </p:nvSpPr>
        <p:spPr>
          <a:xfrm>
            <a:off x="323527" y="1556793"/>
            <a:ext cx="8496945" cy="5112296"/>
          </a:xfrm>
        </p:spPr>
        <p:txBody>
          <a:bodyPr lIns="108000" tIns="144000" rIns="144000" bIns="108000"/>
          <a:lstStyle/>
          <a:p>
            <a:pPr eaLnBrk="1" hangingPunct="1"/>
            <a:r>
              <a:rPr lang="fr-CA" dirty="0" smtClean="0"/>
              <a:t>Mélange avec l’alcool déconseillé par Santé Canada</a:t>
            </a:r>
            <a:endParaRPr lang="fr-CA" sz="2000" dirty="0" smtClean="0"/>
          </a:p>
          <a:p>
            <a:pPr lvl="1"/>
            <a:r>
              <a:rPr lang="fr-CA" sz="2600" dirty="0" smtClean="0">
                <a:solidFill>
                  <a:schemeClr val="bg1"/>
                </a:solidFill>
              </a:rPr>
              <a:t>Caféine : réduction de la sensation d’ébriété, sans diminution des déficits liés à l’alcool (ex. : coordination motrice, temps de réaction)</a:t>
            </a:r>
            <a:endParaRPr lang="fr-CA" sz="2000" dirty="0" smtClean="0"/>
          </a:p>
          <a:p>
            <a:pPr lvl="1"/>
            <a:r>
              <a:rPr lang="fr-CA" sz="2600" dirty="0" smtClean="0"/>
              <a:t> </a:t>
            </a:r>
            <a:r>
              <a:rPr lang="fr-CA" sz="2600" dirty="0" smtClean="0">
                <a:solidFill>
                  <a:schemeClr val="bg1"/>
                </a:solidFill>
              </a:rPr>
              <a:t>Associations positives entre la consommation de BE et la quantité d’alcool consommée et l’adoption de comportements risqués </a:t>
            </a:r>
            <a:endParaRPr lang="fr-CA" dirty="0" smtClean="0">
              <a:solidFill>
                <a:schemeClr val="bg1"/>
              </a:solidFill>
            </a:endParaRPr>
          </a:p>
          <a:p>
            <a:pPr lvl="2">
              <a:buClr>
                <a:schemeClr val="accent1">
                  <a:lumMod val="90000"/>
                </a:schemeClr>
              </a:buClr>
              <a:buFont typeface="Wingdings 2" pitchFamily="18" charset="2"/>
              <a:buChar char="á"/>
            </a:pPr>
            <a:r>
              <a:rPr lang="fr-CA" sz="2300" dirty="0" smtClean="0"/>
              <a:t>pas nécessairement de lien de causalité </a:t>
            </a:r>
          </a:p>
          <a:p>
            <a:pPr lvl="2" eaLnBrk="1" hangingPunct="1"/>
            <a:r>
              <a:rPr lang="fr-CA" sz="2000" dirty="0" smtClean="0"/>
              <a:t>les BE seraient particulièrement populaires chez ceux qui consomment davantage d’alcool et de drogues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p:custDataLst>
              <p:tags r:id="rId1"/>
            </p:custDataLst>
          </p:nvPr>
        </p:nvSpPr>
        <p:spPr bwMode="auto">
          <a:xfrm>
            <a:off x="467544" y="1700808"/>
            <a:ext cx="8136903" cy="4068167"/>
          </a:xfrm>
        </p:spPr>
        <p:txBody>
          <a:bodyPr wrap="square" tIns="45720" bIns="45720" numCol="1" anchorCtr="0" compatLnSpc="1">
            <a:prstTxWarp prst="textNoShape">
              <a:avLst/>
            </a:prstTxWarp>
          </a:bodyPr>
          <a:lstStyle/>
          <a:p>
            <a:pPr>
              <a:defRPr/>
            </a:pPr>
            <a:r>
              <a:rPr lang="fr-CA" sz="3600" b="0" dirty="0" smtClean="0">
                <a:effectLst>
                  <a:outerShdw blurRad="38100" dist="38100" dir="2700000" algn="tl">
                    <a:srgbClr val="C0C0C0"/>
                  </a:outerShdw>
                </a:effectLst>
              </a:rPr>
              <a:t>Est-ce que les boissons énergisantes et l’activité physique font bon ménage?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179512" y="155448"/>
            <a:ext cx="8686800" cy="1252728"/>
          </a:xfrm>
        </p:spPr>
        <p:txBody>
          <a:bodyPr>
            <a:normAutofit fontScale="90000"/>
          </a:bodyPr>
          <a:lstStyle/>
          <a:p>
            <a:r>
              <a:rPr lang="fr-CA" sz="4000" dirty="0" smtClean="0"/>
              <a:t>Consommation lors d’activité physique</a:t>
            </a:r>
            <a:endParaRPr lang="fr-CA" sz="4000" dirty="0"/>
          </a:p>
        </p:txBody>
      </p:sp>
      <p:sp>
        <p:nvSpPr>
          <p:cNvPr id="3" name="Espace réservé du contenu 2"/>
          <p:cNvSpPr>
            <a:spLocks noGrp="1"/>
          </p:cNvSpPr>
          <p:nvPr>
            <p:ph idx="1"/>
            <p:custDataLst>
              <p:tags r:id="rId2"/>
            </p:custDataLst>
          </p:nvPr>
        </p:nvSpPr>
        <p:spPr>
          <a:xfrm>
            <a:off x="457200" y="1600200"/>
            <a:ext cx="8229600" cy="4709120"/>
          </a:xfrm>
        </p:spPr>
        <p:txBody>
          <a:bodyPr>
            <a:normAutofit/>
          </a:bodyPr>
          <a:lstStyle/>
          <a:p>
            <a:pPr lvl="1"/>
            <a:r>
              <a:rPr lang="fr-CA" sz="2600" dirty="0" smtClean="0">
                <a:solidFill>
                  <a:schemeClr val="bg1"/>
                </a:solidFill>
              </a:rPr>
              <a:t>Boissons énergisantes ≠ boissons pour sportifs ou boissons </a:t>
            </a:r>
            <a:r>
              <a:rPr lang="fr-CA" sz="2600" dirty="0" smtClean="0"/>
              <a:t>énergétiques </a:t>
            </a:r>
            <a:r>
              <a:rPr lang="fr-CA" sz="2400" dirty="0" smtClean="0"/>
              <a:t>(ex. : </a:t>
            </a:r>
            <a:r>
              <a:rPr lang="fr-CA" sz="2400" dirty="0" err="1" smtClean="0"/>
              <a:t>Gatorade</a:t>
            </a:r>
            <a:r>
              <a:rPr lang="fr-CA" sz="2400" dirty="0" smtClean="0"/>
              <a:t>®, </a:t>
            </a:r>
            <a:r>
              <a:rPr lang="fr-CA" sz="2400" dirty="0" err="1" smtClean="0"/>
              <a:t>Powerade</a:t>
            </a:r>
            <a:r>
              <a:rPr lang="fr-CA" sz="2400" dirty="0" smtClean="0"/>
              <a:t>®) </a:t>
            </a:r>
            <a:endParaRPr lang="fr-CA" sz="2600" dirty="0" smtClean="0"/>
          </a:p>
          <a:p>
            <a:pPr lvl="1"/>
            <a:r>
              <a:rPr lang="fr-CA" sz="2600" dirty="0" smtClean="0"/>
              <a:t>Boissons pour sportifs : </a:t>
            </a:r>
            <a:r>
              <a:rPr lang="fr-CA" sz="2400" dirty="0" smtClean="0">
                <a:solidFill>
                  <a:schemeClr val="bg1"/>
                </a:solidFill>
              </a:rPr>
              <a:t>formulées pour répondre aux besoins physiologiques liés à la pratique d’activité physique prolongée</a:t>
            </a:r>
          </a:p>
          <a:p>
            <a:pPr lvl="2"/>
            <a:r>
              <a:rPr lang="fr-CA" sz="2200" dirty="0" smtClean="0"/>
              <a:t>pas de caféine ou autres ingrédients aux effets stimulants</a:t>
            </a:r>
          </a:p>
          <a:p>
            <a:pPr lvl="2"/>
            <a:r>
              <a:rPr lang="fr-CA" sz="2200" dirty="0" smtClean="0"/>
              <a:t>non </a:t>
            </a:r>
            <a:r>
              <a:rPr lang="fr-CA" sz="2200" dirty="0" smtClean="0"/>
              <a:t>gazéifiés</a:t>
            </a:r>
            <a:endParaRPr lang="fr-CA" sz="2200" dirty="0" smtClean="0"/>
          </a:p>
          <a:p>
            <a:pPr lvl="2"/>
            <a:r>
              <a:rPr lang="fr-CA" sz="2200" dirty="0" smtClean="0"/>
              <a:t>concentration en sucre moins élevée que celle des boissons énergisantes</a:t>
            </a:r>
          </a:p>
          <a:p>
            <a:pPr lvl="2"/>
            <a:r>
              <a:rPr lang="fr-CA" sz="2200" dirty="0" smtClean="0"/>
              <a:t>présence de sels minéraux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custDataLst>
              <p:tags r:id="rId1"/>
            </p:custDataLst>
          </p:nvPr>
        </p:nvSpPr>
        <p:spPr bwMode="auto">
          <a:xfrm>
            <a:off x="467544" y="1772816"/>
            <a:ext cx="8204448" cy="1362075"/>
          </a:xfrm>
        </p:spPr>
        <p:txBody>
          <a:bodyPr wrap="square" tIns="45720" bIns="45720" numCol="1" anchorCtr="0" compatLnSpc="1">
            <a:prstTxWarp prst="textNoShape">
              <a:avLst/>
            </a:prstTxWarp>
          </a:bodyPr>
          <a:lstStyle/>
          <a:p>
            <a:pPr>
              <a:defRPr/>
            </a:pPr>
            <a:r>
              <a:rPr lang="fr-CA" sz="3600" b="0" dirty="0" smtClean="0">
                <a:effectLst>
                  <a:outerShdw blurRad="38100" dist="38100" dir="2700000" algn="tl">
                    <a:srgbClr val="C0C0C0"/>
                  </a:outerShdw>
                </a:effectLst>
              </a:rPr>
              <a:t>Qu’est-ce</a:t>
            </a:r>
            <a:r>
              <a:rPr lang="fr-CA" b="0" dirty="0" smtClean="0">
                <a:effectLst>
                  <a:outerShdw blurRad="38100" dist="38100" dir="2700000" algn="tl">
                    <a:srgbClr val="C0C0C0"/>
                  </a:outerShdw>
                </a:effectLst>
              </a:rPr>
              <a:t> qu’une boisson énergisante?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custDataLst>
              <p:tags r:id="rId1"/>
            </p:custDataLst>
          </p:nvPr>
        </p:nvSpPr>
        <p:spPr/>
        <p:txBody>
          <a:bodyPr>
            <a:noAutofit/>
          </a:bodyPr>
          <a:lstStyle/>
          <a:p>
            <a:pPr eaLnBrk="1" hangingPunct="1">
              <a:defRPr/>
            </a:pPr>
            <a:r>
              <a:rPr lang="fr-CA" dirty="0" smtClean="0"/>
              <a:t>Impact de la consommation lors d’activités physiques</a:t>
            </a:r>
          </a:p>
        </p:txBody>
      </p:sp>
      <p:sp>
        <p:nvSpPr>
          <p:cNvPr id="31747" name="Rectangle 3"/>
          <p:cNvSpPr>
            <a:spLocks noGrp="1" noChangeArrowheads="1"/>
          </p:cNvSpPr>
          <p:nvPr>
            <p:ph idx="1"/>
            <p:custDataLst>
              <p:tags r:id="rId2"/>
            </p:custDataLst>
          </p:nvPr>
        </p:nvSpPr>
        <p:spPr>
          <a:xfrm>
            <a:off x="457200" y="1600200"/>
            <a:ext cx="8686800" cy="5068888"/>
          </a:xfrm>
        </p:spPr>
        <p:txBody>
          <a:bodyPr/>
          <a:lstStyle/>
          <a:p>
            <a:pPr eaLnBrk="1" hangingPunct="1">
              <a:lnSpc>
                <a:spcPct val="110000"/>
              </a:lnSpc>
            </a:pPr>
            <a:r>
              <a:rPr lang="fr-CA" sz="2600" dirty="0" smtClean="0"/>
              <a:t>Effets indésirables</a:t>
            </a:r>
            <a:r>
              <a:rPr lang="fr-CA" sz="2800" dirty="0" smtClean="0"/>
              <a:t> : </a:t>
            </a:r>
          </a:p>
          <a:p>
            <a:pPr lvl="1" eaLnBrk="1" hangingPunct="1">
              <a:spcAft>
                <a:spcPts val="600"/>
              </a:spcAft>
            </a:pPr>
            <a:r>
              <a:rPr lang="fr-CA" sz="2400" dirty="0" smtClean="0">
                <a:solidFill>
                  <a:schemeClr val="bg1"/>
                </a:solidFill>
              </a:rPr>
              <a:t>Concentration en glucides élevée, présence de </a:t>
            </a:r>
            <a:r>
              <a:rPr lang="fr-CA" sz="2400" dirty="0" smtClean="0"/>
              <a:t>caféine, gazéification</a:t>
            </a:r>
          </a:p>
          <a:p>
            <a:pPr lvl="2" eaLnBrk="1" hangingPunct="1">
              <a:spcAft>
                <a:spcPts val="600"/>
              </a:spcAft>
              <a:buFont typeface="Wingdings" pitchFamily="2" charset="2"/>
              <a:buChar char="Ø"/>
            </a:pPr>
            <a:r>
              <a:rPr lang="fr-CA" dirty="0" smtClean="0"/>
              <a:t> </a:t>
            </a:r>
            <a:r>
              <a:rPr lang="fr-CA" sz="2400" dirty="0" smtClean="0"/>
              <a:t>obstacle à la réhydratation</a:t>
            </a:r>
          </a:p>
          <a:p>
            <a:pPr lvl="2" eaLnBrk="1" hangingPunct="1">
              <a:spcAft>
                <a:spcPts val="600"/>
              </a:spcAft>
              <a:buFont typeface="Wingdings" pitchFamily="2" charset="2"/>
              <a:buChar char="Ø"/>
            </a:pPr>
            <a:r>
              <a:rPr lang="fr-CA" sz="2400" dirty="0" smtClean="0"/>
              <a:t> troubles gastro-intestinaux</a:t>
            </a:r>
          </a:p>
          <a:p>
            <a:pPr lvl="2" eaLnBrk="1" hangingPunct="1">
              <a:spcAft>
                <a:spcPts val="600"/>
              </a:spcAft>
              <a:buFont typeface="Wingdings" pitchFamily="2" charset="2"/>
              <a:buChar char="Ø"/>
            </a:pPr>
            <a:r>
              <a:rPr lang="fr-CA" sz="2400" dirty="0" smtClean="0"/>
              <a:t> risques de problèmes cardiaques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p:custDataLst>
              <p:tags r:id="rId1"/>
            </p:custDataLst>
          </p:nvPr>
        </p:nvSpPr>
        <p:spPr bwMode="auto">
          <a:xfrm>
            <a:off x="539552" y="1628800"/>
            <a:ext cx="8026151" cy="4140175"/>
          </a:xfrm>
        </p:spPr>
        <p:txBody>
          <a:bodyPr wrap="square" tIns="45720" bIns="45720" numCol="1" anchorCtr="0" compatLnSpc="1">
            <a:prstTxWarp prst="textNoShape">
              <a:avLst/>
            </a:prstTxWarp>
          </a:bodyPr>
          <a:lstStyle/>
          <a:p>
            <a:pPr>
              <a:defRPr/>
            </a:pPr>
            <a:r>
              <a:rPr lang="fr-CA" sz="3600" b="0" dirty="0" smtClean="0">
                <a:effectLst>
                  <a:outerShdw blurRad="38100" dist="38100" dir="2700000" algn="tl">
                    <a:srgbClr val="C0C0C0"/>
                  </a:outerShdw>
                </a:effectLst>
              </a:rPr>
              <a:t>Quels sont les impacts liés au contenu en sucre des boissons énergisantes?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55448"/>
            <a:ext cx="8363272" cy="1252728"/>
          </a:xfrm>
        </p:spPr>
        <p:txBody>
          <a:bodyPr>
            <a:normAutofit fontScale="90000"/>
          </a:bodyPr>
          <a:lstStyle/>
          <a:p>
            <a:pPr eaLnBrk="1" hangingPunct="1">
              <a:defRPr/>
            </a:pPr>
            <a:r>
              <a:rPr lang="fr-CA" sz="4200" dirty="0" smtClean="0"/>
              <a:t>Impacts sur le poids et la santé dentaire</a:t>
            </a:r>
            <a:endParaRPr lang="fr-CA" sz="4200" dirty="0"/>
          </a:p>
        </p:txBody>
      </p:sp>
      <p:sp>
        <p:nvSpPr>
          <p:cNvPr id="33795" name="Espace réservé du contenu 2"/>
          <p:cNvSpPr>
            <a:spLocks noGrp="1"/>
          </p:cNvSpPr>
          <p:nvPr>
            <p:ph idx="1"/>
            <p:custDataLst>
              <p:tags r:id="rId2"/>
            </p:custDataLst>
          </p:nvPr>
        </p:nvSpPr>
        <p:spPr>
          <a:xfrm>
            <a:off x="457200" y="1774825"/>
            <a:ext cx="8229600" cy="4462463"/>
          </a:xfrm>
        </p:spPr>
        <p:txBody>
          <a:bodyPr/>
          <a:lstStyle/>
          <a:p>
            <a:pPr eaLnBrk="1" hangingPunct="1"/>
            <a:r>
              <a:rPr lang="fr-CA" sz="2800" dirty="0" smtClean="0"/>
              <a:t>Teneur en sucre des boissons énergisantes</a:t>
            </a:r>
          </a:p>
          <a:p>
            <a:pPr lvl="1" eaLnBrk="1" hangingPunct="1"/>
            <a:r>
              <a:rPr lang="fr-CA" sz="2400" dirty="0" smtClean="0"/>
              <a:t>comparable aux autres boissons sucrées </a:t>
            </a:r>
          </a:p>
          <a:p>
            <a:pPr lvl="1" eaLnBrk="1" hangingPunct="1"/>
            <a:endParaRPr lang="fr-CA" sz="2000" dirty="0" smtClean="0"/>
          </a:p>
          <a:p>
            <a:pPr eaLnBrk="1" hangingPunct="1"/>
            <a:r>
              <a:rPr lang="fr-CA" sz="2800" dirty="0" smtClean="0"/>
              <a:t>Consommation régulière de boissons sucrées </a:t>
            </a:r>
          </a:p>
          <a:p>
            <a:pPr lvl="1" eaLnBrk="1" hangingPunct="1"/>
            <a:r>
              <a:rPr lang="fr-CA" sz="2400" dirty="0" smtClean="0"/>
              <a:t>contribution au surpoids et autres problèmes de santé</a:t>
            </a:r>
          </a:p>
          <a:p>
            <a:pPr lvl="1" eaLnBrk="1" hangingPunct="1"/>
            <a:r>
              <a:rPr lang="fr-CA" sz="2400" dirty="0" smtClean="0"/>
              <a:t>remplacement d’autres boissons (ex. : eau, lait)</a:t>
            </a:r>
          </a:p>
          <a:p>
            <a:pPr lvl="1" eaLnBrk="1" hangingPunct="1"/>
            <a:r>
              <a:rPr lang="fr-CA" sz="2400" dirty="0" smtClean="0"/>
              <a:t>carie dentaire, érosion dentaire (pH acide boissons énergisantes : ++)</a:t>
            </a:r>
          </a:p>
          <a:p>
            <a:pPr lvl="1" eaLnBrk="1" hangingPunct="1"/>
            <a:endParaRPr lang="fr-CA" sz="2600" dirty="0" smtClean="0"/>
          </a:p>
          <a:p>
            <a:pPr lvl="1" eaLnBrk="1" hangingPunct="1"/>
            <a:endParaRPr lang="fr-CA" sz="26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custDataLst>
              <p:tags r:id="rId1"/>
            </p:custDataLst>
          </p:nvPr>
        </p:nvSpPr>
        <p:spPr bwMode="auto">
          <a:xfrm>
            <a:off x="467544" y="1628800"/>
            <a:ext cx="8208912" cy="4140175"/>
          </a:xfrm>
        </p:spPr>
        <p:txBody>
          <a:bodyPr wrap="square" tIns="45720" bIns="45720" numCol="1" anchorCtr="0" compatLnSpc="1">
            <a:prstTxWarp prst="textNoShape">
              <a:avLst/>
            </a:prstTxWarp>
          </a:bodyPr>
          <a:lstStyle/>
          <a:p>
            <a:pPr>
              <a:defRPr/>
            </a:pPr>
            <a:r>
              <a:rPr lang="fr-CA" sz="3600" b="0" dirty="0" smtClean="0">
                <a:effectLst>
                  <a:outerShdw blurRad="38100" dist="38100" dir="2700000" algn="tl">
                    <a:srgbClr val="C0C0C0"/>
                  </a:outerShdw>
                </a:effectLst>
              </a:rPr>
              <a:t>Les pratiques de mise en marché des boissons énergisantes favorisent-elles un usage sécuritaire?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custDataLst>
              <p:tags r:id="rId1"/>
            </p:custDataLst>
          </p:nvPr>
        </p:nvSpPr>
        <p:spPr>
          <a:xfrm>
            <a:off x="395536" y="155448"/>
            <a:ext cx="8640960" cy="1252728"/>
          </a:xfrm>
        </p:spPr>
        <p:txBody>
          <a:bodyPr/>
          <a:lstStyle/>
          <a:p>
            <a:pPr eaLnBrk="1" fontAlgn="auto" hangingPunct="1">
              <a:spcAft>
                <a:spcPts val="0"/>
              </a:spcAft>
              <a:defRPr/>
            </a:pPr>
            <a:r>
              <a:rPr lang="fr-CA" sz="4000" dirty="0" smtClean="0"/>
              <a:t>Modalités de mise en marché</a:t>
            </a:r>
            <a:endParaRPr lang="fr-CA" sz="4000" b="0" dirty="0"/>
          </a:p>
        </p:txBody>
      </p:sp>
      <p:sp>
        <p:nvSpPr>
          <p:cNvPr id="48129" name="Espace réservé du contenu 2"/>
          <p:cNvSpPr>
            <a:spLocks noGrp="1"/>
          </p:cNvSpPr>
          <p:nvPr>
            <p:ph idx="1"/>
            <p:custDataLst>
              <p:tags r:id="rId2"/>
            </p:custDataLst>
          </p:nvPr>
        </p:nvSpPr>
        <p:spPr>
          <a:xfrm>
            <a:off x="250825" y="1557338"/>
            <a:ext cx="8713788" cy="5111750"/>
          </a:xfrm>
        </p:spPr>
        <p:txBody>
          <a:bodyPr>
            <a:normAutofit/>
          </a:bodyPr>
          <a:lstStyle/>
          <a:p>
            <a:pPr eaLnBrk="1" hangingPunct="1">
              <a:defRPr/>
            </a:pPr>
            <a:r>
              <a:rPr lang="fr-CA" sz="2600" dirty="0" smtClean="0"/>
              <a:t>Mise en marché parmi les produits alimentaires mais présence de mises en garde</a:t>
            </a:r>
          </a:p>
          <a:p>
            <a:pPr lvl="1" eaLnBrk="1" hangingPunct="1">
              <a:defRPr/>
            </a:pPr>
            <a:r>
              <a:rPr lang="fr-CA" sz="2400" dirty="0" smtClean="0"/>
              <a:t>forme : boisson gazeuse sucrée, saveurs variées</a:t>
            </a:r>
            <a:endParaRPr lang="fr-CA" sz="2400" dirty="0" smtClean="0">
              <a:solidFill>
                <a:srgbClr val="92D050"/>
              </a:solidFill>
            </a:endParaRPr>
          </a:p>
          <a:p>
            <a:pPr lvl="1" eaLnBrk="1" hangingPunct="1">
              <a:defRPr/>
            </a:pPr>
            <a:r>
              <a:rPr lang="fr-CA" sz="2400" dirty="0" smtClean="0"/>
              <a:t>lieux de vente : dépanneurs, épiceries, distributrices, etc.</a:t>
            </a:r>
          </a:p>
          <a:p>
            <a:pPr lvl="1" eaLnBrk="1" hangingPunct="1">
              <a:defRPr/>
            </a:pPr>
            <a:endParaRPr lang="fr-CA" sz="1200" dirty="0" smtClean="0"/>
          </a:p>
          <a:p>
            <a:pPr eaLnBrk="1" hangingPunct="1">
              <a:defRPr/>
            </a:pPr>
            <a:r>
              <a:rPr lang="fr-CA" sz="2600" dirty="0" smtClean="0"/>
              <a:t>Grands formats individuels non refermables (canette) : consommation au cours d’une même occasion</a:t>
            </a:r>
          </a:p>
          <a:p>
            <a:pPr lvl="2">
              <a:buClr>
                <a:schemeClr val="accent1">
                  <a:lumMod val="90000"/>
                </a:schemeClr>
              </a:buClr>
              <a:buFont typeface="Wingdings" pitchFamily="2" charset="2"/>
              <a:buChar char="Ø"/>
              <a:defRPr/>
            </a:pPr>
            <a:r>
              <a:rPr lang="fr-CA" sz="2400" i="1" dirty="0" smtClean="0"/>
              <a:t>Impression que peuvent être consommées à volonté sans égard à l’âge et à l’état de santé du consommateur</a:t>
            </a:r>
          </a:p>
          <a:p>
            <a:pPr lvl="2">
              <a:buClr>
                <a:schemeClr val="accent1">
                  <a:lumMod val="90000"/>
                </a:schemeClr>
              </a:buClr>
              <a:buFont typeface="Wingdings" pitchFamily="2" charset="2"/>
              <a:buChar char="Ø"/>
              <a:defRPr/>
            </a:pPr>
            <a:r>
              <a:rPr lang="fr-CA" sz="2400" i="1" dirty="0" smtClean="0"/>
              <a:t>Mises en garde et conditions d’usage risquent de ne pas être remarquées ou non prises au sérieux</a:t>
            </a:r>
          </a:p>
        </p:txBody>
      </p:sp>
      <p:sp>
        <p:nvSpPr>
          <p:cNvPr id="6" name="Rectangle à coins arrondis 5"/>
          <p:cNvSpPr/>
          <p:nvPr>
            <p:custDataLst>
              <p:tags r:id="rId3"/>
            </p:custDataLst>
          </p:nvPr>
        </p:nvSpPr>
        <p:spPr>
          <a:xfrm>
            <a:off x="539552" y="4509120"/>
            <a:ext cx="8280920" cy="1800053"/>
          </a:xfrm>
          <a:prstGeom prst="roundRect">
            <a:avLst/>
          </a:prstGeom>
          <a:noFill/>
          <a:ln>
            <a:solidFill>
              <a:srgbClr val="E5ED9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8129">
                                            <p:txEl>
                                              <p:pRg st="5" end="5"/>
                                            </p:txEl>
                                          </p:spTgt>
                                        </p:tgtEl>
                                        <p:attrNameLst>
                                          <p:attrName>style.visibility</p:attrName>
                                        </p:attrNameLst>
                                      </p:cBhvr>
                                      <p:to>
                                        <p:strVal val="visible"/>
                                      </p:to>
                                    </p:set>
                                    <p:anim calcmode="lin" valueType="num">
                                      <p:cBhvr>
                                        <p:cTn id="7" dur="500" fill="hold"/>
                                        <p:tgtEl>
                                          <p:spTgt spid="48129">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48129">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48129">
                                            <p:txEl>
                                              <p:pRg st="5" end="5"/>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8129">
                                            <p:txEl>
                                              <p:pRg st="6" end="6"/>
                                            </p:txEl>
                                          </p:spTgt>
                                        </p:tgtEl>
                                        <p:attrNameLst>
                                          <p:attrName>style.visibility</p:attrName>
                                        </p:attrNameLst>
                                      </p:cBhvr>
                                      <p:to>
                                        <p:strVal val="visible"/>
                                      </p:to>
                                    </p:set>
                                    <p:anim calcmode="lin" valueType="num">
                                      <p:cBhvr>
                                        <p:cTn id="12" dur="500" fill="hold"/>
                                        <p:tgtEl>
                                          <p:spTgt spid="48129">
                                            <p:txEl>
                                              <p:pRg st="6" end="6"/>
                                            </p:txEl>
                                          </p:spTgt>
                                        </p:tgtEl>
                                        <p:attrNameLst>
                                          <p:attrName>ppt_w</p:attrName>
                                        </p:attrNameLst>
                                      </p:cBhvr>
                                      <p:tavLst>
                                        <p:tav tm="0">
                                          <p:val>
                                            <p:fltVal val="0"/>
                                          </p:val>
                                        </p:tav>
                                        <p:tav tm="100000">
                                          <p:val>
                                            <p:strVal val="#ppt_w"/>
                                          </p:val>
                                        </p:tav>
                                      </p:tavLst>
                                    </p:anim>
                                    <p:anim calcmode="lin" valueType="num">
                                      <p:cBhvr>
                                        <p:cTn id="13" dur="500" fill="hold"/>
                                        <p:tgtEl>
                                          <p:spTgt spid="48129">
                                            <p:txEl>
                                              <p:pRg st="6" end="6"/>
                                            </p:txEl>
                                          </p:spTgt>
                                        </p:tgtEl>
                                        <p:attrNameLst>
                                          <p:attrName>ppt_h</p:attrName>
                                        </p:attrNameLst>
                                      </p:cBhvr>
                                      <p:tavLst>
                                        <p:tav tm="0">
                                          <p:val>
                                            <p:fltVal val="0"/>
                                          </p:val>
                                        </p:tav>
                                        <p:tav tm="100000">
                                          <p:val>
                                            <p:strVal val="#ppt_h"/>
                                          </p:val>
                                        </p:tav>
                                      </p:tavLst>
                                    </p:anim>
                                    <p:animEffect transition="in" filter="fade">
                                      <p:cBhvr>
                                        <p:cTn id="14" dur="500"/>
                                        <p:tgtEl>
                                          <p:spTgt spid="48129">
                                            <p:txEl>
                                              <p:pRg st="6" end="6"/>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custDataLst>
              <p:tags r:id="rId1"/>
            </p:custDataLst>
          </p:nvPr>
        </p:nvSpPr>
        <p:spPr>
          <a:xfrm>
            <a:off x="395536" y="155448"/>
            <a:ext cx="8640960" cy="1252728"/>
          </a:xfrm>
        </p:spPr>
        <p:txBody>
          <a:bodyPr/>
          <a:lstStyle/>
          <a:p>
            <a:pPr eaLnBrk="1" fontAlgn="auto" hangingPunct="1">
              <a:spcAft>
                <a:spcPts val="0"/>
              </a:spcAft>
              <a:defRPr/>
            </a:pPr>
            <a:r>
              <a:rPr lang="fr-CA" sz="4000" dirty="0" smtClean="0"/>
              <a:t>Modalités de mise en marché</a:t>
            </a:r>
            <a:endParaRPr lang="fr-CA" sz="4000" b="0" dirty="0"/>
          </a:p>
        </p:txBody>
      </p:sp>
      <p:sp>
        <p:nvSpPr>
          <p:cNvPr id="48129" name="Espace réservé du contenu 2"/>
          <p:cNvSpPr>
            <a:spLocks noGrp="1"/>
          </p:cNvSpPr>
          <p:nvPr>
            <p:ph idx="1"/>
            <p:custDataLst>
              <p:tags r:id="rId2"/>
            </p:custDataLst>
          </p:nvPr>
        </p:nvSpPr>
        <p:spPr>
          <a:xfrm>
            <a:off x="467544" y="1557338"/>
            <a:ext cx="8497068" cy="5111750"/>
          </a:xfrm>
        </p:spPr>
        <p:txBody>
          <a:bodyPr>
            <a:normAutofit/>
          </a:bodyPr>
          <a:lstStyle/>
          <a:p>
            <a:pPr eaLnBrk="1" hangingPunct="1">
              <a:defRPr/>
            </a:pPr>
            <a:r>
              <a:rPr lang="fr-CA" sz="2800" dirty="0" smtClean="0"/>
              <a:t>Mise en marché de boissons énergisantes prémélangées avec de l’alcool </a:t>
            </a:r>
          </a:p>
          <a:p>
            <a:pPr lvl="1" eaLnBrk="1" hangingPunct="1">
              <a:defRPr/>
            </a:pPr>
            <a:r>
              <a:rPr lang="fr-CA" sz="2400" dirty="0" smtClean="0"/>
              <a:t>lieux de vente : dépanneurs, épiceries, SAQ</a:t>
            </a:r>
          </a:p>
          <a:p>
            <a:pPr lvl="1">
              <a:defRPr/>
            </a:pPr>
            <a:r>
              <a:rPr lang="fr-CA" sz="2400" dirty="0" smtClean="0"/>
              <a:t>≈ 7 % </a:t>
            </a:r>
            <a:r>
              <a:rPr lang="fr-CA" sz="2400" dirty="0" err="1" smtClean="0"/>
              <a:t>alc</a:t>
            </a:r>
            <a:r>
              <a:rPr lang="fr-CA" sz="2400" dirty="0" smtClean="0"/>
              <a:t>./vol; ≈ 25-125 mg caféine/boisson </a:t>
            </a:r>
            <a:endParaRPr lang="fr-CA" sz="2400" b="1" dirty="0" smtClean="0"/>
          </a:p>
          <a:p>
            <a:pPr lvl="1" eaLnBrk="1" hangingPunct="1">
              <a:defRPr/>
            </a:pPr>
            <a:r>
              <a:rPr lang="fr-CA" sz="2400" dirty="0" smtClean="0"/>
              <a:t>forme : boisson gazeuse alcoolisée sucrée</a:t>
            </a:r>
          </a:p>
          <a:p>
            <a:pPr lvl="1" eaLnBrk="1" hangingPunct="1">
              <a:defRPr/>
            </a:pPr>
            <a:r>
              <a:rPr lang="fr-CA" sz="2400" dirty="0" smtClean="0"/>
              <a:t>économiques</a:t>
            </a:r>
          </a:p>
          <a:p>
            <a:pPr lvl="1" eaLnBrk="1" hangingPunct="1">
              <a:defRPr/>
            </a:pPr>
            <a:r>
              <a:rPr lang="fr-CA" sz="2400" dirty="0" smtClean="0"/>
              <a:t>affichage limité : absence de la teneur en caféine et de mises en garde</a:t>
            </a:r>
          </a:p>
          <a:p>
            <a:pPr eaLnBrk="1" hangingPunct="1">
              <a:defRPr/>
            </a:pPr>
            <a:endParaRPr lang="fr-CA" sz="1200" dirty="0" smtClean="0"/>
          </a:p>
          <a:p>
            <a:pPr lvl="1" eaLnBrk="1" hangingPunct="1">
              <a:buClr>
                <a:srgbClr val="E5ED9D"/>
              </a:buClr>
              <a:buFont typeface="Wingdings" pitchFamily="2" charset="2"/>
              <a:buChar char="Ø"/>
              <a:defRPr/>
            </a:pPr>
            <a:r>
              <a:rPr lang="fr-CA" sz="2600" i="1" dirty="0" smtClean="0"/>
              <a:t> Promotion du mélange boissons énergisantes-alcool</a:t>
            </a:r>
          </a:p>
          <a:p>
            <a:pPr lvl="1" eaLnBrk="1" hangingPunct="1">
              <a:buClr>
                <a:srgbClr val="E5ED9D"/>
              </a:buClr>
              <a:buFont typeface="Wingdings" pitchFamily="2" charset="2"/>
              <a:buChar char="Ø"/>
              <a:defRPr/>
            </a:pPr>
            <a:r>
              <a:rPr lang="fr-CA" sz="2600" i="1" dirty="0" smtClean="0"/>
              <a:t>Potentiel d’attrait d’une jeune clientèle</a:t>
            </a:r>
          </a:p>
        </p:txBody>
      </p:sp>
      <p:sp>
        <p:nvSpPr>
          <p:cNvPr id="6" name="Rectangle à coins arrondis 5"/>
          <p:cNvSpPr/>
          <p:nvPr>
            <p:custDataLst>
              <p:tags r:id="rId3"/>
            </p:custDataLst>
          </p:nvPr>
        </p:nvSpPr>
        <p:spPr>
          <a:xfrm>
            <a:off x="396304" y="5445521"/>
            <a:ext cx="8496176" cy="1223839"/>
          </a:xfrm>
          <a:prstGeom prst="roundRect">
            <a:avLst/>
          </a:prstGeom>
          <a:noFill/>
          <a:ln>
            <a:solidFill>
              <a:srgbClr val="E5ED9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8129">
                                            <p:txEl>
                                              <p:pRg st="7" end="7"/>
                                            </p:txEl>
                                          </p:spTgt>
                                        </p:tgtEl>
                                        <p:attrNameLst>
                                          <p:attrName>style.visibility</p:attrName>
                                        </p:attrNameLst>
                                      </p:cBhvr>
                                      <p:to>
                                        <p:strVal val="visible"/>
                                      </p:to>
                                    </p:set>
                                    <p:anim calcmode="lin" valueType="num">
                                      <p:cBhvr>
                                        <p:cTn id="7" dur="500" fill="hold"/>
                                        <p:tgtEl>
                                          <p:spTgt spid="48129">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48129">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48129">
                                            <p:txEl>
                                              <p:pRg st="7" end="7"/>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8129">
                                            <p:txEl>
                                              <p:pRg st="8" end="8"/>
                                            </p:txEl>
                                          </p:spTgt>
                                        </p:tgtEl>
                                        <p:attrNameLst>
                                          <p:attrName>style.visibility</p:attrName>
                                        </p:attrNameLst>
                                      </p:cBhvr>
                                      <p:to>
                                        <p:strVal val="visible"/>
                                      </p:to>
                                    </p:set>
                                    <p:anim calcmode="lin" valueType="num">
                                      <p:cBhvr>
                                        <p:cTn id="12" dur="500" fill="hold"/>
                                        <p:tgtEl>
                                          <p:spTgt spid="48129">
                                            <p:txEl>
                                              <p:pRg st="8" end="8"/>
                                            </p:txEl>
                                          </p:spTgt>
                                        </p:tgtEl>
                                        <p:attrNameLst>
                                          <p:attrName>ppt_w</p:attrName>
                                        </p:attrNameLst>
                                      </p:cBhvr>
                                      <p:tavLst>
                                        <p:tav tm="0">
                                          <p:val>
                                            <p:fltVal val="0"/>
                                          </p:val>
                                        </p:tav>
                                        <p:tav tm="100000">
                                          <p:val>
                                            <p:strVal val="#ppt_w"/>
                                          </p:val>
                                        </p:tav>
                                      </p:tavLst>
                                    </p:anim>
                                    <p:anim calcmode="lin" valueType="num">
                                      <p:cBhvr>
                                        <p:cTn id="13" dur="500" fill="hold"/>
                                        <p:tgtEl>
                                          <p:spTgt spid="48129">
                                            <p:txEl>
                                              <p:pRg st="8" end="8"/>
                                            </p:txEl>
                                          </p:spTgt>
                                        </p:tgtEl>
                                        <p:attrNameLst>
                                          <p:attrName>ppt_h</p:attrName>
                                        </p:attrNameLst>
                                      </p:cBhvr>
                                      <p:tavLst>
                                        <p:tav tm="0">
                                          <p:val>
                                            <p:fltVal val="0"/>
                                          </p:val>
                                        </p:tav>
                                        <p:tav tm="100000">
                                          <p:val>
                                            <p:strVal val="#ppt_h"/>
                                          </p:val>
                                        </p:tav>
                                      </p:tavLst>
                                    </p:anim>
                                    <p:animEffect transition="in" filter="fade">
                                      <p:cBhvr>
                                        <p:cTn id="14" dur="500"/>
                                        <p:tgtEl>
                                          <p:spTgt spid="48129">
                                            <p:txEl>
                                              <p:pRg st="8" end="8"/>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defRPr/>
            </a:pPr>
            <a:r>
              <a:rPr lang="fr-CA" sz="4000" dirty="0" smtClean="0"/>
              <a:t>Stratégies de promotion</a:t>
            </a:r>
            <a:endParaRPr lang="fr-CA" sz="4000" dirty="0"/>
          </a:p>
        </p:txBody>
      </p:sp>
      <p:sp>
        <p:nvSpPr>
          <p:cNvPr id="31747" name="Espace réservé du contenu 2"/>
          <p:cNvSpPr>
            <a:spLocks noGrp="1"/>
          </p:cNvSpPr>
          <p:nvPr>
            <p:ph idx="1"/>
            <p:custDataLst>
              <p:tags r:id="rId2"/>
            </p:custDataLst>
          </p:nvPr>
        </p:nvSpPr>
        <p:spPr>
          <a:xfrm>
            <a:off x="395288" y="1774825"/>
            <a:ext cx="8507412" cy="4822825"/>
          </a:xfrm>
        </p:spPr>
        <p:txBody>
          <a:bodyPr/>
          <a:lstStyle/>
          <a:p>
            <a:pPr eaLnBrk="1" hangingPunct="1"/>
            <a:r>
              <a:rPr lang="fr-CA" sz="2800" dirty="0" smtClean="0"/>
              <a:t>Utilisation de stratégies qui s’inscrivent dans la culture des </a:t>
            </a:r>
            <a:r>
              <a:rPr lang="fr-CA" sz="2800" b="1" dirty="0" smtClean="0"/>
              <a:t>jeunes</a:t>
            </a:r>
          </a:p>
          <a:p>
            <a:pPr lvl="1"/>
            <a:r>
              <a:rPr lang="fr-CA" sz="2400" dirty="0" smtClean="0"/>
              <a:t>thématiques  populaires auprès des jeunes : sports extrêmes, musique, jeux vidéo, etc.</a:t>
            </a:r>
          </a:p>
          <a:p>
            <a:pPr lvl="1" eaLnBrk="1" hangingPunct="1"/>
            <a:r>
              <a:rPr lang="fr-CA" sz="2400" dirty="0" smtClean="0"/>
              <a:t>canaux de diffusion </a:t>
            </a:r>
            <a:r>
              <a:rPr lang="fr-CA" sz="2400" b="1" dirty="0" smtClean="0"/>
              <a:t>non traditionnels </a:t>
            </a:r>
            <a:r>
              <a:rPr lang="fr-CA" sz="2400" dirty="0" smtClean="0"/>
              <a:t>: sites Internet, réseaux sociaux, commandites et partenariats, concours</a:t>
            </a:r>
          </a:p>
          <a:p>
            <a:pPr lvl="1" eaLnBrk="1" hangingPunct="1"/>
            <a:endParaRPr lang="fr-CA" sz="800" i="1" dirty="0" smtClean="0"/>
          </a:p>
          <a:p>
            <a:pPr lvl="2">
              <a:buFont typeface="Wingdings" pitchFamily="2" charset="2"/>
              <a:buChar char="Ø"/>
            </a:pPr>
            <a:r>
              <a:rPr lang="fr-CA" sz="2600" i="1" dirty="0" smtClean="0"/>
              <a:t>Stratégies qui rejoignent une jeune clientèle et qui risquent d’inciter à la consommation</a:t>
            </a:r>
          </a:p>
          <a:p>
            <a:pPr lvl="1" eaLnBrk="1" hangingPunct="1"/>
            <a:endParaRPr lang="fr-CA" sz="2400" dirty="0" smtClean="0"/>
          </a:p>
        </p:txBody>
      </p:sp>
      <p:sp>
        <p:nvSpPr>
          <p:cNvPr id="4" name="Rectangle à coins arrondis 3"/>
          <p:cNvSpPr/>
          <p:nvPr>
            <p:custDataLst>
              <p:tags r:id="rId3"/>
            </p:custDataLst>
          </p:nvPr>
        </p:nvSpPr>
        <p:spPr>
          <a:xfrm>
            <a:off x="683568" y="4581128"/>
            <a:ext cx="8064896" cy="1008111"/>
          </a:xfrm>
          <a:prstGeom prst="roundRect">
            <a:avLst/>
          </a:prstGeom>
          <a:noFill/>
          <a:ln w="25400" cmpd="sng">
            <a:solidFill>
              <a:srgbClr val="E5ED9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1747">
                                            <p:txEl>
                                              <p:pRg st="4" end="4"/>
                                            </p:txEl>
                                          </p:spTgt>
                                        </p:tgtEl>
                                        <p:attrNameLst>
                                          <p:attrName>style.visibility</p:attrName>
                                        </p:attrNameLst>
                                      </p:cBhvr>
                                      <p:to>
                                        <p:strVal val="visible"/>
                                      </p:to>
                                    </p:set>
                                    <p:anim calcmode="lin" valueType="num">
                                      <p:cBhvr>
                                        <p:cTn id="7" dur="5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1747">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1747">
                                            <p:txEl>
                                              <p:pRg st="4" end="4"/>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defRPr/>
            </a:pPr>
            <a:r>
              <a:rPr lang="fr-CA" sz="4000" dirty="0" smtClean="0"/>
              <a:t>Stratégies de promotion </a:t>
            </a:r>
            <a:endParaRPr lang="fr-CA" sz="3200" dirty="0"/>
          </a:p>
        </p:txBody>
      </p:sp>
      <p:sp>
        <p:nvSpPr>
          <p:cNvPr id="3" name="Espace réservé du contenu 2"/>
          <p:cNvSpPr>
            <a:spLocks noGrp="1"/>
          </p:cNvSpPr>
          <p:nvPr>
            <p:ph idx="1"/>
            <p:custDataLst>
              <p:tags r:id="rId2"/>
            </p:custDataLst>
          </p:nvPr>
        </p:nvSpPr>
        <p:spPr>
          <a:xfrm>
            <a:off x="468313" y="1557338"/>
            <a:ext cx="8362950" cy="5040014"/>
          </a:xfrm>
        </p:spPr>
        <p:txBody>
          <a:bodyPr>
            <a:normAutofit/>
          </a:bodyPr>
          <a:lstStyle/>
          <a:p>
            <a:pPr eaLnBrk="1" hangingPunct="1">
              <a:defRPr/>
            </a:pPr>
            <a:r>
              <a:rPr lang="fr-CA" sz="2800" dirty="0" smtClean="0"/>
              <a:t>Promotion de l’intérêt de l’</a:t>
            </a:r>
            <a:r>
              <a:rPr lang="fr-CA" sz="2800" b="1" dirty="0" smtClean="0"/>
              <a:t>effet stimulant </a:t>
            </a:r>
            <a:r>
              <a:rPr lang="fr-CA" dirty="0" smtClean="0"/>
              <a:t>en contexte de récréation et de </a:t>
            </a:r>
            <a:r>
              <a:rPr lang="fr-CA" sz="2800" dirty="0" smtClean="0"/>
              <a:t>performance</a:t>
            </a:r>
          </a:p>
          <a:p>
            <a:pPr lvl="1" eaLnBrk="1" hangingPunct="1">
              <a:defRPr/>
            </a:pPr>
            <a:r>
              <a:rPr lang="fr-CA" sz="2400" dirty="0" smtClean="0"/>
              <a:t>ex. : pour étudier, travailler, pratiquer une activité sportive, danser toute la soirée, etc.</a:t>
            </a:r>
          </a:p>
          <a:p>
            <a:pPr lvl="1" eaLnBrk="1" hangingPunct="1">
              <a:defRPr/>
            </a:pPr>
            <a:endParaRPr lang="fr-CA" sz="1400" dirty="0" smtClean="0"/>
          </a:p>
          <a:p>
            <a:pPr lvl="1" eaLnBrk="1" hangingPunct="1">
              <a:buClr>
                <a:srgbClr val="E5ED9D"/>
              </a:buClr>
              <a:buFont typeface="Wingdings" pitchFamily="2" charset="2"/>
              <a:buChar char="Ø"/>
              <a:defRPr/>
            </a:pPr>
            <a:r>
              <a:rPr lang="fr-CA" sz="2400" dirty="0" smtClean="0"/>
              <a:t> </a:t>
            </a:r>
            <a:r>
              <a:rPr lang="fr-CA" sz="2400" i="1" dirty="0" smtClean="0"/>
              <a:t>Suggestion que l’usage favorise la réussite académique et professionnelle, et la jouissance de la vie </a:t>
            </a:r>
          </a:p>
          <a:p>
            <a:pPr lvl="1" eaLnBrk="1" hangingPunct="1">
              <a:buClr>
                <a:srgbClr val="E5ED9D"/>
              </a:buClr>
              <a:buFont typeface="Wingdings" pitchFamily="2" charset="2"/>
              <a:buChar char="Ø"/>
              <a:defRPr/>
            </a:pPr>
            <a:r>
              <a:rPr lang="fr-CA" sz="2400" i="1" dirty="0" smtClean="0"/>
              <a:t>Banalisation de l’usage de substances stimulantes</a:t>
            </a:r>
          </a:p>
          <a:p>
            <a:pPr lvl="1" eaLnBrk="1" hangingPunct="1">
              <a:buClr>
                <a:srgbClr val="E5ED9D"/>
              </a:buClr>
              <a:buFont typeface="Wingdings" pitchFamily="2" charset="2"/>
              <a:buChar char="Ø"/>
              <a:defRPr/>
            </a:pPr>
            <a:endParaRPr lang="fr-CA" sz="1700" dirty="0" smtClean="0"/>
          </a:p>
          <a:p>
            <a:pPr lvl="1" eaLnBrk="1" hangingPunct="1">
              <a:buClr>
                <a:srgbClr val="C00000"/>
              </a:buClr>
              <a:buFont typeface="Wingdings" pitchFamily="2" charset="2"/>
              <a:buChar char="Ø"/>
              <a:defRPr/>
            </a:pPr>
            <a:endParaRPr lang="fr-CA" sz="2400" dirty="0" smtClean="0"/>
          </a:p>
        </p:txBody>
      </p:sp>
      <p:sp>
        <p:nvSpPr>
          <p:cNvPr id="4" name="Rectangle à coins arrondis 3"/>
          <p:cNvSpPr/>
          <p:nvPr>
            <p:custDataLst>
              <p:tags r:id="rId3"/>
            </p:custDataLst>
          </p:nvPr>
        </p:nvSpPr>
        <p:spPr>
          <a:xfrm>
            <a:off x="395536" y="3573016"/>
            <a:ext cx="8353177" cy="1512168"/>
          </a:xfrm>
          <a:prstGeom prst="roundRect">
            <a:avLst/>
          </a:prstGeom>
          <a:noFill/>
          <a:ln w="25400" cmpd="sng">
            <a:solidFill>
              <a:srgbClr val="E5ED9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eaLnBrk="1" fontAlgn="auto" hangingPunct="1">
              <a:spcAft>
                <a:spcPts val="0"/>
              </a:spcAft>
              <a:defRPr/>
            </a:pPr>
            <a:r>
              <a:rPr lang="fr-CA" sz="4000" dirty="0" smtClean="0"/>
              <a:t>Stratégies de promotion</a:t>
            </a:r>
            <a:endParaRPr lang="fr-CA" sz="4000" dirty="0"/>
          </a:p>
        </p:txBody>
      </p:sp>
      <p:sp>
        <p:nvSpPr>
          <p:cNvPr id="33795" name="Espace réservé du contenu 2"/>
          <p:cNvSpPr>
            <a:spLocks noGrp="1"/>
          </p:cNvSpPr>
          <p:nvPr>
            <p:ph idx="1"/>
            <p:custDataLst>
              <p:tags r:id="rId2"/>
            </p:custDataLst>
          </p:nvPr>
        </p:nvSpPr>
        <p:spPr>
          <a:xfrm>
            <a:off x="395536" y="1700213"/>
            <a:ext cx="8424614" cy="4897437"/>
          </a:xfrm>
        </p:spPr>
        <p:txBody>
          <a:bodyPr/>
          <a:lstStyle/>
          <a:p>
            <a:pPr eaLnBrk="1" hangingPunct="1"/>
            <a:r>
              <a:rPr lang="fr-CA" sz="2600" dirty="0" smtClean="0"/>
              <a:t>Effets bénéfiques prétendus exagérés et surreprésentés</a:t>
            </a:r>
          </a:p>
          <a:p>
            <a:pPr eaLnBrk="1" hangingPunct="1"/>
            <a:r>
              <a:rPr lang="fr-CA" sz="2600" dirty="0" smtClean="0"/>
              <a:t>Conditions d’usage, risques et effets indésirables éclipsés</a:t>
            </a:r>
          </a:p>
          <a:p>
            <a:pPr eaLnBrk="1" hangingPunct="1"/>
            <a:endParaRPr lang="fr-CA" sz="2000" b="1" dirty="0" smtClean="0"/>
          </a:p>
          <a:p>
            <a:pPr lvl="2">
              <a:buClr>
                <a:srgbClr val="E5ED9D"/>
              </a:buClr>
              <a:buFont typeface="Wingdings" pitchFamily="2" charset="2"/>
              <a:buChar char="Ø"/>
            </a:pPr>
            <a:r>
              <a:rPr lang="fr-CA" sz="2600" i="1" dirty="0" smtClean="0"/>
              <a:t> Risque que les BE soient perçues comme étant inoffensives et soient consommées en grandes quantités pour obtenir les effets souhaités</a:t>
            </a:r>
          </a:p>
        </p:txBody>
      </p:sp>
      <p:sp>
        <p:nvSpPr>
          <p:cNvPr id="6" name="Rectangle à coins arrondis 5"/>
          <p:cNvSpPr/>
          <p:nvPr>
            <p:custDataLst>
              <p:tags r:id="rId3"/>
            </p:custDataLst>
          </p:nvPr>
        </p:nvSpPr>
        <p:spPr>
          <a:xfrm>
            <a:off x="467544" y="3501008"/>
            <a:ext cx="8137525" cy="1440160"/>
          </a:xfrm>
          <a:prstGeom prst="roundRect">
            <a:avLst/>
          </a:prstGeom>
          <a:noFill/>
          <a:ln w="25400" cmpd="sng">
            <a:solidFill>
              <a:srgbClr val="E5ED9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3795">
                                            <p:txEl>
                                              <p:pRg st="3" end="3"/>
                                            </p:txEl>
                                          </p:spTgt>
                                        </p:tgtEl>
                                        <p:attrNameLst>
                                          <p:attrName>style.visibility</p:attrName>
                                        </p:attrNameLst>
                                      </p:cBhvr>
                                      <p:to>
                                        <p:strVal val="visible"/>
                                      </p:to>
                                    </p:set>
                                    <p:anim calcmode="lin" valueType="num">
                                      <p:cBhvr>
                                        <p:cTn id="7" dur="500" fill="hold"/>
                                        <p:tgtEl>
                                          <p:spTgt spid="3379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379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3795">
                                            <p:txEl>
                                              <p:pRg st="3" end="3"/>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custDataLst>
              <p:tags r:id="rId1"/>
            </p:custDataLst>
          </p:nvPr>
        </p:nvSpPr>
        <p:spPr bwMode="auto">
          <a:xfrm>
            <a:off x="539552" y="1700808"/>
            <a:ext cx="8064896" cy="4068167"/>
          </a:xfrm>
        </p:spPr>
        <p:txBody>
          <a:bodyPr wrap="square" tIns="45720" bIns="45720" numCol="1" anchorCtr="0" compatLnSpc="1">
            <a:prstTxWarp prst="textNoShape">
              <a:avLst/>
            </a:prstTxWarp>
          </a:bodyPr>
          <a:lstStyle/>
          <a:p>
            <a:pPr>
              <a:defRPr/>
            </a:pPr>
            <a:r>
              <a:rPr lang="fr-CA" sz="3600" b="0" dirty="0" smtClean="0">
                <a:effectLst>
                  <a:outerShdw blurRad="38100" dist="38100" dir="2700000" algn="tl">
                    <a:srgbClr val="C0C0C0"/>
                  </a:outerShdw>
                </a:effectLst>
              </a:rPr>
              <a:t>Quel niveau de risque les boissons énergisantes représentent-elles pour la santé des jeunes?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7544" y="332656"/>
            <a:ext cx="8208912" cy="1075520"/>
          </a:xfrm>
        </p:spPr>
        <p:txBody>
          <a:bodyPr/>
          <a:lstStyle/>
          <a:p>
            <a:pPr eaLnBrk="1" hangingPunct="1">
              <a:defRPr/>
            </a:pPr>
            <a:r>
              <a:rPr lang="fr-CA" dirty="0" smtClean="0"/>
              <a:t>Qu’est-ce qu’une boisson énergisante ?</a:t>
            </a:r>
            <a:endParaRPr lang="fr-CA" u="sng" dirty="0"/>
          </a:p>
        </p:txBody>
      </p:sp>
      <p:sp>
        <p:nvSpPr>
          <p:cNvPr id="17411" name="Espace réservé du contenu 2"/>
          <p:cNvSpPr>
            <a:spLocks noGrp="1"/>
          </p:cNvSpPr>
          <p:nvPr>
            <p:ph idx="1"/>
            <p:custDataLst>
              <p:tags r:id="rId2"/>
            </p:custDataLst>
          </p:nvPr>
        </p:nvSpPr>
        <p:spPr>
          <a:xfrm>
            <a:off x="467543" y="1628775"/>
            <a:ext cx="8208913" cy="4968577"/>
          </a:xfrm>
        </p:spPr>
        <p:txBody>
          <a:bodyPr/>
          <a:lstStyle/>
          <a:p>
            <a:pPr eaLnBrk="1" hangingPunct="1">
              <a:buFont typeface="Wingdings 2" pitchFamily="18" charset="2"/>
              <a:buNone/>
            </a:pPr>
            <a:r>
              <a:rPr lang="fr-CA" dirty="0" smtClean="0"/>
              <a:t>Définition</a:t>
            </a:r>
            <a:r>
              <a:rPr lang="fr-CA" b="1" dirty="0" smtClean="0"/>
              <a:t> </a:t>
            </a:r>
            <a:r>
              <a:rPr lang="fr-CA" dirty="0" smtClean="0"/>
              <a:t>:</a:t>
            </a:r>
          </a:p>
          <a:p>
            <a:pPr lvl="1"/>
            <a:r>
              <a:rPr lang="fr-CA" sz="2400" kern="1200" dirty="0" smtClean="0">
                <a:solidFill>
                  <a:schemeClr val="bg1"/>
                </a:solidFill>
              </a:rPr>
              <a:t>tout produit se présentant sous la forme d’une boisson ou d’un concentré liquide et qui prétend contenir un mélange d’ingrédients ayant la propriété de rehausser les niveaux d’énergie et de vivacité, excluant les boissons pour sportifs.</a:t>
            </a:r>
            <a:endParaRPr lang="fr-CA" sz="2400" dirty="0" smtClean="0">
              <a:solidFill>
                <a:schemeClr val="bg1"/>
              </a:solidFill>
            </a:endParaRPr>
          </a:p>
          <a:p>
            <a:r>
              <a:rPr lang="fr-CA" dirty="0" smtClean="0"/>
              <a:t>Principaux ingrédients</a:t>
            </a:r>
            <a:r>
              <a:rPr lang="fr-CA" b="1" dirty="0" smtClean="0"/>
              <a:t> </a:t>
            </a:r>
            <a:r>
              <a:rPr lang="fr-CA" dirty="0" smtClean="0"/>
              <a:t>:</a:t>
            </a:r>
          </a:p>
          <a:p>
            <a:pPr lvl="1">
              <a:buFont typeface="Arial" pitchFamily="34" charset="0"/>
              <a:buChar char="•"/>
            </a:pPr>
            <a:r>
              <a:rPr lang="fr-CA" sz="2400" kern="1200" dirty="0" smtClean="0">
                <a:solidFill>
                  <a:schemeClr val="bg1"/>
                </a:solidFill>
              </a:rPr>
              <a:t>eau, sucre, caféine </a:t>
            </a:r>
            <a:r>
              <a:rPr lang="fr-CA" sz="2400" kern="1200" dirty="0" smtClean="0">
                <a:solidFill>
                  <a:schemeClr val="bg1"/>
                </a:solidFill>
              </a:rPr>
              <a:t>artificielle </a:t>
            </a:r>
            <a:r>
              <a:rPr lang="fr-CA" sz="2400" kern="1200" dirty="0" smtClean="0">
                <a:solidFill>
                  <a:schemeClr val="bg1"/>
                </a:solidFill>
              </a:rPr>
              <a:t>ou de source naturelle (ex. : guarana, herba mate), taurine, vitamines, etc.</a:t>
            </a:r>
            <a:endParaRPr lang="fr-CA" sz="2400" dirty="0" smtClean="0">
              <a:solidFill>
                <a:schemeClr val="bg1"/>
              </a:solidFill>
            </a:endParaRPr>
          </a:p>
          <a:p>
            <a:pPr lvl="1">
              <a:buFont typeface="Arial" pitchFamily="34" charset="0"/>
              <a:buChar char="•"/>
            </a:pPr>
            <a:endParaRPr lang="fr-CA"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defRPr/>
            </a:pPr>
            <a:r>
              <a:rPr lang="fr-CA" sz="4000" dirty="0" smtClean="0"/>
              <a:t>Impact sur la santé des jeunes</a:t>
            </a:r>
            <a:endParaRPr lang="fr-CA" sz="4000" dirty="0"/>
          </a:p>
        </p:txBody>
      </p:sp>
      <p:sp>
        <p:nvSpPr>
          <p:cNvPr id="3" name="Espace réservé du contenu 2"/>
          <p:cNvSpPr>
            <a:spLocks noGrp="1"/>
          </p:cNvSpPr>
          <p:nvPr>
            <p:ph idx="1"/>
            <p:custDataLst>
              <p:tags r:id="rId2"/>
            </p:custDataLst>
          </p:nvPr>
        </p:nvSpPr>
        <p:spPr>
          <a:xfrm>
            <a:off x="457200" y="1774825"/>
            <a:ext cx="8229600" cy="4462487"/>
          </a:xfrm>
        </p:spPr>
        <p:txBody>
          <a:bodyPr>
            <a:normAutofit fontScale="92500" lnSpcReduction="20000"/>
          </a:bodyPr>
          <a:lstStyle/>
          <a:p>
            <a:pPr lvl="1">
              <a:buNone/>
              <a:defRPr/>
            </a:pPr>
            <a:r>
              <a:rPr lang="fr-CA" dirty="0" smtClean="0">
                <a:solidFill>
                  <a:srgbClr val="B3ECEF"/>
                </a:solidFill>
              </a:rPr>
              <a:t>Ampleur des problèmes de santé engendrés par la consommation de boissons énergisantes : </a:t>
            </a:r>
          </a:p>
          <a:p>
            <a:pPr lvl="2">
              <a:defRPr/>
            </a:pPr>
            <a:r>
              <a:rPr lang="fr-CA" sz="2600" dirty="0" smtClean="0"/>
              <a:t>Cas anecdotiques seulement</a:t>
            </a:r>
          </a:p>
          <a:p>
            <a:pPr lvl="2">
              <a:defRPr/>
            </a:pPr>
            <a:r>
              <a:rPr lang="fr-CA" sz="2600" dirty="0" smtClean="0"/>
              <a:t>Absence de données scientifiques fiables</a:t>
            </a:r>
          </a:p>
          <a:p>
            <a:pPr lvl="2">
              <a:buNone/>
              <a:defRPr/>
            </a:pPr>
            <a:endParaRPr lang="fr-CA" sz="2400" dirty="0" smtClean="0">
              <a:solidFill>
                <a:srgbClr val="B3ECEF"/>
              </a:solidFill>
            </a:endParaRPr>
          </a:p>
          <a:p>
            <a:pPr lvl="1">
              <a:buNone/>
              <a:defRPr/>
            </a:pPr>
            <a:r>
              <a:rPr lang="fr-CA" dirty="0" smtClean="0">
                <a:solidFill>
                  <a:srgbClr val="B3ECEF"/>
                </a:solidFill>
              </a:rPr>
              <a:t>Ampleur d’une consommation potentiellement néfaste pour la santé :</a:t>
            </a:r>
          </a:p>
          <a:p>
            <a:pPr lvl="1">
              <a:defRPr/>
            </a:pPr>
            <a:r>
              <a:rPr lang="fr-CA" dirty="0" smtClean="0"/>
              <a:t>Consommation fréquente</a:t>
            </a:r>
          </a:p>
          <a:p>
            <a:pPr lvl="2">
              <a:defRPr/>
            </a:pPr>
            <a:r>
              <a:rPr lang="fr-CA" sz="2400" dirty="0" smtClean="0"/>
              <a:t>les BE semblent contribuer peu à la consommation de boissons sucrées chez les jeunes </a:t>
            </a:r>
            <a:r>
              <a:rPr lang="fr-CA" sz="2400" dirty="0" smtClean="0"/>
              <a:t>québécois</a:t>
            </a:r>
            <a:r>
              <a:rPr lang="fr-CA" sz="2400" dirty="0" smtClean="0"/>
              <a:t>, de même qu’aux problèmes de sommeil (élèves du secondaire : 2x et + par semaine = 4 %) </a:t>
            </a:r>
          </a:p>
          <a:p>
            <a:pPr lvl="2">
              <a:defRPr/>
            </a:pPr>
            <a:endParaRPr lang="fr-CA" sz="2400" dirty="0" smtClean="0"/>
          </a:p>
          <a:p>
            <a:pPr lvl="1">
              <a:defRPr/>
            </a:pPr>
            <a:endParaRPr lang="fr-CA" sz="2600" dirty="0" smtClean="0"/>
          </a:p>
          <a:p>
            <a:pPr lvl="1">
              <a:defRPr/>
            </a:pPr>
            <a:endParaRPr lang="fr-CA" sz="1500" dirty="0" smtClean="0"/>
          </a:p>
          <a:p>
            <a:pPr lvl="1">
              <a:defRPr/>
            </a:pPr>
            <a:endParaRPr lang="fr-CA" sz="2000" dirty="0" smtClean="0"/>
          </a:p>
          <a:p>
            <a:pPr>
              <a:defRPr/>
            </a:pPr>
            <a:endParaRPr lang="fr-CA" dirty="0" smtClean="0"/>
          </a:p>
          <a:p>
            <a:pPr>
              <a:defRPr/>
            </a:pPr>
            <a:endParaRPr lang="fr-CA" dirty="0" smtClean="0"/>
          </a:p>
          <a:p>
            <a:pPr lvl="1">
              <a:defRPr/>
            </a:pPr>
            <a:endParaRPr lang="fr-C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defRPr/>
            </a:pPr>
            <a:r>
              <a:rPr lang="fr-CA" sz="4000" dirty="0" smtClean="0"/>
              <a:t>Impact sur la santé des jeunes</a:t>
            </a:r>
            <a:endParaRPr lang="fr-CA" sz="4000" dirty="0"/>
          </a:p>
        </p:txBody>
      </p:sp>
      <p:sp>
        <p:nvSpPr>
          <p:cNvPr id="3" name="Espace réservé du contenu 2"/>
          <p:cNvSpPr>
            <a:spLocks noGrp="1"/>
          </p:cNvSpPr>
          <p:nvPr>
            <p:ph idx="1"/>
            <p:custDataLst>
              <p:tags r:id="rId2"/>
            </p:custDataLst>
          </p:nvPr>
        </p:nvSpPr>
        <p:spPr>
          <a:xfrm>
            <a:off x="457200" y="1556793"/>
            <a:ext cx="8229600" cy="5040858"/>
          </a:xfrm>
        </p:spPr>
        <p:txBody>
          <a:bodyPr>
            <a:normAutofit/>
          </a:bodyPr>
          <a:lstStyle/>
          <a:p>
            <a:pPr lvl="1">
              <a:buNone/>
              <a:defRPr/>
            </a:pPr>
            <a:r>
              <a:rPr lang="fr-CA" dirty="0" smtClean="0">
                <a:solidFill>
                  <a:srgbClr val="B3ECEF"/>
                </a:solidFill>
              </a:rPr>
              <a:t>Ampleur d’une consommation potentiellement néfaste pour la santé (suite):</a:t>
            </a:r>
          </a:p>
          <a:p>
            <a:pPr lvl="1">
              <a:defRPr/>
            </a:pPr>
            <a:r>
              <a:rPr lang="fr-CA" sz="2600" kern="1200" dirty="0" smtClean="0">
                <a:solidFill>
                  <a:schemeClr val="bg1"/>
                </a:solidFill>
              </a:rPr>
              <a:t>Consommation excessive de boissons énergisantes et d’autres sources de caféine:</a:t>
            </a:r>
          </a:p>
          <a:p>
            <a:pPr lvl="2">
              <a:defRPr/>
            </a:pPr>
            <a:r>
              <a:rPr lang="fr-CA" sz="2400" kern="1200" dirty="0" smtClean="0">
                <a:solidFill>
                  <a:schemeClr val="bg1"/>
                </a:solidFill>
              </a:rPr>
              <a:t>Non documentée</a:t>
            </a:r>
          </a:p>
          <a:p>
            <a:pPr lvl="2">
              <a:defRPr/>
            </a:pPr>
            <a:endParaRPr lang="fr-CA" sz="2400" kern="1200" dirty="0" smtClean="0">
              <a:solidFill>
                <a:schemeClr val="bg1"/>
              </a:solidFill>
            </a:endParaRPr>
          </a:p>
          <a:p>
            <a:pPr lvl="2">
              <a:defRPr/>
            </a:pPr>
            <a:endParaRPr lang="fr-FR" sz="2400" kern="1200" dirty="0" smtClean="0">
              <a:solidFill>
                <a:schemeClr val="bg1"/>
              </a:solidFill>
            </a:endParaRPr>
          </a:p>
          <a:p>
            <a:pPr lvl="1">
              <a:defRPr/>
            </a:pPr>
            <a:endParaRPr lang="fr-CA" sz="2600" dirty="0" smtClean="0"/>
          </a:p>
          <a:p>
            <a:pPr lvl="1">
              <a:defRPr/>
            </a:pPr>
            <a:endParaRPr lang="fr-CA" sz="1500" dirty="0" smtClean="0"/>
          </a:p>
          <a:p>
            <a:pPr lvl="1">
              <a:defRPr/>
            </a:pPr>
            <a:endParaRPr lang="fr-CA" sz="2000" dirty="0" smtClean="0"/>
          </a:p>
          <a:p>
            <a:pPr>
              <a:defRPr/>
            </a:pPr>
            <a:endParaRPr lang="fr-CA" dirty="0" smtClean="0"/>
          </a:p>
          <a:p>
            <a:pPr>
              <a:defRPr/>
            </a:pPr>
            <a:endParaRPr lang="fr-CA" dirty="0" smtClean="0"/>
          </a:p>
          <a:p>
            <a:pPr lvl="1">
              <a:defRPr/>
            </a:pPr>
            <a:endParaRPr lang="fr-C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custDataLst>
              <p:tags r:id="rId1"/>
            </p:custDataLst>
          </p:nvPr>
        </p:nvSpPr>
        <p:spPr bwMode="auto">
          <a:xfrm>
            <a:off x="539552" y="1700808"/>
            <a:ext cx="8064896" cy="4068167"/>
          </a:xfrm>
        </p:spPr>
        <p:txBody>
          <a:bodyPr wrap="square" tIns="45720" bIns="45720" numCol="1" anchorCtr="0" compatLnSpc="1">
            <a:prstTxWarp prst="textNoShape">
              <a:avLst/>
            </a:prstTxWarp>
          </a:bodyPr>
          <a:lstStyle/>
          <a:p>
            <a:pPr>
              <a:defRPr/>
            </a:pPr>
            <a:r>
              <a:rPr lang="fr-CA" sz="3600" b="0" dirty="0" smtClean="0">
                <a:effectLst>
                  <a:outerShdw blurRad="38100" dist="38100" dir="2700000" algn="tl">
                    <a:srgbClr val="C0C0C0"/>
                  </a:outerShdw>
                </a:effectLst>
              </a:rPr>
              <a:t>Quelles sont les implications pour la pratique?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defRPr/>
            </a:pPr>
            <a:r>
              <a:rPr lang="fr-CA" sz="4000" dirty="0" smtClean="0"/>
              <a:t>À surveiller</a:t>
            </a:r>
            <a:endParaRPr lang="fr-CA" sz="4000" dirty="0"/>
          </a:p>
        </p:txBody>
      </p:sp>
      <p:sp>
        <p:nvSpPr>
          <p:cNvPr id="3" name="Espace réservé du contenu 2"/>
          <p:cNvSpPr>
            <a:spLocks noGrp="1"/>
          </p:cNvSpPr>
          <p:nvPr>
            <p:ph idx="1"/>
            <p:custDataLst>
              <p:tags r:id="rId2"/>
            </p:custDataLst>
          </p:nvPr>
        </p:nvSpPr>
        <p:spPr>
          <a:xfrm>
            <a:off x="457200" y="1774825"/>
            <a:ext cx="8229600" cy="4606503"/>
          </a:xfrm>
        </p:spPr>
        <p:txBody>
          <a:bodyPr>
            <a:normAutofit/>
          </a:bodyPr>
          <a:lstStyle/>
          <a:p>
            <a:pPr lvl="1">
              <a:defRPr/>
            </a:pPr>
            <a:r>
              <a:rPr lang="fr-CA" kern="1200" dirty="0" smtClean="0">
                <a:solidFill>
                  <a:schemeClr val="bg1"/>
                </a:solidFill>
              </a:rPr>
              <a:t>La commercialisation de produits </a:t>
            </a:r>
            <a:r>
              <a:rPr lang="fr-CA" kern="1200" dirty="0" err="1" smtClean="0">
                <a:solidFill>
                  <a:schemeClr val="bg1"/>
                </a:solidFill>
              </a:rPr>
              <a:t>caféinés</a:t>
            </a:r>
            <a:endParaRPr lang="fr-CA" kern="1200" dirty="0" smtClean="0">
              <a:solidFill>
                <a:schemeClr val="bg1"/>
              </a:solidFill>
            </a:endParaRPr>
          </a:p>
          <a:p>
            <a:pPr lvl="1">
              <a:defRPr/>
            </a:pPr>
            <a:r>
              <a:rPr lang="fr-CA" kern="1200" dirty="0" smtClean="0">
                <a:solidFill>
                  <a:schemeClr val="bg1"/>
                </a:solidFill>
              </a:rPr>
              <a:t>La consommation de boissons énergisantes et d’autres sources de caféine (café, thé, etc.)</a:t>
            </a:r>
          </a:p>
          <a:p>
            <a:pPr lvl="2">
              <a:defRPr/>
            </a:pPr>
            <a:r>
              <a:rPr lang="fr-CA" sz="2400" kern="1200" dirty="0" smtClean="0">
                <a:solidFill>
                  <a:schemeClr val="bg1"/>
                </a:solidFill>
              </a:rPr>
              <a:t>autres substances ingérées de façon simultanée (ex.: alcool, drogues, médicaments)</a:t>
            </a:r>
          </a:p>
          <a:p>
            <a:pPr lvl="2">
              <a:defRPr/>
            </a:pPr>
            <a:r>
              <a:rPr lang="fr-CA" sz="2400" kern="1200" dirty="0" smtClean="0">
                <a:solidFill>
                  <a:schemeClr val="bg1"/>
                </a:solidFill>
              </a:rPr>
              <a:t>contextes et motifs de consommation </a:t>
            </a:r>
          </a:p>
          <a:p>
            <a:pPr lvl="1">
              <a:defRPr/>
            </a:pPr>
            <a:endParaRPr lang="fr-CA" sz="2400" kern="1200" dirty="0" smtClean="0">
              <a:solidFill>
                <a:schemeClr val="bg1"/>
              </a:solidFill>
            </a:endParaRPr>
          </a:p>
          <a:p>
            <a:pPr lvl="1">
              <a:defRPr/>
            </a:pPr>
            <a:endParaRPr lang="fr-FR" sz="2400" kern="1200" dirty="0" smtClean="0">
              <a:solidFill>
                <a:schemeClr val="bg1"/>
              </a:solidFill>
            </a:endParaRPr>
          </a:p>
          <a:p>
            <a:pPr lvl="1">
              <a:defRPr/>
            </a:pPr>
            <a:endParaRPr lang="fr-CA" sz="2600" dirty="0" smtClean="0"/>
          </a:p>
          <a:p>
            <a:pPr lvl="1">
              <a:defRPr/>
            </a:pPr>
            <a:endParaRPr lang="fr-CA" sz="1500" dirty="0" smtClean="0"/>
          </a:p>
          <a:p>
            <a:pPr lvl="1">
              <a:defRPr/>
            </a:pPr>
            <a:endParaRPr lang="fr-CA" sz="2000" dirty="0" smtClean="0"/>
          </a:p>
          <a:p>
            <a:pPr>
              <a:defRPr/>
            </a:pPr>
            <a:endParaRPr lang="fr-CA" dirty="0" smtClean="0"/>
          </a:p>
          <a:p>
            <a:pPr>
              <a:defRPr/>
            </a:pPr>
            <a:endParaRPr lang="fr-CA" dirty="0" smtClean="0"/>
          </a:p>
          <a:p>
            <a:pPr lvl="1">
              <a:defRPr/>
            </a:pPr>
            <a:endParaRPr lang="fr-C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defRPr/>
            </a:pPr>
            <a:r>
              <a:rPr lang="fr-CA" sz="4000" dirty="0" smtClean="0"/>
              <a:t>Comment intervenir?</a:t>
            </a:r>
            <a:endParaRPr lang="fr-CA" sz="4000" dirty="0"/>
          </a:p>
        </p:txBody>
      </p:sp>
      <p:sp>
        <p:nvSpPr>
          <p:cNvPr id="3" name="Espace réservé du contenu 2"/>
          <p:cNvSpPr>
            <a:spLocks noGrp="1"/>
          </p:cNvSpPr>
          <p:nvPr>
            <p:ph idx="1"/>
            <p:custDataLst>
              <p:tags r:id="rId2"/>
            </p:custDataLst>
          </p:nvPr>
        </p:nvSpPr>
        <p:spPr>
          <a:xfrm>
            <a:off x="457200" y="1774825"/>
            <a:ext cx="8229600" cy="4822825"/>
          </a:xfrm>
        </p:spPr>
        <p:txBody>
          <a:bodyPr>
            <a:normAutofit/>
          </a:bodyPr>
          <a:lstStyle/>
          <a:p>
            <a:pPr lvl="1">
              <a:buNone/>
              <a:defRPr/>
            </a:pPr>
            <a:r>
              <a:rPr lang="fr-CA" dirty="0" smtClean="0">
                <a:solidFill>
                  <a:srgbClr val="B3ECEF"/>
                </a:solidFill>
              </a:rPr>
              <a:t>   Création d’environnements favorables à la saine alimentation </a:t>
            </a:r>
          </a:p>
          <a:p>
            <a:pPr lvl="1">
              <a:defRPr/>
            </a:pPr>
            <a:r>
              <a:rPr lang="fr-CA" sz="2600" dirty="0" smtClean="0"/>
              <a:t>Viser les boissons sucrées dans leur ensemble</a:t>
            </a:r>
          </a:p>
          <a:p>
            <a:pPr lvl="1">
              <a:defRPr/>
            </a:pPr>
            <a:r>
              <a:rPr lang="fr-CA" sz="2600" dirty="0" smtClean="0"/>
              <a:t>Établir des règles cohérentes dans les différents milieux de vie des jeunes</a:t>
            </a:r>
          </a:p>
          <a:p>
            <a:pPr lvl="2">
              <a:buFont typeface="Wingdings" pitchFamily="2" charset="2"/>
              <a:buChar char="Ø"/>
              <a:defRPr/>
            </a:pPr>
            <a:r>
              <a:rPr lang="fr-CA" sz="2400" dirty="0" smtClean="0"/>
              <a:t>éviter d’offrir des boissons sucrées et </a:t>
            </a:r>
            <a:r>
              <a:rPr lang="fr-CA" sz="2400" dirty="0" err="1" smtClean="0"/>
              <a:t>caféinées</a:t>
            </a:r>
            <a:r>
              <a:rPr lang="fr-CA" sz="2400" dirty="0" smtClean="0"/>
              <a:t> dans les écoles, les maisons des jeunes, les centres de loisirs, etc. </a:t>
            </a:r>
          </a:p>
          <a:p>
            <a:pPr lvl="1">
              <a:defRPr/>
            </a:pPr>
            <a:endParaRPr lang="fr-CA" sz="1500" dirty="0" smtClean="0"/>
          </a:p>
          <a:p>
            <a:pPr lvl="1">
              <a:defRPr/>
            </a:pPr>
            <a:endParaRPr lang="fr-CA" sz="2000" dirty="0" smtClean="0"/>
          </a:p>
          <a:p>
            <a:pPr>
              <a:defRPr/>
            </a:pPr>
            <a:endParaRPr lang="fr-CA" dirty="0" smtClean="0"/>
          </a:p>
          <a:p>
            <a:pPr>
              <a:defRPr/>
            </a:pPr>
            <a:endParaRPr lang="fr-CA" dirty="0" smtClean="0"/>
          </a:p>
          <a:p>
            <a:pPr lvl="1">
              <a:defRPr/>
            </a:pPr>
            <a:endParaRPr lang="fr-C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defRPr/>
            </a:pPr>
            <a:r>
              <a:rPr lang="fr-CA" sz="4000" dirty="0" smtClean="0"/>
              <a:t>Comment intervenir?</a:t>
            </a:r>
            <a:endParaRPr lang="fr-CA" sz="4000" dirty="0"/>
          </a:p>
        </p:txBody>
      </p:sp>
      <p:sp>
        <p:nvSpPr>
          <p:cNvPr id="3" name="Espace réservé du contenu 2"/>
          <p:cNvSpPr>
            <a:spLocks noGrp="1"/>
          </p:cNvSpPr>
          <p:nvPr>
            <p:ph idx="1"/>
            <p:custDataLst>
              <p:tags r:id="rId2"/>
            </p:custDataLst>
          </p:nvPr>
        </p:nvSpPr>
        <p:spPr>
          <a:xfrm>
            <a:off x="457200" y="1774825"/>
            <a:ext cx="8229600" cy="4822825"/>
          </a:xfrm>
        </p:spPr>
        <p:txBody>
          <a:bodyPr>
            <a:normAutofit fontScale="92500" lnSpcReduction="10000"/>
          </a:bodyPr>
          <a:lstStyle/>
          <a:p>
            <a:pPr lvl="1">
              <a:buNone/>
              <a:defRPr/>
            </a:pPr>
            <a:r>
              <a:rPr lang="fr-CA" dirty="0" smtClean="0">
                <a:solidFill>
                  <a:srgbClr val="B3ECEF"/>
                </a:solidFill>
              </a:rPr>
              <a:t>Leçons </a:t>
            </a:r>
            <a:r>
              <a:rPr lang="fr-CA" dirty="0" smtClean="0">
                <a:solidFill>
                  <a:srgbClr val="B3ECEF"/>
                </a:solidFill>
              </a:rPr>
              <a:t>apprises de </a:t>
            </a:r>
            <a:r>
              <a:rPr lang="fr-CA" dirty="0" smtClean="0">
                <a:solidFill>
                  <a:srgbClr val="B3ECEF"/>
                </a:solidFill>
              </a:rPr>
              <a:t>l’expérience en prévention de la toxicomanie</a:t>
            </a:r>
          </a:p>
          <a:p>
            <a:pPr lvl="1">
              <a:defRPr/>
            </a:pPr>
            <a:r>
              <a:rPr lang="fr-CA" sz="2400" kern="1200" dirty="0" smtClean="0">
                <a:solidFill>
                  <a:schemeClr val="bg1"/>
                </a:solidFill>
              </a:rPr>
              <a:t>Les messages normatifs, moralisateurs ou faisant appel à la peur, transmission de connaissances : peu efficaces</a:t>
            </a:r>
          </a:p>
          <a:p>
            <a:pPr lvl="1">
              <a:defRPr/>
            </a:pPr>
            <a:r>
              <a:rPr lang="fr-CA" sz="2400" kern="1200" dirty="0" smtClean="0">
                <a:solidFill>
                  <a:schemeClr val="bg1"/>
                </a:solidFill>
              </a:rPr>
              <a:t>Intervention sur les BE au primaire en ciblant l’ensemble des enfants : faire connaître les BE et promotion involontaire; </a:t>
            </a:r>
          </a:p>
          <a:p>
            <a:pPr lvl="1">
              <a:defRPr/>
            </a:pPr>
            <a:r>
              <a:rPr lang="fr-CA" sz="2400" kern="1200" dirty="0" smtClean="0">
                <a:solidFill>
                  <a:schemeClr val="bg1"/>
                </a:solidFill>
              </a:rPr>
              <a:t>Propos laissant croire que la plupart des jeunes en consomment : normalisation des BE et impression qu’elles sont sans danger; </a:t>
            </a:r>
          </a:p>
          <a:p>
            <a:pPr lvl="1">
              <a:defRPr/>
            </a:pPr>
            <a:r>
              <a:rPr lang="fr-CA" sz="2400" kern="1200" dirty="0" smtClean="0">
                <a:solidFill>
                  <a:schemeClr val="bg1"/>
                </a:solidFill>
              </a:rPr>
              <a:t>Interdiction ou diabolisation: </a:t>
            </a:r>
            <a:r>
              <a:rPr lang="fr-CA" sz="2400" kern="1200" dirty="0" smtClean="0">
                <a:solidFill>
                  <a:schemeClr val="bg1"/>
                </a:solidFill>
                <a:sym typeface="Symbol"/>
              </a:rPr>
              <a:t> </a:t>
            </a:r>
            <a:r>
              <a:rPr lang="fr-CA" sz="2400" kern="1200" dirty="0" smtClean="0">
                <a:solidFill>
                  <a:schemeClr val="bg1"/>
                </a:solidFill>
              </a:rPr>
              <a:t>curiosité et attrait;</a:t>
            </a:r>
          </a:p>
          <a:p>
            <a:pPr lvl="1">
              <a:defRPr/>
            </a:pPr>
            <a:r>
              <a:rPr lang="fr-CA" sz="2400" kern="1200" dirty="0" smtClean="0">
                <a:solidFill>
                  <a:schemeClr val="bg1"/>
                </a:solidFill>
              </a:rPr>
              <a:t>Cibler les BE : donner l’impression que les autres boissons sucrées ou contenant de la caféine sont acceptables</a:t>
            </a:r>
          </a:p>
          <a:p>
            <a:pPr lvl="1">
              <a:defRPr/>
            </a:pPr>
            <a:endParaRPr lang="fr-CA" sz="2600" dirty="0" smtClean="0">
              <a:solidFill>
                <a:schemeClr val="bg1"/>
              </a:solidFill>
            </a:endParaRPr>
          </a:p>
          <a:p>
            <a:pPr lvl="1">
              <a:defRPr/>
            </a:pPr>
            <a:endParaRPr lang="fr-CA" sz="1500" dirty="0" smtClean="0">
              <a:solidFill>
                <a:schemeClr val="bg1"/>
              </a:solidFill>
            </a:endParaRPr>
          </a:p>
          <a:p>
            <a:pPr lvl="1">
              <a:defRPr/>
            </a:pPr>
            <a:endParaRPr lang="fr-CA" sz="2000" dirty="0" smtClean="0"/>
          </a:p>
          <a:p>
            <a:pPr>
              <a:defRPr/>
            </a:pPr>
            <a:endParaRPr lang="fr-CA" dirty="0" smtClean="0"/>
          </a:p>
          <a:p>
            <a:pPr>
              <a:defRPr/>
            </a:pPr>
            <a:endParaRPr lang="fr-CA" dirty="0" smtClean="0"/>
          </a:p>
          <a:p>
            <a:pPr lvl="1">
              <a:defRPr/>
            </a:pPr>
            <a:endParaRPr lang="fr-C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defRPr/>
            </a:pPr>
            <a:r>
              <a:rPr lang="fr-CA" sz="4000" dirty="0" smtClean="0"/>
              <a:t>Comment intervenir?</a:t>
            </a:r>
            <a:endParaRPr lang="fr-CA" sz="4000" dirty="0"/>
          </a:p>
        </p:txBody>
      </p:sp>
      <p:sp>
        <p:nvSpPr>
          <p:cNvPr id="3" name="Espace réservé du contenu 2"/>
          <p:cNvSpPr>
            <a:spLocks noGrp="1"/>
          </p:cNvSpPr>
          <p:nvPr>
            <p:ph idx="1"/>
            <p:custDataLst>
              <p:tags r:id="rId2"/>
            </p:custDataLst>
          </p:nvPr>
        </p:nvSpPr>
        <p:spPr>
          <a:xfrm>
            <a:off x="457200" y="1774825"/>
            <a:ext cx="8229600" cy="4822825"/>
          </a:xfrm>
        </p:spPr>
        <p:txBody>
          <a:bodyPr>
            <a:normAutofit/>
          </a:bodyPr>
          <a:lstStyle/>
          <a:p>
            <a:pPr lvl="1">
              <a:buNone/>
              <a:defRPr/>
            </a:pPr>
            <a:r>
              <a:rPr lang="fr-CA" dirty="0" smtClean="0">
                <a:solidFill>
                  <a:srgbClr val="B3ECEF"/>
                </a:solidFill>
              </a:rPr>
              <a:t>Éducation et sensibilisation</a:t>
            </a:r>
          </a:p>
          <a:p>
            <a:pPr lvl="1">
              <a:defRPr/>
            </a:pPr>
            <a:r>
              <a:rPr lang="fr-CA" sz="2600" dirty="0" smtClean="0"/>
              <a:t>Cibler les adultes en premier lieu:</a:t>
            </a:r>
          </a:p>
          <a:p>
            <a:pPr lvl="2">
              <a:defRPr/>
            </a:pPr>
            <a:r>
              <a:rPr lang="fr-CA" sz="2400" dirty="0" smtClean="0"/>
              <a:t>Parents et intervenants qui agissent auprès des jeunes (ex.: enseignants, entraîneurs sportifs)</a:t>
            </a:r>
          </a:p>
          <a:p>
            <a:pPr lvl="2">
              <a:defRPr/>
            </a:pPr>
            <a:r>
              <a:rPr lang="fr-CA" sz="2400" dirty="0" smtClean="0"/>
              <a:t>Professionnels de la santé</a:t>
            </a:r>
          </a:p>
          <a:p>
            <a:pPr lvl="1">
              <a:defRPr/>
            </a:pPr>
            <a:r>
              <a:rPr lang="fr-CA" sz="2600" dirty="0" smtClean="0"/>
              <a:t>Interventions auprès des jeunes : </a:t>
            </a:r>
          </a:p>
          <a:p>
            <a:pPr lvl="2">
              <a:defRPr/>
            </a:pPr>
            <a:r>
              <a:rPr lang="fr-CA" sz="2400" dirty="0" smtClean="0"/>
              <a:t>respecter les recommandations en matière de promotion de saines habitudes de vie pour favoriser leur efficacité et limiter les effets pervers</a:t>
            </a:r>
            <a:endParaRPr lang="fr-CA" sz="2600" dirty="0" smtClean="0"/>
          </a:p>
          <a:p>
            <a:pPr lvl="2">
              <a:defRPr/>
            </a:pPr>
            <a:endParaRPr lang="fr-CA" sz="2600" dirty="0" smtClean="0"/>
          </a:p>
          <a:p>
            <a:pPr lvl="1">
              <a:defRPr/>
            </a:pPr>
            <a:endParaRPr lang="fr-CA" sz="1500" dirty="0" smtClean="0"/>
          </a:p>
          <a:p>
            <a:pPr lvl="1">
              <a:defRPr/>
            </a:pPr>
            <a:endParaRPr lang="fr-CA" sz="2000" dirty="0" smtClean="0"/>
          </a:p>
          <a:p>
            <a:pPr>
              <a:defRPr/>
            </a:pPr>
            <a:endParaRPr lang="fr-CA" dirty="0" smtClean="0"/>
          </a:p>
          <a:p>
            <a:pPr>
              <a:defRPr/>
            </a:pPr>
            <a:endParaRPr lang="fr-CA" dirty="0" smtClean="0"/>
          </a:p>
          <a:p>
            <a:pPr lvl="1">
              <a:defRPr/>
            </a:pPr>
            <a:endParaRPr lang="fr-C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custDataLst>
              <p:tags r:id="rId1"/>
            </p:custDataLst>
          </p:nvPr>
        </p:nvPicPr>
        <p:blipFill>
          <a:blip r:embed="rId6" cstate="print"/>
          <a:srcRect/>
          <a:stretch>
            <a:fillRect/>
          </a:stretch>
        </p:blipFill>
        <p:spPr bwMode="auto">
          <a:xfrm>
            <a:off x="5076056" y="1916832"/>
            <a:ext cx="3048443" cy="3933056"/>
          </a:xfrm>
          <a:prstGeom prst="rect">
            <a:avLst/>
          </a:prstGeom>
          <a:noFill/>
          <a:ln w="3175">
            <a:solidFill>
              <a:schemeClr val="tx1">
                <a:alpha val="73000"/>
              </a:schemeClr>
            </a:solidFill>
            <a:miter lim="800000"/>
            <a:headEnd/>
            <a:tailEnd/>
          </a:ln>
        </p:spPr>
      </p:pic>
      <p:sp>
        <p:nvSpPr>
          <p:cNvPr id="12" name="Titre 8"/>
          <p:cNvSpPr txBox="1">
            <a:spLocks/>
          </p:cNvSpPr>
          <p:nvPr>
            <p:custDataLst>
              <p:tags r:id="rId2"/>
            </p:custDataLst>
          </p:nvPr>
        </p:nvSpPr>
        <p:spPr>
          <a:xfrm>
            <a:off x="179512" y="116632"/>
            <a:ext cx="8784976" cy="1296144"/>
          </a:xfrm>
          <a:prstGeom prst="rect">
            <a:avLst/>
          </a:prstGeom>
        </p:spPr>
        <p:txBody>
          <a:bodyPr vert="horz" lIns="73152" rIns="45720" bIns="0" rtlCol="0" anchor="b">
            <a:normAutofit fontScale="85000" lnSpcReduction="10000"/>
            <a:scene3d>
              <a:camera prst="orthographicFront"/>
              <a:lightRig rig="threePt" dir="t">
                <a:rot lat="0" lon="0" rev="4800000"/>
              </a:lightRig>
            </a:scene3d>
            <a:sp3d prstMaterial="matte"/>
          </a:bodyPr>
          <a:lstStyle/>
          <a:p>
            <a:pPr marL="180975" fontAlgn="auto">
              <a:spcBef>
                <a:spcPts val="0"/>
              </a:spcBef>
              <a:spcAft>
                <a:spcPts val="0"/>
              </a:spcAft>
              <a:defRPr/>
            </a:pPr>
            <a:r>
              <a:rPr lang="fr-CA" sz="2400" dirty="0" smtClean="0">
                <a:solidFill>
                  <a:schemeClr val="bg1"/>
                </a:solidFill>
              </a:rPr>
              <a:t>Cette présentation est basée sur le TOPO  </a:t>
            </a:r>
            <a:r>
              <a:rPr lang="fr-CA" sz="2400" i="1" dirty="0" smtClean="0">
                <a:solidFill>
                  <a:schemeClr val="bg1"/>
                </a:solidFill>
              </a:rPr>
              <a:t>Boissons énergisantes : entre menace et banalisation (Mise à jour) </a:t>
            </a:r>
            <a:r>
              <a:rPr lang="fr-CA" sz="2400" dirty="0" smtClean="0">
                <a:solidFill>
                  <a:schemeClr val="bg1"/>
                </a:solidFill>
              </a:rPr>
              <a:t>et sur la synthèse des connaissances </a:t>
            </a:r>
            <a:r>
              <a:rPr lang="fr-CA" sz="2400" i="1" dirty="0" smtClean="0">
                <a:solidFill>
                  <a:schemeClr val="bg1"/>
                </a:solidFill>
              </a:rPr>
              <a:t>Boissons énergisantes : risques reliés à la santé et perspectives de santé publique</a:t>
            </a:r>
            <a:r>
              <a:rPr lang="fr-CA" sz="2400" dirty="0" smtClean="0">
                <a:solidFill>
                  <a:schemeClr val="bg1"/>
                </a:solidFill>
              </a:rPr>
              <a:t> qui sont disponibles au : http://www.inspq.qc.ca</a:t>
            </a:r>
            <a:endParaRPr kumimoji="0" lang="fr-CA" sz="2400" i="0" u="none" strike="noStrike" kern="1200" cap="none" spc="0" normalizeH="0" baseline="0" noProof="0" dirty="0">
              <a:ln>
                <a:noFill/>
              </a:ln>
              <a:solidFill>
                <a:schemeClr val="bg1"/>
              </a:solidFill>
              <a:effectLst/>
              <a:uLnTx/>
              <a:uFillTx/>
              <a:latin typeface="+mj-lt"/>
              <a:ea typeface="+mj-ea"/>
              <a:cs typeface="+mj-cs"/>
            </a:endParaRPr>
          </a:p>
        </p:txBody>
      </p:sp>
      <p:pic>
        <p:nvPicPr>
          <p:cNvPr id="2" name="Picture 2"/>
          <p:cNvPicPr>
            <a:picLocks noChangeAspect="1" noChangeArrowheads="1"/>
          </p:cNvPicPr>
          <p:nvPr>
            <p:custDataLst>
              <p:tags r:id="rId3"/>
            </p:custDataLst>
          </p:nvPr>
        </p:nvPicPr>
        <p:blipFill>
          <a:blip r:embed="rId7" cstate="print"/>
          <a:srcRect/>
          <a:stretch>
            <a:fillRect/>
          </a:stretch>
        </p:blipFill>
        <p:spPr bwMode="auto">
          <a:xfrm>
            <a:off x="1043608" y="1916832"/>
            <a:ext cx="3063459" cy="396044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p:cNvSpPr>
          <p:nvPr>
            <p:ph type="title"/>
            <p:custDataLst>
              <p:tags r:id="rId1"/>
            </p:custDataLst>
          </p:nvPr>
        </p:nvSpPr>
        <p:spPr bwMode="auto">
          <a:xfrm>
            <a:off x="467544" y="1700808"/>
            <a:ext cx="8208912" cy="4104456"/>
          </a:xfrm>
        </p:spPr>
        <p:txBody>
          <a:bodyPr wrap="square" tIns="45720" bIns="45720" numCol="1" anchorCtr="0" compatLnSpc="1">
            <a:prstTxWarp prst="textNoShape">
              <a:avLst/>
            </a:prstTxWarp>
          </a:bodyPr>
          <a:lstStyle/>
          <a:p>
            <a:pPr>
              <a:defRPr/>
            </a:pPr>
            <a:r>
              <a:rPr lang="fr-CA" sz="3600" b="0" dirty="0" smtClean="0">
                <a:effectLst>
                  <a:outerShdw blurRad="38100" dist="38100" dir="2700000" algn="tl">
                    <a:srgbClr val="C0C0C0"/>
                  </a:outerShdw>
                </a:effectLst>
              </a:rPr>
              <a:t>Quelle </a:t>
            </a:r>
            <a:r>
              <a:rPr lang="fr-CA" sz="3600" b="0" dirty="0" smtClean="0">
                <a:effectLst>
                  <a:outerShdw blurRad="38100" dist="38100" dir="2700000" algn="tl">
                    <a:srgbClr val="C0C0C0"/>
                  </a:outerShdw>
                </a:effectLst>
              </a:rPr>
              <a:t>est l’ampleur de la consommation de boissons énergisantes chez les jeunes?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lstStyle/>
          <a:p>
            <a:pPr lvl="1">
              <a:defRPr/>
            </a:pPr>
            <a:r>
              <a:rPr lang="fr-CA" sz="4000" dirty="0" smtClean="0"/>
              <a:t>Données de consommation </a:t>
            </a:r>
            <a:r>
              <a:rPr lang="fr-CA" kern="1200" dirty="0" smtClean="0">
                <a:solidFill>
                  <a:srgbClr val="B3ECEF"/>
                </a:solidFill>
              </a:rPr>
              <a:t>EQSJS 2010-2011</a:t>
            </a:r>
            <a:endParaRPr lang="fr-CA" sz="4000" dirty="0"/>
          </a:p>
        </p:txBody>
      </p:sp>
      <p:sp>
        <p:nvSpPr>
          <p:cNvPr id="3" name="Espace réservé du contenu 2"/>
          <p:cNvSpPr>
            <a:spLocks noGrp="1"/>
          </p:cNvSpPr>
          <p:nvPr>
            <p:ph idx="1"/>
            <p:custDataLst>
              <p:tags r:id="rId2"/>
            </p:custDataLst>
          </p:nvPr>
        </p:nvSpPr>
        <p:spPr>
          <a:xfrm>
            <a:off x="107504" y="1484313"/>
            <a:ext cx="8893175" cy="4825007"/>
          </a:xfrm>
        </p:spPr>
        <p:txBody>
          <a:bodyPr rtlCol="0">
            <a:normAutofit/>
          </a:bodyPr>
          <a:lstStyle/>
          <a:p>
            <a:pPr lvl="1"/>
            <a:r>
              <a:rPr lang="fr-CA" sz="2400" kern="1200" dirty="0" smtClean="0">
                <a:solidFill>
                  <a:schemeClr val="bg1"/>
                </a:solidFill>
              </a:rPr>
              <a:t>24,5 % des jeunes du secondaire consomment des </a:t>
            </a:r>
            <a:r>
              <a:rPr lang="fr-CA" sz="2400" b="1" kern="1200" dirty="0" smtClean="0">
                <a:solidFill>
                  <a:schemeClr val="bg1"/>
                </a:solidFill>
              </a:rPr>
              <a:t>boissons sucrées</a:t>
            </a:r>
            <a:r>
              <a:rPr lang="fr-CA" sz="2400" kern="1200" dirty="0" smtClean="0">
                <a:solidFill>
                  <a:schemeClr val="bg1"/>
                </a:solidFill>
              </a:rPr>
              <a:t> tous les jours </a:t>
            </a:r>
            <a:r>
              <a:rPr lang="fr-CA" sz="2200" kern="1200" dirty="0" smtClean="0">
                <a:solidFill>
                  <a:schemeClr val="bg1"/>
                </a:solidFill>
              </a:rPr>
              <a:t>(boissons aux fruits, boissons gazeuses, boissons pour sportifs, boissons énergisantes)</a:t>
            </a:r>
            <a:endParaRPr lang="fr-FR" sz="2200" dirty="0" smtClean="0">
              <a:solidFill>
                <a:schemeClr val="bg1"/>
              </a:solidFill>
            </a:endParaRPr>
          </a:p>
          <a:p>
            <a:pPr lvl="2"/>
            <a:r>
              <a:rPr lang="fr-CA" sz="2400" kern="1200" dirty="0" smtClean="0">
                <a:solidFill>
                  <a:schemeClr val="bg1"/>
                </a:solidFill>
              </a:rPr>
              <a:t>1,5% consomment des </a:t>
            </a:r>
            <a:r>
              <a:rPr lang="fr-CA" sz="2400" b="1" kern="1200" dirty="0" smtClean="0">
                <a:solidFill>
                  <a:schemeClr val="bg1"/>
                </a:solidFill>
              </a:rPr>
              <a:t>boissons énergisantes</a:t>
            </a:r>
            <a:r>
              <a:rPr lang="fr-CA" sz="2400" kern="1200" dirty="0" smtClean="0">
                <a:solidFill>
                  <a:schemeClr val="bg1"/>
                </a:solidFill>
              </a:rPr>
              <a:t> tous les jours</a:t>
            </a:r>
          </a:p>
          <a:p>
            <a:pPr lvl="2"/>
            <a:r>
              <a:rPr lang="fr-CA" sz="2400" kern="1200" dirty="0" smtClean="0">
                <a:solidFill>
                  <a:schemeClr val="bg1"/>
                </a:solidFill>
              </a:rPr>
              <a:t>17 % en consomment deux fois ou plus par mois</a:t>
            </a:r>
            <a:endParaRPr lang="fr-FR" sz="2400" dirty="0" smtClean="0">
              <a:solidFill>
                <a:schemeClr val="bg1"/>
              </a:solidFill>
            </a:endParaRPr>
          </a:p>
          <a:p>
            <a:pPr lvl="1"/>
            <a:endParaRPr lang="fr-FR" sz="2400" dirty="0" smtClean="0">
              <a:solidFill>
                <a:schemeClr val="bg1"/>
              </a:solidFill>
            </a:endParaRPr>
          </a:p>
          <a:p>
            <a:pPr eaLnBrk="1" hangingPunct="1">
              <a:defRPr/>
            </a:pPr>
            <a:endParaRPr lang="fr-CA" sz="3000" dirty="0" smtClean="0"/>
          </a:p>
          <a:p>
            <a:pPr lvl="1" eaLnBrk="1" hangingPunct="1">
              <a:defRPr/>
            </a:pPr>
            <a:endParaRPr lang="fr-CA" sz="2600" dirty="0" smtClean="0"/>
          </a:p>
          <a:p>
            <a:pPr lvl="1" eaLnBrk="1" hangingPunct="1">
              <a:defRPr/>
            </a:pPr>
            <a:endParaRPr lang="fr-CA" sz="2600" dirty="0" smtClean="0"/>
          </a:p>
          <a:p>
            <a:pPr marL="731520" lvl="1" indent="-274320" eaLnBrk="1" fontAlgn="auto" hangingPunct="1">
              <a:spcAft>
                <a:spcPts val="0"/>
              </a:spcAft>
              <a:buFont typeface="Wingdings"/>
              <a:buNone/>
              <a:defRPr/>
            </a:pPr>
            <a:endParaRPr lang="fr-CA" dirty="0"/>
          </a:p>
        </p:txBody>
      </p:sp>
      <p:pic>
        <p:nvPicPr>
          <p:cNvPr id="6" name="Image 5" descr="Fréquence de consommation BE.jpg"/>
          <p:cNvPicPr>
            <a:picLocks noChangeAspect="1"/>
          </p:cNvPicPr>
          <p:nvPr>
            <p:custDataLst>
              <p:tags r:id="rId3"/>
            </p:custDataLst>
          </p:nvPr>
        </p:nvPicPr>
        <p:blipFill>
          <a:blip r:embed="rId6" cstate="print"/>
          <a:stretch>
            <a:fillRect/>
          </a:stretch>
        </p:blipFill>
        <p:spPr>
          <a:xfrm>
            <a:off x="323528" y="4077072"/>
            <a:ext cx="8497824" cy="246278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custDataLst>
              <p:tags r:id="rId1"/>
            </p:custDataLst>
          </p:nvPr>
        </p:nvSpPr>
        <p:spPr bwMode="auto">
          <a:xfrm>
            <a:off x="467544" y="1700808"/>
            <a:ext cx="8204448" cy="1362075"/>
          </a:xfrm>
        </p:spPr>
        <p:txBody>
          <a:bodyPr wrap="square" tIns="45720" bIns="45720" numCol="1" anchorCtr="0" compatLnSpc="1">
            <a:prstTxWarp prst="textNoShape">
              <a:avLst/>
            </a:prstTxWarp>
          </a:bodyPr>
          <a:lstStyle/>
          <a:p>
            <a:pPr>
              <a:defRPr/>
            </a:pPr>
            <a:r>
              <a:rPr lang="fr-CA" sz="3600" b="0" dirty="0" smtClean="0">
                <a:effectLst>
                  <a:outerShdw blurRad="38100" dist="38100" dir="2700000" algn="tl">
                    <a:srgbClr val="C0C0C0"/>
                  </a:outerShdw>
                </a:effectLst>
              </a:rPr>
              <a:t>Quels sont les effets des boissons énergisantes sur la santé?</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7544" y="332656"/>
            <a:ext cx="8208912" cy="1075520"/>
          </a:xfrm>
        </p:spPr>
        <p:txBody>
          <a:bodyPr/>
          <a:lstStyle/>
          <a:p>
            <a:pPr eaLnBrk="1" hangingPunct="1">
              <a:defRPr/>
            </a:pPr>
            <a:r>
              <a:rPr lang="fr-CA" sz="4200" dirty="0" smtClean="0"/>
              <a:t>Effets sur la santé </a:t>
            </a:r>
            <a:endParaRPr lang="fr-CA" sz="4200" u="sng" dirty="0"/>
          </a:p>
        </p:txBody>
      </p:sp>
      <p:sp>
        <p:nvSpPr>
          <p:cNvPr id="17411" name="Espace réservé du contenu 2"/>
          <p:cNvSpPr>
            <a:spLocks noGrp="1"/>
          </p:cNvSpPr>
          <p:nvPr>
            <p:ph idx="1"/>
            <p:custDataLst>
              <p:tags r:id="rId2"/>
            </p:custDataLst>
          </p:nvPr>
        </p:nvSpPr>
        <p:spPr>
          <a:xfrm>
            <a:off x="467543" y="1628775"/>
            <a:ext cx="8208913" cy="4536529"/>
          </a:xfrm>
        </p:spPr>
        <p:txBody>
          <a:bodyPr/>
          <a:lstStyle/>
          <a:p>
            <a:r>
              <a:rPr lang="fr-CA" sz="3000" dirty="0" smtClean="0"/>
              <a:t>Effets des boissons énergisantes:</a:t>
            </a:r>
          </a:p>
          <a:p>
            <a:pPr lvl="1"/>
            <a:r>
              <a:rPr lang="fr-CA" sz="2400" dirty="0" smtClean="0"/>
              <a:t>Peu étudiés</a:t>
            </a:r>
            <a:endParaRPr lang="fr-CA" sz="3000" dirty="0" smtClean="0"/>
          </a:p>
          <a:p>
            <a:r>
              <a:rPr lang="fr-CA" sz="3000" dirty="0" smtClean="0"/>
              <a:t>Effets des différents ingrédients</a:t>
            </a:r>
            <a:r>
              <a:rPr lang="fr-CA" sz="3000" b="1" dirty="0" smtClean="0"/>
              <a:t> </a:t>
            </a:r>
            <a:r>
              <a:rPr lang="fr-CA" sz="3000" dirty="0" smtClean="0"/>
              <a:t>:</a:t>
            </a:r>
          </a:p>
          <a:p>
            <a:pPr lvl="1">
              <a:buFont typeface="Arial" pitchFamily="34" charset="0"/>
              <a:buChar char="•"/>
            </a:pPr>
            <a:r>
              <a:rPr lang="fr-CA" sz="2600" dirty="0" smtClean="0"/>
              <a:t>Caféine et sucre : principaux ingrédients posant des risques ou ayant des effets indésirables potentiels pour la santé</a:t>
            </a:r>
          </a:p>
          <a:p>
            <a:pPr lvl="1">
              <a:buFont typeface="Arial" pitchFamily="34" charset="0"/>
              <a:buChar char="•"/>
            </a:pPr>
            <a:r>
              <a:rPr lang="fr-CA" sz="2600" dirty="0" smtClean="0"/>
              <a:t>Autres ingrédients : peu d’effets indésirables à court terme dans les teneurs présentes dans les boissons énergisantes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custDataLst>
              <p:tags r:id="rId1"/>
            </p:custDataLst>
          </p:nvPr>
        </p:nvSpPr>
        <p:spPr bwMode="auto">
          <a:xfrm>
            <a:off x="467544" y="1700808"/>
            <a:ext cx="8136904" cy="4068167"/>
          </a:xfrm>
        </p:spPr>
        <p:txBody>
          <a:bodyPr wrap="square" tIns="45720" bIns="45720" numCol="1" anchorCtr="0" compatLnSpc="1">
            <a:prstTxWarp prst="textNoShape">
              <a:avLst/>
            </a:prstTxWarp>
          </a:bodyPr>
          <a:lstStyle/>
          <a:p>
            <a:pPr>
              <a:defRPr/>
            </a:pPr>
            <a:r>
              <a:rPr lang="fr-CA" sz="3600" b="0" dirty="0" smtClean="0">
                <a:effectLst>
                  <a:outerShdw blurRad="38100" dist="38100" dir="2700000" algn="tl">
                    <a:srgbClr val="C0C0C0"/>
                  </a:outerShdw>
                </a:effectLst>
              </a:rPr>
              <a:t>Quels sont les effets possibles de la consommation de caféine?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pptINSPQ_vertFonce">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Verdan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pptINSPQ_vertFonce</Template>
  <TotalTime>8012</TotalTime>
  <Words>3578</Words>
  <Application>Microsoft Office PowerPoint</Application>
  <PresentationFormat>Affichage à l'écran (4:3)</PresentationFormat>
  <Paragraphs>432</Paragraphs>
  <Slides>47</Slides>
  <Notes>47</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pptINSPQ_vertFonce</vt:lpstr>
      <vt:lpstr>Boissons énergisantes : </vt:lpstr>
      <vt:lpstr>Contexte de la mise à jour</vt:lpstr>
      <vt:lpstr>Qu’est-ce qu’une boisson énergisante?</vt:lpstr>
      <vt:lpstr>Qu’est-ce qu’une boisson énergisante ?</vt:lpstr>
      <vt:lpstr>Quelle est l’ampleur de la consommation de boissons énergisantes chez les jeunes?</vt:lpstr>
      <vt:lpstr>Données de consommation EQSJS 2010-2011</vt:lpstr>
      <vt:lpstr>Quels sont les effets des boissons énergisantes sur la santé?</vt:lpstr>
      <vt:lpstr>Effets sur la santé </vt:lpstr>
      <vt:lpstr>Quels sont les effets possibles de la consommation de caféine?</vt:lpstr>
      <vt:lpstr>Effets de la consommation de caféine</vt:lpstr>
      <vt:lpstr>Effets de la consommation de caféine</vt:lpstr>
      <vt:lpstr>Effets de la consommation de caféine</vt:lpstr>
      <vt:lpstr>Effets de la consommation de caféine</vt:lpstr>
      <vt:lpstr>Quelles sont les nouvelles exigences règlementaires?</vt:lpstr>
      <vt:lpstr>Règlementation en tant qu’aliment </vt:lpstr>
      <vt:lpstr>Règlementation</vt:lpstr>
      <vt:lpstr>Règlementation</vt:lpstr>
      <vt:lpstr>Quelle est la teneur en caféine des boissons énergisantes?</vt:lpstr>
      <vt:lpstr>Teneur en caféine </vt:lpstr>
      <vt:lpstr>Les boissons énergisantes peuvent-elles entraîner un apport excessif en caféine?</vt:lpstr>
      <vt:lpstr>Impact sur l’apport total en caféine</vt:lpstr>
      <vt:lpstr>Impact sur l’apport total en caféine</vt:lpstr>
      <vt:lpstr>Impact sur l’apport total en caféine</vt:lpstr>
      <vt:lpstr>Quels symptômes les jeunes sont-ils susceptibles de ressentir?</vt:lpstr>
      <vt:lpstr>Effets potentiels </vt:lpstr>
      <vt:lpstr>Qu’en est-il des effets du mélange avec l’alcool?</vt:lpstr>
      <vt:lpstr>Risques liés au mélange avec l’alcool</vt:lpstr>
      <vt:lpstr>Est-ce que les boissons énergisantes et l’activité physique font bon ménage?</vt:lpstr>
      <vt:lpstr>Consommation lors d’activité physique</vt:lpstr>
      <vt:lpstr>Impact de la consommation lors d’activités physiques</vt:lpstr>
      <vt:lpstr>Quels sont les impacts liés au contenu en sucre des boissons énergisantes?</vt:lpstr>
      <vt:lpstr>Impacts sur le poids et la santé dentaire</vt:lpstr>
      <vt:lpstr>Les pratiques de mise en marché des boissons énergisantes favorisent-elles un usage sécuritaire?</vt:lpstr>
      <vt:lpstr>Modalités de mise en marché</vt:lpstr>
      <vt:lpstr>Modalités de mise en marché</vt:lpstr>
      <vt:lpstr>Stratégies de promotion</vt:lpstr>
      <vt:lpstr>Stratégies de promotion </vt:lpstr>
      <vt:lpstr>Stratégies de promotion</vt:lpstr>
      <vt:lpstr>Quel niveau de risque les boissons énergisantes représentent-elles pour la santé des jeunes?</vt:lpstr>
      <vt:lpstr>Impact sur la santé des jeunes</vt:lpstr>
      <vt:lpstr>Impact sur la santé des jeunes</vt:lpstr>
      <vt:lpstr>Quelles sont les implications pour la pratique?</vt:lpstr>
      <vt:lpstr>À surveiller</vt:lpstr>
      <vt:lpstr>Comment intervenir?</vt:lpstr>
      <vt:lpstr>Comment intervenir?</vt:lpstr>
      <vt:lpstr>Comment intervenir?</vt:lpstr>
      <vt:lpstr>Diapositive 47</vt:lpstr>
    </vt:vector>
  </TitlesOfParts>
  <Company>Institut National de Santé Public du Québec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Page titre</dc:title>
  <dc:creator>Laurie Plamondon</dc:creator>
  <cp:lastModifiedBy>oucsou01</cp:lastModifiedBy>
  <cp:revision>1259</cp:revision>
  <dcterms:created xsi:type="dcterms:W3CDTF">2010-08-18T14:07:40Z</dcterms:created>
  <dcterms:modified xsi:type="dcterms:W3CDTF">2013-09-24T15:36:55Z</dcterms:modified>
</cp:coreProperties>
</file>