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slideLayouts/slideLayout13.xml" ContentType="application/vnd.openxmlformats-officedocument.presentationml.slideLayout+xml"/>
  <Override PartName="/ppt/theme/theme10.xml" ContentType="application/vnd.openxmlformats-officedocument.theme+xml"/>
  <Override PartName="/ppt/slideLayouts/slideLayout14.xml" ContentType="application/vnd.openxmlformats-officedocument.presentationml.slideLayout+xml"/>
  <Override PartName="/ppt/theme/theme11.xml" ContentType="application/vnd.openxmlformats-officedocument.theme+xml"/>
  <Override PartName="/ppt/slideLayouts/slideLayout1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1.xml" ContentType="application/vnd.openxmlformats-officedocument.presentationml.notesSlide+xml"/>
  <Override PartName="/ppt/tags/tag2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4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20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1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2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23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55" r:id="rId5"/>
    <p:sldMasterId id="2147483657" r:id="rId6"/>
    <p:sldMasterId id="2147483659" r:id="rId7"/>
    <p:sldMasterId id="2147483661" r:id="rId8"/>
    <p:sldMasterId id="2147483663" r:id="rId9"/>
    <p:sldMasterId id="2147483665" r:id="rId10"/>
    <p:sldMasterId id="2147483667" r:id="rId11"/>
    <p:sldMasterId id="2147483669" r:id="rId12"/>
    <p:sldMasterId id="2147483671" r:id="rId13"/>
    <p:sldMasterId id="2147483673" r:id="rId14"/>
    <p:sldMasterId id="2147483675" r:id="rId15"/>
  </p:sldMasterIdLst>
  <p:notesMasterIdLst>
    <p:notesMasterId r:id="rId60"/>
  </p:notesMasterIdLst>
  <p:sldIdLst>
    <p:sldId id="350" r:id="rId16"/>
    <p:sldId id="1418" r:id="rId17"/>
    <p:sldId id="1478" r:id="rId18"/>
    <p:sldId id="1479" r:id="rId19"/>
    <p:sldId id="1480" r:id="rId20"/>
    <p:sldId id="1481" r:id="rId21"/>
    <p:sldId id="1482" r:id="rId22"/>
    <p:sldId id="1483" r:id="rId23"/>
    <p:sldId id="1484" r:id="rId24"/>
    <p:sldId id="1435" r:id="rId25"/>
    <p:sldId id="1436" r:id="rId26"/>
    <p:sldId id="1437" r:id="rId27"/>
    <p:sldId id="1443" r:id="rId28"/>
    <p:sldId id="1444" r:id="rId29"/>
    <p:sldId id="1440" r:id="rId30"/>
    <p:sldId id="1449" r:id="rId31"/>
    <p:sldId id="1452" r:id="rId32"/>
    <p:sldId id="1455" r:id="rId33"/>
    <p:sldId id="1453" r:id="rId34"/>
    <p:sldId id="1459" r:id="rId35"/>
    <p:sldId id="1458" r:id="rId36"/>
    <p:sldId id="1460" r:id="rId37"/>
    <p:sldId id="1461" r:id="rId38"/>
    <p:sldId id="1462" r:id="rId39"/>
    <p:sldId id="1463" r:id="rId40"/>
    <p:sldId id="1476" r:id="rId41"/>
    <p:sldId id="1464" r:id="rId42"/>
    <p:sldId id="1465" r:id="rId43"/>
    <p:sldId id="1466" r:id="rId44"/>
    <p:sldId id="1467" r:id="rId45"/>
    <p:sldId id="1468" r:id="rId46"/>
    <p:sldId id="1469" r:id="rId47"/>
    <p:sldId id="1441" r:id="rId48"/>
    <p:sldId id="1442" r:id="rId49"/>
    <p:sldId id="1447" r:id="rId50"/>
    <p:sldId id="1448" r:id="rId51"/>
    <p:sldId id="1446" r:id="rId52"/>
    <p:sldId id="1477" r:id="rId53"/>
    <p:sldId id="1457" r:id="rId54"/>
    <p:sldId id="1425" r:id="rId55"/>
    <p:sldId id="1426" r:id="rId56"/>
    <p:sldId id="1427" r:id="rId57"/>
    <p:sldId id="1217" r:id="rId58"/>
    <p:sldId id="1201" r:id="rId59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24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Élyse Boivin" initials="ÉB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819A"/>
    <a:srgbClr val="B31E3A"/>
    <a:srgbClr val="FFB3C1"/>
    <a:srgbClr val="EBB9B2"/>
    <a:srgbClr val="9BCFE6"/>
    <a:srgbClr val="303030"/>
    <a:srgbClr val="D7D7D7"/>
    <a:srgbClr val="F7F7F7"/>
    <a:srgbClr val="005566"/>
    <a:srgbClr val="EF75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78822" autoAdjust="0"/>
  </p:normalViewPr>
  <p:slideViewPr>
    <p:cSldViewPr showGuides="1">
      <p:cViewPr varScale="1">
        <p:scale>
          <a:sx n="92" d="100"/>
          <a:sy n="92" d="100"/>
        </p:scale>
        <p:origin x="1374" y="66"/>
      </p:cViewPr>
      <p:guideLst>
        <p:guide orient="horz" pos="3072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61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6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421EB-E551-47DB-AE44-75FD59C79CC7}" type="datetimeFigureOut">
              <a:rPr lang="fr-FR" smtClean="0"/>
              <a:pPr/>
              <a:t>06/02/2019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2B045-B6FE-46EB-8016-29C233CE9AF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087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Démarrer</a:t>
            </a:r>
            <a:r>
              <a:rPr lang="fr-CA" baseline="0" dirty="0" smtClean="0"/>
              <a:t> l’enregistrement BYS</a:t>
            </a:r>
          </a:p>
          <a:p>
            <a:r>
              <a:rPr lang="fr-CA" baseline="0" dirty="0" smtClean="0"/>
              <a:t>Démarrer l’enregistrement au téléphone * 21</a:t>
            </a:r>
            <a:endParaRPr lang="fr-CA" dirty="0" smtClean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B045-B6FE-46EB-8016-29C233CE9AF0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584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FR" dirty="0" smtClean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B2C1-DAF5-45D6-8D5D-4C7504CE4546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6939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smtClean="0"/>
              <a:t>La compétence du personnel de laboratoire peut être évaluée à l'aide d'une combinaison ou de l'ensemble des approches suivantes dans les mêmes conditions que l'environnement de travail général:</a:t>
            </a:r>
          </a:p>
          <a:p>
            <a:endParaRPr lang="fr-CA" dirty="0" smtClean="0"/>
          </a:p>
          <a:p>
            <a:pPr marL="457200" lvl="1" indent="-457200">
              <a:buFont typeface="+mj-lt"/>
              <a:buAutoNum type="arabicPeriod"/>
            </a:pPr>
            <a:r>
              <a:rPr lang="fr-CA" dirty="0" smtClean="0"/>
              <a:t>l'observation directe des processus et procédures de travail de routine, y compris toutes les pratiques de sécurité applicables;</a:t>
            </a:r>
          </a:p>
          <a:p>
            <a:pPr marL="457200" lvl="1" indent="-457200">
              <a:buFont typeface="+mj-lt"/>
              <a:buAutoNum type="arabicPeriod"/>
            </a:pPr>
            <a:r>
              <a:rPr lang="fr-CA" dirty="0" smtClean="0"/>
              <a:t>l'observation directe des contrôles de maintenance et de fonctionnement du matériel;</a:t>
            </a:r>
          </a:p>
          <a:p>
            <a:pPr marL="457200" lvl="1" indent="-457200">
              <a:buFont typeface="+mj-lt"/>
              <a:buAutoNum type="arabicPeriod"/>
            </a:pPr>
            <a:r>
              <a:rPr lang="fr-CA" dirty="0" smtClean="0"/>
              <a:t>la surveillance de l'enregistrement et de compte rendu des résultats des examens;</a:t>
            </a:r>
          </a:p>
          <a:p>
            <a:pPr marL="457200" lvl="1" indent="-457200">
              <a:buFont typeface="+mj-lt"/>
              <a:buAutoNum type="arabicPeriod"/>
            </a:pPr>
            <a:r>
              <a:rPr lang="fr-CA" dirty="0" smtClean="0"/>
              <a:t>la revue des enregistrements;</a:t>
            </a:r>
          </a:p>
          <a:p>
            <a:pPr marL="457200" lvl="1" indent="-457200">
              <a:buFont typeface="+mj-lt"/>
              <a:buAutoNum type="arabicPeriod"/>
            </a:pPr>
            <a:r>
              <a:rPr lang="fr-CA" dirty="0" smtClean="0"/>
              <a:t>l'évaluation des capacités de résolution des problèmes;</a:t>
            </a:r>
          </a:p>
          <a:p>
            <a:pPr marL="457200" lvl="1" indent="-457200">
              <a:buFont typeface="+mj-lt"/>
              <a:buAutoNum type="arabicPeriod"/>
            </a:pPr>
            <a:r>
              <a:rPr lang="fr-CA" dirty="0" smtClean="0"/>
              <a:t>l'analyse des échantillons spécialement fournis, comme les échantillons précédemment analysés, les matériaux de comparaison </a:t>
            </a:r>
            <a:r>
              <a:rPr lang="fr-CA" dirty="0" err="1" smtClean="0"/>
              <a:t>interlaboratoires</a:t>
            </a:r>
            <a:r>
              <a:rPr lang="fr-CA" dirty="0" smtClean="0"/>
              <a:t> ou les échantillons fractionnés.</a:t>
            </a:r>
          </a:p>
          <a:p>
            <a:endParaRPr lang="fr-CA" dirty="0" smtClean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B2C1-DAF5-45D6-8D5D-4C7504CE4546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46642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http://www.msss.gouv.qc.ca/professionnels/soins-et-services/optilab/grappes-de-services/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B045-B6FE-46EB-8016-29C233CE9AF0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044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B045-B6FE-46EB-8016-29C233CE9AF0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321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B045-B6FE-46EB-8016-29C233CE9AF0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589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B045-B6FE-46EB-8016-29C233CE9AF0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090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Les écarts permettent de corriger la procédure ou le</a:t>
            </a:r>
            <a:r>
              <a:rPr lang="fr-CA" baseline="0" dirty="0" smtClean="0"/>
              <a:t> technicien.</a:t>
            </a:r>
          </a:p>
          <a:p>
            <a:endParaRPr lang="fr-CA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B045-B6FE-46EB-8016-29C233CE9AF0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3794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Montrer</a:t>
            </a:r>
            <a:r>
              <a:rPr lang="fr-CA" baseline="0" dirty="0" smtClean="0"/>
              <a:t> les exemples de fichiers de compilation</a:t>
            </a:r>
          </a:p>
          <a:p>
            <a:r>
              <a:rPr lang="fr-CA" baseline="0" dirty="0" smtClean="0"/>
              <a:t>Rapport CIC/CEC voir RE-GQ-018</a:t>
            </a:r>
          </a:p>
          <a:p>
            <a:r>
              <a:rPr lang="fr-CA" baseline="0" dirty="0" smtClean="0"/>
              <a:t>Investigation CIC/CEC voir FO-GQ-007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B045-B6FE-46EB-8016-29C233CE9AF0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3852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Montrer</a:t>
            </a:r>
            <a:r>
              <a:rPr lang="fr-CA" baseline="0" dirty="0" smtClean="0"/>
              <a:t> les exemples de fichiers de compilation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B045-B6FE-46EB-8016-29C233CE9AF0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19704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altLang="fr-FR" dirty="0" smtClean="0"/>
              <a:t>NE PAS TOMBER DANS LES ASSOCIATIONS NÉGATIVES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B045-B6FE-46EB-8016-29C233CE9AF0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243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B2C1-DAF5-45D6-8D5D-4C7504CE4546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378506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B2C1-DAF5-45D6-8D5D-4C7504CE4546}" type="slidenum">
              <a:rPr lang="fr-CA" smtClean="0"/>
              <a:t>40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56169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B2C1-DAF5-45D6-8D5D-4C7504CE4546}" type="slidenum">
              <a:rPr lang="fr-CA" smtClean="0"/>
              <a:t>41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35026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B2C1-DAF5-45D6-8D5D-4C7504CE4546}" type="slidenum">
              <a:rPr lang="fr-CA" smtClean="0"/>
              <a:t>42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96125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B045-B6FE-46EB-8016-29C233CE9AF0}" type="slidenum">
              <a:rPr lang="fr-FR" smtClean="0"/>
              <a:pPr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8548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Arrêt de l’enregistrement BYS</a:t>
            </a:r>
          </a:p>
          <a:p>
            <a:r>
              <a:rPr lang="fr-CA" dirty="0" smtClean="0"/>
              <a:t>Arrêt de l’enregistrement au téléphone * 21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B045-B6FE-46EB-8016-29C233CE9AF0}" type="slidenum">
              <a:rPr lang="fr-FR" smtClean="0"/>
              <a:pPr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263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B2C1-DAF5-45D6-8D5D-4C7504CE4546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299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répondant en grande partie aux exigences pertinentes de l'ISO/CEI 17043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B2C1-DAF5-45D6-8D5D-4C7504CE4546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34742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répondant en grande partie aux exigences pertinentes de l'ISO/CEI 17043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B2C1-DAF5-45D6-8D5D-4C7504CE4546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99889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répondant en grande partie aux exigences pertinentes de l'ISO/CEI 17043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B2C1-DAF5-45D6-8D5D-4C7504CE4546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4726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répondant en grande partie aux exigences pertinentes de l'ISO/CEI 17043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B2C1-DAF5-45D6-8D5D-4C7504CE4546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00673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répondant en grande partie aux exigences pertinentes de l'ISO/CEI 17043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B2C1-DAF5-45D6-8D5D-4C7504CE4546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3913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répondant en grande partie aux exigences pertinentes de l'ISO/CEI 17043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B2C1-DAF5-45D6-8D5D-4C7504CE4546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01860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85683" y="1597820"/>
            <a:ext cx="7772400" cy="110251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aleway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2220" y="2914650"/>
            <a:ext cx="6400800" cy="102525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dirty="0" smtClean="0"/>
              <a:t>Cliquez pour modifier les styles du texte du masque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B7966C-96B2-4EE8-9AE9-BD55F33E5A95}" type="datetime1">
              <a:rPr lang="fr-FR" altLang="fr-FR"/>
              <a:pPr/>
              <a:t>06/02/2019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22BFC-7359-4967-97CB-C9743D544EE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90408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45344"/>
            <a:ext cx="8229600" cy="74780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fr-CA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39516"/>
            <a:ext cx="8229600" cy="2961085"/>
          </a:xfr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  <a:lvl2pPr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fr-CA" dirty="0" smtClean="0"/>
              <a:t>Cliquez pour modifier les styles du texte du masque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6C483-8F8C-453E-8AE2-0A1131667177}" type="datetime1">
              <a:rPr lang="fr-FR" altLang="fr-FR"/>
              <a:pPr/>
              <a:t>06/02/2019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A4C03-66D1-41D9-8F64-D9611228ACB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61505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dirty="0" smtClean="0"/>
              <a:t>Cliquez pour modifier les styles du texte du masque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B7966C-96B2-4EE8-9AE9-BD55F33E5A95}" type="datetime1">
              <a:rPr lang="fr-FR" altLang="fr-FR"/>
              <a:pPr/>
              <a:t>06/02/2019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22BFC-7359-4967-97CB-C9743D544EE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43507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45344"/>
            <a:ext cx="8229600" cy="74780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fr-CA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39516"/>
            <a:ext cx="8229600" cy="2961085"/>
          </a:xfr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  <a:lvl2pPr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fr-CA" dirty="0" smtClean="0"/>
              <a:t>Cliquez pour modifier les styles du texte du masque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6C483-8F8C-453E-8AE2-0A1131667177}" type="datetime1">
              <a:rPr lang="fr-FR" altLang="fr-FR"/>
              <a:pPr/>
              <a:t>06/02/2019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A4C03-66D1-41D9-8F64-D9611228ACB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13487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dirty="0" smtClean="0"/>
              <a:t>Cliquez pour modifier les styles du texte du masque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B7966C-96B2-4EE8-9AE9-BD55F33E5A95}" type="datetime1">
              <a:rPr lang="fr-FR" altLang="fr-FR"/>
              <a:pPr/>
              <a:t>06/02/2019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22BFC-7359-4967-97CB-C9743D544EE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15230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dirty="0" smtClean="0"/>
              <a:t>Cliquez pour modifier les styles du texte du masque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B7966C-96B2-4EE8-9AE9-BD55F33E5A95}" type="datetime1">
              <a:rPr lang="fr-FR" altLang="fr-FR"/>
              <a:pPr/>
              <a:t>06/02/2019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22BFC-7359-4967-97CB-C9743D544EE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8415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aleway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HelveticaNeueLT Std" pitchFamily="34" charset="0"/>
              </a:defRPr>
            </a:lvl1pPr>
            <a:lvl2pPr>
              <a:defRPr sz="2400">
                <a:latin typeface="HelveticaNeueLT Std" pitchFamily="34" charset="0"/>
              </a:defRPr>
            </a:lvl2pPr>
            <a:lvl3pPr>
              <a:defRPr sz="2400">
                <a:latin typeface="HelveticaNeueLT Std" pitchFamily="34" charset="0"/>
              </a:defRPr>
            </a:lvl3pPr>
            <a:lvl4pPr>
              <a:defRPr sz="2400">
                <a:latin typeface="HelveticaNeueLT Std" pitchFamily="34" charset="0"/>
              </a:defRPr>
            </a:lvl4pPr>
            <a:lvl5pPr>
              <a:defRPr sz="2400">
                <a:latin typeface="HelveticaNeueLT Std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-62225" y="4872943"/>
            <a:ext cx="442393" cy="273844"/>
          </a:xfrm>
        </p:spPr>
        <p:txBody>
          <a:bodyPr/>
          <a:lstStyle>
            <a:lvl1pPr>
              <a:defRPr sz="1000">
                <a:latin typeface="HelveticaNeueLT Std" pitchFamily="34" charset="0"/>
              </a:defRPr>
            </a:lvl1pPr>
          </a:lstStyle>
          <a:p>
            <a:fld id="{00BA8EDE-6DC9-4F99-B0F4-25DFD08333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146" y="1334170"/>
            <a:ext cx="7772400" cy="1021556"/>
          </a:xfrm>
        </p:spPr>
        <p:txBody>
          <a:bodyPr anchor="t">
            <a:normAutofit/>
          </a:bodyPr>
          <a:lstStyle>
            <a:lvl1pPr algn="l">
              <a:defRPr sz="3600" b="0" i="0" cap="none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-65390" y="4864317"/>
            <a:ext cx="442393" cy="273844"/>
          </a:xfrm>
        </p:spPr>
        <p:txBody>
          <a:bodyPr/>
          <a:lstStyle/>
          <a:p>
            <a:fld id="{00BA8EDE-6DC9-4F99-B0F4-25DFD08333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001000" y="4767263"/>
            <a:ext cx="11430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9BDBC40E-5EC0-4D22-AD1D-801860C13000}" type="datetime1">
              <a:rPr lang="fr-FR" altLang="fr-FR" smtClean="0">
                <a:solidFill>
                  <a:prstClr val="white"/>
                </a:solidFill>
                <a:ea typeface="ＭＳ Ｐゴシック" panose="020B0600070205080204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06/02/2019</a:t>
            </a:fld>
            <a:endParaRPr lang="fr-FR" altLang="fr-FR">
              <a:solidFill>
                <a:prstClr val="white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7063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dirty="0" smtClean="0"/>
              <a:t>Cliquez pour modifier les styles du texte du masque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B7966C-96B2-4EE8-9AE9-BD55F33E5A95}" type="datetime1">
              <a:rPr lang="fr-FR" altLang="fr-FR"/>
              <a:pPr/>
              <a:t>06/02/2019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22BFC-7359-4967-97CB-C9743D544EE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1942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91779"/>
            <a:ext cx="8229600" cy="857250"/>
          </a:xfrm>
          <a:ln>
            <a:noFill/>
          </a:ln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fr-CA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885951"/>
            <a:ext cx="4038600" cy="2881313"/>
          </a:xfrm>
          <a:ln>
            <a:noFill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CA" dirty="0" smtClean="0"/>
              <a:t>Cliquez pour modifier les styles du texte du masque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85951"/>
            <a:ext cx="4038600" cy="2881313"/>
          </a:xfrm>
          <a:ln>
            <a:noFill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CA" dirty="0" smtClean="0"/>
              <a:t>Cliquez pour modifier les styles du texte du masque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812507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fld id="{2E06EE7A-06D1-47F9-A5DD-11297D9DBB0F}" type="datetime1">
              <a:rPr lang="fr-FR" altLang="fr-FR"/>
              <a:pPr/>
              <a:t>06/02/2019</a:t>
            </a:fld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812507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4812507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fld id="{5C43A5B8-162F-4E53-83F6-35DDA280D9B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775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45344"/>
            <a:ext cx="8229600" cy="74780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fr-CA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39516"/>
            <a:ext cx="8229600" cy="2961085"/>
          </a:xfr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  <a:lvl2pPr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fr-CA" dirty="0" smtClean="0"/>
              <a:t>Cliquez pour modifier les styles du texte du masque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6C483-8F8C-453E-8AE2-0A1131667177}" type="datetime1">
              <a:rPr lang="fr-FR" altLang="fr-FR"/>
              <a:pPr/>
              <a:t>06/02/2019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A4C03-66D1-41D9-8F64-D9611228ACB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4652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45344"/>
            <a:ext cx="8229600" cy="74780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fr-CA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39516"/>
            <a:ext cx="8229600" cy="2961085"/>
          </a:xfr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  <a:lvl2pPr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fr-CA" dirty="0" smtClean="0"/>
              <a:t>Cliquez pour modifier les styles du texte du masque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6C483-8F8C-453E-8AE2-0A1131667177}" type="datetime1">
              <a:rPr lang="fr-FR" altLang="fr-FR"/>
              <a:pPr/>
              <a:t>06/02/2019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A4C03-66D1-41D9-8F64-D9611228ACB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11345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4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8747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43762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-19095" y="4890195"/>
            <a:ext cx="4423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HelveticaNeueLT Std" pitchFamily="34" charset="0"/>
              </a:defRPr>
            </a:lvl1pPr>
          </a:lstStyle>
          <a:p>
            <a:fld id="{00BA8EDE-6DC9-4F99-B0F4-25DFD08333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Raleway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Clr>
          <a:schemeClr val="accent5">
            <a:lumMod val="75000"/>
          </a:schemeClr>
        </a:buClr>
        <a:buFontTx/>
        <a:buNone/>
        <a:defRPr sz="2800" kern="1200">
          <a:solidFill>
            <a:schemeClr val="accent5">
              <a:lumMod val="75000"/>
            </a:schemeClr>
          </a:solidFill>
          <a:latin typeface="HelveticaNeueLT Std" pitchFamily="34" charset="0"/>
          <a:ea typeface="+mn-ea"/>
          <a:cs typeface="+mn-cs"/>
        </a:defRPr>
      </a:lvl1pPr>
      <a:lvl2pPr marL="357188" indent="-357188" algn="l" defTabSz="914400" rtl="0" eaLnBrk="1" latinLnBrk="0" hangingPunct="1">
        <a:spcBef>
          <a:spcPts val="0"/>
        </a:spcBef>
        <a:spcAft>
          <a:spcPts val="1200"/>
        </a:spcAft>
        <a:buClr>
          <a:schemeClr val="accent6">
            <a:lumMod val="75000"/>
          </a:schemeClr>
        </a:buClr>
        <a:buFont typeface="Wingdings" pitchFamily="2" charset="2"/>
        <a:buChar char="§"/>
        <a:defRPr sz="2800" kern="1200">
          <a:solidFill>
            <a:schemeClr val="tx1">
              <a:lumMod val="65000"/>
              <a:lumOff val="35000"/>
            </a:schemeClr>
          </a:solidFill>
          <a:latin typeface="HelveticaNeueLT Std" pitchFamily="34" charset="0"/>
          <a:ea typeface="+mn-ea"/>
          <a:cs typeface="+mn-cs"/>
        </a:defRPr>
      </a:lvl2pPr>
      <a:lvl3pPr marL="714375" indent="-357188" algn="l" defTabSz="914400" rtl="0" eaLnBrk="1" latinLnBrk="0" hangingPunct="1">
        <a:spcBef>
          <a:spcPts val="0"/>
        </a:spcBef>
        <a:spcAft>
          <a:spcPts val="1200"/>
        </a:spcAft>
        <a:buClr>
          <a:schemeClr val="accent5">
            <a:lumMod val="75000"/>
          </a:schemeClr>
        </a:buClr>
        <a:buFont typeface="Wingdings" pitchFamily="2" charset="2"/>
        <a:buChar char="§"/>
        <a:defRPr sz="2800" kern="1200">
          <a:solidFill>
            <a:schemeClr val="tx1">
              <a:lumMod val="65000"/>
              <a:lumOff val="35000"/>
            </a:schemeClr>
          </a:solidFill>
          <a:latin typeface="HelveticaNeueLT Std" pitchFamily="34" charset="0"/>
          <a:ea typeface="+mn-ea"/>
          <a:cs typeface="+mn-cs"/>
        </a:defRPr>
      </a:lvl3pPr>
      <a:lvl4pPr marL="1079500" indent="-365125" algn="l" defTabSz="914400" rtl="0" eaLnBrk="1" latinLnBrk="0" hangingPunct="1">
        <a:spcBef>
          <a:spcPts val="0"/>
        </a:spcBef>
        <a:spcAft>
          <a:spcPts val="1200"/>
        </a:spcAft>
        <a:buClr>
          <a:schemeClr val="accent6">
            <a:lumMod val="75000"/>
          </a:schemeClr>
        </a:buClr>
        <a:buFont typeface="Wingdings" pitchFamily="2" charset="2"/>
        <a:buChar char="§"/>
        <a:defRPr sz="2800" kern="1200">
          <a:solidFill>
            <a:schemeClr val="tx1">
              <a:lumMod val="65000"/>
              <a:lumOff val="35000"/>
            </a:schemeClr>
          </a:solidFill>
          <a:latin typeface="HelveticaNeueLT Std" pitchFamily="34" charset="0"/>
          <a:ea typeface="+mn-ea"/>
          <a:cs typeface="+mn-cs"/>
        </a:defRPr>
      </a:lvl4pPr>
      <a:lvl5pPr marL="1793875" indent="-357188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Wingdings" pitchFamily="2" charset="2"/>
        <a:buChar char="§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7" descr="PPT_Fond diapo-0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smtClean="0"/>
              <a:t>Cliquez et modifiez le titre</a:t>
            </a:r>
            <a:endParaRPr lang="fr-FR" altLang="fr-FR" smtClean="0"/>
          </a:p>
        </p:txBody>
      </p:sp>
      <p:sp>
        <p:nvSpPr>
          <p:cNvPr id="307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749029"/>
            <a:ext cx="8229600" cy="301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smtClean="0"/>
              <a:t>Cliquez pour modifier les styles du texte du masque</a:t>
            </a:r>
          </a:p>
          <a:p>
            <a:pPr lvl="1"/>
            <a:r>
              <a:rPr lang="fr-CA" altLang="fr-FR" smtClean="0"/>
              <a:t>Deuxième niveau</a:t>
            </a:r>
          </a:p>
          <a:p>
            <a:pPr lvl="2"/>
            <a:r>
              <a:rPr lang="fr-CA" altLang="fr-FR" smtClean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869657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9AC7393F-4C3F-485D-B6D2-E6CF2A26E4B2}" type="datetime1">
              <a:rPr lang="fr-FR" altLang="fr-FR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06/02/2019</a:t>
            </a:fld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869657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869657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0BBD28C1-1466-4821-B60A-32CA599E37F7}" type="slidenum">
              <a:rPr lang="fr-FR" altLang="fr-FR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52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nivers 55" charset="0"/>
          <a:ea typeface="ＭＳ Ｐゴシック" charset="-128"/>
          <a:cs typeface="ＭＳ Ｐゴシック" charset="-128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nivers 55" charset="0"/>
          <a:ea typeface="ＭＳ Ｐゴシック" charset="-128"/>
          <a:cs typeface="ＭＳ Ｐゴシック" charset="-128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nivers 55" charset="0"/>
          <a:ea typeface="ＭＳ Ｐゴシック" charset="-128"/>
          <a:cs typeface="ＭＳ Ｐゴシック" charset="-128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nivers 55" charset="0"/>
          <a:ea typeface="ＭＳ Ｐゴシック" charset="-128"/>
          <a:cs typeface="ＭＳ Ｐゴシック" charset="-128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Arial"/>
          <a:ea typeface="ＭＳ Ｐゴシック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panose="020B0604020202020204" pitchFamily="34" charset="0"/>
        <a:buChar char="•"/>
        <a:defRPr sz="1800" kern="1200">
          <a:solidFill>
            <a:srgbClr val="7F7F7F"/>
          </a:solidFill>
          <a:latin typeface="Arial"/>
          <a:ea typeface="ＭＳ Ｐゴシック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/>
          <a:ea typeface="ＭＳ Ｐゴシック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Arial"/>
          <a:ea typeface="ＭＳ Ｐゴシック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 7" descr="PPT_Fond diapo-0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676400" y="205979"/>
            <a:ext cx="7010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smtClean="0"/>
              <a:t>Cliquez et modifiez le titre</a:t>
            </a:r>
            <a:endParaRPr lang="fr-FR" altLang="fr-FR" smtClean="0"/>
          </a:p>
        </p:txBody>
      </p:sp>
      <p:sp>
        <p:nvSpPr>
          <p:cNvPr id="614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676400" y="1200151"/>
            <a:ext cx="70104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smtClean="0"/>
              <a:t>Cliquez pour modifier les styles du texte du masque</a:t>
            </a:r>
          </a:p>
          <a:p>
            <a:pPr lvl="1"/>
            <a:r>
              <a:rPr lang="fr-CA" altLang="fr-FR" smtClean="0"/>
              <a:t>Deuxième niveau</a:t>
            </a:r>
          </a:p>
          <a:p>
            <a:pPr lvl="2"/>
            <a:r>
              <a:rPr lang="fr-CA" altLang="fr-FR" smtClean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869657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4F4B0333-B1FC-440B-823C-74CFE6E8C1B1}" type="datetime1">
              <a:rPr lang="fr-FR" altLang="fr-FR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06/02/2019</a:t>
            </a:fld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869657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869657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76A428A9-90EC-44E6-9E7C-4E16E20ED235}" type="slidenum">
              <a:rPr lang="fr-FR" altLang="fr-FR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819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342900" algn="l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685800" algn="l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028700" algn="l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371600" algn="l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Arial"/>
          <a:ea typeface="ＭＳ Ｐゴシック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panose="020B0604020202020204" pitchFamily="34" charset="0"/>
        <a:buChar char="•"/>
        <a:defRPr sz="1800" kern="1200">
          <a:solidFill>
            <a:srgbClr val="7F7F7F"/>
          </a:solidFill>
          <a:latin typeface="Arial"/>
          <a:ea typeface="ＭＳ Ｐゴシック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/>
          <a:ea typeface="ＭＳ Ｐゴシック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Arial"/>
          <a:ea typeface="ＭＳ Ｐゴシック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 7" descr="PPT_Fond diapo-0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676400" y="205979"/>
            <a:ext cx="7010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smtClean="0"/>
              <a:t>Cliquez et modifiez le titre</a:t>
            </a:r>
            <a:endParaRPr lang="fr-FR" altLang="fr-FR" smtClean="0"/>
          </a:p>
        </p:txBody>
      </p:sp>
      <p:sp>
        <p:nvSpPr>
          <p:cNvPr id="614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676400" y="1200151"/>
            <a:ext cx="70104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smtClean="0"/>
              <a:t>Cliquez pour modifier les styles du texte du masque</a:t>
            </a:r>
          </a:p>
          <a:p>
            <a:pPr lvl="1"/>
            <a:r>
              <a:rPr lang="fr-CA" altLang="fr-FR" smtClean="0"/>
              <a:t>Deuxième niveau</a:t>
            </a:r>
          </a:p>
          <a:p>
            <a:pPr lvl="2"/>
            <a:r>
              <a:rPr lang="fr-CA" altLang="fr-FR" smtClean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869657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4F4B0333-B1FC-440B-823C-74CFE6E8C1B1}" type="datetime1">
              <a:rPr lang="fr-FR" altLang="fr-FR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06/02/2019</a:t>
            </a:fld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869657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869657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76A428A9-90EC-44E6-9E7C-4E16E20ED235}" type="slidenum">
              <a:rPr lang="fr-FR" altLang="fr-FR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462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342900" algn="l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685800" algn="l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028700" algn="l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371600" algn="l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Arial"/>
          <a:ea typeface="ＭＳ Ｐゴシック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panose="020B0604020202020204" pitchFamily="34" charset="0"/>
        <a:buChar char="•"/>
        <a:defRPr sz="1800" kern="1200">
          <a:solidFill>
            <a:srgbClr val="7F7F7F"/>
          </a:solidFill>
          <a:latin typeface="Arial"/>
          <a:ea typeface="ＭＳ Ｐゴシック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/>
          <a:ea typeface="ＭＳ Ｐゴシック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Arial"/>
          <a:ea typeface="ＭＳ Ｐゴシック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2" descr="PPT_Fond diapo-0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45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 7" descr="PPT_Fond diapo-0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676400" y="205979"/>
            <a:ext cx="7010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smtClean="0"/>
              <a:t>Cliquez et modifiez le titre</a:t>
            </a:r>
            <a:endParaRPr lang="fr-FR" altLang="fr-FR" smtClean="0"/>
          </a:p>
        </p:txBody>
      </p:sp>
      <p:sp>
        <p:nvSpPr>
          <p:cNvPr id="614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676400" y="1200151"/>
            <a:ext cx="70104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smtClean="0"/>
              <a:t>Cliquez pour modifier les styles du texte du masque</a:t>
            </a:r>
          </a:p>
          <a:p>
            <a:pPr lvl="1"/>
            <a:r>
              <a:rPr lang="fr-CA" altLang="fr-FR" smtClean="0"/>
              <a:t>Deuxième niveau</a:t>
            </a:r>
          </a:p>
          <a:p>
            <a:pPr lvl="2"/>
            <a:r>
              <a:rPr lang="fr-CA" altLang="fr-FR" smtClean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869657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4F4B0333-B1FC-440B-823C-74CFE6E8C1B1}" type="datetime1">
              <a:rPr lang="fr-FR" altLang="fr-FR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06/02/2019</a:t>
            </a:fld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869657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869657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76A428A9-90EC-44E6-9E7C-4E16E20ED235}" type="slidenum">
              <a:rPr lang="fr-FR" altLang="fr-FR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113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342900" algn="l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685800" algn="l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028700" algn="l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371600" algn="l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Arial"/>
          <a:ea typeface="ＭＳ Ｐゴシック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panose="020B0604020202020204" pitchFamily="34" charset="0"/>
        <a:buChar char="•"/>
        <a:defRPr sz="1800" kern="1200">
          <a:solidFill>
            <a:srgbClr val="7F7F7F"/>
          </a:solidFill>
          <a:latin typeface="Arial"/>
          <a:ea typeface="ＭＳ Ｐゴシック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/>
          <a:ea typeface="ＭＳ Ｐゴシック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Arial"/>
          <a:ea typeface="ＭＳ Ｐゴシック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7" descr="PPT_Fond diapo-0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smtClean="0"/>
              <a:t>Cliquez et modifiez le titre</a:t>
            </a:r>
            <a:endParaRPr lang="fr-FR" altLang="fr-FR" smtClean="0"/>
          </a:p>
        </p:txBody>
      </p:sp>
      <p:sp>
        <p:nvSpPr>
          <p:cNvPr id="307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749029"/>
            <a:ext cx="8229600" cy="301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smtClean="0"/>
              <a:t>Cliquez pour modifier les styles du texte du masque</a:t>
            </a:r>
          </a:p>
          <a:p>
            <a:pPr lvl="1"/>
            <a:r>
              <a:rPr lang="fr-CA" altLang="fr-FR" smtClean="0"/>
              <a:t>Deuxième niveau</a:t>
            </a:r>
          </a:p>
          <a:p>
            <a:pPr lvl="2"/>
            <a:r>
              <a:rPr lang="fr-CA" altLang="fr-FR" smtClean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869657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9AC7393F-4C3F-485D-B6D2-E6CF2A26E4B2}" type="datetime1">
              <a:rPr lang="fr-FR" altLang="fr-FR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06/02/2019</a:t>
            </a:fld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869657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869657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0BBD28C1-1466-4821-B60A-32CA599E37F7}" type="slidenum">
              <a:rPr lang="fr-FR" altLang="fr-FR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050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nivers 55" charset="0"/>
          <a:ea typeface="ＭＳ Ｐゴシック" charset="-128"/>
          <a:cs typeface="ＭＳ Ｐゴシック" charset="-128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nivers 55" charset="0"/>
          <a:ea typeface="ＭＳ Ｐゴシック" charset="-128"/>
          <a:cs typeface="ＭＳ Ｐゴシック" charset="-128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nivers 55" charset="0"/>
          <a:ea typeface="ＭＳ Ｐゴシック" charset="-128"/>
          <a:cs typeface="ＭＳ Ｐゴシック" charset="-128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nivers 55" charset="0"/>
          <a:ea typeface="ＭＳ Ｐゴシック" charset="-128"/>
          <a:cs typeface="ＭＳ Ｐゴシック" charset="-128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Arial"/>
          <a:ea typeface="ＭＳ Ｐゴシック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panose="020B0604020202020204" pitchFamily="34" charset="0"/>
        <a:buChar char="•"/>
        <a:defRPr sz="1800" kern="1200">
          <a:solidFill>
            <a:srgbClr val="7F7F7F"/>
          </a:solidFill>
          <a:latin typeface="Arial"/>
          <a:ea typeface="ＭＳ Ｐゴシック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/>
          <a:ea typeface="ＭＳ Ｐゴシック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Arial"/>
          <a:ea typeface="ＭＳ Ｐゴシック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7" descr="PPT_Fond diapo-0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smtClean="0"/>
              <a:t>Cliquez et modifiez le titre</a:t>
            </a:r>
            <a:endParaRPr lang="fr-FR" altLang="fr-FR" smtClean="0"/>
          </a:p>
        </p:txBody>
      </p:sp>
      <p:sp>
        <p:nvSpPr>
          <p:cNvPr id="307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749029"/>
            <a:ext cx="8229600" cy="301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smtClean="0"/>
              <a:t>Cliquez pour modifier les styles du texte du masque</a:t>
            </a:r>
          </a:p>
          <a:p>
            <a:pPr lvl="1"/>
            <a:r>
              <a:rPr lang="fr-CA" altLang="fr-FR" smtClean="0"/>
              <a:t>Deuxième niveau</a:t>
            </a:r>
          </a:p>
          <a:p>
            <a:pPr lvl="2"/>
            <a:r>
              <a:rPr lang="fr-CA" altLang="fr-FR" smtClean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869657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9AC7393F-4C3F-485D-B6D2-E6CF2A26E4B2}" type="datetime1">
              <a:rPr lang="fr-FR" altLang="fr-FR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06/02/2019</a:t>
            </a:fld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869657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869657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0BBD28C1-1466-4821-B60A-32CA599E37F7}" type="slidenum">
              <a:rPr lang="fr-FR" altLang="fr-FR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572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nivers 55" charset="0"/>
          <a:ea typeface="ＭＳ Ｐゴシック" charset="-128"/>
          <a:cs typeface="ＭＳ Ｐゴシック" charset="-128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nivers 55" charset="0"/>
          <a:ea typeface="ＭＳ Ｐゴシック" charset="-128"/>
          <a:cs typeface="ＭＳ Ｐゴシック" charset="-128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nivers 55" charset="0"/>
          <a:ea typeface="ＭＳ Ｐゴシック" charset="-128"/>
          <a:cs typeface="ＭＳ Ｐゴシック" charset="-128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nivers 55" charset="0"/>
          <a:ea typeface="ＭＳ Ｐゴシック" charset="-128"/>
          <a:cs typeface="ＭＳ Ｐゴシック" charset="-128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Arial"/>
          <a:ea typeface="ＭＳ Ｐゴシック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panose="020B0604020202020204" pitchFamily="34" charset="0"/>
        <a:buChar char="•"/>
        <a:defRPr sz="1800" kern="1200">
          <a:solidFill>
            <a:srgbClr val="7F7F7F"/>
          </a:solidFill>
          <a:latin typeface="Arial"/>
          <a:ea typeface="ＭＳ Ｐゴシック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/>
          <a:ea typeface="ＭＳ Ｐゴシック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Arial"/>
          <a:ea typeface="ＭＳ Ｐゴシック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7" descr="PPT_Fond diapo-0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smtClean="0"/>
              <a:t>Cliquez et modifiez le titre</a:t>
            </a:r>
            <a:endParaRPr lang="fr-FR" altLang="fr-FR" smtClean="0"/>
          </a:p>
        </p:txBody>
      </p:sp>
      <p:sp>
        <p:nvSpPr>
          <p:cNvPr id="307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749029"/>
            <a:ext cx="8229600" cy="301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smtClean="0"/>
              <a:t>Cliquez pour modifier les styles du texte du masque</a:t>
            </a:r>
          </a:p>
          <a:p>
            <a:pPr lvl="1"/>
            <a:r>
              <a:rPr lang="fr-CA" altLang="fr-FR" smtClean="0"/>
              <a:t>Deuxième niveau</a:t>
            </a:r>
          </a:p>
          <a:p>
            <a:pPr lvl="2"/>
            <a:r>
              <a:rPr lang="fr-CA" altLang="fr-FR" smtClean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869657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9AC7393F-4C3F-485D-B6D2-E6CF2A26E4B2}" type="datetime1">
              <a:rPr lang="fr-FR" altLang="fr-FR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06/02/2019</a:t>
            </a:fld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869657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869657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0BBD28C1-1466-4821-B60A-32CA599E37F7}" type="slidenum">
              <a:rPr lang="fr-FR" altLang="fr-FR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856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nivers 55" charset="0"/>
          <a:ea typeface="ＭＳ Ｐゴシック" charset="-128"/>
          <a:cs typeface="ＭＳ Ｐゴシック" charset="-128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nivers 55" charset="0"/>
          <a:ea typeface="ＭＳ Ｐゴシック" charset="-128"/>
          <a:cs typeface="ＭＳ Ｐゴシック" charset="-128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nivers 55" charset="0"/>
          <a:ea typeface="ＭＳ Ｐゴシック" charset="-128"/>
          <a:cs typeface="ＭＳ Ｐゴシック" charset="-128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nivers 55" charset="0"/>
          <a:ea typeface="ＭＳ Ｐゴシック" charset="-128"/>
          <a:cs typeface="ＭＳ Ｐゴシック" charset="-128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Arial"/>
          <a:ea typeface="ＭＳ Ｐゴシック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panose="020B0604020202020204" pitchFamily="34" charset="0"/>
        <a:buChar char="•"/>
        <a:defRPr sz="1800" kern="1200">
          <a:solidFill>
            <a:srgbClr val="7F7F7F"/>
          </a:solidFill>
          <a:latin typeface="Arial"/>
          <a:ea typeface="ＭＳ Ｐゴシック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/>
          <a:ea typeface="ＭＳ Ｐゴシック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Arial"/>
          <a:ea typeface="ＭＳ Ｐゴシック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 7" descr="PPT_Fond diapo-0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676400" y="205979"/>
            <a:ext cx="7010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smtClean="0"/>
              <a:t>Cliquez et modifiez le titre</a:t>
            </a:r>
            <a:endParaRPr lang="fr-FR" altLang="fr-FR" smtClean="0"/>
          </a:p>
        </p:txBody>
      </p:sp>
      <p:sp>
        <p:nvSpPr>
          <p:cNvPr id="614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676400" y="1200151"/>
            <a:ext cx="70104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smtClean="0"/>
              <a:t>Cliquez pour modifier les styles du texte du masque</a:t>
            </a:r>
          </a:p>
          <a:p>
            <a:pPr lvl="1"/>
            <a:r>
              <a:rPr lang="fr-CA" altLang="fr-FR" smtClean="0"/>
              <a:t>Deuxième niveau</a:t>
            </a:r>
          </a:p>
          <a:p>
            <a:pPr lvl="2"/>
            <a:r>
              <a:rPr lang="fr-CA" altLang="fr-FR" smtClean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869657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4F4B0333-B1FC-440B-823C-74CFE6E8C1B1}" type="datetime1">
              <a:rPr lang="fr-FR" altLang="fr-FR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06/02/2019</a:t>
            </a:fld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869657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869657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76A428A9-90EC-44E6-9E7C-4E16E20ED235}" type="slidenum">
              <a:rPr lang="fr-FR" altLang="fr-FR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415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342900" algn="l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685800" algn="l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028700" algn="l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371600" algn="l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Arial"/>
          <a:ea typeface="ＭＳ Ｐゴシック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panose="020B0604020202020204" pitchFamily="34" charset="0"/>
        <a:buChar char="•"/>
        <a:defRPr sz="1800" kern="1200">
          <a:solidFill>
            <a:srgbClr val="7F7F7F"/>
          </a:solidFill>
          <a:latin typeface="Arial"/>
          <a:ea typeface="ＭＳ Ｐゴシック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/>
          <a:ea typeface="ＭＳ Ｐゴシック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Arial"/>
          <a:ea typeface="ＭＳ Ｐゴシック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7" descr="PPT_Fond diapo-0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smtClean="0"/>
              <a:t>Cliquez et modifiez le titre</a:t>
            </a:r>
            <a:endParaRPr lang="fr-FR" altLang="fr-FR" smtClean="0"/>
          </a:p>
        </p:txBody>
      </p:sp>
      <p:sp>
        <p:nvSpPr>
          <p:cNvPr id="307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749029"/>
            <a:ext cx="8229600" cy="301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smtClean="0"/>
              <a:t>Cliquez pour modifier les styles du texte du masque</a:t>
            </a:r>
          </a:p>
          <a:p>
            <a:pPr lvl="1"/>
            <a:r>
              <a:rPr lang="fr-CA" altLang="fr-FR" smtClean="0"/>
              <a:t>Deuxième niveau</a:t>
            </a:r>
          </a:p>
          <a:p>
            <a:pPr lvl="2"/>
            <a:r>
              <a:rPr lang="fr-CA" altLang="fr-FR" smtClean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869657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9AC7393F-4C3F-485D-B6D2-E6CF2A26E4B2}" type="datetime1">
              <a:rPr lang="fr-FR" altLang="fr-FR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06/02/2019</a:t>
            </a:fld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869657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869657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0BBD28C1-1466-4821-B60A-32CA599E37F7}" type="slidenum">
              <a:rPr lang="fr-FR" altLang="fr-FR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220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nivers 55" charset="0"/>
          <a:ea typeface="ＭＳ Ｐゴシック" charset="-128"/>
          <a:cs typeface="ＭＳ Ｐゴシック" charset="-128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nivers 55" charset="0"/>
          <a:ea typeface="ＭＳ Ｐゴシック" charset="-128"/>
          <a:cs typeface="ＭＳ Ｐゴシック" charset="-128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nivers 55" charset="0"/>
          <a:ea typeface="ＭＳ Ｐゴシック" charset="-128"/>
          <a:cs typeface="ＭＳ Ｐゴシック" charset="-128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nivers 55" charset="0"/>
          <a:ea typeface="ＭＳ Ｐゴシック" charset="-128"/>
          <a:cs typeface="ＭＳ Ｐゴシック" charset="-128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Arial"/>
          <a:ea typeface="ＭＳ Ｐゴシック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panose="020B0604020202020204" pitchFamily="34" charset="0"/>
        <a:buChar char="•"/>
        <a:defRPr sz="1800" kern="1200">
          <a:solidFill>
            <a:srgbClr val="7F7F7F"/>
          </a:solidFill>
          <a:latin typeface="Arial"/>
          <a:ea typeface="ＭＳ Ｐゴシック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/>
          <a:ea typeface="ＭＳ Ｐゴシック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Arial"/>
          <a:ea typeface="ＭＳ Ｐゴシック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 7" descr="PPT_Fond diapo-0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676400" y="205979"/>
            <a:ext cx="7010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smtClean="0"/>
              <a:t>Cliquez et modifiez le titre</a:t>
            </a:r>
            <a:endParaRPr lang="fr-FR" altLang="fr-FR" smtClean="0"/>
          </a:p>
        </p:txBody>
      </p:sp>
      <p:sp>
        <p:nvSpPr>
          <p:cNvPr id="614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676400" y="1200151"/>
            <a:ext cx="70104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smtClean="0"/>
              <a:t>Cliquez pour modifier les styles du texte du masque</a:t>
            </a:r>
          </a:p>
          <a:p>
            <a:pPr lvl="1"/>
            <a:r>
              <a:rPr lang="fr-CA" altLang="fr-FR" smtClean="0"/>
              <a:t>Deuxième niveau</a:t>
            </a:r>
          </a:p>
          <a:p>
            <a:pPr lvl="2"/>
            <a:r>
              <a:rPr lang="fr-CA" altLang="fr-FR" smtClean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869657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4F4B0333-B1FC-440B-823C-74CFE6E8C1B1}" type="datetime1">
              <a:rPr lang="fr-FR" altLang="fr-FR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06/02/2019</a:t>
            </a:fld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869657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869657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76A428A9-90EC-44E6-9E7C-4E16E20ED235}" type="slidenum">
              <a:rPr lang="fr-FR" altLang="fr-FR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148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342900" algn="l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685800" algn="l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028700" algn="l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371600" algn="l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Arial"/>
          <a:ea typeface="ＭＳ Ｐゴシック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panose="020B0604020202020204" pitchFamily="34" charset="0"/>
        <a:buChar char="•"/>
        <a:defRPr sz="1800" kern="1200">
          <a:solidFill>
            <a:srgbClr val="7F7F7F"/>
          </a:solidFill>
          <a:latin typeface="Arial"/>
          <a:ea typeface="ＭＳ Ｐゴシック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/>
          <a:ea typeface="ＭＳ Ｐゴシック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Arial"/>
          <a:ea typeface="ＭＳ Ｐゴシック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image" Target="../media/image10.emf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8.x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file:///\\10.11.106.12\csssrimouskineigette\php\includes\hyperlink.php?id=3834" TargetMode="External"/><Relationship Id="rId3" Type="http://schemas.openxmlformats.org/officeDocument/2006/relationships/hyperlink" Target="file:///\\10.11.106.12\csssrimouskineigette\php\includes\hyperlink.php?id=3829" TargetMode="External"/><Relationship Id="rId7" Type="http://schemas.openxmlformats.org/officeDocument/2006/relationships/hyperlink" Target="file:///\\10.11.106.12\csssrimouskineigette\php\includes\hyperlink.php?id=3833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\\10.11.106.12\csssrimouskineigette\php\includes\hyperlink.php?id=3832" TargetMode="External"/><Relationship Id="rId11" Type="http://schemas.openxmlformats.org/officeDocument/2006/relationships/hyperlink" Target="file:///\\10.11.106.12\csssrimouskineigette\php\includes\hyperlink.php?id=3837" TargetMode="External"/><Relationship Id="rId5" Type="http://schemas.openxmlformats.org/officeDocument/2006/relationships/hyperlink" Target="file:///\\10.11.106.12\csssrimouskineigette\php\includes\hyperlink.php?id=3831" TargetMode="External"/><Relationship Id="rId10" Type="http://schemas.openxmlformats.org/officeDocument/2006/relationships/hyperlink" Target="file:///\\10.11.106.12\csssrimouskineigette\php\includes\hyperlink.php?id=3836" TargetMode="External"/><Relationship Id="rId4" Type="http://schemas.openxmlformats.org/officeDocument/2006/relationships/hyperlink" Target="file:///\\10.11.106.12\csssrimouskineigette\php\includes\hyperlink.php?id=3830" TargetMode="External"/><Relationship Id="rId9" Type="http://schemas.openxmlformats.org/officeDocument/2006/relationships/hyperlink" Target="file:///\\10.11.106.12\csssrimouskineigette\php\includes\hyperlink.php?id=383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notesSlide" Target="../notesSlides/notesSlide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notesSlide" Target="../notesSlides/notesSlide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7" Type="http://schemas.openxmlformats.org/officeDocument/2006/relationships/hyperlink" Target="mailto:Elyse.boivin@inspq.qc.ca" TargetMode="Externa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hyperlink" Target="mailto:France.corbeil@inspq.qc.ca" TargetMode="Externa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7" Type="http://schemas.openxmlformats.org/officeDocument/2006/relationships/image" Target="../media/image16.jpe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11560" y="1779662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fr-CA" sz="4050" b="1" dirty="0"/>
              <a:t>Forums de discussion </a:t>
            </a:r>
            <a:br>
              <a:rPr lang="fr-CA" sz="4050" b="1" dirty="0"/>
            </a:br>
            <a:r>
              <a:rPr lang="fr-CA" sz="4050" b="1" dirty="0"/>
              <a:t>ISO </a:t>
            </a:r>
            <a:r>
              <a:rPr lang="fr-CA" sz="4050" b="1" dirty="0" smtClean="0"/>
              <a:t/>
            </a:r>
            <a:br>
              <a:rPr lang="fr-CA" sz="4050" b="1" dirty="0" smtClean="0"/>
            </a:br>
            <a:r>
              <a:rPr lang="fr-CA" sz="2700" dirty="0" smtClean="0"/>
              <a:t>Compétences et portée</a:t>
            </a:r>
            <a:endParaRPr lang="fr-CA" sz="405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755576" y="3003798"/>
            <a:ext cx="5652628" cy="1225302"/>
          </a:xfrm>
        </p:spPr>
        <p:txBody>
          <a:bodyPr/>
          <a:lstStyle/>
          <a:p>
            <a:endParaRPr lang="fr-CA" dirty="0" smtClean="0"/>
          </a:p>
          <a:p>
            <a:r>
              <a:rPr lang="fr-CA" dirty="0" smtClean="0"/>
              <a:t>6 février 2019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93020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Évaluations des compétences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1096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8EDE-6DC9-4F99-B0F4-25DFD083338C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10" name="Larme 9"/>
          <p:cNvSpPr/>
          <p:nvPr/>
        </p:nvSpPr>
        <p:spPr>
          <a:xfrm rot="3755044">
            <a:off x="1402130" y="1205178"/>
            <a:ext cx="1946873" cy="1946873"/>
          </a:xfrm>
          <a:prstGeom prst="teardrop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708577" y="2039883"/>
            <a:ext cx="1359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b="1" dirty="0" smtClean="0">
                <a:solidFill>
                  <a:schemeClr val="bg1"/>
                </a:solidFill>
              </a:rPr>
              <a:t>Qualifications</a:t>
            </a:r>
            <a:endParaRPr lang="fr-CA" sz="1600" b="1" dirty="0">
              <a:solidFill>
                <a:schemeClr val="bg1"/>
              </a:solidFill>
            </a:endParaRPr>
          </a:p>
        </p:txBody>
      </p:sp>
      <p:sp>
        <p:nvSpPr>
          <p:cNvPr id="24" name="Larme 23"/>
          <p:cNvSpPr/>
          <p:nvPr/>
        </p:nvSpPr>
        <p:spPr>
          <a:xfrm rot="20926334">
            <a:off x="2052910" y="3191087"/>
            <a:ext cx="1946873" cy="1946874"/>
          </a:xfrm>
          <a:prstGeom prst="teardrop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 dirty="0"/>
          </a:p>
        </p:txBody>
      </p:sp>
      <p:sp>
        <p:nvSpPr>
          <p:cNvPr id="25" name="ZoneTexte 24"/>
          <p:cNvSpPr txBox="1"/>
          <p:nvPr/>
        </p:nvSpPr>
        <p:spPr>
          <a:xfrm>
            <a:off x="2165790" y="3923832"/>
            <a:ext cx="1721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b="1" dirty="0" smtClean="0">
                <a:solidFill>
                  <a:schemeClr val="bg1"/>
                </a:solidFill>
              </a:rPr>
              <a:t>Perfectionnement</a:t>
            </a:r>
            <a:endParaRPr lang="fr-CA" sz="1600" b="1" dirty="0">
              <a:solidFill>
                <a:schemeClr val="bg1"/>
              </a:solidFill>
            </a:endParaRPr>
          </a:p>
        </p:txBody>
      </p:sp>
      <p:grpSp>
        <p:nvGrpSpPr>
          <p:cNvPr id="26" name="Groupe 25"/>
          <p:cNvGrpSpPr/>
          <p:nvPr/>
        </p:nvGrpSpPr>
        <p:grpSpPr>
          <a:xfrm rot="2724819">
            <a:off x="3104947" y="49138"/>
            <a:ext cx="1946874" cy="1946873"/>
            <a:chOff x="1907081" y="111331"/>
            <a:chExt cx="2254469" cy="2254469"/>
          </a:xfrm>
          <a:solidFill>
            <a:schemeClr val="tx2">
              <a:lumMod val="75000"/>
            </a:schemeClr>
          </a:solidFill>
        </p:grpSpPr>
        <p:sp>
          <p:nvSpPr>
            <p:cNvPr id="27" name="Larme 26"/>
            <p:cNvSpPr/>
            <p:nvPr/>
          </p:nvSpPr>
          <p:spPr>
            <a:xfrm rot="5400000">
              <a:off x="1907081" y="111331"/>
              <a:ext cx="2254469" cy="2254469"/>
            </a:xfrm>
            <a:prstGeom prst="teardrop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28" name="ZoneTexte 27"/>
            <p:cNvSpPr txBox="1"/>
            <p:nvPr/>
          </p:nvSpPr>
          <p:spPr>
            <a:xfrm rot="18875181">
              <a:off x="2410581" y="1109698"/>
              <a:ext cx="1237093" cy="39204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CA" sz="1600" b="1" dirty="0" smtClean="0">
                  <a:solidFill>
                    <a:schemeClr val="bg1"/>
                  </a:solidFill>
                </a:rPr>
                <a:t>Formation</a:t>
              </a:r>
              <a:endParaRPr lang="fr-CA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Larme 28"/>
          <p:cNvSpPr/>
          <p:nvPr/>
        </p:nvSpPr>
        <p:spPr>
          <a:xfrm rot="12061566">
            <a:off x="4882719" y="1150741"/>
            <a:ext cx="1946873" cy="1946873"/>
          </a:xfrm>
          <a:prstGeom prst="teardrop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 dirty="0"/>
          </a:p>
        </p:txBody>
      </p:sp>
      <p:sp>
        <p:nvSpPr>
          <p:cNvPr id="15" name="ZoneTexte 14"/>
          <p:cNvSpPr txBox="1"/>
          <p:nvPr/>
        </p:nvSpPr>
        <p:spPr>
          <a:xfrm>
            <a:off x="5166286" y="1915057"/>
            <a:ext cx="1311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b="1" dirty="0" smtClean="0"/>
              <a:t>Maintien des</a:t>
            </a:r>
          </a:p>
          <a:p>
            <a:r>
              <a:rPr lang="fr-CA" sz="1600" b="1" dirty="0" smtClean="0"/>
              <a:t>compétences</a:t>
            </a:r>
            <a:endParaRPr lang="fr-CA" sz="1600" b="1" dirty="0"/>
          </a:p>
        </p:txBody>
      </p:sp>
      <p:grpSp>
        <p:nvGrpSpPr>
          <p:cNvPr id="31" name="Groupe 30"/>
          <p:cNvGrpSpPr/>
          <p:nvPr/>
        </p:nvGrpSpPr>
        <p:grpSpPr>
          <a:xfrm rot="11658414">
            <a:off x="4321379" y="3151633"/>
            <a:ext cx="1946874" cy="1946873"/>
            <a:chOff x="1883124" y="846898"/>
            <a:chExt cx="2254469" cy="2254469"/>
          </a:xfrm>
          <a:solidFill>
            <a:schemeClr val="tx2">
              <a:lumMod val="75000"/>
            </a:schemeClr>
          </a:solidFill>
        </p:grpSpPr>
        <p:sp>
          <p:nvSpPr>
            <p:cNvPr id="32" name="Larme 31"/>
            <p:cNvSpPr/>
            <p:nvPr/>
          </p:nvSpPr>
          <p:spPr>
            <a:xfrm rot="4956139">
              <a:off x="1883124" y="846898"/>
              <a:ext cx="2254469" cy="2254469"/>
            </a:xfrm>
            <a:prstGeom prst="teardrop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600" dirty="0"/>
            </a:p>
          </p:txBody>
        </p:sp>
        <p:sp>
          <p:nvSpPr>
            <p:cNvPr id="33" name="ZoneTexte 32"/>
            <p:cNvSpPr txBox="1"/>
            <p:nvPr/>
          </p:nvSpPr>
          <p:spPr>
            <a:xfrm rot="9941586">
              <a:off x="2340560" y="1797952"/>
              <a:ext cx="1483530" cy="39204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CA" sz="1600" b="1" dirty="0" smtClean="0">
                  <a:solidFill>
                    <a:schemeClr val="bg1"/>
                  </a:solidFill>
                </a:rPr>
                <a:t>Performance</a:t>
              </a:r>
              <a:endParaRPr lang="fr-CA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5072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/>
              <a:t>Compétences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fr-FR" sz="2100" dirty="0"/>
              <a:t>ISO 5.1.6 </a:t>
            </a:r>
          </a:p>
          <a:p>
            <a:pPr marL="0" lvl="1" indent="0">
              <a:buNone/>
            </a:pPr>
            <a:r>
              <a:rPr lang="fr-FR" sz="2100" dirty="0"/>
              <a:t>Le laboratoire doit évaluer la compétence de </a:t>
            </a:r>
            <a:r>
              <a:rPr lang="fr-FR" sz="2100" u="sng" dirty="0"/>
              <a:t>chaque personne</a:t>
            </a:r>
            <a:r>
              <a:rPr lang="fr-FR" sz="2100" dirty="0"/>
              <a:t>:</a:t>
            </a:r>
          </a:p>
          <a:p>
            <a:pPr lvl="2">
              <a:buClr>
                <a:schemeClr val="accent6">
                  <a:lumMod val="75000"/>
                </a:schemeClr>
              </a:buClr>
            </a:pPr>
            <a:r>
              <a:rPr lang="fr-FR" sz="2100" dirty="0"/>
              <a:t>Tâches managériales ou techniques</a:t>
            </a:r>
          </a:p>
          <a:p>
            <a:pPr lvl="2">
              <a:buClr>
                <a:schemeClr val="accent6">
                  <a:lumMod val="75000"/>
                </a:schemeClr>
              </a:buClr>
            </a:pPr>
            <a:r>
              <a:rPr lang="fr-FR" sz="2100" dirty="0"/>
              <a:t>Intervalles réguliers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  <p:custDataLst>
              <p:tags r:id="rId3"/>
            </p:custDataLst>
          </p:nvPr>
        </p:nvSpPr>
        <p:spPr>
          <a:xfrm>
            <a:off x="107505" y="4731990"/>
            <a:ext cx="360039" cy="411510"/>
          </a:xfrm>
          <a:prstGeom prst="rect">
            <a:avLst/>
          </a:prstGeom>
        </p:spPr>
        <p:txBody>
          <a:bodyPr/>
          <a:lstStyle/>
          <a:p>
            <a:fld id="{D44F0D0B-0FEF-4C71-875B-36021E40AA03}" type="slidenum">
              <a:rPr lang="fr-CA" smtClean="0"/>
              <a:pPr/>
              <a:t>12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3241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altLang="fr-FR" dirty="0" smtClean="0"/>
              <a:t>Contrôle qualité vs contrôle compétences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545636"/>
            <a:ext cx="6763941" cy="280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08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altLang="fr-FR" dirty="0" smtClean="0"/>
              <a:t>Contrôle qualité vs contrôle compétences</a:t>
            </a:r>
          </a:p>
        </p:txBody>
      </p:sp>
      <p:pic>
        <p:nvPicPr>
          <p:cNvPr id="17413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0370" y="1414713"/>
            <a:ext cx="68580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85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Espace réservé du numéro de diapositive 3"/>
          <p:cNvSpPr>
            <a:spLocks noGrp="1"/>
          </p:cNvSpPr>
          <p:nvPr>
            <p:ph type="sldNum" sz="quarter" idx="4294967295"/>
            <p:custDataLst>
              <p:tags r:id="rId1"/>
            </p:custDataLst>
          </p:nvPr>
        </p:nvSpPr>
        <p:spPr>
          <a:xfrm>
            <a:off x="1128713" y="4889898"/>
            <a:ext cx="332185" cy="273844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18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557213" indent="-214313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18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857250" indent="-1714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18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200150" indent="-1714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18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1543050" indent="-1714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18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0A0C79-9B73-4E57-A90B-3B9F39AFDEEA}" type="slidenum">
              <a:rPr lang="fr-FR" altLang="fr-FR" sz="75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fr-FR" altLang="fr-FR" sz="75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pic>
        <p:nvPicPr>
          <p:cNvPr id="5427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7433" y="676462"/>
            <a:ext cx="6434138" cy="379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7" name="ZoneTexte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55847" y="4205713"/>
            <a:ext cx="12656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Évaluation de la capacité de résolution de problèmes</a:t>
            </a:r>
          </a:p>
        </p:txBody>
      </p:sp>
      <p:cxnSp>
        <p:nvCxnSpPr>
          <p:cNvPr id="54278" name="Connecteur droit 6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>
            <a:off x="2376250" y="4205713"/>
            <a:ext cx="0" cy="594122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4279" name="Connecteur droit 9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3708905" y="4198569"/>
            <a:ext cx="0" cy="594122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4280" name="ZoneTexte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90896" y="4205713"/>
            <a:ext cx="11977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Comparaison</a:t>
            </a:r>
          </a:p>
        </p:txBody>
      </p:sp>
      <p:cxnSp>
        <p:nvCxnSpPr>
          <p:cNvPr id="54281" name="Connecteur droit 11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>
            <a:off x="5141227" y="4205713"/>
            <a:ext cx="0" cy="594122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4282" name="Connecteur droit 12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>
            <a:off x="6571167" y="4205713"/>
            <a:ext cx="0" cy="594122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4283" name="ZoneTexte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763674" y="4205713"/>
            <a:ext cx="12656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</a:p>
        </p:txBody>
      </p:sp>
      <p:sp>
        <p:nvSpPr>
          <p:cNvPr id="54284" name="ZoneTexte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20998" y="4205713"/>
            <a:ext cx="1266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Revue de documents</a:t>
            </a:r>
          </a:p>
        </p:txBody>
      </p:sp>
      <p:sp>
        <p:nvSpPr>
          <p:cNvPr id="54285" name="ZoneTexte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625936" y="4205713"/>
            <a:ext cx="12656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>
                <a:solidFill>
                  <a:srgbClr val="4F515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Surveillance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résultats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fr-CA" dirty="0" smtClean="0"/>
              <a:t>Comment évaluer les compétences?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6572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Application sur le terrain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8118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8EDE-6DC9-4F99-B0F4-25DFD083338C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1560" y="0"/>
            <a:ext cx="8214770" cy="511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9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Grappe Bas-St-Laurent-Gaspésie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Plans d’orientation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8EDE-6DC9-4F99-B0F4-25DFD083338C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500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Grappe</a:t>
            </a:r>
            <a:r>
              <a:rPr lang="fr-CA" dirty="0"/>
              <a:t> Bas-St-Laurent-Gaspésie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8EDE-6DC9-4F99-B0F4-25DFD083338C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80168" y="1247433"/>
            <a:ext cx="722576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F7516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fr-CA" altLang="fr-FR" sz="20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SBM-SST1- Méthodes de maîtrise des risques et responsabilités</a:t>
            </a:r>
            <a:endParaRPr kumimoji="0" lang="fr-CA" altLang="fr-FR" sz="2000" b="0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F7516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fr-CA" altLang="fr-FR" sz="2000" b="0" i="0" strike="noStrike" cap="none" normalizeH="0" baseline="0" dirty="0" smtClean="0">
                <a:ln>
                  <a:noFill/>
                </a:ln>
                <a:solidFill>
                  <a:srgbClr val="954F7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SBM-SST2 - ESB et autres équipements de protection collective</a:t>
            </a:r>
            <a:r>
              <a:rPr kumimoji="0" lang="fr-CA" altLang="fr-FR" sz="20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fr-CA" altLang="fr-FR" sz="2000" b="0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F7516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fr-CA" altLang="fr-FR" sz="2000" b="0" i="0" strike="noStrike" cap="none" normalizeH="0" baseline="0" dirty="0" smtClean="0">
                <a:ln>
                  <a:noFill/>
                </a:ln>
                <a:solidFill>
                  <a:srgbClr val="954F7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SBM-SST3 - Protection de la tête et de l’appareil respiratoire</a:t>
            </a:r>
            <a:r>
              <a:rPr kumimoji="0" lang="fr-CA" altLang="fr-FR" sz="20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fr-CA" altLang="fr-FR" sz="2000" b="0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F7516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fr-CA" altLang="fr-FR" sz="2000" b="0" i="0" strike="noStrike" cap="none" normalizeH="0" baseline="0" dirty="0" smtClean="0">
                <a:ln>
                  <a:noFill/>
                </a:ln>
                <a:solidFill>
                  <a:srgbClr val="954F7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  <a:hlinkClick r:id="rId6"/>
              </a:rPr>
              <a:t>SBM-SST4 - Protection des mains et des pieds</a:t>
            </a:r>
            <a:r>
              <a:rPr kumimoji="0" lang="fr-CA" altLang="fr-FR" sz="20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fr-CA" altLang="fr-FR" sz="2000" b="0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F7516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fr-CA" altLang="fr-FR" sz="2000" b="0" i="0" strike="noStrike" cap="none" normalizeH="0" baseline="0" dirty="0" smtClean="0">
                <a:ln>
                  <a:noFill/>
                </a:ln>
                <a:solidFill>
                  <a:srgbClr val="954F7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  <a:hlinkClick r:id="rId7"/>
              </a:rPr>
              <a:t>SBM-SST5 - Les bonnes pratiques et les vêtements de protection</a:t>
            </a:r>
            <a:r>
              <a:rPr kumimoji="0" lang="fr-CA" altLang="fr-FR" sz="20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fr-CA" altLang="fr-FR" sz="2000" b="0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F7516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fr-CA" altLang="fr-FR" sz="2000" b="0" i="0" strike="noStrike" cap="none" normalizeH="0" baseline="0" dirty="0" smtClean="0">
                <a:ln>
                  <a:noFill/>
                </a:ln>
                <a:solidFill>
                  <a:srgbClr val="954F7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  <a:hlinkClick r:id="rId8"/>
              </a:rPr>
              <a:t>SBM-SST6 - Sécurité  et  Biosécurité</a:t>
            </a:r>
            <a:endParaRPr kumimoji="0" lang="fr-CA" altLang="fr-FR" sz="2000" b="0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F7516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fr-CA" altLang="fr-FR" sz="20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  <a:hlinkClick r:id="rId9"/>
              </a:rPr>
              <a:t>S</a:t>
            </a:r>
            <a:r>
              <a:rPr kumimoji="0" lang="fr-CA" altLang="fr-FR" sz="2000" b="0" i="0" strike="noStrike" cap="none" normalizeH="0" baseline="0" dirty="0" smtClean="0">
                <a:ln>
                  <a:noFill/>
                </a:ln>
                <a:solidFill>
                  <a:srgbClr val="954F7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  <a:hlinkClick r:id="rId9"/>
              </a:rPr>
              <a:t>BM-SST7 - Équipements et interventions d’urgence</a:t>
            </a:r>
            <a:endParaRPr kumimoji="0" lang="fr-CA" altLang="fr-FR" sz="2000" b="0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F7516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fr-CA" altLang="fr-FR" sz="2000" b="0" i="0" strike="noStrike" cap="none" normalizeH="0" baseline="0" dirty="0" smtClean="0">
                <a:ln>
                  <a:noFill/>
                </a:ln>
                <a:solidFill>
                  <a:srgbClr val="954F7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  <a:hlinkClick r:id="rId10"/>
              </a:rPr>
              <a:t>SBM-SST8- Gestion des déchets</a:t>
            </a:r>
            <a:endParaRPr lang="fr-CA" altLang="fr-FR" sz="2000" dirty="0">
              <a:solidFill>
                <a:schemeClr val="tx1"/>
              </a:solidFill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F7516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fr-CA" sz="2000" dirty="0" smtClean="0">
                <a:latin typeface="+mn-lt"/>
                <a:hlinkClick r:id="rId11"/>
              </a:rPr>
              <a:t>SBM-SST9 </a:t>
            </a:r>
            <a:r>
              <a:rPr lang="fr-CA" sz="2000" dirty="0">
                <a:latin typeface="+mn-lt"/>
                <a:hlinkClick r:id="rId11"/>
              </a:rPr>
              <a:t>- Protection des visiteurs et des autres travailleurs</a:t>
            </a:r>
            <a:endParaRPr kumimoji="0" lang="fr-CA" altLang="fr-FR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5096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Plan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lvl="1"/>
            <a:r>
              <a:rPr lang="fr-CA" dirty="0" smtClean="0"/>
              <a:t>Évaluation des compétences</a:t>
            </a:r>
          </a:p>
          <a:p>
            <a:pPr lvl="1"/>
            <a:r>
              <a:rPr lang="fr-CA" dirty="0" smtClean="0"/>
              <a:t>Portée et principes analytiques 	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  <p:custDataLst>
              <p:tags r:id="rId3"/>
            </p:custDataLst>
          </p:nvPr>
        </p:nvSpPr>
        <p:spPr>
          <a:xfrm>
            <a:off x="1128713" y="4889901"/>
            <a:ext cx="332185" cy="273844"/>
          </a:xfrm>
          <a:prstGeom prst="rect">
            <a:avLst/>
          </a:prstGeom>
        </p:spPr>
        <p:txBody>
          <a:bodyPr/>
          <a:lstStyle/>
          <a:p>
            <a:fld id="{D44F0D0B-0FEF-4C71-875B-36021E40AA03}" type="slidenum">
              <a:rPr lang="fr-CA" smtClean="0"/>
              <a:pPr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860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dirty="0" smtClean="0">
                <a:solidFill>
                  <a:srgbClr val="0D335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Évaluation des compétences</a:t>
            </a:r>
          </a:p>
        </p:txBody>
      </p:sp>
      <p:sp>
        <p:nvSpPr>
          <p:cNvPr id="8195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Présentation LSPQ </a:t>
            </a:r>
          </a:p>
          <a:p>
            <a:pPr eaLnBrk="1" hangingPunct="1"/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2019-02-06</a:t>
            </a:r>
          </a:p>
          <a:p>
            <a:pPr eaLnBrk="1" hangingPunct="1"/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Marilyn </a:t>
            </a:r>
            <a:r>
              <a:rPr lang="fr-FR" altLang="fr-FR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Leclerc-Côté</a:t>
            </a:r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Grappe Capitale-Nationale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68" y="1347614"/>
            <a:ext cx="8229600" cy="3203365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8EDE-6DC9-4F99-B0F4-25DFD083338C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7052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396663" y="87474"/>
            <a:ext cx="5257800" cy="857250"/>
          </a:xfrm>
        </p:spPr>
        <p:txBody>
          <a:bodyPr/>
          <a:lstStyle/>
          <a:p>
            <a:pPr eaLnBrk="1" hangingPunct="1"/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Gram	Hémocultures</a:t>
            </a:r>
          </a:p>
        </p:txBody>
      </p:sp>
      <p:sp>
        <p:nvSpPr>
          <p:cNvPr id="4" name="Espace réservé du contenu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400300" y="843558"/>
            <a:ext cx="541206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Arial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F497D"/>
              </a:buClr>
              <a:buNone/>
            </a:pPr>
            <a:r>
              <a:rPr lang="fr-CA" sz="2400" u="sng" dirty="0">
                <a:solidFill>
                  <a:prstClr val="black"/>
                </a:solidFill>
              </a:rPr>
              <a:t>Objectifs</a:t>
            </a:r>
            <a:r>
              <a:rPr lang="fr-CA" sz="2400" dirty="0">
                <a:solidFill>
                  <a:prstClr val="black"/>
                </a:solidFill>
              </a:rPr>
              <a:t> :</a:t>
            </a:r>
          </a:p>
          <a:p>
            <a:pPr>
              <a:buClr>
                <a:srgbClr val="1F497D"/>
              </a:buClr>
            </a:pPr>
            <a:r>
              <a:rPr lang="fr-CA" sz="1800" dirty="0">
                <a:solidFill>
                  <a:prstClr val="black"/>
                </a:solidFill>
              </a:rPr>
              <a:t>État de situation de l’uniformité de la sortie des rapports lors de la lecture des Gram pour un prélèvement d’hémoculture. (avant uniformisation)</a:t>
            </a:r>
          </a:p>
          <a:p>
            <a:pPr>
              <a:buClr>
                <a:srgbClr val="1F497D"/>
              </a:buClr>
            </a:pPr>
            <a:r>
              <a:rPr lang="fr-CA" sz="1800" dirty="0">
                <a:solidFill>
                  <a:prstClr val="black"/>
                </a:solidFill>
              </a:rPr>
              <a:t>Obtenir un premier constat de la capacité du personnel à interpréter une lame d’hémoculture positive.</a:t>
            </a:r>
          </a:p>
          <a:p>
            <a:pPr>
              <a:buClr>
                <a:srgbClr val="1F497D"/>
              </a:buClr>
            </a:pPr>
            <a:r>
              <a:rPr lang="fr-CA" sz="1800" dirty="0">
                <a:solidFill>
                  <a:prstClr val="black"/>
                </a:solidFill>
              </a:rPr>
              <a:t>Assurer l’amélioration continue de la pratique.</a:t>
            </a:r>
          </a:p>
          <a:p>
            <a:pPr>
              <a:buClr>
                <a:srgbClr val="1F497D"/>
              </a:buClr>
            </a:pPr>
            <a:r>
              <a:rPr lang="fr-CA" sz="1800" dirty="0">
                <a:solidFill>
                  <a:prstClr val="black"/>
                </a:solidFill>
              </a:rPr>
              <a:t>Évaluer les besoins de formation et d’uniformisation dans les différents laboratoires effectuant la lecture des lames d’hémocultures</a:t>
            </a:r>
            <a:endParaRPr lang="fr-FR" altLang="fr-FR" sz="18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23628" y="0"/>
            <a:ext cx="3572154" cy="857250"/>
          </a:xfrm>
        </p:spPr>
        <p:txBody>
          <a:bodyPr/>
          <a:lstStyle/>
          <a:p>
            <a:pPr eaLnBrk="1" hangingPunct="1"/>
            <a:r>
              <a:rPr lang="fr-FR" altLang="fr-FR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Gram	Hémocultures</a:t>
            </a:r>
            <a:endParaRPr lang="fr-FR" altLang="fr-FR" dirty="0" smtClean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817694" y="1113589"/>
            <a:ext cx="5257800" cy="339447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FR" altLang="fr-FR" u="sng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Moyen</a:t>
            </a:r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:</a:t>
            </a:r>
          </a:p>
          <a:p>
            <a:pPr eaLnBrk="1" hangingPunct="1"/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Production de 5 lames différentes (en doublon par sécurité) pour chacun des 7 sites (à l’époque) </a:t>
            </a:r>
          </a:p>
          <a:p>
            <a:pPr eaLnBrk="1" hangingPunct="1"/>
            <a:r>
              <a:rPr lang="fr-FR" altLang="fr-FR" dirty="0">
                <a:latin typeface="Arial" panose="020B0604020202020204" pitchFamily="34" charset="0"/>
                <a:ea typeface="ＭＳ Ｐゴシック" panose="020B0600070205080204" pitchFamily="34" charset="-128"/>
              </a:rPr>
              <a:t>Variation du niveau de difficulté</a:t>
            </a:r>
          </a:p>
          <a:p>
            <a:pPr eaLnBrk="1" hangingPunct="1"/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Défi : production de beaucoup de matériel.</a:t>
            </a:r>
          </a:p>
          <a:p>
            <a:pPr eaLnBrk="1" hangingPunct="1"/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Avantage : plusieurs critères de la norme répondus d’un coup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85900" y="845344"/>
            <a:ext cx="6172200" cy="592280"/>
          </a:xfrm>
        </p:spPr>
        <p:txBody>
          <a:bodyPr/>
          <a:lstStyle/>
          <a:p>
            <a:pPr eaLnBrk="1" hangingPunct="1"/>
            <a:r>
              <a:rPr lang="fr-FR" altLang="fr-FR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Constats et suite</a:t>
            </a:r>
            <a:endParaRPr lang="fr-FR" altLang="fr-FR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475362" y="1329612"/>
            <a:ext cx="6172200" cy="2961084"/>
          </a:xfrm>
        </p:spPr>
        <p:txBody>
          <a:bodyPr/>
          <a:lstStyle/>
          <a:p>
            <a:pPr eaLnBrk="1" hangingPunct="1"/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Sortie des rapports non uniformisés</a:t>
            </a:r>
          </a:p>
          <a:p>
            <a:pPr lvl="1" eaLnBrk="1" hangingPunct="1"/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Précision et uniformisation du vocabulaire pour faciliter l’information au clinicien</a:t>
            </a:r>
          </a:p>
          <a:p>
            <a:pPr eaLnBrk="1" hangingPunct="1"/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Possibilité de transposer certaines solutions efficaces d’un site à l’autre</a:t>
            </a:r>
            <a:endParaRPr lang="fr-FR" altLang="fr-FR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Révision de certaines notions de base</a:t>
            </a:r>
          </a:p>
          <a:p>
            <a:pPr eaLnBrk="1" hangingPunct="1"/>
            <a:r>
              <a:rPr lang="fr-FR" altLang="fr-FR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Présentation </a:t>
            </a:r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au personnel</a:t>
            </a:r>
          </a:p>
          <a:p>
            <a:pPr lvl="1" eaLnBrk="1" hangingPunct="1"/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Éventuellement, pourrait être ciblé pour un support individuel</a:t>
            </a:r>
            <a:endParaRPr lang="fr-FR" altLang="fr-FR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223628" y="0"/>
            <a:ext cx="3572154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55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55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55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55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fr-FR" altLang="fr-FR" sz="270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Gram	Hémocultures</a:t>
            </a:r>
            <a:endParaRPr lang="fr-FR" altLang="fr-FR" sz="2700" dirty="0">
              <a:solidFill>
                <a:prstClr val="white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85900" y="845344"/>
            <a:ext cx="6172200" cy="747713"/>
          </a:xfrm>
        </p:spPr>
        <p:txBody>
          <a:bodyPr/>
          <a:lstStyle/>
          <a:p>
            <a:pPr eaLnBrk="1" hangingPunct="1"/>
            <a:r>
              <a:rPr lang="fr-FR" altLang="fr-FR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Constats et suite</a:t>
            </a:r>
            <a:endParaRPr lang="fr-FR" altLang="fr-FR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485900" y="1839516"/>
            <a:ext cx="6172200" cy="2961084"/>
          </a:xfrm>
        </p:spPr>
        <p:txBody>
          <a:bodyPr/>
          <a:lstStyle/>
          <a:p>
            <a:pPr eaLnBrk="1" hangingPunct="1"/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Prochains devront être divisés :</a:t>
            </a:r>
          </a:p>
          <a:p>
            <a:pPr lvl="1" eaLnBrk="1" hangingPunct="1"/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Évaluation de la coloration</a:t>
            </a:r>
          </a:p>
          <a:p>
            <a:pPr lvl="2" eaLnBrk="1" hangingPunct="1"/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Défi : production d’une très grande quantité de lames</a:t>
            </a:r>
          </a:p>
          <a:p>
            <a:pPr lvl="1" eaLnBrk="1" hangingPunct="1"/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Évaluation de la lecture </a:t>
            </a:r>
          </a:p>
          <a:p>
            <a:pPr lvl="2" eaLnBrk="1" hangingPunct="1"/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Défi : préparation plus longue</a:t>
            </a:r>
          </a:p>
          <a:p>
            <a:pPr lvl="3" eaLnBrk="1" hangingPunct="1"/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Les lames devront être colorées et lutées</a:t>
            </a:r>
          </a:p>
        </p:txBody>
      </p:sp>
      <p:sp>
        <p:nvSpPr>
          <p:cNvPr id="4" name="Titr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223628" y="0"/>
            <a:ext cx="3572154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55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55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55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55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fr-FR" altLang="fr-FR" sz="270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Gram	Hémocultures</a:t>
            </a:r>
            <a:endParaRPr lang="fr-FR" altLang="fr-FR" sz="2700" dirty="0">
              <a:solidFill>
                <a:prstClr val="white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13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85900" y="845344"/>
            <a:ext cx="6172200" cy="592280"/>
          </a:xfrm>
        </p:spPr>
        <p:txBody>
          <a:bodyPr/>
          <a:lstStyle/>
          <a:p>
            <a:pPr eaLnBrk="1" hangingPunct="1"/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Autre approche</a:t>
            </a: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506254" y="1383618"/>
            <a:ext cx="6172200" cy="3348372"/>
          </a:xfrm>
        </p:spPr>
        <p:txBody>
          <a:bodyPr/>
          <a:lstStyle/>
          <a:p>
            <a:pPr eaLnBrk="1" hangingPunct="1"/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Implantation d’un programme de « Maintien des compétences »</a:t>
            </a:r>
          </a:p>
          <a:p>
            <a:pPr lvl="1" eaLnBrk="1" hangingPunct="1"/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Contexte : Diminution du volume pour les petits centres</a:t>
            </a:r>
          </a:p>
          <a:p>
            <a:pPr lvl="1" eaLnBrk="1" hangingPunct="1"/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Objectif : Maintenir leur expertise</a:t>
            </a:r>
          </a:p>
          <a:p>
            <a:pPr lvl="1" eaLnBrk="1" hangingPunct="1"/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Moyen : Production de lames :</a:t>
            </a:r>
          </a:p>
          <a:p>
            <a:pPr lvl="2" eaLnBrk="1" hangingPunct="1"/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À chaque hémoculture positive, une lame supplémentaire est produite et acheminée au petit centre</a:t>
            </a:r>
          </a:p>
          <a:p>
            <a:pPr lvl="2" eaLnBrk="1" hangingPunct="1"/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Facilement transposable en hématologie</a:t>
            </a:r>
          </a:p>
        </p:txBody>
      </p:sp>
      <p:sp>
        <p:nvSpPr>
          <p:cNvPr id="4" name="Titr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223628" y="0"/>
            <a:ext cx="3572154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55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55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55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55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fr-FR" altLang="fr-FR" sz="270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Gram	Hémocultures</a:t>
            </a:r>
            <a:endParaRPr lang="fr-FR" altLang="fr-FR" sz="2700" dirty="0">
              <a:solidFill>
                <a:prstClr val="white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01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396663" y="87474"/>
            <a:ext cx="5257800" cy="857250"/>
          </a:xfrm>
        </p:spPr>
        <p:txBody>
          <a:bodyPr/>
          <a:lstStyle/>
          <a:p>
            <a:pPr eaLnBrk="1" hangingPunct="1"/>
            <a:r>
              <a:rPr lang="fr-FR" altLang="fr-FR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Contrôles maison</a:t>
            </a:r>
            <a:endParaRPr lang="fr-FR" altLang="fr-FR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400300" y="843558"/>
            <a:ext cx="541206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Arial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F497D"/>
              </a:buClr>
              <a:buNone/>
            </a:pPr>
            <a:r>
              <a:rPr lang="fr-CA" sz="2400" u="sng" dirty="0">
                <a:solidFill>
                  <a:prstClr val="black"/>
                </a:solidFill>
              </a:rPr>
              <a:t>Objectifs</a:t>
            </a:r>
            <a:r>
              <a:rPr lang="fr-CA" sz="2400" dirty="0">
                <a:solidFill>
                  <a:prstClr val="black"/>
                </a:solidFill>
              </a:rPr>
              <a:t> :</a:t>
            </a:r>
          </a:p>
          <a:p>
            <a:pPr>
              <a:buClr>
                <a:srgbClr val="1F497D"/>
              </a:buClr>
            </a:pPr>
            <a:r>
              <a:rPr lang="fr-CA" sz="1800" dirty="0">
                <a:solidFill>
                  <a:prstClr val="black"/>
                </a:solidFill>
              </a:rPr>
              <a:t>Cibler des éléments qui ne sont pas couverts par les contrôles externes de la qualité</a:t>
            </a:r>
          </a:p>
          <a:p>
            <a:pPr>
              <a:buClr>
                <a:srgbClr val="1F497D"/>
              </a:buClr>
            </a:pPr>
            <a:r>
              <a:rPr lang="fr-CA" altLang="fr-FR" sz="18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Évaluer l’application des protocoles</a:t>
            </a:r>
          </a:p>
          <a:p>
            <a:pPr>
              <a:buClr>
                <a:srgbClr val="1F497D"/>
              </a:buClr>
            </a:pPr>
            <a:r>
              <a:rPr lang="fr-CA" altLang="fr-FR" sz="18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Évaluer la compréhension des changements</a:t>
            </a:r>
            <a:endParaRPr lang="fr-FR" altLang="fr-FR" sz="18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834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485900" y="1167594"/>
            <a:ext cx="6172200" cy="296108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FR" altLang="fr-FR" u="sng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Moyen</a:t>
            </a:r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: </a:t>
            </a:r>
            <a:endParaRPr lang="fr-FR" altLang="fr-FR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Production d’échantillons truqués</a:t>
            </a:r>
            <a:r>
              <a:rPr lang="fr-FR" altLang="fr-FR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comprenant :</a:t>
            </a:r>
          </a:p>
          <a:p>
            <a:pPr lvl="1" eaLnBrk="1" hangingPunct="1"/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Des éléments importants à ne pas manquer</a:t>
            </a:r>
          </a:p>
          <a:p>
            <a:pPr lvl="1" eaLnBrk="1" hangingPunct="1"/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Les changements dans les nouveaux protocoles uniformisés</a:t>
            </a:r>
          </a:p>
          <a:p>
            <a:pPr lvl="1" eaLnBrk="1" hangingPunct="1"/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Éléments importants pour la clinique</a:t>
            </a:r>
          </a:p>
        </p:txBody>
      </p:sp>
      <p:sp>
        <p:nvSpPr>
          <p:cNvPr id="4" name="Titr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223628" y="13346"/>
            <a:ext cx="3572154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55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55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55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55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fr-FR" altLang="fr-FR" sz="2700" dirty="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Contrôles maison</a:t>
            </a:r>
            <a:endParaRPr lang="fr-FR" altLang="fr-FR" sz="2700" dirty="0">
              <a:solidFill>
                <a:prstClr val="white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99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396663" y="87474"/>
            <a:ext cx="5257800" cy="857250"/>
          </a:xfrm>
        </p:spPr>
        <p:txBody>
          <a:bodyPr/>
          <a:lstStyle/>
          <a:p>
            <a:pPr eaLnBrk="1" hangingPunct="1"/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Autotests</a:t>
            </a:r>
            <a:endParaRPr lang="fr-FR" altLang="fr-FR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400300" y="843558"/>
            <a:ext cx="541206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Arial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F497D"/>
              </a:buClr>
              <a:buNone/>
            </a:pPr>
            <a:r>
              <a:rPr lang="fr-CA" sz="2400" u="sng" dirty="0">
                <a:solidFill>
                  <a:prstClr val="black"/>
                </a:solidFill>
              </a:rPr>
              <a:t>Objectifs</a:t>
            </a:r>
            <a:r>
              <a:rPr lang="fr-CA" sz="2400" dirty="0">
                <a:solidFill>
                  <a:prstClr val="black"/>
                </a:solidFill>
              </a:rPr>
              <a:t> :</a:t>
            </a:r>
          </a:p>
          <a:p>
            <a:pPr>
              <a:buClr>
                <a:srgbClr val="1F497D"/>
              </a:buClr>
            </a:pPr>
            <a:r>
              <a:rPr lang="fr-CA" sz="1800" dirty="0">
                <a:solidFill>
                  <a:prstClr val="black"/>
                </a:solidFill>
              </a:rPr>
              <a:t>Valider la compréhension d’un document</a:t>
            </a:r>
            <a:r>
              <a:rPr lang="fr-FR" sz="18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:</a:t>
            </a:r>
          </a:p>
          <a:p>
            <a:pPr lvl="1">
              <a:buClr>
                <a:srgbClr val="1F497D"/>
              </a:buClr>
            </a:pPr>
            <a:r>
              <a:rPr lang="fr-FR" sz="15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Après une formation initiale</a:t>
            </a:r>
          </a:p>
          <a:p>
            <a:pPr lvl="1">
              <a:buClr>
                <a:srgbClr val="1F497D"/>
              </a:buClr>
            </a:pPr>
            <a:r>
              <a:rPr lang="fr-FR" sz="15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Suite à la révision du document (cibler la compréhension ou la rétention des nouveaux éléments)</a:t>
            </a:r>
          </a:p>
          <a:p>
            <a:pPr lvl="1">
              <a:buClr>
                <a:srgbClr val="1F497D"/>
              </a:buClr>
            </a:pPr>
            <a:r>
              <a:rPr lang="fr-FR" sz="15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Au retour d’un congé prolongé</a:t>
            </a:r>
          </a:p>
          <a:p>
            <a:pPr lvl="1">
              <a:buClr>
                <a:srgbClr val="1F497D"/>
              </a:buClr>
            </a:pPr>
            <a:r>
              <a:rPr lang="fr-FR" sz="15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Etc.</a:t>
            </a:r>
          </a:p>
        </p:txBody>
      </p:sp>
      <p:pic>
        <p:nvPicPr>
          <p:cNvPr id="1026" name="Imag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99892" y="2651989"/>
            <a:ext cx="3550444" cy="197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6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Portées flexibles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  <p:custDataLst>
              <p:tags r:id="rId2"/>
            </p:custDataLst>
          </p:nvPr>
        </p:nvSpPr>
        <p:spPr>
          <a:xfrm>
            <a:off x="0" y="4889500"/>
            <a:ext cx="331788" cy="274638"/>
          </a:xfrm>
          <a:prstGeom prst="rect">
            <a:avLst/>
          </a:prstGeom>
        </p:spPr>
        <p:txBody>
          <a:bodyPr/>
          <a:lstStyle/>
          <a:p>
            <a:fld id="{D44F0D0B-0FEF-4C71-875B-36021E40AA03}" type="slidenum">
              <a:rPr lang="fr-CA" smtClean="0"/>
              <a:pPr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734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485900" y="1167594"/>
            <a:ext cx="6172200" cy="296108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FR" altLang="fr-FR" u="sng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Avantages</a:t>
            </a:r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: </a:t>
            </a:r>
            <a:endParaRPr lang="fr-FR" altLang="fr-FR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Disponible en tout temps</a:t>
            </a:r>
          </a:p>
          <a:p>
            <a:pPr eaLnBrk="1" hangingPunct="1"/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Très flexible</a:t>
            </a:r>
          </a:p>
          <a:p>
            <a:pPr eaLnBrk="1" hangingPunct="1"/>
            <a:r>
              <a:rPr lang="fr-FR" altLang="fr-FR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Économique</a:t>
            </a:r>
            <a:endParaRPr lang="fr-FR" altLang="fr-FR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223628" y="13346"/>
            <a:ext cx="232225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55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55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55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55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fr-FR" altLang="fr-FR" sz="2700" dirty="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Autotests</a:t>
            </a:r>
            <a:endParaRPr lang="fr-FR" altLang="fr-FR" sz="2700" dirty="0">
              <a:solidFill>
                <a:prstClr val="white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21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396663" y="87474"/>
            <a:ext cx="5257800" cy="857250"/>
          </a:xfrm>
        </p:spPr>
        <p:txBody>
          <a:bodyPr/>
          <a:lstStyle/>
          <a:p>
            <a:pPr eaLnBrk="1" hangingPunct="1"/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E-learning</a:t>
            </a:r>
            <a:endParaRPr lang="fr-FR" altLang="fr-FR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400300" y="843558"/>
            <a:ext cx="541206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Arial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F497D"/>
              </a:buClr>
              <a:buNone/>
            </a:pPr>
            <a:r>
              <a:rPr lang="fr-CA" sz="2400" u="sng" dirty="0">
                <a:solidFill>
                  <a:prstClr val="black"/>
                </a:solidFill>
              </a:rPr>
              <a:t>Objectifs et avantages</a:t>
            </a:r>
            <a:r>
              <a:rPr lang="fr-CA" sz="2400" dirty="0">
                <a:solidFill>
                  <a:prstClr val="black"/>
                </a:solidFill>
              </a:rPr>
              <a:t> :</a:t>
            </a:r>
          </a:p>
          <a:p>
            <a:pPr>
              <a:buClr>
                <a:srgbClr val="1F497D"/>
              </a:buClr>
            </a:pPr>
            <a:r>
              <a:rPr lang="fr-CA" sz="1800" dirty="0">
                <a:solidFill>
                  <a:prstClr val="black"/>
                </a:solidFill>
              </a:rPr>
              <a:t>Formation uniforme pour tout le personnel</a:t>
            </a:r>
          </a:p>
          <a:p>
            <a:pPr>
              <a:buClr>
                <a:srgbClr val="1F497D"/>
              </a:buClr>
            </a:pPr>
            <a:r>
              <a:rPr lang="fr-CA" sz="18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Beau visuellement</a:t>
            </a:r>
          </a:p>
          <a:p>
            <a:pPr>
              <a:buClr>
                <a:srgbClr val="1F497D"/>
              </a:buClr>
            </a:pPr>
            <a:r>
              <a:rPr lang="fr-CA" sz="18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Disponible en tout temps</a:t>
            </a:r>
          </a:p>
          <a:p>
            <a:pPr>
              <a:buClr>
                <a:srgbClr val="1F497D"/>
              </a:buClr>
            </a:pPr>
            <a:endParaRPr lang="fr-CA" sz="18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buClr>
                <a:srgbClr val="1F497D"/>
              </a:buClr>
              <a:buNone/>
            </a:pPr>
            <a:r>
              <a:rPr lang="fr-FR" sz="2400" u="sng" dirty="0">
                <a:solidFill>
                  <a:prstClr val="black"/>
                </a:solidFill>
              </a:rPr>
              <a:t>Inconvénients</a:t>
            </a:r>
            <a:r>
              <a:rPr lang="fr-FR" sz="2400" dirty="0">
                <a:solidFill>
                  <a:prstClr val="black"/>
                </a:solidFill>
              </a:rPr>
              <a:t> :</a:t>
            </a:r>
          </a:p>
          <a:p>
            <a:pPr>
              <a:buClr>
                <a:srgbClr val="1F497D"/>
              </a:buClr>
            </a:pPr>
            <a:r>
              <a:rPr lang="fr-FR" sz="1800" dirty="0">
                <a:solidFill>
                  <a:prstClr val="black"/>
                </a:solidFill>
              </a:rPr>
              <a:t>Extrêmement complexe et long à concevoir (rapport qualité-prix?)</a:t>
            </a:r>
          </a:p>
          <a:p>
            <a:pPr>
              <a:buClr>
                <a:srgbClr val="1F497D"/>
              </a:buClr>
            </a:pPr>
            <a:r>
              <a:rPr lang="fr-FR" sz="1800" dirty="0">
                <a:solidFill>
                  <a:prstClr val="black"/>
                </a:solidFill>
              </a:rPr>
              <a:t>Plateformes différentes dans la province, difficulté technique</a:t>
            </a:r>
          </a:p>
          <a:p>
            <a:pPr>
              <a:buClr>
                <a:srgbClr val="1F497D"/>
              </a:buClr>
            </a:pPr>
            <a:r>
              <a:rPr lang="fr-FR" sz="1800" dirty="0">
                <a:solidFill>
                  <a:prstClr val="black"/>
                </a:solidFill>
              </a:rPr>
              <a:t>Difficilement partageable entre les grappes?</a:t>
            </a:r>
          </a:p>
        </p:txBody>
      </p:sp>
    </p:spTree>
    <p:extLst>
      <p:ext uri="{BB962C8B-B14F-4D97-AF65-F5344CB8AC3E}">
        <p14:creationId xmlns:p14="http://schemas.microsoft.com/office/powerpoint/2010/main" val="386093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396663" y="87474"/>
            <a:ext cx="5257800" cy="857250"/>
          </a:xfrm>
        </p:spPr>
        <p:txBody>
          <a:bodyPr/>
          <a:lstStyle/>
          <a:p>
            <a:pPr eaLnBrk="1" hangingPunct="1"/>
            <a:r>
              <a:rPr lang="fr-FR" altLang="fr-F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Formation PPT</a:t>
            </a:r>
            <a:endParaRPr lang="fr-FR" altLang="fr-FR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400300" y="843558"/>
            <a:ext cx="541206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Arial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F497D"/>
              </a:buClr>
              <a:buNone/>
            </a:pPr>
            <a:r>
              <a:rPr lang="fr-CA" sz="2400" u="sng" dirty="0">
                <a:solidFill>
                  <a:prstClr val="black"/>
                </a:solidFill>
              </a:rPr>
              <a:t>Objectifs et avantages</a:t>
            </a:r>
            <a:r>
              <a:rPr lang="fr-CA" sz="2400" dirty="0">
                <a:solidFill>
                  <a:prstClr val="black"/>
                </a:solidFill>
              </a:rPr>
              <a:t> :</a:t>
            </a:r>
          </a:p>
          <a:p>
            <a:pPr>
              <a:buClr>
                <a:srgbClr val="1F497D"/>
              </a:buClr>
            </a:pPr>
            <a:r>
              <a:rPr lang="fr-CA" sz="1800" dirty="0">
                <a:solidFill>
                  <a:prstClr val="black"/>
                </a:solidFill>
              </a:rPr>
              <a:t>Formation uniforme pour tout le personnel</a:t>
            </a:r>
          </a:p>
          <a:p>
            <a:pPr>
              <a:buClr>
                <a:srgbClr val="1F497D"/>
              </a:buClr>
            </a:pPr>
            <a:r>
              <a:rPr lang="fr-CA" sz="18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Disponible en tout temps</a:t>
            </a:r>
          </a:p>
          <a:p>
            <a:pPr>
              <a:buClr>
                <a:srgbClr val="1F497D"/>
              </a:buClr>
            </a:pPr>
            <a:r>
              <a:rPr lang="fr-CA" sz="18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Rapide et simple à produire</a:t>
            </a:r>
          </a:p>
          <a:p>
            <a:pPr>
              <a:buClr>
                <a:srgbClr val="1F497D"/>
              </a:buClr>
            </a:pPr>
            <a:r>
              <a:rPr lang="fr-CA" sz="18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Flexible (peut facilement être corrigé)</a:t>
            </a:r>
          </a:p>
          <a:p>
            <a:pPr marL="0" indent="0">
              <a:buClr>
                <a:srgbClr val="1F497D"/>
              </a:buClr>
              <a:buNone/>
            </a:pPr>
            <a:endParaRPr lang="fr-FR" sz="2400" u="sng" dirty="0">
              <a:solidFill>
                <a:prstClr val="black"/>
              </a:solidFill>
            </a:endParaRPr>
          </a:p>
          <a:p>
            <a:pPr marL="0" indent="0">
              <a:buClr>
                <a:srgbClr val="1F497D"/>
              </a:buClr>
              <a:buNone/>
            </a:pPr>
            <a:r>
              <a:rPr lang="fr-FR" sz="2400" u="sng" dirty="0">
                <a:solidFill>
                  <a:prstClr val="black"/>
                </a:solidFill>
              </a:rPr>
              <a:t>Inconvénients</a:t>
            </a:r>
            <a:r>
              <a:rPr lang="fr-FR" sz="2400" dirty="0">
                <a:solidFill>
                  <a:prstClr val="black"/>
                </a:solidFill>
              </a:rPr>
              <a:t> :</a:t>
            </a:r>
          </a:p>
          <a:p>
            <a:pPr>
              <a:buClr>
                <a:srgbClr val="1F497D"/>
              </a:buClr>
            </a:pPr>
            <a:r>
              <a:rPr lang="fr-FR" sz="1800" dirty="0">
                <a:solidFill>
                  <a:prstClr val="black"/>
                </a:solidFill>
              </a:rPr>
              <a:t>Moins beau visuellement</a:t>
            </a:r>
          </a:p>
          <a:p>
            <a:pPr>
              <a:buClr>
                <a:srgbClr val="1F497D"/>
              </a:buClr>
            </a:pPr>
            <a:endParaRPr lang="fr-FR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4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LSPQ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fr-CA" dirty="0" smtClean="0"/>
              <a:t>Audits techniques</a:t>
            </a:r>
          </a:p>
          <a:p>
            <a:pPr lvl="1"/>
            <a:r>
              <a:rPr lang="fr-CA" dirty="0" smtClean="0"/>
              <a:t>Contrôles de la compétence</a:t>
            </a:r>
          </a:p>
          <a:p>
            <a:pPr lvl="1"/>
            <a:r>
              <a:rPr lang="fr-CA" dirty="0" smtClean="0"/>
              <a:t>Activités de formation </a:t>
            </a:r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8EDE-6DC9-4F99-B0F4-25DFD083338C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11152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Audit technique - LSPQ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fr-CA" dirty="0" smtClean="0"/>
              <a:t>DI-GQ-005</a:t>
            </a:r>
          </a:p>
          <a:p>
            <a:pPr lvl="1"/>
            <a:r>
              <a:rPr lang="fr-CA" dirty="0" smtClean="0"/>
              <a:t>Similaire à audit interne, mais focus sur une technique</a:t>
            </a:r>
          </a:p>
          <a:p>
            <a:pPr lvl="1"/>
            <a:r>
              <a:rPr lang="fr-CA" dirty="0" smtClean="0"/>
              <a:t>Fréquence:</a:t>
            </a:r>
          </a:p>
          <a:p>
            <a:pPr lvl="2"/>
            <a:r>
              <a:rPr lang="fr-CA" dirty="0" smtClean="0"/>
              <a:t>Responsable d’activités choisit 2 techniques</a:t>
            </a:r>
          </a:p>
          <a:p>
            <a:pPr lvl="2"/>
            <a:r>
              <a:rPr lang="fr-CA" dirty="0" smtClean="0"/>
              <a:t>Chacune des techniques sera évaluée pour un technicien</a:t>
            </a:r>
          </a:p>
          <a:p>
            <a:pPr lvl="1"/>
            <a:r>
              <a:rPr lang="fr-CA" dirty="0" smtClean="0"/>
              <a:t>Constats documentés au FO-GQ-006</a:t>
            </a:r>
          </a:p>
          <a:p>
            <a:pPr lvl="1"/>
            <a:r>
              <a:rPr lang="fr-CA" dirty="0" smtClean="0"/>
              <a:t>Écarts documentés en non-conformités ou en action correctives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8EDE-6DC9-4F99-B0F4-25DFD083338C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4782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Rapport de </a:t>
            </a:r>
            <a:r>
              <a:rPr lang="fr-CA" dirty="0" smtClean="0"/>
              <a:t>compétences - LSPQ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fr-CA" dirty="0" smtClean="0"/>
              <a:t>Coordonnateurs et techniciens</a:t>
            </a:r>
          </a:p>
          <a:p>
            <a:pPr lvl="2"/>
            <a:r>
              <a:rPr lang="fr-CA" sz="2000" dirty="0" smtClean="0"/>
              <a:t>Un contrôle de compétence ou un audit technique/3ans</a:t>
            </a:r>
          </a:p>
          <a:p>
            <a:pPr marL="357187" lvl="2" indent="0">
              <a:buNone/>
            </a:pPr>
            <a:endParaRPr lang="fr-CA" dirty="0" smtClean="0"/>
          </a:p>
          <a:p>
            <a:pPr lvl="2"/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8EDE-6DC9-4F99-B0F4-25DFD083338C}" type="slidenum">
              <a:rPr lang="fr-FR" smtClean="0"/>
              <a:pPr/>
              <a:t>35</a:t>
            </a:fld>
            <a:endParaRPr lang="fr-FR"/>
          </a:p>
        </p:txBody>
      </p:sp>
      <p:pic>
        <p:nvPicPr>
          <p:cNvPr id="10" name="Image 9"/>
          <p:cNvPicPr/>
          <p:nvPr/>
        </p:nvPicPr>
        <p:blipFill rotWithShape="1">
          <a:blip r:embed="rId3"/>
          <a:srcRect l="695" t="19872" r="59063" b="51246"/>
          <a:stretch/>
        </p:blipFill>
        <p:spPr bwMode="auto">
          <a:xfrm>
            <a:off x="457200" y="2787774"/>
            <a:ext cx="6995120" cy="18722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2" name="Rectangle à coins arrondis 11"/>
          <p:cNvSpPr/>
          <p:nvPr/>
        </p:nvSpPr>
        <p:spPr>
          <a:xfrm>
            <a:off x="457200" y="3164718"/>
            <a:ext cx="658416" cy="703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000" dirty="0" smtClean="0"/>
              <a:t>Noms</a:t>
            </a:r>
            <a:endParaRPr lang="fr-CA" sz="1000" dirty="0"/>
          </a:p>
        </p:txBody>
      </p:sp>
    </p:spTree>
    <p:extLst>
      <p:ext uri="{BB962C8B-B14F-4D97-AF65-F5344CB8AC3E}">
        <p14:creationId xmlns:p14="http://schemas.microsoft.com/office/powerpoint/2010/main" val="236250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Rapport de </a:t>
            </a:r>
            <a:r>
              <a:rPr lang="fr-CA" dirty="0" smtClean="0"/>
              <a:t>compétences - LSPQ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fr-FR" dirty="0" smtClean="0"/>
              <a:t>Assistant </a:t>
            </a:r>
            <a:r>
              <a:rPr lang="fr-FR" dirty="0"/>
              <a:t>chef-technologue, chef-technologue, directeur adjoint, responsable d'activités</a:t>
            </a:r>
            <a:r>
              <a:rPr lang="fr-FR" dirty="0" smtClean="0"/>
              <a:t>, agente de planification</a:t>
            </a:r>
          </a:p>
          <a:p>
            <a:pPr lvl="2"/>
            <a:r>
              <a:rPr lang="fr-FR" dirty="0" smtClean="0"/>
              <a:t>10 heures d’activités de formation pertinentes</a:t>
            </a:r>
          </a:p>
          <a:p>
            <a:pPr marL="357187" lvl="2" indent="0">
              <a:buNone/>
            </a:pPr>
            <a:endParaRPr lang="fr-CA" dirty="0" smtClean="0"/>
          </a:p>
          <a:p>
            <a:pPr lvl="2"/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8EDE-6DC9-4F99-B0F4-25DFD083338C}" type="slidenum">
              <a:rPr lang="fr-FR" smtClean="0"/>
              <a:pPr/>
              <a:t>36</a:t>
            </a:fld>
            <a:endParaRPr lang="fr-FR"/>
          </a:p>
        </p:txBody>
      </p:sp>
      <p:pic>
        <p:nvPicPr>
          <p:cNvPr id="7" name="Image 6"/>
          <p:cNvPicPr/>
          <p:nvPr/>
        </p:nvPicPr>
        <p:blipFill rotWithShape="1">
          <a:blip r:embed="rId3"/>
          <a:srcRect t="17714" r="57256" b="54908"/>
          <a:stretch/>
        </p:blipFill>
        <p:spPr bwMode="auto">
          <a:xfrm>
            <a:off x="158970" y="2931790"/>
            <a:ext cx="7149333" cy="19411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561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smtClean="0"/>
              <a:t>Succès d’une évaluation</a:t>
            </a:r>
            <a:endParaRPr lang="fr-CA" altLang="fr-FR" dirty="0" smtClean="0"/>
          </a:p>
        </p:txBody>
      </p:sp>
      <p:sp>
        <p:nvSpPr>
          <p:cNvPr id="74755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fr-CA" altLang="fr-FR" smtClean="0"/>
              <a:t>Ambiance participative</a:t>
            </a:r>
          </a:p>
          <a:p>
            <a:pPr lvl="1"/>
            <a:r>
              <a:rPr lang="fr-CA" altLang="fr-FR" smtClean="0"/>
              <a:t>Emphase sur l’amélioration de la qualité</a:t>
            </a:r>
          </a:p>
          <a:p>
            <a:pPr lvl="1"/>
            <a:r>
              <a:rPr lang="fr-CA" altLang="fr-FR" smtClean="0"/>
              <a:t>Énoncer </a:t>
            </a:r>
          </a:p>
          <a:p>
            <a:pPr lvl="2"/>
            <a:r>
              <a:rPr lang="fr-CA" altLang="fr-FR" smtClean="0"/>
              <a:t>Objectifs clairs</a:t>
            </a:r>
          </a:p>
          <a:p>
            <a:pPr lvl="2"/>
            <a:r>
              <a:rPr lang="fr-CA" altLang="fr-FR" smtClean="0"/>
              <a:t>Critères d’évaluation </a:t>
            </a:r>
          </a:p>
          <a:p>
            <a:pPr lvl="1"/>
            <a:r>
              <a:rPr lang="fr-CA" altLang="fr-FR" smtClean="0"/>
              <a:t>Permettre la préparation </a:t>
            </a:r>
          </a:p>
          <a:p>
            <a:pPr lvl="2"/>
            <a:r>
              <a:rPr lang="fr-CA" altLang="fr-FR" smtClean="0"/>
              <a:t>Mentale</a:t>
            </a:r>
          </a:p>
          <a:p>
            <a:pPr lvl="2"/>
            <a:r>
              <a:rPr lang="fr-CA" altLang="fr-FR" smtClean="0"/>
              <a:t>Théorique </a:t>
            </a:r>
          </a:p>
          <a:p>
            <a:pPr lvl="1"/>
            <a:endParaRPr lang="fr-CA" altLang="fr-FR" smtClean="0"/>
          </a:p>
          <a:p>
            <a:pPr lvl="1"/>
            <a:endParaRPr lang="fr-CA" altLang="fr-FR" smtClean="0"/>
          </a:p>
          <a:p>
            <a:endParaRPr lang="fr-CA" altLang="fr-FR" smtClean="0"/>
          </a:p>
          <a:p>
            <a:endParaRPr lang="fr-CA" alt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8EDE-6DC9-4F99-B0F4-25DFD083338C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9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Suggestions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CA" dirty="0" smtClean="0"/>
              <a:t>Simplicité</a:t>
            </a:r>
          </a:p>
          <a:p>
            <a:pPr lvl="1"/>
            <a:r>
              <a:rPr lang="fr-CA" dirty="0" smtClean="0"/>
              <a:t>Prioriser activités à risque</a:t>
            </a:r>
          </a:p>
          <a:p>
            <a:pPr lvl="2"/>
            <a:r>
              <a:rPr lang="fr-CA" dirty="0" smtClean="0"/>
              <a:t>Redondance</a:t>
            </a:r>
          </a:p>
          <a:p>
            <a:pPr lvl="1"/>
            <a:r>
              <a:rPr lang="fr-CA" dirty="0" smtClean="0"/>
              <a:t>Prévoir des activités exportables</a:t>
            </a:r>
          </a:p>
          <a:p>
            <a:pPr lvl="1"/>
            <a:r>
              <a:rPr lang="fr-CA" dirty="0" smtClean="0"/>
              <a:t>PARTAGEZ VOS OUTILS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8EDE-6DC9-4F99-B0F4-25DFD083338C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6127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Références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CLSI: QMS01-A4 :  Quality Management System: A model for Laboratory Services; Approved Guideline – Forth </a:t>
            </a: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Edition</a:t>
            </a:r>
            <a:endParaRPr lang="fr-C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CLSI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QMS03-A3:  Training and Competence Assessment; Approved Guideline – Third Edition</a:t>
            </a:r>
            <a:endParaRPr lang="fr-C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8EDE-6DC9-4F99-B0F4-25DFD083338C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562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Exemples de portée : Biochimie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9616" y="4850815"/>
            <a:ext cx="332185" cy="273844"/>
          </a:xfrm>
          <a:prstGeom prst="rect">
            <a:avLst/>
          </a:prstGeom>
        </p:spPr>
        <p:txBody>
          <a:bodyPr/>
          <a:lstStyle/>
          <a:p>
            <a:fld id="{D44F0D0B-0FEF-4C71-875B-36021E40AA03}" type="slidenum">
              <a:rPr lang="fr-CA" smtClean="0"/>
              <a:pPr/>
              <a:t>4</a:t>
            </a:fld>
            <a:endParaRPr lang="fr-CA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/>
          </p:nvPr>
        </p:nvGraphicFramePr>
        <p:xfrm>
          <a:off x="310244" y="1923677"/>
          <a:ext cx="8726252" cy="311368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98584"/>
                <a:gridCol w="1042821"/>
                <a:gridCol w="1327227"/>
                <a:gridCol w="4003809"/>
                <a:gridCol w="1453811"/>
              </a:tblGrid>
              <a:tr h="712403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Discipline ISO</a:t>
                      </a:r>
                      <a:endParaRPr lang="fr-CA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</a:t>
                      </a:r>
                      <a:r>
                        <a:rPr lang="fr-CA" sz="12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ous-discipline</a:t>
                      </a:r>
                      <a:endParaRPr lang="fr-CA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Nature de </a:t>
                      </a:r>
                      <a:r>
                        <a:rPr lang="fr-CA" sz="12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l'examen</a:t>
                      </a:r>
                      <a:endParaRPr lang="fr-CA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2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Principes </a:t>
                      </a:r>
                      <a:r>
                        <a:rPr lang="fr-CA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de la méthode</a:t>
                      </a:r>
                      <a:endParaRPr lang="fr-CA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2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Nature </a:t>
                      </a:r>
                      <a:r>
                        <a:rPr lang="fr-CA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de l'échantillon</a:t>
                      </a:r>
                      <a:endParaRPr lang="fr-CA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2401284"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1.0 Biochimie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1.1 Biochimie-clinique</a:t>
                      </a:r>
                      <a:endParaRPr lang="fr-CA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Détermination de la concentration d'</a:t>
                      </a:r>
                      <a:r>
                        <a:rPr lang="fr-CA" sz="1200" b="0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analytes</a:t>
                      </a:r>
                      <a:r>
                        <a:rPr lang="fr-CA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de biochimie et/ou d'activité enzymatique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Spectrophotométrie</a:t>
                      </a:r>
                      <a:r>
                        <a:rPr lang="fr-CA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, Néphélémétrie et Turbidimétrie,</a:t>
                      </a:r>
                      <a:br>
                        <a:rPr lang="fr-CA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CA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 Réfractométrie – Réflectométrie,</a:t>
                      </a:r>
                      <a:br>
                        <a:rPr lang="fr-CA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CA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 Enzymatique, </a:t>
                      </a:r>
                      <a:r>
                        <a:rPr lang="fr-CA" sz="1200" b="0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Immuno</a:t>
                      </a:r>
                      <a:r>
                        <a:rPr lang="fr-CA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-enzymatique et </a:t>
                      </a:r>
                      <a:r>
                        <a:rPr lang="fr-CA" sz="1200" b="0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Immunochromatographique</a:t>
                      </a:r>
                      <a:r>
                        <a:rPr lang="fr-CA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CA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CA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 Fluorescence, Immunofluorescence et Chimiluminescence,</a:t>
                      </a:r>
                      <a:br>
                        <a:rPr lang="fr-CA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CA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fr-CA" sz="1200" b="0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Electrochimie</a:t>
                      </a:r>
                      <a:r>
                        <a:rPr lang="fr-CA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CA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CA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 Titrimétrie</a:t>
                      </a:r>
                      <a:br>
                        <a:rPr lang="fr-CA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CA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 Chromatographie liquide haute performance (CLHP) pour Hb1Ac</a:t>
                      </a:r>
                      <a:br>
                        <a:rPr lang="fr-CA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CA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 Osmolarité/</a:t>
                      </a:r>
                      <a:r>
                        <a:rPr lang="fr-CA" sz="1200" b="0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osmolalité</a:t>
                      </a:r>
                      <a:r>
                        <a:rPr lang="fr-CA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calculée ou mesurée</a:t>
                      </a:r>
                      <a:br>
                        <a:rPr lang="fr-CA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CA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fr-CA" sz="1200" b="0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Hémagglutination</a:t>
                      </a:r>
                      <a:r>
                        <a:rPr lang="fr-CA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CA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fr-CA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Échantillons </a:t>
                      </a:r>
                      <a:r>
                        <a:rPr lang="fr-CA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biologiques d'origine humaine</a:t>
                      </a:r>
                    </a:p>
                  </a:txBody>
                  <a:tcPr marL="7144" marR="7144" marT="7144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06253" y="1347614"/>
            <a:ext cx="8078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fr-CA" dirty="0" smtClean="0"/>
              <a:t>Répertoire MSSS: Biochimie</a:t>
            </a:r>
          </a:p>
          <a:p>
            <a:pPr fontAlgn="b"/>
            <a:r>
              <a:rPr lang="fr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30132: Créatinine </a:t>
            </a:r>
            <a:endParaRPr lang="fr-CA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01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Accompagnement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  <p:custDataLst>
              <p:tags r:id="rId2"/>
            </p:custDataLst>
          </p:nvPr>
        </p:nvSpPr>
        <p:spPr>
          <a:xfrm>
            <a:off x="0" y="4889500"/>
            <a:ext cx="331788" cy="274638"/>
          </a:xfrm>
          <a:prstGeom prst="rect">
            <a:avLst/>
          </a:prstGeom>
        </p:spPr>
        <p:txBody>
          <a:bodyPr/>
          <a:lstStyle/>
          <a:p>
            <a:fld id="{D44F0D0B-0FEF-4C71-875B-36021E40AA03}" type="slidenum">
              <a:rPr lang="fr-CA" smtClean="0"/>
              <a:pPr/>
              <a:t>40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083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Accompagnement personnalisé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lvl="1"/>
            <a:r>
              <a:rPr lang="fr-CA" dirty="0" smtClean="0"/>
              <a:t>Revue de direction</a:t>
            </a:r>
          </a:p>
          <a:p>
            <a:pPr lvl="1"/>
            <a:r>
              <a:rPr lang="fr-CA" dirty="0" smtClean="0"/>
              <a:t>Préparation à la visite d’accréditation</a:t>
            </a:r>
          </a:p>
          <a:p>
            <a:pPr lvl="1"/>
            <a:r>
              <a:rPr lang="fr-CA" dirty="0" smtClean="0"/>
              <a:t>Rédaction réponses à la visite </a:t>
            </a:r>
          </a:p>
          <a:p>
            <a:pPr lvl="1"/>
            <a:r>
              <a:rPr lang="fr-CA" dirty="0" smtClean="0"/>
              <a:t>Etc.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  <p:custDataLst>
              <p:tags r:id="rId3"/>
            </p:custDataLst>
          </p:nvPr>
        </p:nvSpPr>
        <p:spPr>
          <a:xfrm>
            <a:off x="0" y="4869656"/>
            <a:ext cx="332185" cy="273844"/>
          </a:xfrm>
          <a:prstGeom prst="rect">
            <a:avLst/>
          </a:prstGeom>
        </p:spPr>
        <p:txBody>
          <a:bodyPr/>
          <a:lstStyle/>
          <a:p>
            <a:fld id="{D44F0D0B-0FEF-4C71-875B-36021E40AA03}" type="slidenum">
              <a:rPr lang="fr-CA" smtClean="0"/>
              <a:pPr/>
              <a:t>41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5644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Accompagnement personnalisé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lvl="1"/>
            <a:r>
              <a:rPr lang="fr-CA" dirty="0" smtClean="0"/>
              <a:t>Sur demande, via Élyse Boivin </a:t>
            </a:r>
          </a:p>
          <a:p>
            <a:pPr lvl="1"/>
            <a:r>
              <a:rPr lang="fr-CA" dirty="0" smtClean="0"/>
              <a:t>Informations nécessaires:</a:t>
            </a:r>
          </a:p>
          <a:p>
            <a:pPr lvl="2"/>
            <a:r>
              <a:rPr lang="fr-CA" dirty="0" smtClean="0"/>
              <a:t>Vos besoins et objectifs</a:t>
            </a:r>
          </a:p>
          <a:p>
            <a:pPr lvl="2"/>
            <a:r>
              <a:rPr lang="fr-CA" dirty="0" smtClean="0"/>
              <a:t>Échéancier souhaité </a:t>
            </a:r>
          </a:p>
          <a:p>
            <a:pPr lvl="1"/>
            <a:r>
              <a:rPr lang="fr-CA" dirty="0" smtClean="0"/>
              <a:t>Décision cas par cas </a:t>
            </a:r>
          </a:p>
          <a:p>
            <a:pPr lvl="2"/>
            <a:endParaRPr lang="fr-CA" dirty="0" smtClean="0"/>
          </a:p>
          <a:p>
            <a:pPr lvl="1"/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  <p:custDataLst>
              <p:tags r:id="rId3"/>
            </p:custDataLst>
          </p:nvPr>
        </p:nvSpPr>
        <p:spPr>
          <a:xfrm>
            <a:off x="0" y="4869656"/>
            <a:ext cx="332185" cy="273844"/>
          </a:xfrm>
          <a:prstGeom prst="rect">
            <a:avLst/>
          </a:prstGeom>
        </p:spPr>
        <p:txBody>
          <a:bodyPr/>
          <a:lstStyle/>
          <a:p>
            <a:fld id="{D44F0D0B-0FEF-4C71-875B-36021E40AA03}" type="slidenum">
              <a:rPr lang="fr-CA" smtClean="0"/>
              <a:pPr/>
              <a:t>42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2983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Coordonnées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437625"/>
            <a:ext cx="8229600" cy="2062103"/>
          </a:xfrm>
        </p:spPr>
        <p:txBody>
          <a:bodyPr wrap="square">
            <a:spAutoFit/>
          </a:bodyPr>
          <a:lstStyle/>
          <a:p>
            <a:r>
              <a:rPr lang="fr-CA" sz="1800" dirty="0" smtClean="0"/>
              <a:t>France Corbeil: 514-457-2070 poste 2220</a:t>
            </a:r>
          </a:p>
          <a:p>
            <a:r>
              <a:rPr lang="fr-CA" sz="1800" dirty="0" smtClean="0">
                <a:hlinkClick r:id="rId6"/>
              </a:rPr>
              <a:t>France.corbeil@inspq.qc.ca</a:t>
            </a:r>
            <a:endParaRPr lang="fr-CA" sz="1800" dirty="0" smtClean="0"/>
          </a:p>
          <a:p>
            <a:r>
              <a:rPr lang="fr-CA" sz="1800" dirty="0" smtClean="0"/>
              <a:t>Élyse Boivin:</a:t>
            </a:r>
            <a:r>
              <a:rPr lang="fr-CA" sz="1800" dirty="0"/>
              <a:t> </a:t>
            </a:r>
            <a:r>
              <a:rPr lang="fr-CA" sz="1800" dirty="0" smtClean="0"/>
              <a:t>514-457-2070 </a:t>
            </a:r>
            <a:r>
              <a:rPr lang="fr-CA" sz="1800" dirty="0"/>
              <a:t>poste </a:t>
            </a:r>
            <a:r>
              <a:rPr lang="fr-CA" sz="1800" dirty="0" smtClean="0"/>
              <a:t>2294	</a:t>
            </a:r>
          </a:p>
          <a:p>
            <a:r>
              <a:rPr lang="fr-CA" sz="1800" dirty="0" smtClean="0">
                <a:hlinkClick r:id="rId7"/>
              </a:rPr>
              <a:t>Elyse.boivin@inspq.qc.ca</a:t>
            </a:r>
            <a:endParaRPr lang="fr-CA" sz="1800" dirty="0" smtClean="0"/>
          </a:p>
          <a:p>
            <a:endParaRPr lang="fr-CA" sz="16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0BA8EDE-6DC9-4F99-B0F4-25DFD083338C}" type="slidenum">
              <a:rPr lang="fr-FR" smtClean="0"/>
              <a:pPr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3384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Questions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endParaRPr lang="fr-CA" dirty="0"/>
          </a:p>
          <a:p>
            <a:pPr algn="ctr"/>
            <a:r>
              <a:rPr lang="fr-CA" dirty="0" smtClean="0"/>
              <a:t>		Pour </a:t>
            </a:r>
            <a:r>
              <a:rPr lang="fr-CA" dirty="0"/>
              <a:t>prendre la parole # </a:t>
            </a:r>
            <a:r>
              <a:rPr lang="fr-CA" dirty="0" smtClean="0"/>
              <a:t>6</a:t>
            </a:r>
          </a:p>
          <a:p>
            <a:pPr algn="ctr"/>
            <a:endParaRPr lang="fr-CA" dirty="0"/>
          </a:p>
          <a:p>
            <a:pPr algn="ctr"/>
            <a:r>
              <a:rPr lang="fr-CA" dirty="0" smtClean="0"/>
              <a:t>		Pour </a:t>
            </a:r>
            <a:r>
              <a:rPr lang="fr-CA" dirty="0"/>
              <a:t>mettre en silence * 6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0BA8EDE-6DC9-4F99-B0F4-25DFD083338C}" type="slidenum">
              <a:rPr lang="fr-FR" smtClean="0"/>
              <a:pPr/>
              <a:t>44</a:t>
            </a:fld>
            <a:endParaRPr lang="fr-FR"/>
          </a:p>
        </p:txBody>
      </p:sp>
      <p:pic>
        <p:nvPicPr>
          <p:cNvPr id="5" name="Espace réservé du contenu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923678"/>
            <a:ext cx="2497424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53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Exemples de portée : Biologie moléculaire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0" y="4881260"/>
            <a:ext cx="332185" cy="273844"/>
          </a:xfrm>
          <a:prstGeom prst="rect">
            <a:avLst/>
          </a:prstGeom>
        </p:spPr>
        <p:txBody>
          <a:bodyPr/>
          <a:lstStyle/>
          <a:p>
            <a:fld id="{D44F0D0B-0FEF-4C71-875B-36021E40AA03}" type="slidenum">
              <a:rPr lang="fr-CA" smtClean="0"/>
              <a:pPr/>
              <a:t>5</a:t>
            </a:fld>
            <a:endParaRPr lang="fr-CA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/>
          </p:nvPr>
        </p:nvGraphicFramePr>
        <p:xfrm>
          <a:off x="457200" y="2139702"/>
          <a:ext cx="8435280" cy="28083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96937"/>
                <a:gridCol w="1097192"/>
                <a:gridCol w="2094638"/>
                <a:gridCol w="2516901"/>
                <a:gridCol w="1529612"/>
              </a:tblGrid>
              <a:tr h="1039747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Discipline ISO</a:t>
                      </a:r>
                      <a:endParaRPr lang="fr-CA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lang="fr-CA" sz="11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ous-discipline</a:t>
                      </a:r>
                      <a:endParaRPr lang="fr-CA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Nature de </a:t>
                      </a:r>
                      <a:r>
                        <a:rPr lang="fr-CA" sz="11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l'examen</a:t>
                      </a:r>
                      <a:endParaRPr lang="fr-CA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Principe de la méthode</a:t>
                      </a:r>
                      <a:endParaRPr lang="fr-CA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Nature </a:t>
                      </a:r>
                      <a:r>
                        <a:rPr lang="fr-CA" sz="11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de l'échantillon</a:t>
                      </a:r>
                      <a:endParaRPr lang="fr-CA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</a:tr>
              <a:tr h="1768565">
                <a:tc>
                  <a:txBody>
                    <a:bodyPr/>
                    <a:lstStyle/>
                    <a:p>
                      <a:pPr algn="ctr" fontAlgn="b"/>
                      <a:r>
                        <a:rPr lang="fr-CA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2.0 Biologie moléculaire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2.3 Diagnostic</a:t>
                      </a:r>
                      <a:r>
                        <a:rPr lang="fr-CA" sz="110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CA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moléculaire </a:t>
                      </a:r>
                      <a:r>
                        <a:rPr lang="fr-CA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infectiologie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Recherche et/ou identification microbiologique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Test d'amplification d'acides nucléiques (quantitatif) (manuel)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Échantillon sanguin</a:t>
                      </a:r>
                    </a:p>
                  </a:txBody>
                  <a:tcPr marL="7144" marR="7144" marT="7144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06253" y="1347614"/>
            <a:ext cx="8078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fr-CA" dirty="0" smtClean="0"/>
              <a:t>Répertoire MSSS: Microbiologie</a:t>
            </a:r>
          </a:p>
          <a:p>
            <a:pPr fontAlgn="b"/>
            <a:r>
              <a:rPr lang="fr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45004: </a:t>
            </a:r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</a:rPr>
              <a:t>Adénovirus charge virale (TAAN) (quantitatif) sur sang</a:t>
            </a:r>
          </a:p>
        </p:txBody>
      </p:sp>
    </p:spTree>
    <p:extLst>
      <p:ext uri="{BB962C8B-B14F-4D97-AF65-F5344CB8AC3E}">
        <p14:creationId xmlns:p14="http://schemas.microsoft.com/office/powerpoint/2010/main" val="397956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Exemples de portée : Biologie moléculaire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0" y="4869656"/>
            <a:ext cx="332185" cy="273844"/>
          </a:xfrm>
          <a:prstGeom prst="rect">
            <a:avLst/>
          </a:prstGeom>
        </p:spPr>
        <p:txBody>
          <a:bodyPr/>
          <a:lstStyle/>
          <a:p>
            <a:fld id="{D44F0D0B-0FEF-4C71-875B-36021E40AA03}" type="slidenum">
              <a:rPr lang="fr-CA" smtClean="0"/>
              <a:pPr/>
              <a:t>6</a:t>
            </a:fld>
            <a:endParaRPr lang="fr-CA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/>
          </p:nvPr>
        </p:nvGraphicFramePr>
        <p:xfrm>
          <a:off x="332185" y="2092987"/>
          <a:ext cx="8560295" cy="285502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86613"/>
                <a:gridCol w="1087729"/>
                <a:gridCol w="2373226"/>
                <a:gridCol w="2396310"/>
                <a:gridCol w="1516417"/>
              </a:tblGrid>
              <a:tr h="1057042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Discipline ISO</a:t>
                      </a:r>
                      <a:endParaRPr lang="fr-CA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lang="fr-CA" sz="11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ous-discipline</a:t>
                      </a:r>
                      <a:endParaRPr lang="fr-CA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Nature de </a:t>
                      </a:r>
                      <a:r>
                        <a:rPr lang="fr-CA" sz="11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l'examen</a:t>
                      </a:r>
                      <a:endParaRPr lang="fr-CA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Principe de la méthode</a:t>
                      </a:r>
                      <a:endParaRPr lang="fr-CA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Nature de </a:t>
                      </a:r>
                      <a:r>
                        <a:rPr lang="fr-CA" sz="11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l'échantillon</a:t>
                      </a:r>
                      <a:endParaRPr lang="fr-CA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</a:tr>
              <a:tr h="1797985">
                <a:tc>
                  <a:txBody>
                    <a:bodyPr/>
                    <a:lstStyle/>
                    <a:p>
                      <a:pPr algn="ctr" fontAlgn="b"/>
                      <a:r>
                        <a:rPr lang="fr-CA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2.0 Biologie moléculaire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2.5 Diagnostic</a:t>
                      </a:r>
                      <a:r>
                        <a:rPr lang="fr-CA" sz="110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CA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moléculaire</a:t>
                      </a:r>
                      <a:r>
                        <a:rPr lang="fr-CA" sz="110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CA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oncologie</a:t>
                      </a:r>
                      <a:endParaRPr lang="fr-CA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Caractérisation et/ou quantification d’anomalies moléculaires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Séquençage d'acide nucléique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échantillon biologique d'origine humaine</a:t>
                      </a:r>
                    </a:p>
                  </a:txBody>
                  <a:tcPr marL="7144" marR="7144" marT="7144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06253" y="1347614"/>
            <a:ext cx="8078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fr-CA" dirty="0" smtClean="0"/>
              <a:t>Répertoire MSSS: Biologie moléculaire</a:t>
            </a:r>
          </a:p>
          <a:p>
            <a:pPr fontAlgn="b"/>
            <a:r>
              <a:rPr lang="fr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65002: </a:t>
            </a:r>
            <a:r>
              <a:rPr lang="fr-CA" dirty="0"/>
              <a:t>Caractérisation et/ou quantification d’anomalies moléculaires</a:t>
            </a:r>
          </a:p>
        </p:txBody>
      </p:sp>
    </p:spTree>
    <p:extLst>
      <p:ext uri="{BB962C8B-B14F-4D97-AF65-F5344CB8AC3E}">
        <p14:creationId xmlns:p14="http://schemas.microsoft.com/office/powerpoint/2010/main" val="2569835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Exemples de portée : Hématologie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0" y="4869656"/>
            <a:ext cx="332185" cy="273844"/>
          </a:xfrm>
          <a:prstGeom prst="rect">
            <a:avLst/>
          </a:prstGeom>
        </p:spPr>
        <p:txBody>
          <a:bodyPr/>
          <a:lstStyle/>
          <a:p>
            <a:fld id="{D44F0D0B-0FEF-4C71-875B-36021E40AA03}" type="slidenum">
              <a:rPr lang="fr-CA" smtClean="0"/>
              <a:pPr/>
              <a:t>7</a:t>
            </a:fld>
            <a:endParaRPr lang="fr-CA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/>
          </p:nvPr>
        </p:nvGraphicFramePr>
        <p:xfrm>
          <a:off x="395535" y="2355726"/>
          <a:ext cx="8496944" cy="25922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81450"/>
                <a:gridCol w="1281450"/>
                <a:gridCol w="1708601"/>
                <a:gridCol w="2587829"/>
                <a:gridCol w="1637614"/>
              </a:tblGrid>
              <a:tr h="959767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Discipline ISO</a:t>
                      </a:r>
                      <a:endParaRPr lang="fr-CA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</a:t>
                      </a:r>
                      <a:r>
                        <a:rPr lang="fr-CA" sz="12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ous-discipline</a:t>
                      </a:r>
                      <a:endParaRPr lang="fr-CA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Nature de </a:t>
                      </a:r>
                      <a:r>
                        <a:rPr lang="fr-CA" sz="12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l'examen</a:t>
                      </a:r>
                      <a:endParaRPr lang="fr-CA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Principe de la méthode</a:t>
                      </a:r>
                      <a:endParaRPr lang="fr-CA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2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Nature </a:t>
                      </a:r>
                      <a:r>
                        <a:rPr lang="fr-CA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de l'échantillon</a:t>
                      </a:r>
                      <a:endParaRPr lang="fr-CA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632521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6.0 Hématologie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6.4 Hémato-greffe</a:t>
                      </a:r>
                      <a:endParaRPr lang="fr-CA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Génotypage HLA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Prétraitement; séquençage d'acides nucléiques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Échantillon sanguin</a:t>
                      </a:r>
                    </a:p>
                  </a:txBody>
                  <a:tcPr marL="7144" marR="7144" marT="7144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32185" y="1491630"/>
            <a:ext cx="807831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fr-CA" dirty="0" smtClean="0"/>
              <a:t>Répertoire MSSS: Hémato </a:t>
            </a:r>
            <a:r>
              <a:rPr lang="fr-CA" dirty="0"/>
              <a:t>- </a:t>
            </a:r>
            <a:r>
              <a:rPr lang="fr-CA" dirty="0" err="1"/>
              <a:t>immuno</a:t>
            </a:r>
            <a:r>
              <a:rPr lang="fr-CA" dirty="0"/>
              <a:t> - </a:t>
            </a:r>
            <a:r>
              <a:rPr lang="fr-CA" dirty="0" err="1"/>
              <a:t>séro</a:t>
            </a:r>
            <a:r>
              <a:rPr lang="fr-CA" dirty="0"/>
              <a:t> </a:t>
            </a:r>
            <a:r>
              <a:rPr lang="fr-CA" dirty="0" smtClean="0"/>
              <a:t>– envois</a:t>
            </a:r>
          </a:p>
          <a:p>
            <a:pPr fontAlgn="b"/>
            <a:r>
              <a:rPr lang="fr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20918</a:t>
            </a:r>
            <a:r>
              <a:rPr lang="fr-CA" sz="2800" dirty="0" smtClean="0">
                <a:latin typeface="Arial" panose="020B0604020202020204" pitchFamily="34" charset="0"/>
              </a:rPr>
              <a:t> </a:t>
            </a:r>
            <a:r>
              <a:rPr lang="fr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HLA-DRB1 </a:t>
            </a:r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</a:rPr>
              <a:t>(génotypage) (SSP-haute résolution</a:t>
            </a:r>
            <a:r>
              <a:rPr lang="fr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fr-CA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01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Exemples de portée : Microbiologie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0" y="4869656"/>
            <a:ext cx="332185" cy="273844"/>
          </a:xfrm>
          <a:prstGeom prst="rect">
            <a:avLst/>
          </a:prstGeom>
        </p:spPr>
        <p:txBody>
          <a:bodyPr/>
          <a:lstStyle/>
          <a:p>
            <a:fld id="{D44F0D0B-0FEF-4C71-875B-36021E40AA03}" type="slidenum">
              <a:rPr lang="fr-CA" smtClean="0"/>
              <a:pPr/>
              <a:t>8</a:t>
            </a:fld>
            <a:endParaRPr lang="fr-CA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/>
          </p:nvPr>
        </p:nvGraphicFramePr>
        <p:xfrm>
          <a:off x="457200" y="2355726"/>
          <a:ext cx="8435281" cy="25922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03065"/>
                <a:gridCol w="1288342"/>
                <a:gridCol w="1932512"/>
                <a:gridCol w="2064939"/>
                <a:gridCol w="1646423"/>
              </a:tblGrid>
              <a:tr h="959766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Discipline ISO</a:t>
                      </a:r>
                      <a:endParaRPr lang="fr-CA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lang="fr-CA" sz="11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ous-discipline</a:t>
                      </a:r>
                      <a:endParaRPr lang="fr-CA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Nature de </a:t>
                      </a:r>
                      <a:r>
                        <a:rPr lang="fr-CA" sz="11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l'examen</a:t>
                      </a:r>
                      <a:endParaRPr lang="fr-CA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Principe de la méthode</a:t>
                      </a:r>
                      <a:endParaRPr lang="fr-CA" sz="11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Nature </a:t>
                      </a:r>
                      <a:r>
                        <a:rPr lang="fr-CA" sz="11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de l'échantillon</a:t>
                      </a:r>
                      <a:endParaRPr lang="fr-CA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</a:tr>
              <a:tr h="1632522">
                <a:tc>
                  <a:txBody>
                    <a:bodyPr/>
                    <a:lstStyle/>
                    <a:p>
                      <a:pPr algn="ctr" fontAlgn="b"/>
                      <a:r>
                        <a:rPr lang="fr-CA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8.0 Microbiologie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8.1</a:t>
                      </a:r>
                      <a:r>
                        <a:rPr lang="fr-CA" sz="110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CA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Microbiologie</a:t>
                      </a:r>
                    </a:p>
                    <a:p>
                      <a:pPr algn="ctr" fontAlgn="b"/>
                      <a:r>
                        <a:rPr lang="fr-CA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bactériologie</a:t>
                      </a:r>
                      <a:endParaRPr lang="fr-CA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Recherche et/ou identification microbiologique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Détermination phénotypique par caractérisation biochimique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Culture</a:t>
                      </a:r>
                    </a:p>
                  </a:txBody>
                  <a:tcPr marL="7144" marR="7144" marT="7144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06253" y="1347614"/>
            <a:ext cx="80783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fr-CA" dirty="0" smtClean="0"/>
              <a:t>Répertoire MSSS: Microbiologie</a:t>
            </a:r>
          </a:p>
          <a:p>
            <a:pPr fontAlgn="b"/>
            <a:r>
              <a:rPr lang="fr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40127: </a:t>
            </a:r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</a:rPr>
              <a:t>Ensemble des tests d'orientation préalables à l'identification d'un micro-organisme</a:t>
            </a:r>
          </a:p>
        </p:txBody>
      </p:sp>
    </p:spTree>
    <p:extLst>
      <p:ext uri="{BB962C8B-B14F-4D97-AF65-F5344CB8AC3E}">
        <p14:creationId xmlns:p14="http://schemas.microsoft.com/office/powerpoint/2010/main" val="1983693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Exemples de portée : Parasitologie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21657" y="4869656"/>
            <a:ext cx="332185" cy="273844"/>
          </a:xfrm>
          <a:prstGeom prst="rect">
            <a:avLst/>
          </a:prstGeom>
        </p:spPr>
        <p:txBody>
          <a:bodyPr/>
          <a:lstStyle/>
          <a:p>
            <a:fld id="{D44F0D0B-0FEF-4C71-875B-36021E40AA03}" type="slidenum">
              <a:rPr lang="fr-CA" smtClean="0"/>
              <a:pPr/>
              <a:t>9</a:t>
            </a:fld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306253" y="1347614"/>
            <a:ext cx="8078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fr-CA" dirty="0" smtClean="0"/>
              <a:t>Répertoire MSSS: Microbiologie</a:t>
            </a:r>
          </a:p>
          <a:p>
            <a:pPr fontAlgn="b"/>
            <a:r>
              <a:rPr lang="fr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41120: </a:t>
            </a:r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</a:rPr>
              <a:t>Malaria (détection rapide d’Ag) (</a:t>
            </a:r>
            <a:r>
              <a:rPr lang="fr-CA" dirty="0" err="1">
                <a:solidFill>
                  <a:srgbClr val="000000"/>
                </a:solidFill>
                <a:latin typeface="Calibri" panose="020F0502020204030204" pitchFamily="34" charset="0"/>
              </a:rPr>
              <a:t>Immunochromatographie</a:t>
            </a:r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/>
          </p:nvPr>
        </p:nvGraphicFramePr>
        <p:xfrm>
          <a:off x="457200" y="2211710"/>
          <a:ext cx="8363272" cy="27363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77344"/>
                <a:gridCol w="1170898"/>
                <a:gridCol w="1596681"/>
                <a:gridCol w="2685981"/>
                <a:gridCol w="1632368"/>
              </a:tblGrid>
              <a:tr h="1075742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Discipline ISO</a:t>
                      </a:r>
                      <a:endParaRPr lang="fr-CA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lang="fr-CA" sz="12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ous-discipline</a:t>
                      </a:r>
                      <a:endParaRPr lang="fr-CA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Nature de </a:t>
                      </a:r>
                      <a:r>
                        <a:rPr lang="fr-CA" sz="12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l'examen</a:t>
                      </a:r>
                      <a:endParaRPr lang="fr-CA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Principe de la méthode</a:t>
                      </a:r>
                      <a:endParaRPr lang="fr-CA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2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Nature </a:t>
                      </a:r>
                      <a:r>
                        <a:rPr lang="fr-CA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de l'échantillon</a:t>
                      </a:r>
                      <a:endParaRPr lang="fr-CA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</a:tr>
              <a:tr h="1660562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10.0 Parasitologie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10.1</a:t>
                      </a:r>
                      <a:r>
                        <a:rPr lang="fr-CA" sz="120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CA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Microbiologie parasitologie</a:t>
                      </a:r>
                      <a:endParaRPr lang="fr-CA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Recherche et identification de parasites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Immunochromatographie</a:t>
                      </a:r>
                      <a:endParaRPr lang="fr-CA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Échantillon sanguin</a:t>
                      </a:r>
                    </a:p>
                  </a:txBody>
                  <a:tcPr marL="7144" marR="7144" marT="714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2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mation à l'audit interne_Juin 2018.potx" id="{204B93C3-52B3-484C-812C-5FDA0C0D2F42}" vid="{D93B805E-6C7C-4C33-A6EA-651873C578F4}"/>
    </a:ext>
  </a:extLst>
</a:theme>
</file>

<file path=ppt/theme/theme10.xml><?xml version="1.0" encoding="utf-8"?>
<a:theme xmlns:a="http://schemas.openxmlformats.org/drawingml/2006/main" name="9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ank.ppt [Mode de compatibilité]" id="{77AED366-7A9A-4F94-9868-EA3F30A38749}" vid="{BA4F4D41-666C-4CD4-B14A-D877A328B0AE}"/>
    </a:ext>
  </a:extLst>
</a:theme>
</file>

<file path=ppt/theme/theme11.xml><?xml version="1.0" encoding="utf-8"?>
<a:theme xmlns:a="http://schemas.openxmlformats.org/drawingml/2006/main" name="10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ank.ppt [Mode de compatibilité]" id="{77AED366-7A9A-4F94-9868-EA3F30A38749}" vid="{297A3335-274B-4D1D-A811-57FA099A895C}"/>
    </a:ext>
  </a:extLst>
</a:theme>
</file>

<file path=ppt/theme/theme12.xml><?xml version="1.0" encoding="utf-8"?>
<a:theme xmlns:a="http://schemas.openxmlformats.org/drawingml/2006/main" name="1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ank.ppt [Mode de compatibilité]" id="{77AED366-7A9A-4F94-9868-EA3F30A38749}" vid="{297A3335-274B-4D1D-A811-57FA099A895C}"/>
    </a:ext>
  </a:extLst>
</a:theme>
</file>

<file path=ppt/theme/theme1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ank.ppt [Mode de compatibilité]" id="{77AED366-7A9A-4F94-9868-EA3F30A38749}" vid="{1B55BDAE-0BAC-4184-A9B7-5DAD7ECEDFE1}"/>
    </a:ext>
  </a:extLst>
</a:theme>
</file>

<file path=ppt/theme/theme3.xml><?xml version="1.0" encoding="utf-8"?>
<a:theme xmlns:a="http://schemas.openxmlformats.org/drawingml/2006/main" name="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ank.ppt [Mode de compatibilité]" id="{77AED366-7A9A-4F94-9868-EA3F30A38749}" vid="{297A3335-274B-4D1D-A811-57FA099A895C}"/>
    </a:ext>
  </a:extLst>
</a:theme>
</file>

<file path=ppt/theme/theme4.xml><?xml version="1.0" encoding="utf-8"?>
<a:theme xmlns:a="http://schemas.openxmlformats.org/drawingml/2006/main" name="3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ank.ppt [Mode de compatibilité]" id="{77AED366-7A9A-4F94-9868-EA3F30A38749}" vid="{BA4F4D41-666C-4CD4-B14A-D877A328B0AE}"/>
    </a:ext>
  </a:extLst>
</a:theme>
</file>

<file path=ppt/theme/theme5.xml><?xml version="1.0" encoding="utf-8"?>
<a:theme xmlns:a="http://schemas.openxmlformats.org/drawingml/2006/main" name="4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ank.ppt [Mode de compatibilité]" id="{77AED366-7A9A-4F94-9868-EA3F30A38749}" vid="{BA4F4D41-666C-4CD4-B14A-D877A328B0AE}"/>
    </a:ext>
  </a:extLst>
</a:theme>
</file>

<file path=ppt/theme/theme6.xml><?xml version="1.0" encoding="utf-8"?>
<a:theme xmlns:a="http://schemas.openxmlformats.org/drawingml/2006/main" name="5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ank.ppt [Mode de compatibilité]" id="{77AED366-7A9A-4F94-9868-EA3F30A38749}" vid="{BA4F4D41-666C-4CD4-B14A-D877A328B0AE}"/>
    </a:ext>
  </a:extLst>
</a:theme>
</file>

<file path=ppt/theme/theme7.xml><?xml version="1.0" encoding="utf-8"?>
<a:theme xmlns:a="http://schemas.openxmlformats.org/drawingml/2006/main" name="6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ank.ppt [Mode de compatibilité]" id="{77AED366-7A9A-4F94-9868-EA3F30A38749}" vid="{297A3335-274B-4D1D-A811-57FA099A895C}"/>
    </a:ext>
  </a:extLst>
</a:theme>
</file>

<file path=ppt/theme/theme8.xml><?xml version="1.0" encoding="utf-8"?>
<a:theme xmlns:a="http://schemas.openxmlformats.org/drawingml/2006/main" name="7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ank.ppt [Mode de compatibilité]" id="{77AED366-7A9A-4F94-9868-EA3F30A38749}" vid="{BA4F4D41-666C-4CD4-B14A-D877A328B0AE}"/>
    </a:ext>
  </a:extLst>
</a:theme>
</file>

<file path=ppt/theme/theme9.xml><?xml version="1.0" encoding="utf-8"?>
<a:theme xmlns:a="http://schemas.openxmlformats.org/drawingml/2006/main" name="8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ank.ppt [Mode de compatibilité]" id="{77AED366-7A9A-4F94-9868-EA3F30A38749}" vid="{297A3335-274B-4D1D-A811-57FA099A895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ontenu image" ma:contentTypeID="0x0101009148F5A04DDD49CBA7127AADA5FB792B00AADE34325A8B49CDA8BB4DB53328F21400856AFD427B85AA4492343E505C9EEA5C" ma:contentTypeVersion="1" ma:contentTypeDescription="Télécharger une image." ma:contentTypeScope="" ma:versionID="720cfd53b35c2c6a53028517a5fc57bc">
  <xsd:schema xmlns:xsd="http://www.w3.org/2001/XMLSchema" xmlns:xs="http://www.w3.org/2001/XMLSchema" xmlns:p="http://schemas.microsoft.com/office/2006/metadata/properties" xmlns:ns1="http://schemas.microsoft.com/sharepoint/v3" xmlns:ns2="ECF322C0-2A18-4701-89AD-B87F3467F692" xmlns:ns3="http://schemas.microsoft.com/sharepoint/v3/fields" targetNamespace="http://schemas.microsoft.com/office/2006/metadata/properties" ma:root="true" ma:fieldsID="8603ed06f9573d0cfd96f32c6f30040a" ns1:_="" ns2:_="" ns3:_="">
    <xsd:import namespace="http://schemas.microsoft.com/sharepoint/v3"/>
    <xsd:import namespace="ECF322C0-2A18-4701-89AD-B87F3467F692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Chemin d'URL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Type de fichier" ma:hidden="true" ma:internalName="File_x0020_Type" ma:readOnly="true">
      <xsd:simpleType>
        <xsd:restriction base="dms:Text"/>
      </xsd:simpleType>
    </xsd:element>
    <xsd:element name="HTML_x0020_File_x0020_Type" ma:index="10" nillable="true" ma:displayName="Type de fichier HTML" ma:hidden="true" ma:internalName="HTML_x0020_File_x0020_Type" ma:readOnly="true">
      <xsd:simpleType>
        <xsd:restriction base="dms:Text"/>
      </xsd:simpleType>
    </xsd:element>
    <xsd:element name="FSObjType" ma:index="11" nillable="true" ma:displayName="Type d'élément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Date de début de planification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F322C0-2A18-4701-89AD-B87F3467F692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Une miniature existe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Un aperçu existe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Largeur" ma:internalName="ImageWidth" ma:readOnly="true">
      <xsd:simpleType>
        <xsd:restriction base="dms:Unknown"/>
      </xsd:simpleType>
    </xsd:element>
    <xsd:element name="ImageHeight" ma:index="22" nillable="true" ma:displayName="Hauteur" ma:internalName="ImageHeight" ma:readOnly="true">
      <xsd:simpleType>
        <xsd:restriction base="dms:Unknown"/>
      </xsd:simpleType>
    </xsd:element>
    <xsd:element name="ImageCreateDate" ma:index="25" nillable="true" ma:displayName="Date de prise du cliché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eur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 ma:index="23" ma:displayName="Commentaires"/>
        <xsd:element name="keywords" minOccurs="0" maxOccurs="1" type="xsd:string" ma:index="14" ma:displayName="Mots clé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ECF322C0-2A18-4701-89AD-B87F3467F692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574DC2-56B6-46C0-9B82-AE05D04915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CF322C0-2A18-4701-89AD-B87F3467F692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CAD65B-4E4A-4EB6-BA9B-B31ECFEE6F77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ECF322C0-2A18-4701-89AD-B87F3467F692"/>
    <ds:schemaRef ds:uri="http://schemas.microsoft.com/sharepoint/v3/fields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E07B615-167D-4847-97EA-64ACD74633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Formation à l'audit interne_Juin 2018</Template>
  <TotalTime>5518</TotalTime>
  <Words>1324</Words>
  <Application>Microsoft Office PowerPoint</Application>
  <PresentationFormat>Affichage à l'écran (16:9)</PresentationFormat>
  <Paragraphs>342</Paragraphs>
  <Slides>44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12</vt:i4>
      </vt:variant>
      <vt:variant>
        <vt:lpstr>Titres des diapositives</vt:lpstr>
      </vt:variant>
      <vt:variant>
        <vt:i4>44</vt:i4>
      </vt:variant>
    </vt:vector>
  </HeadingPairs>
  <TitlesOfParts>
    <vt:vector size="66" baseType="lpstr">
      <vt:lpstr>MS PGothic</vt:lpstr>
      <vt:lpstr>MS PGothic</vt:lpstr>
      <vt:lpstr>Arial</vt:lpstr>
      <vt:lpstr>Calibri</vt:lpstr>
      <vt:lpstr>HelveticaNeueLT Std</vt:lpstr>
      <vt:lpstr>Raleway</vt:lpstr>
      <vt:lpstr>Times New Roman</vt:lpstr>
      <vt:lpstr>Univers 55</vt:lpstr>
      <vt:lpstr>Verdana</vt:lpstr>
      <vt:lpstr>Wingdings</vt:lpstr>
      <vt:lpstr>Thème Office</vt:lpstr>
      <vt:lpstr>1_Thème Office</vt:lpstr>
      <vt:lpstr>2_Thème Office</vt:lpstr>
      <vt:lpstr>3_Thème Office</vt:lpstr>
      <vt:lpstr>4_Thème Office</vt:lpstr>
      <vt:lpstr>5_Thème Office</vt:lpstr>
      <vt:lpstr>6_Thème Office</vt:lpstr>
      <vt:lpstr>7_Thème Office</vt:lpstr>
      <vt:lpstr>8_Thème Office</vt:lpstr>
      <vt:lpstr>9_Thème Office</vt:lpstr>
      <vt:lpstr>10_Thème Office</vt:lpstr>
      <vt:lpstr>11_Thème Office</vt:lpstr>
      <vt:lpstr>Forums de discussion  ISO  Compétences et portée</vt:lpstr>
      <vt:lpstr>Plan </vt:lpstr>
      <vt:lpstr>Portées flexibles</vt:lpstr>
      <vt:lpstr>Exemples de portée : Biochimie</vt:lpstr>
      <vt:lpstr>Exemples de portée : Biologie moléculaire</vt:lpstr>
      <vt:lpstr>Exemples de portée : Biologie moléculaire</vt:lpstr>
      <vt:lpstr>Exemples de portée : Hématologie</vt:lpstr>
      <vt:lpstr>Exemples de portée : Microbiologie</vt:lpstr>
      <vt:lpstr>Exemples de portée : Parasitologie</vt:lpstr>
      <vt:lpstr>Évaluations des compétences</vt:lpstr>
      <vt:lpstr>Présentation PowerPoint</vt:lpstr>
      <vt:lpstr>Compétences</vt:lpstr>
      <vt:lpstr>Contrôle qualité vs contrôle compétences</vt:lpstr>
      <vt:lpstr>Contrôle qualité vs contrôle compétences</vt:lpstr>
      <vt:lpstr>Comment évaluer les compétences?</vt:lpstr>
      <vt:lpstr>Application sur le terrain</vt:lpstr>
      <vt:lpstr>Présentation PowerPoint</vt:lpstr>
      <vt:lpstr>Grappe Bas-St-Laurent-Gaspésie</vt:lpstr>
      <vt:lpstr>Grappe Bas-St-Laurent-Gaspésie</vt:lpstr>
      <vt:lpstr>Évaluation des compétences</vt:lpstr>
      <vt:lpstr>Grappe Capitale-Nationale</vt:lpstr>
      <vt:lpstr>Gram Hémocultures</vt:lpstr>
      <vt:lpstr>Gram Hémocultures</vt:lpstr>
      <vt:lpstr>Constats et suite</vt:lpstr>
      <vt:lpstr>Constats et suite</vt:lpstr>
      <vt:lpstr>Autre approche</vt:lpstr>
      <vt:lpstr>Contrôles maison</vt:lpstr>
      <vt:lpstr>Présentation PowerPoint</vt:lpstr>
      <vt:lpstr>Autotests</vt:lpstr>
      <vt:lpstr>Présentation PowerPoint</vt:lpstr>
      <vt:lpstr>E-learning</vt:lpstr>
      <vt:lpstr>Formation PPT</vt:lpstr>
      <vt:lpstr>LSPQ</vt:lpstr>
      <vt:lpstr>Audit technique - LSPQ</vt:lpstr>
      <vt:lpstr>Rapport de compétences - LSPQ</vt:lpstr>
      <vt:lpstr>Rapport de compétences - LSPQ</vt:lpstr>
      <vt:lpstr>Succès d’une évaluation</vt:lpstr>
      <vt:lpstr>Suggestions</vt:lpstr>
      <vt:lpstr>Références</vt:lpstr>
      <vt:lpstr>Accompagnement</vt:lpstr>
      <vt:lpstr>Accompagnement personnalisé</vt:lpstr>
      <vt:lpstr>Accompagnement personnalisé</vt:lpstr>
      <vt:lpstr>Coordonnées</vt:lpstr>
      <vt:lpstr>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à l’audit interne</dc:title>
  <dc:creator>Kim Bétournay</dc:creator>
  <cp:keywords/>
  <dc:description/>
  <cp:lastModifiedBy>Élyse Boivin</cp:lastModifiedBy>
  <cp:revision>401</cp:revision>
  <dcterms:created xsi:type="dcterms:W3CDTF">2018-06-08T13:21:29Z</dcterms:created>
  <dcterms:modified xsi:type="dcterms:W3CDTF">2019-02-06T19:55:05Z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0x0101009148F5A04DDD49CBA7127AADA5FB792B00AADE34325A8B49CDA8BB4DB53328F21400856AFD427B85AA4492343E505C9EEA5C</vt:lpwstr>
  </property>
</Properties>
</file>