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3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3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7.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8.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4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1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48.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49.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50.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51.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5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5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54.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5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60.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96"/>
  </p:notesMasterIdLst>
  <p:sldIdLst>
    <p:sldId id="256" r:id="rId3"/>
    <p:sldId id="927" r:id="rId4"/>
    <p:sldId id="1087" r:id="rId5"/>
    <p:sldId id="1118" r:id="rId6"/>
    <p:sldId id="1213" r:id="rId7"/>
    <p:sldId id="1214" r:id="rId8"/>
    <p:sldId id="1197" r:id="rId9"/>
    <p:sldId id="1089" r:id="rId10"/>
    <p:sldId id="1090" r:id="rId11"/>
    <p:sldId id="1120" r:id="rId12"/>
    <p:sldId id="1121" r:id="rId13"/>
    <p:sldId id="1091" r:id="rId14"/>
    <p:sldId id="1092" r:id="rId15"/>
    <p:sldId id="1191" r:id="rId16"/>
    <p:sldId id="1192" r:id="rId17"/>
    <p:sldId id="1193" r:id="rId18"/>
    <p:sldId id="1194" r:id="rId19"/>
    <p:sldId id="1093" r:id="rId20"/>
    <p:sldId id="943" r:id="rId21"/>
    <p:sldId id="942" r:id="rId22"/>
    <p:sldId id="981" r:id="rId23"/>
    <p:sldId id="1011" r:id="rId24"/>
    <p:sldId id="986" r:id="rId25"/>
    <p:sldId id="1012" r:id="rId26"/>
    <p:sldId id="1013" r:id="rId27"/>
    <p:sldId id="987" r:id="rId28"/>
    <p:sldId id="982" r:id="rId29"/>
    <p:sldId id="1123" r:id="rId30"/>
    <p:sldId id="1006" r:id="rId31"/>
    <p:sldId id="1113" r:id="rId32"/>
    <p:sldId id="1124" r:id="rId33"/>
    <p:sldId id="1195" r:id="rId34"/>
    <p:sldId id="1196" r:id="rId35"/>
    <p:sldId id="1125" r:id="rId36"/>
    <p:sldId id="1114" r:id="rId37"/>
    <p:sldId id="1116" r:id="rId38"/>
    <p:sldId id="1130" r:id="rId39"/>
    <p:sldId id="968" r:id="rId40"/>
    <p:sldId id="1117" r:id="rId41"/>
    <p:sldId id="1111" r:id="rId42"/>
    <p:sldId id="1107" r:id="rId43"/>
    <p:sldId id="1129" r:id="rId44"/>
    <p:sldId id="1110" r:id="rId45"/>
    <p:sldId id="1112" r:id="rId46"/>
    <p:sldId id="983" r:id="rId47"/>
    <p:sldId id="1133" r:id="rId48"/>
    <p:sldId id="1228" r:id="rId49"/>
    <p:sldId id="1208" r:id="rId50"/>
    <p:sldId id="1023" r:id="rId51"/>
    <p:sldId id="1131" r:id="rId52"/>
    <p:sldId id="988" r:id="rId53"/>
    <p:sldId id="1229" r:id="rId54"/>
    <p:sldId id="1084" r:id="rId55"/>
    <p:sldId id="1054" r:id="rId56"/>
    <p:sldId id="1056" r:id="rId57"/>
    <p:sldId id="1057" r:id="rId58"/>
    <p:sldId id="1126" r:id="rId59"/>
    <p:sldId id="1127" r:id="rId60"/>
    <p:sldId id="1058" r:id="rId61"/>
    <p:sldId id="1097" r:id="rId62"/>
    <p:sldId id="1098" r:id="rId63"/>
    <p:sldId id="1219" r:id="rId64"/>
    <p:sldId id="1099" r:id="rId65"/>
    <p:sldId id="1100" r:id="rId66"/>
    <p:sldId id="1101" r:id="rId67"/>
    <p:sldId id="999" r:id="rId68"/>
    <p:sldId id="1178" r:id="rId69"/>
    <p:sldId id="1179" r:id="rId70"/>
    <p:sldId id="1180" r:id="rId71"/>
    <p:sldId id="1181" r:id="rId72"/>
    <p:sldId id="1162" r:id="rId73"/>
    <p:sldId id="1183" r:id="rId74"/>
    <p:sldId id="1167" r:id="rId75"/>
    <p:sldId id="1182" r:id="rId76"/>
    <p:sldId id="1225" r:id="rId77"/>
    <p:sldId id="1102" r:id="rId78"/>
    <p:sldId id="1104" r:id="rId79"/>
    <p:sldId id="1103" r:id="rId80"/>
    <p:sldId id="1203" r:id="rId81"/>
    <p:sldId id="1184" r:id="rId82"/>
    <p:sldId id="1204" r:id="rId83"/>
    <p:sldId id="1205" r:id="rId84"/>
    <p:sldId id="1207" r:id="rId85"/>
    <p:sldId id="1226" r:id="rId86"/>
    <p:sldId id="951" r:id="rId87"/>
    <p:sldId id="1224" r:id="rId88"/>
    <p:sldId id="1220" r:id="rId89"/>
    <p:sldId id="1221" r:id="rId90"/>
    <p:sldId id="1222" r:id="rId91"/>
    <p:sldId id="1223" r:id="rId92"/>
    <p:sldId id="1105" r:id="rId93"/>
    <p:sldId id="1086" r:id="rId94"/>
    <p:sldId id="703" r:id="rId9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umel01" initials="f" lastIdx="1" clrIdx="0"/>
  <p:cmAuthor id="2" name="Jean Longtin" initials="JL" lastIdx="1" clrIdx="1">
    <p:extLst/>
  </p:cmAuthor>
  <p:cmAuthor id="3" name="France Corbeil" initials="" lastIdx="17" clrIdx="2"/>
  <p:cmAuthor id="4" name="France Corbeil" initials="FC" lastIdx="6" clrIdx="3">
    <p:extLst/>
  </p:cmAuthor>
  <p:cmAuthor id="5" name="Élyse Boivin" initials="ÉB" lastIdx="3" clrIdx="4">
    <p:extLst>
      <p:ext uri="{19B8F6BF-5375-455C-9EA6-DF929625EA0E}">
        <p15:presenceInfo xmlns:p15="http://schemas.microsoft.com/office/powerpoint/2012/main" userId="S-1-5-21-839522115-527237240-725345543-102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18" autoAdjust="0"/>
    <p:restoredTop sz="75318" autoAdjust="0"/>
  </p:normalViewPr>
  <p:slideViewPr>
    <p:cSldViewPr>
      <p:cViewPr varScale="1">
        <p:scale>
          <a:sx n="66" d="100"/>
          <a:sy n="66" d="100"/>
        </p:scale>
        <p:origin x="2406" y="72"/>
      </p:cViewPr>
      <p:guideLst/>
    </p:cSldViewPr>
  </p:slideViewPr>
  <p:outlineViewPr>
    <p:cViewPr>
      <p:scale>
        <a:sx n="33" d="100"/>
        <a:sy n="33" d="100"/>
      </p:scale>
      <p:origin x="0" y="-3282"/>
    </p:cViewPr>
  </p:outlin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56E117-3597-4A2A-B495-6836EA5C0104}" type="datetimeFigureOut">
              <a:rPr lang="fr-CA" smtClean="0"/>
              <a:t>2018-12-13</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5B2C1-DAF5-45D6-8D5D-4C7504CE4546}" type="slidenum">
              <a:rPr lang="fr-CA" smtClean="0"/>
              <a:t>‹N°›</a:t>
            </a:fld>
            <a:endParaRPr lang="fr-CA"/>
          </a:p>
        </p:txBody>
      </p:sp>
    </p:spTree>
    <p:extLst>
      <p:ext uri="{BB962C8B-B14F-4D97-AF65-F5344CB8AC3E}">
        <p14:creationId xmlns:p14="http://schemas.microsoft.com/office/powerpoint/2010/main" val="313635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1</a:t>
            </a:fld>
            <a:endParaRPr lang="fr-CA"/>
          </a:p>
        </p:txBody>
      </p:sp>
    </p:spTree>
    <p:extLst>
      <p:ext uri="{BB962C8B-B14F-4D97-AF65-F5344CB8AC3E}">
        <p14:creationId xmlns:p14="http://schemas.microsoft.com/office/powerpoint/2010/main" val="4276281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il</a:t>
            </a:r>
            <a:r>
              <a:rPr lang="fr-CA" baseline="0" dirty="0"/>
              <a:t> y a une notion d’amélioration continue dans ISO. On doit démontrer qu’on est en contrôle et qu’on s’améliore. Doit inspirer confiance. Une absence de réponse ou une ignorance est une mauvaise réponse, un début de quelque chose est déjà mieux… nous donne plus de temps pour corriger. Plan d’action.</a:t>
            </a:r>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12</a:t>
            </a:fld>
            <a:endParaRPr lang="fr-CA"/>
          </a:p>
        </p:txBody>
      </p:sp>
    </p:spTree>
    <p:extLst>
      <p:ext uri="{BB962C8B-B14F-4D97-AF65-F5344CB8AC3E}">
        <p14:creationId xmlns:p14="http://schemas.microsoft.com/office/powerpoint/2010/main" val="7571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solidFill>
                  <a:srgbClr val="C00000"/>
                </a:solidFill>
              </a:rPr>
              <a:t>IMPORTANT</a:t>
            </a:r>
          </a:p>
          <a:p>
            <a:r>
              <a:rPr lang="fr-CA" baseline="0" dirty="0"/>
              <a:t>on doit démontrer qu’on a commencé… pas obligé d’avoir uniformiser toutes les petites techniques, mais le serveur doit être au courant de ce qui se fait dans les satellites. Doit démontrer qu’il est en contrôle.</a:t>
            </a:r>
            <a:endParaRPr lang="fr-CA" b="1" dirty="0">
              <a:solidFill>
                <a:srgbClr val="C00000"/>
              </a:solidFill>
            </a:endParaRP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13</a:t>
            </a:fld>
            <a:endParaRPr lang="fr-CA"/>
          </a:p>
        </p:txBody>
      </p:sp>
    </p:spTree>
    <p:extLst>
      <p:ext uri="{BB962C8B-B14F-4D97-AF65-F5344CB8AC3E}">
        <p14:creationId xmlns:p14="http://schemas.microsoft.com/office/powerpoint/2010/main" val="3394363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20</a:t>
            </a:fld>
            <a:endParaRPr lang="fr-CA"/>
          </a:p>
        </p:txBody>
      </p:sp>
    </p:spTree>
    <p:extLst>
      <p:ext uri="{BB962C8B-B14F-4D97-AF65-F5344CB8AC3E}">
        <p14:creationId xmlns:p14="http://schemas.microsoft.com/office/powerpoint/2010/main" val="341959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22</a:t>
            </a:fld>
            <a:endParaRPr lang="fr-CA"/>
          </a:p>
        </p:txBody>
      </p:sp>
    </p:spTree>
    <p:extLst>
      <p:ext uri="{BB962C8B-B14F-4D97-AF65-F5344CB8AC3E}">
        <p14:creationId xmlns:p14="http://schemas.microsoft.com/office/powerpoint/2010/main" val="154997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2"/>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23</a:t>
            </a:fld>
            <a:endParaRPr lang="fr-CA"/>
          </a:p>
        </p:txBody>
      </p:sp>
    </p:spTree>
    <p:extLst>
      <p:ext uri="{BB962C8B-B14F-4D97-AF65-F5344CB8AC3E}">
        <p14:creationId xmlns:p14="http://schemas.microsoft.com/office/powerpoint/2010/main" val="3064921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24</a:t>
            </a:fld>
            <a:endParaRPr lang="fr-CA"/>
          </a:p>
        </p:txBody>
      </p:sp>
    </p:spTree>
    <p:extLst>
      <p:ext uri="{BB962C8B-B14F-4D97-AF65-F5344CB8AC3E}">
        <p14:creationId xmlns:p14="http://schemas.microsoft.com/office/powerpoint/2010/main" val="3232449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25</a:t>
            </a:fld>
            <a:endParaRPr lang="fr-CA"/>
          </a:p>
        </p:txBody>
      </p:sp>
    </p:spTree>
    <p:extLst>
      <p:ext uri="{BB962C8B-B14F-4D97-AF65-F5344CB8AC3E}">
        <p14:creationId xmlns:p14="http://schemas.microsoft.com/office/powerpoint/2010/main" val="423046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26</a:t>
            </a:fld>
            <a:endParaRPr lang="fr-CA"/>
          </a:p>
        </p:txBody>
      </p:sp>
    </p:spTree>
    <p:extLst>
      <p:ext uri="{BB962C8B-B14F-4D97-AF65-F5344CB8AC3E}">
        <p14:creationId xmlns:p14="http://schemas.microsoft.com/office/powerpoint/2010/main" val="54391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28</a:t>
            </a:fld>
            <a:endParaRPr lang="fr-FR" dirty="0"/>
          </a:p>
        </p:txBody>
      </p:sp>
    </p:spTree>
    <p:extLst>
      <p:ext uri="{BB962C8B-B14F-4D97-AF65-F5344CB8AC3E}">
        <p14:creationId xmlns:p14="http://schemas.microsoft.com/office/powerpoint/2010/main" val="3539834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31</a:t>
            </a:fld>
            <a:endParaRPr lang="fr-FR"/>
          </a:p>
        </p:txBody>
      </p:sp>
    </p:spTree>
    <p:extLst>
      <p:ext uri="{BB962C8B-B14F-4D97-AF65-F5344CB8AC3E}">
        <p14:creationId xmlns:p14="http://schemas.microsoft.com/office/powerpoint/2010/main" val="239273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2</a:t>
            </a:fld>
            <a:endParaRPr lang="fr-CA" dirty="0"/>
          </a:p>
        </p:txBody>
      </p:sp>
    </p:spTree>
    <p:extLst>
      <p:ext uri="{BB962C8B-B14F-4D97-AF65-F5344CB8AC3E}">
        <p14:creationId xmlns:p14="http://schemas.microsoft.com/office/powerpoint/2010/main" val="824772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Aft>
                <a:spcPts val="0"/>
              </a:spcAft>
            </a:pPr>
            <a:endParaRPr lang="fr-FR" sz="1000" dirty="0" smtClean="0">
              <a:solidFill>
                <a:schemeClr val="tx1">
                  <a:lumMod val="65000"/>
                  <a:lumOff val="35000"/>
                </a:schemeClr>
              </a:solidFill>
            </a:endParaRPr>
          </a:p>
          <a:p>
            <a:pPr lvl="1"/>
            <a:r>
              <a:rPr lang="fr-FR" dirty="0" smtClean="0"/>
              <a:t>Les données liées à la performance des méthodes doivent être examinées afin de prouver à la clientèle </a:t>
            </a:r>
            <a:r>
              <a:rPr lang="fr-FR" u="sng" dirty="0" smtClean="0"/>
              <a:t>l’aptitude permanente </a:t>
            </a:r>
            <a:r>
              <a:rPr lang="fr-FR" dirty="0" smtClean="0"/>
              <a:t>à l’emploi.</a:t>
            </a:r>
          </a:p>
          <a:p>
            <a:pPr lvl="1"/>
            <a:endParaRPr lang="fr-FR" dirty="0" smtClean="0"/>
          </a:p>
          <a:p>
            <a:pPr lvl="1"/>
            <a:r>
              <a:rPr lang="fr-FR" dirty="0" smtClean="0"/>
              <a:t>De plus, lorsque des </a:t>
            </a:r>
            <a:r>
              <a:rPr lang="fr-FR" u="sng" dirty="0" smtClean="0"/>
              <a:t>modifications sont apportées </a:t>
            </a:r>
            <a:r>
              <a:rPr lang="fr-FR" dirty="0" smtClean="0"/>
              <a:t>à une procédure analytique, l’influence de ces modifications doit être documentée et, le cas échéant, une nouvelle validation doit être réalisée.</a:t>
            </a:r>
            <a:endParaRPr lang="fr-FR"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35</a:t>
            </a:fld>
            <a:endParaRPr lang="fr-FR"/>
          </a:p>
        </p:txBody>
      </p:sp>
    </p:spTree>
    <p:extLst>
      <p:ext uri="{BB962C8B-B14F-4D97-AF65-F5344CB8AC3E}">
        <p14:creationId xmlns:p14="http://schemas.microsoft.com/office/powerpoint/2010/main" val="66447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Traçabilité</a:t>
            </a:r>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36</a:t>
            </a:fld>
            <a:endParaRPr lang="fr-FR"/>
          </a:p>
        </p:txBody>
      </p:sp>
    </p:spTree>
    <p:extLst>
      <p:ext uri="{BB962C8B-B14F-4D97-AF65-F5344CB8AC3E}">
        <p14:creationId xmlns:p14="http://schemas.microsoft.com/office/powerpoint/2010/main" val="593976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Actualisation périodique</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38</a:t>
            </a:fld>
            <a:endParaRPr lang="fr-CA"/>
          </a:p>
        </p:txBody>
      </p:sp>
    </p:spTree>
    <p:extLst>
      <p:ext uri="{BB962C8B-B14F-4D97-AF65-F5344CB8AC3E}">
        <p14:creationId xmlns:p14="http://schemas.microsoft.com/office/powerpoint/2010/main" val="2421788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Actualisation périodique</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39</a:t>
            </a:fld>
            <a:endParaRPr lang="fr-CA"/>
          </a:p>
        </p:txBody>
      </p:sp>
    </p:spTree>
    <p:extLst>
      <p:ext uri="{BB962C8B-B14F-4D97-AF65-F5344CB8AC3E}">
        <p14:creationId xmlns:p14="http://schemas.microsoft.com/office/powerpoint/2010/main" val="3247261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43</a:t>
            </a:fld>
            <a:endParaRPr lang="fr-FR" dirty="0"/>
          </a:p>
        </p:txBody>
      </p:sp>
    </p:spTree>
    <p:extLst>
      <p:ext uri="{BB962C8B-B14F-4D97-AF65-F5344CB8AC3E}">
        <p14:creationId xmlns:p14="http://schemas.microsoft.com/office/powerpoint/2010/main" val="3374430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Consigner et informer l’équip</a:t>
            </a:r>
            <a:r>
              <a:rPr lang="fr-CA" baseline="0" dirty="0"/>
              <a:t>e qualité </a:t>
            </a:r>
            <a:endParaRPr lang="fr-CA" b="1"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44</a:t>
            </a:fld>
            <a:endParaRPr lang="fr-CA"/>
          </a:p>
        </p:txBody>
      </p:sp>
    </p:spTree>
    <p:extLst>
      <p:ext uri="{BB962C8B-B14F-4D97-AF65-F5344CB8AC3E}">
        <p14:creationId xmlns:p14="http://schemas.microsoft.com/office/powerpoint/2010/main" val="373628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2"/>
            <a:r>
              <a:rPr lang="fr-CA" dirty="0"/>
              <a:t>D’identifier les situations non-conformes</a:t>
            </a:r>
          </a:p>
          <a:p>
            <a:pPr lvl="2"/>
            <a:r>
              <a:rPr lang="fr-CA" dirty="0"/>
              <a:t>De corriger les situations non-conformes</a:t>
            </a:r>
          </a:p>
          <a:p>
            <a:pPr lvl="2"/>
            <a:r>
              <a:rPr lang="fr-CA" dirty="0"/>
              <a:t>D’évaluer les impacts sur les activités antérieures</a:t>
            </a:r>
          </a:p>
          <a:p>
            <a:pPr lvl="2"/>
            <a:r>
              <a:rPr lang="fr-CA" dirty="0"/>
              <a:t>De prévenir la répétition des non-conformités</a:t>
            </a:r>
          </a:p>
          <a:p>
            <a:pPr lvl="2"/>
            <a:r>
              <a:rPr lang="fr-CA" dirty="0"/>
              <a:t>D’améliorer le système de gestion de la qualité</a:t>
            </a:r>
            <a:endParaRPr lang="fr-FR" dirty="0"/>
          </a:p>
          <a:p>
            <a:endParaRPr lang="fr-CA"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46</a:t>
            </a:fld>
            <a:endParaRPr lang="fr-FR"/>
          </a:p>
        </p:txBody>
      </p:sp>
    </p:spTree>
    <p:extLst>
      <p:ext uri="{BB962C8B-B14F-4D97-AF65-F5344CB8AC3E}">
        <p14:creationId xmlns:p14="http://schemas.microsoft.com/office/powerpoint/2010/main" val="1666801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Le laboratoire doit mettre en place une procédure documentée permettant d'identifier et de gérer les non-conformités</a:t>
            </a:r>
          </a:p>
          <a:p>
            <a:r>
              <a:rPr lang="fr-CA" sz="1200" b="0" i="0" u="none" strike="noStrike" kern="1200" baseline="0" dirty="0">
                <a:solidFill>
                  <a:schemeClr val="tx1"/>
                </a:solidFill>
                <a:latin typeface="+mn-lt"/>
                <a:ea typeface="+mn-ea"/>
                <a:cs typeface="+mn-cs"/>
              </a:rPr>
              <a:t>relatives au système de management de la qualité, y compris les processus </a:t>
            </a:r>
            <a:r>
              <a:rPr lang="fr-CA" sz="1200" b="0" i="0" u="none" strike="noStrike" kern="1200" baseline="0" dirty="0" err="1">
                <a:solidFill>
                  <a:schemeClr val="tx1"/>
                </a:solidFill>
                <a:latin typeface="+mn-lt"/>
                <a:ea typeface="+mn-ea"/>
                <a:cs typeface="+mn-cs"/>
              </a:rPr>
              <a:t>préanalytiques</a:t>
            </a:r>
            <a:r>
              <a:rPr lang="fr-CA" sz="1200" b="0" i="0" u="none" strike="noStrike" kern="1200" baseline="0" dirty="0">
                <a:solidFill>
                  <a:schemeClr val="tx1"/>
                </a:solidFill>
                <a:latin typeface="+mn-lt"/>
                <a:ea typeface="+mn-ea"/>
                <a:cs typeface="+mn-cs"/>
              </a:rPr>
              <a:t>,</a:t>
            </a:r>
          </a:p>
          <a:p>
            <a:r>
              <a:rPr lang="fr-CA" sz="1200" b="0" i="0" u="none" strike="noStrike" kern="1200" baseline="0" dirty="0">
                <a:solidFill>
                  <a:schemeClr val="tx1"/>
                </a:solidFill>
                <a:latin typeface="+mn-lt"/>
                <a:ea typeface="+mn-ea"/>
                <a:cs typeface="+mn-cs"/>
              </a:rPr>
              <a:t>analytiques ou post-analytiques.</a:t>
            </a:r>
          </a:p>
          <a:p>
            <a:r>
              <a:rPr lang="fr-CA" sz="1200" b="0" i="0" u="none" strike="noStrike" kern="1200" baseline="0" dirty="0">
                <a:solidFill>
                  <a:schemeClr val="tx1"/>
                </a:solidFill>
                <a:latin typeface="+mn-lt"/>
                <a:ea typeface="+mn-ea"/>
                <a:cs typeface="+mn-cs"/>
              </a:rPr>
              <a:t>La procédure doit garantir que</a:t>
            </a:r>
          </a:p>
          <a:p>
            <a:r>
              <a:rPr lang="fr-CA" sz="1200" b="0" i="0" u="none" strike="noStrike" kern="1200" baseline="0" dirty="0">
                <a:solidFill>
                  <a:schemeClr val="tx1"/>
                </a:solidFill>
                <a:latin typeface="+mn-lt"/>
                <a:ea typeface="+mn-ea"/>
                <a:cs typeface="+mn-cs"/>
              </a:rPr>
              <a:t>a) les responsabilités et autorités de traitement des non-conformités sont définies,</a:t>
            </a:r>
          </a:p>
          <a:p>
            <a:r>
              <a:rPr lang="fr-CA" sz="1200" b="0" i="0" u="none" strike="noStrike" kern="1200" baseline="0" dirty="0">
                <a:solidFill>
                  <a:schemeClr val="tx1"/>
                </a:solidFill>
                <a:latin typeface="+mn-lt"/>
                <a:ea typeface="+mn-ea"/>
                <a:cs typeface="+mn-cs"/>
              </a:rPr>
              <a:t>b) les actions immédiates à prendre sont définies,</a:t>
            </a:r>
          </a:p>
          <a:p>
            <a:r>
              <a:rPr lang="fr-CA" sz="1200" b="0" i="0" u="none" strike="noStrike" kern="1200" baseline="0" dirty="0">
                <a:solidFill>
                  <a:schemeClr val="tx1"/>
                </a:solidFill>
                <a:latin typeface="+mn-lt"/>
                <a:ea typeface="+mn-ea"/>
                <a:cs typeface="+mn-cs"/>
              </a:rPr>
              <a:t>c) l'étendue de la non-conformité est déterminée, </a:t>
            </a:r>
            <a:r>
              <a:rPr lang="fr-CA" dirty="0"/>
              <a:t>les examens sont interrompus et les comptes rendus ne sont pas diffusés autant que nécessaire,</a:t>
            </a:r>
          </a:p>
          <a:p>
            <a:r>
              <a:rPr lang="fr-CA" dirty="0"/>
              <a:t>e) la signification médicale des analyses non conformes est prise en compte, et lorsque cela est nécessaire,</a:t>
            </a:r>
          </a:p>
          <a:p>
            <a:r>
              <a:rPr lang="fr-CA" dirty="0"/>
              <a:t>que le clinicien prescripteur ou la personne autorisée responsable de l'utilisation des résultats est informé,</a:t>
            </a:r>
          </a:p>
          <a:p>
            <a:r>
              <a:rPr lang="fr-CA" dirty="0"/>
              <a:t>f) les résultats des analyses non conformes ou éventuellement non conformes déjà communiqués sont</a:t>
            </a:r>
          </a:p>
          <a:p>
            <a:r>
              <a:rPr lang="fr-CA" dirty="0"/>
              <a:t>rappelés ou correctement identifiés, si nécessaire,</a:t>
            </a:r>
          </a:p>
          <a:p>
            <a:r>
              <a:rPr lang="fr-CA" dirty="0"/>
              <a:t>g) la responsabilité pour autoriser la reprise des analyses est définie, et</a:t>
            </a:r>
          </a:p>
          <a:p>
            <a:r>
              <a:rPr lang="fr-CA" dirty="0"/>
              <a:t>h) chaque non-conformité est documentée et enregistrée, ces enregistrements étant revus régulièrement</a:t>
            </a:r>
          </a:p>
          <a:p>
            <a:r>
              <a:rPr lang="fr-CA" dirty="0"/>
              <a:t>afin de déceler des tendances et mettre en place des actions correctives.</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47</a:t>
            </a:fld>
            <a:endParaRPr lang="fr-CA"/>
          </a:p>
        </p:txBody>
      </p:sp>
    </p:spTree>
    <p:extLst>
      <p:ext uri="{BB962C8B-B14F-4D97-AF65-F5344CB8AC3E}">
        <p14:creationId xmlns:p14="http://schemas.microsoft.com/office/powerpoint/2010/main" val="179687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a:solidFill>
                  <a:schemeClr val="tx1"/>
                </a:solidFill>
                <a:latin typeface="+mn-lt"/>
                <a:ea typeface="+mn-ea"/>
                <a:cs typeface="+mn-cs"/>
              </a:rPr>
              <a:t>Le laboratoire doit mettre en place une procédure documentée permettant d'identifier et de gérer les non-conformités</a:t>
            </a:r>
          </a:p>
          <a:p>
            <a:r>
              <a:rPr lang="fr-CA" sz="1200" b="0" i="0" u="none" strike="noStrike" kern="1200" baseline="0" dirty="0">
                <a:solidFill>
                  <a:schemeClr val="tx1"/>
                </a:solidFill>
                <a:latin typeface="+mn-lt"/>
                <a:ea typeface="+mn-ea"/>
                <a:cs typeface="+mn-cs"/>
              </a:rPr>
              <a:t>relatives au système de management de la qualité, y compris les processus </a:t>
            </a:r>
            <a:r>
              <a:rPr lang="fr-CA" sz="1200" b="0" i="0" u="none" strike="noStrike" kern="1200" baseline="0" dirty="0" err="1">
                <a:solidFill>
                  <a:schemeClr val="tx1"/>
                </a:solidFill>
                <a:latin typeface="+mn-lt"/>
                <a:ea typeface="+mn-ea"/>
                <a:cs typeface="+mn-cs"/>
              </a:rPr>
              <a:t>préanalytiques</a:t>
            </a:r>
            <a:r>
              <a:rPr lang="fr-CA" sz="1200" b="0" i="0" u="none" strike="noStrike" kern="1200" baseline="0" dirty="0">
                <a:solidFill>
                  <a:schemeClr val="tx1"/>
                </a:solidFill>
                <a:latin typeface="+mn-lt"/>
                <a:ea typeface="+mn-ea"/>
                <a:cs typeface="+mn-cs"/>
              </a:rPr>
              <a:t>,</a:t>
            </a:r>
          </a:p>
          <a:p>
            <a:r>
              <a:rPr lang="fr-CA" sz="1200" b="0" i="0" u="none" strike="noStrike" kern="1200" baseline="0" dirty="0">
                <a:solidFill>
                  <a:schemeClr val="tx1"/>
                </a:solidFill>
                <a:latin typeface="+mn-lt"/>
                <a:ea typeface="+mn-ea"/>
                <a:cs typeface="+mn-cs"/>
              </a:rPr>
              <a:t>analytiques ou post-analytiques.</a:t>
            </a:r>
          </a:p>
          <a:p>
            <a:r>
              <a:rPr lang="fr-CA" sz="1200" b="0" i="0" u="none" strike="noStrike" kern="1200" baseline="0" dirty="0">
                <a:solidFill>
                  <a:schemeClr val="tx1"/>
                </a:solidFill>
                <a:latin typeface="+mn-lt"/>
                <a:ea typeface="+mn-ea"/>
                <a:cs typeface="+mn-cs"/>
              </a:rPr>
              <a:t>La procédure doit garantir que</a:t>
            </a:r>
          </a:p>
          <a:p>
            <a:r>
              <a:rPr lang="fr-CA" sz="1200" b="0" i="0" u="none" strike="noStrike" kern="1200" baseline="0" dirty="0">
                <a:solidFill>
                  <a:schemeClr val="tx1"/>
                </a:solidFill>
                <a:latin typeface="+mn-lt"/>
                <a:ea typeface="+mn-ea"/>
                <a:cs typeface="+mn-cs"/>
              </a:rPr>
              <a:t>a) les responsabilités et autorités de traitement des non-conformités sont définies,</a:t>
            </a:r>
          </a:p>
          <a:p>
            <a:r>
              <a:rPr lang="fr-CA" sz="1200" b="0" i="0" u="none" strike="noStrike" kern="1200" baseline="0" dirty="0">
                <a:solidFill>
                  <a:schemeClr val="tx1"/>
                </a:solidFill>
                <a:latin typeface="+mn-lt"/>
                <a:ea typeface="+mn-ea"/>
                <a:cs typeface="+mn-cs"/>
              </a:rPr>
              <a:t>b) les actions immédiates à prendre sont définies,</a:t>
            </a:r>
          </a:p>
          <a:p>
            <a:r>
              <a:rPr lang="fr-CA" sz="1200" b="0" i="0" u="none" strike="noStrike" kern="1200" baseline="0" dirty="0">
                <a:solidFill>
                  <a:schemeClr val="tx1"/>
                </a:solidFill>
                <a:latin typeface="+mn-lt"/>
                <a:ea typeface="+mn-ea"/>
                <a:cs typeface="+mn-cs"/>
              </a:rPr>
              <a:t>c) l'étendue de la non-conformité est déterminée, </a:t>
            </a:r>
            <a:r>
              <a:rPr lang="fr-CA" dirty="0"/>
              <a:t>les examens sont interrompus et les comptes rendus ne sont pas diffusés autant que nécessaire,</a:t>
            </a:r>
          </a:p>
          <a:p>
            <a:r>
              <a:rPr lang="fr-CA" dirty="0"/>
              <a:t>e) la signification médicale des analyses non conformes est prise en compte, et lorsque cela est nécessaire,</a:t>
            </a:r>
          </a:p>
          <a:p>
            <a:r>
              <a:rPr lang="fr-CA" dirty="0"/>
              <a:t>que le clinicien prescripteur ou la personne autorisée responsable de l'utilisation des résultats est informé,</a:t>
            </a:r>
          </a:p>
          <a:p>
            <a:r>
              <a:rPr lang="fr-CA" dirty="0"/>
              <a:t>f) les résultats des analyses non conformes ou éventuellement non conformes déjà communiqués sont</a:t>
            </a:r>
          </a:p>
          <a:p>
            <a:r>
              <a:rPr lang="fr-CA" dirty="0"/>
              <a:t>rappelés ou correctement identifiés, si nécessaire,</a:t>
            </a:r>
          </a:p>
          <a:p>
            <a:r>
              <a:rPr lang="fr-CA" dirty="0"/>
              <a:t>g) la responsabilité pour autoriser la reprise des analyses est définie, et</a:t>
            </a:r>
          </a:p>
          <a:p>
            <a:r>
              <a:rPr lang="fr-CA" dirty="0"/>
              <a:t>h) chaque non-conformité est documentée et enregistrée, ces enregistrements étant revus régulièrement</a:t>
            </a:r>
          </a:p>
          <a:p>
            <a:r>
              <a:rPr lang="fr-CA" dirty="0"/>
              <a:t>afin de déceler des tendances et mettre en place des actions correctives.</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48</a:t>
            </a:fld>
            <a:endParaRPr lang="fr-CA"/>
          </a:p>
        </p:txBody>
      </p:sp>
    </p:spTree>
    <p:extLst>
      <p:ext uri="{BB962C8B-B14F-4D97-AF65-F5344CB8AC3E}">
        <p14:creationId xmlns:p14="http://schemas.microsoft.com/office/powerpoint/2010/main" val="3312495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CA" dirty="0"/>
              <a:t>Actions correctives et préventives sont mises en places pour corriger les causes des problèmes réels ou anticipés afin:</a:t>
            </a:r>
          </a:p>
          <a:p>
            <a:pPr lvl="1"/>
            <a:r>
              <a:rPr lang="fr-CA" dirty="0"/>
              <a:t>de réduire la probabilité de répétition</a:t>
            </a:r>
          </a:p>
          <a:p>
            <a:pPr lvl="1"/>
            <a:r>
              <a:rPr lang="fr-CA" dirty="0"/>
              <a:t>d’éviter l’apparition d’un problème anticipé</a:t>
            </a:r>
          </a:p>
          <a:p>
            <a:pPr lvl="1"/>
            <a:r>
              <a:rPr lang="fr-CA" dirty="0"/>
              <a:t>d’améliorer l’efficacité du système qualité</a:t>
            </a:r>
          </a:p>
          <a:p>
            <a:pPr lvl="1"/>
            <a:r>
              <a:rPr lang="fr-CA" dirty="0"/>
              <a:t>d’augmenter la satisfaction de la clientèle</a:t>
            </a:r>
          </a:p>
          <a:p>
            <a:pPr lvl="1"/>
            <a:r>
              <a:rPr lang="fr-CA" dirty="0"/>
              <a:t>de recueillir les suggestions</a:t>
            </a:r>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49</a:t>
            </a:fld>
            <a:endParaRPr lang="fr-CA"/>
          </a:p>
        </p:txBody>
      </p:sp>
    </p:spTree>
    <p:extLst>
      <p:ext uri="{BB962C8B-B14F-4D97-AF65-F5344CB8AC3E}">
        <p14:creationId xmlns:p14="http://schemas.microsoft.com/office/powerpoint/2010/main" val="224901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3</a:t>
            </a:fld>
            <a:endParaRPr lang="fr-CA"/>
          </a:p>
        </p:txBody>
      </p:sp>
    </p:spTree>
    <p:extLst>
      <p:ext uri="{BB962C8B-B14F-4D97-AF65-F5344CB8AC3E}">
        <p14:creationId xmlns:p14="http://schemas.microsoft.com/office/powerpoint/2010/main" val="3172583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51</a:t>
            </a:fld>
            <a:endParaRPr lang="fr-CA"/>
          </a:p>
        </p:txBody>
      </p:sp>
    </p:spTree>
    <p:extLst>
      <p:ext uri="{BB962C8B-B14F-4D97-AF65-F5344CB8AC3E}">
        <p14:creationId xmlns:p14="http://schemas.microsoft.com/office/powerpoint/2010/main" val="1917605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52</a:t>
            </a:fld>
            <a:endParaRPr lang="fr-CA"/>
          </a:p>
        </p:txBody>
      </p:sp>
    </p:spTree>
    <p:extLst>
      <p:ext uri="{BB962C8B-B14F-4D97-AF65-F5344CB8AC3E}">
        <p14:creationId xmlns:p14="http://schemas.microsoft.com/office/powerpoint/2010/main" val="808560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IMPORTANT: la mesure de l'efficacité des actions mises en place</a:t>
            </a:r>
          </a:p>
          <a:p>
            <a:endParaRPr lang="fr-CA" dirty="0"/>
          </a:p>
          <a:p>
            <a:r>
              <a:rPr lang="fr-CA" dirty="0"/>
              <a:t>Le</a:t>
            </a:r>
            <a:r>
              <a:rPr lang="fr-CA" baseline="0" dirty="0"/>
              <a:t> système de non-conformités déjà en place dans les établissements pour les cas ayant un impact sur le patient doit être élargi. Ex.: instructions de travail non respectée, calibration en retard, date de péremption non respectée, envoi du rapport au mauvais client.</a:t>
            </a:r>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53</a:t>
            </a:fld>
            <a:endParaRPr lang="fr-CA"/>
          </a:p>
        </p:txBody>
      </p:sp>
    </p:spTree>
    <p:extLst>
      <p:ext uri="{BB962C8B-B14F-4D97-AF65-F5344CB8AC3E}">
        <p14:creationId xmlns:p14="http://schemas.microsoft.com/office/powerpoint/2010/main" val="3121639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55</a:t>
            </a:fld>
            <a:endParaRPr lang="fr-CA"/>
          </a:p>
        </p:txBody>
      </p:sp>
    </p:spTree>
    <p:extLst>
      <p:ext uri="{BB962C8B-B14F-4D97-AF65-F5344CB8AC3E}">
        <p14:creationId xmlns:p14="http://schemas.microsoft.com/office/powerpoint/2010/main" val="2698264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56</a:t>
            </a:fld>
            <a:endParaRPr lang="fr-CA"/>
          </a:p>
        </p:txBody>
      </p:sp>
    </p:spTree>
    <p:extLst>
      <p:ext uri="{BB962C8B-B14F-4D97-AF65-F5344CB8AC3E}">
        <p14:creationId xmlns:p14="http://schemas.microsoft.com/office/powerpoint/2010/main" val="3558319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57</a:t>
            </a:fld>
            <a:endParaRPr lang="fr-FR"/>
          </a:p>
        </p:txBody>
      </p:sp>
    </p:spTree>
    <p:extLst>
      <p:ext uri="{BB962C8B-B14F-4D97-AF65-F5344CB8AC3E}">
        <p14:creationId xmlns:p14="http://schemas.microsoft.com/office/powerpoint/2010/main" val="2116366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58</a:t>
            </a:fld>
            <a:endParaRPr lang="fr-CA"/>
          </a:p>
        </p:txBody>
      </p:sp>
    </p:spTree>
    <p:extLst>
      <p:ext uri="{BB962C8B-B14F-4D97-AF65-F5344CB8AC3E}">
        <p14:creationId xmlns:p14="http://schemas.microsoft.com/office/powerpoint/2010/main" val="3647654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59</a:t>
            </a:fld>
            <a:endParaRPr lang="fr-CA"/>
          </a:p>
        </p:txBody>
      </p:sp>
    </p:spTree>
    <p:extLst>
      <p:ext uri="{BB962C8B-B14F-4D97-AF65-F5344CB8AC3E}">
        <p14:creationId xmlns:p14="http://schemas.microsoft.com/office/powerpoint/2010/main" val="3492405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Ex.: MGQ engagement de confidentialité</a:t>
            </a:r>
          </a:p>
          <a:p>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62</a:t>
            </a:fld>
            <a:endParaRPr lang="fr-CA"/>
          </a:p>
        </p:txBody>
      </p:sp>
    </p:spTree>
    <p:extLst>
      <p:ext uri="{BB962C8B-B14F-4D97-AF65-F5344CB8AC3E}">
        <p14:creationId xmlns:p14="http://schemas.microsoft.com/office/powerpoint/2010/main" val="2476184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a:t>
            </a:r>
            <a:r>
              <a:rPr lang="fr-FR" baseline="0" dirty="0"/>
              <a:t> norme recommande un cycle d’un an mais avec notre historique et la maturité de notre système nous avons pu passer à une fréquence de 2 ans.</a:t>
            </a:r>
          </a:p>
          <a:p>
            <a:endParaRPr lang="fr-FR" baseline="0" dirty="0"/>
          </a:p>
          <a:p>
            <a:r>
              <a:rPr lang="fr-FR" baseline="0" dirty="0"/>
              <a:t>Exemple audit technique: vérification par un professionnel d’une PON exécutée par un technicien. Permet de voir les écarts entre la réalité et la documentation afin d’ajuster d’un côté ou de l’autre.</a:t>
            </a:r>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63</a:t>
            </a:fld>
            <a:endParaRPr lang="fr-CA"/>
          </a:p>
        </p:txBody>
      </p:sp>
    </p:spTree>
    <p:extLst>
      <p:ext uri="{BB962C8B-B14F-4D97-AF65-F5344CB8AC3E}">
        <p14:creationId xmlns:p14="http://schemas.microsoft.com/office/powerpoint/2010/main" val="108645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4</a:t>
            </a:fld>
            <a:endParaRPr lang="fr-CA"/>
          </a:p>
        </p:txBody>
      </p:sp>
    </p:spTree>
    <p:extLst>
      <p:ext uri="{BB962C8B-B14F-4D97-AF65-F5344CB8AC3E}">
        <p14:creationId xmlns:p14="http://schemas.microsoft.com/office/powerpoint/2010/main" val="4290060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Ex LSPQ: </a:t>
            </a:r>
          </a:p>
          <a:p>
            <a:endParaRPr lang="fr-CA" dirty="0" smtClean="0"/>
          </a:p>
          <a:p>
            <a:r>
              <a:rPr lang="fr-CA" dirty="0" smtClean="0"/>
              <a:t>Prévoir </a:t>
            </a:r>
            <a:r>
              <a:rPr lang="fr-CA" dirty="0"/>
              <a:t>du temps pour </a:t>
            </a:r>
          </a:p>
          <a:p>
            <a:r>
              <a:rPr lang="fr-CA" dirty="0"/>
              <a:t>1- la préparation de l’audit par l’équipe d’auditeurs (soutien</a:t>
            </a:r>
            <a:r>
              <a:rPr lang="fr-CA" baseline="0" dirty="0"/>
              <a:t> du responsable qualité</a:t>
            </a:r>
            <a:r>
              <a:rPr lang="fr-CA" dirty="0"/>
              <a:t>) – LSPQ environ 2 h</a:t>
            </a:r>
          </a:p>
          <a:p>
            <a:r>
              <a:rPr lang="fr-CA" dirty="0"/>
              <a:t>2- la réalisation de l’audit (équipe d’auditeurs + personnel audité) – LSPQ environ 2</a:t>
            </a:r>
            <a:r>
              <a:rPr lang="fr-CA" baseline="0" dirty="0"/>
              <a:t> à 3 h par secteur</a:t>
            </a:r>
            <a:endParaRPr lang="fr-CA" dirty="0"/>
          </a:p>
          <a:p>
            <a:r>
              <a:rPr lang="fr-CA" dirty="0"/>
              <a:t>3- la rédaction du rapport (auditeurs + responsable</a:t>
            </a:r>
            <a:r>
              <a:rPr lang="fr-CA" baseline="0" dirty="0"/>
              <a:t> qualité) – LSPQ 1 à 2 h</a:t>
            </a:r>
          </a:p>
          <a:p>
            <a:r>
              <a:rPr lang="fr-CA" baseline="0" dirty="0"/>
              <a:t>4- présentation du rapport (auditeurs et personnel audité) – LSPQ 15 à 30 minutes</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64</a:t>
            </a:fld>
            <a:endParaRPr lang="fr-CA"/>
          </a:p>
        </p:txBody>
      </p:sp>
    </p:spTree>
    <p:extLst>
      <p:ext uri="{BB962C8B-B14F-4D97-AF65-F5344CB8AC3E}">
        <p14:creationId xmlns:p14="http://schemas.microsoft.com/office/powerpoint/2010/main" val="2352246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r>
              <a:rPr lang="fr-CA" sz="1200" dirty="0"/>
              <a:t>Planification des audits pour les activités du SMQ , y compris les processus </a:t>
            </a:r>
            <a:r>
              <a:rPr lang="fr-CA" sz="1200" dirty="0" err="1"/>
              <a:t>préanalytiques</a:t>
            </a:r>
            <a:r>
              <a:rPr lang="fr-CA" sz="1200" dirty="0"/>
              <a:t>, analytiques et post-analytiques </a:t>
            </a:r>
          </a:p>
          <a:p>
            <a:pPr algn="ctr"/>
            <a:endParaRPr lang="fr-CA" sz="1200" dirty="0"/>
          </a:p>
          <a:p>
            <a:pPr algn="ctr"/>
            <a:r>
              <a:rPr lang="fr-CA" sz="1200" dirty="0"/>
              <a:t>cycle d'un an </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65</a:t>
            </a:fld>
            <a:endParaRPr lang="fr-CA"/>
          </a:p>
        </p:txBody>
      </p:sp>
    </p:spTree>
    <p:extLst>
      <p:ext uri="{BB962C8B-B14F-4D97-AF65-F5344CB8AC3E}">
        <p14:creationId xmlns:p14="http://schemas.microsoft.com/office/powerpoint/2010/main" val="1472951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Revue de direction:</a:t>
            </a:r>
            <a:r>
              <a:rPr lang="fr-CA" baseline="0" dirty="0"/>
              <a:t> bilan annuel de tous les éléments recueillis.</a:t>
            </a:r>
          </a:p>
          <a:p>
            <a:endParaRPr lang="fr-CA" baseline="0" dirty="0"/>
          </a:p>
          <a:p>
            <a:r>
              <a:rPr lang="fr-CA" baseline="0" dirty="0"/>
              <a:t>EN LIEN AVEC LES SOINS PRODIGUÉS AUX PATIENTS</a:t>
            </a:r>
            <a:endParaRPr lang="fr-CA"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67</a:t>
            </a:fld>
            <a:endParaRPr lang="fr-FR"/>
          </a:p>
        </p:txBody>
      </p:sp>
    </p:spTree>
    <p:extLst>
      <p:ext uri="{BB962C8B-B14F-4D97-AF65-F5344CB8AC3E}">
        <p14:creationId xmlns:p14="http://schemas.microsoft.com/office/powerpoint/2010/main" val="778794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éléments d'entrée de la revue de direction doivent comporter au minimum les informations des résultats des évaluations suivantes:</a:t>
            </a:r>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68</a:t>
            </a:fld>
            <a:endParaRPr lang="fr-CA"/>
          </a:p>
        </p:txBody>
      </p:sp>
    </p:spTree>
    <p:extLst>
      <p:ext uri="{BB962C8B-B14F-4D97-AF65-F5344CB8AC3E}">
        <p14:creationId xmlns:p14="http://schemas.microsoft.com/office/powerpoint/2010/main" val="1590852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69</a:t>
            </a:fld>
            <a:endParaRPr lang="fr-CA"/>
          </a:p>
        </p:txBody>
      </p:sp>
    </p:spTree>
    <p:extLst>
      <p:ext uri="{BB962C8B-B14F-4D97-AF65-F5344CB8AC3E}">
        <p14:creationId xmlns:p14="http://schemas.microsoft.com/office/powerpoint/2010/main" val="3824287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70</a:t>
            </a:fld>
            <a:endParaRPr lang="fr-CA"/>
          </a:p>
        </p:txBody>
      </p:sp>
    </p:spTree>
    <p:extLst>
      <p:ext uri="{BB962C8B-B14F-4D97-AF65-F5344CB8AC3E}">
        <p14:creationId xmlns:p14="http://schemas.microsoft.com/office/powerpoint/2010/main" val="3793740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dirty="0"/>
              <a:t>les décisions prises et actions menées </a:t>
            </a:r>
          </a:p>
          <a:p>
            <a:pPr lvl="1"/>
            <a:r>
              <a:rPr lang="fr-FR" dirty="0"/>
              <a:t>Pour </a:t>
            </a:r>
          </a:p>
          <a:p>
            <a:pPr lvl="2"/>
            <a:r>
              <a:rPr lang="fr-FR" dirty="0"/>
              <a:t>l'amélioration de l'efficacité du système de management de la qualité et de ses processus,</a:t>
            </a:r>
          </a:p>
          <a:p>
            <a:pPr lvl="2"/>
            <a:r>
              <a:rPr lang="fr-FR" dirty="0"/>
              <a:t>l'amélioration des prescriptions offertes aux utilisateurs, et</a:t>
            </a:r>
          </a:p>
          <a:p>
            <a:pPr lvl="2"/>
            <a:r>
              <a:rPr lang="fr-FR" dirty="0"/>
              <a:t>les besoins en ressources.</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72</a:t>
            </a:fld>
            <a:endParaRPr lang="fr-CA"/>
          </a:p>
        </p:txBody>
      </p:sp>
    </p:spTree>
    <p:extLst>
      <p:ext uri="{BB962C8B-B14F-4D97-AF65-F5344CB8AC3E}">
        <p14:creationId xmlns:p14="http://schemas.microsoft.com/office/powerpoint/2010/main" val="23387420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Implication de la direction est très important</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73</a:t>
            </a:fld>
            <a:endParaRPr lang="fr-CA"/>
          </a:p>
        </p:txBody>
      </p:sp>
    </p:spTree>
    <p:extLst>
      <p:ext uri="{BB962C8B-B14F-4D97-AF65-F5344CB8AC3E}">
        <p14:creationId xmlns:p14="http://schemas.microsoft.com/office/powerpoint/2010/main" val="2926239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Documentation = procédure </a:t>
            </a:r>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74</a:t>
            </a:fld>
            <a:endParaRPr lang="fr-CA"/>
          </a:p>
        </p:txBody>
      </p:sp>
    </p:spTree>
    <p:extLst>
      <p:ext uri="{BB962C8B-B14F-4D97-AF65-F5344CB8AC3E}">
        <p14:creationId xmlns:p14="http://schemas.microsoft.com/office/powerpoint/2010/main" val="469836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 : durée de vérification des procédures par les visiteurs.</a:t>
            </a:r>
          </a:p>
          <a:p>
            <a:r>
              <a:rPr lang="fr-FR" dirty="0"/>
              <a:t>Agrément : Reçoivent les documents le dimanche. Si le document est présent : le visiteur coche conforme, sans trop vérifier le contenu. Ils regardent la date d’approbation et c’est à peu près tout.</a:t>
            </a:r>
          </a:p>
          <a:p>
            <a:r>
              <a:rPr lang="fr-FR" dirty="0"/>
              <a:t>Accréditation : Les visiteurs reçoivent toutes les procédures un mois avant la visite et lisent TOUT. Ils valident le contenu scientifique des procédures en fonction des monographies et des références reconnues. C’est le centre accrédité qui a le fardeau de la preuve.</a:t>
            </a:r>
          </a:p>
          <a:p>
            <a:endParaRPr lang="fr-FR" dirty="0"/>
          </a:p>
          <a:p>
            <a:pPr rtl="0"/>
            <a:r>
              <a:rPr lang="fr-FR" sz="1200" b="0" i="0" u="none" strike="noStrike" kern="1200" baseline="0" dirty="0">
                <a:solidFill>
                  <a:schemeClr val="tx1"/>
                </a:solidFill>
                <a:latin typeface="+mn-lt"/>
                <a:ea typeface="+mn-ea"/>
                <a:cs typeface="+mn-cs"/>
              </a:rPr>
              <a:t>Rapport : L’organisme fournit un rapport d’agrément qui fait état des points forts et des possibilités d’amélioration ainsi </a:t>
            </a:r>
            <a:r>
              <a:rPr lang="fr-FR" i="1" u="sng" dirty="0">
                <a:solidFill>
                  <a:srgbClr val="FF0000"/>
                </a:solidFill>
              </a:rPr>
              <a:t>des écarts aux l’établissement utilise le rapport</a:t>
            </a:r>
            <a:r>
              <a:rPr lang="fr-FR" u="sng" dirty="0">
                <a:solidFill>
                  <a:srgbClr val="FF0000"/>
                </a:solidFill>
              </a:rPr>
              <a:t> </a:t>
            </a:r>
            <a:r>
              <a:rPr lang="fr-FR" sz="1200" b="0" i="0" u="none" strike="noStrike" kern="1200" baseline="0" dirty="0">
                <a:solidFill>
                  <a:schemeClr val="tx1"/>
                </a:solidFill>
                <a:latin typeface="+mn-lt"/>
                <a:ea typeface="+mn-ea"/>
                <a:cs typeface="+mn-cs"/>
              </a:rPr>
              <a:t>pour élaborer et mettre en œuvre des plans d’action et poursuit ainsi son cycle continu d’amélioration de la qualité. Si des critères à risque élevé sont soulevés, il peut y avoir une visite de suivi après 1an </a:t>
            </a:r>
          </a:p>
          <a:p>
            <a:pPr rtl="0"/>
            <a:r>
              <a:rPr lang="fr-FR" sz="1200" b="1" i="0" u="none" strike="noStrike" kern="1200" baseline="0" dirty="0">
                <a:solidFill>
                  <a:schemeClr val="tx1"/>
                </a:solidFill>
                <a:latin typeface="+mn-lt"/>
                <a:ea typeface="+mn-ea"/>
                <a:cs typeface="+mn-cs"/>
              </a:rPr>
              <a:t>Rapport : L’accréditeur fournit un rapport complet des écarts relevés et précise les délais pour l’obtention d’un plan d’action et pour la mise en place des actions correctives. Les délais sont très courts et déjà prévus par l’accréditeur lors de la remise du rapport. Chacun des auditeurs évalue les non-conformités qu’ils ont détectées lors de la visite et confirme si les actions correctives permettent de fermer la non-conformité. </a:t>
            </a:r>
            <a:endParaRPr lang="fr-FR" sz="1200" b="0" i="0" u="none" strike="noStrike" kern="1200" baseline="0" dirty="0">
              <a:solidFill>
                <a:schemeClr val="tx1"/>
              </a:solidFill>
              <a:latin typeface="+mn-lt"/>
              <a:ea typeface="+mn-ea"/>
              <a:cs typeface="+mn-cs"/>
            </a:endParaRPr>
          </a:p>
          <a:p>
            <a:endParaRPr lang="fr-FR" dirty="0"/>
          </a:p>
          <a:p>
            <a:pPr rtl="0"/>
            <a:r>
              <a:rPr lang="fr-FR" sz="1200" b="0" i="0" u="none" strike="noStrike" kern="1200" baseline="0" dirty="0">
                <a:solidFill>
                  <a:schemeClr val="tx1"/>
                </a:solidFill>
                <a:latin typeface="+mn-lt"/>
                <a:ea typeface="+mn-ea"/>
                <a:cs typeface="+mn-cs"/>
              </a:rPr>
              <a:t>L’établissement est agréé à moins d’avoir un nombre de critères à risque élevé qui demande une visite ultérieure. L’organisme peut avoir plusieurs critères non — conformes et être agréé puisqu’il s’agit d’un processus d’amélioration continue.</a:t>
            </a:r>
          </a:p>
          <a:p>
            <a:pPr rtl="0"/>
            <a:r>
              <a:rPr lang="fr-FR" sz="1200" b="1" i="0" u="none" strike="noStrike" kern="1200" baseline="0" dirty="0">
                <a:solidFill>
                  <a:schemeClr val="tx1"/>
                </a:solidFill>
                <a:latin typeface="+mn-lt"/>
                <a:ea typeface="+mn-ea"/>
                <a:cs typeface="+mn-cs"/>
              </a:rPr>
              <a:t>C’est seulement lorsque toutes les non-conformités sont résolues que l’accréditeur peut recommander l’accréditation selon ISO 15189 ou le maintien de l’accréditation</a:t>
            </a:r>
          </a:p>
          <a:p>
            <a:endParaRPr lang="fr-FR" dirty="0"/>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77</a:t>
            </a:fld>
            <a:endParaRPr lang="fr-CA"/>
          </a:p>
        </p:txBody>
      </p:sp>
    </p:spTree>
    <p:extLst>
      <p:ext uri="{BB962C8B-B14F-4D97-AF65-F5344CB8AC3E}">
        <p14:creationId xmlns:p14="http://schemas.microsoft.com/office/powerpoint/2010/main" val="343383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5</a:t>
            </a:fld>
            <a:endParaRPr lang="fr-CA"/>
          </a:p>
        </p:txBody>
      </p:sp>
    </p:spTree>
    <p:extLst>
      <p:ext uri="{BB962C8B-B14F-4D97-AF65-F5344CB8AC3E}">
        <p14:creationId xmlns:p14="http://schemas.microsoft.com/office/powerpoint/2010/main" val="4145759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Nécessité d’une évaluation annuelle du dossier par l’organisme accréditeur.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78</a:t>
            </a:fld>
            <a:endParaRPr lang="fr-CA"/>
          </a:p>
        </p:txBody>
      </p:sp>
    </p:spTree>
    <p:extLst>
      <p:ext uri="{BB962C8B-B14F-4D97-AF65-F5344CB8AC3E}">
        <p14:creationId xmlns:p14="http://schemas.microsoft.com/office/powerpoint/2010/main" val="1345891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indent="0">
              <a:buNone/>
            </a:pPr>
            <a:r>
              <a:rPr lang="fr-CA" b="1" dirty="0"/>
              <a:t>IMPORTANT</a:t>
            </a:r>
            <a:endParaRPr lang="fr-CA" b="1" dirty="0">
              <a:solidFill>
                <a:srgbClr val="C00000"/>
              </a:solidFill>
            </a:endParaRPr>
          </a:p>
          <a:p>
            <a:pPr marL="0" lvl="1" indent="0">
              <a:buNone/>
            </a:pPr>
            <a:r>
              <a:rPr lang="fr-CA" b="1" dirty="0">
                <a:solidFill>
                  <a:srgbClr val="C00000"/>
                </a:solidFill>
              </a:rPr>
              <a:t>Ce n’est que la documentation requise. Les preuves qui seront vérifiées a la visite, c’est les preuves qu’on fait ce qu’on dit dans nos documents.</a:t>
            </a:r>
          </a:p>
          <a:p>
            <a:endParaRPr lang="fr-CA" b="1"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80</a:t>
            </a:fld>
            <a:endParaRPr lang="fr-CA"/>
          </a:p>
        </p:txBody>
      </p:sp>
    </p:spTree>
    <p:extLst>
      <p:ext uri="{BB962C8B-B14F-4D97-AF65-F5344CB8AC3E}">
        <p14:creationId xmlns:p14="http://schemas.microsoft.com/office/powerpoint/2010/main" val="148844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indent="0">
              <a:buNone/>
            </a:pPr>
            <a:r>
              <a:rPr lang="fr-CA" b="1" dirty="0"/>
              <a:t>IMPORTANT</a:t>
            </a:r>
            <a:endParaRPr lang="fr-CA" b="1" dirty="0">
              <a:solidFill>
                <a:srgbClr val="C00000"/>
              </a:solidFill>
            </a:endParaRPr>
          </a:p>
          <a:p>
            <a:pPr marL="0" lvl="1" indent="0">
              <a:buNone/>
            </a:pPr>
            <a:r>
              <a:rPr lang="fr-CA" b="1" dirty="0">
                <a:solidFill>
                  <a:srgbClr val="C00000"/>
                </a:solidFill>
              </a:rPr>
              <a:t>Ce n’est que la documentation requise. Les preuves qui seront vérifiées a la visite, c’est les preuves qu’on fait ce qu’on dit dans nos documents.</a:t>
            </a:r>
          </a:p>
          <a:p>
            <a:endParaRPr lang="fr-CA" b="1"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81</a:t>
            </a:fld>
            <a:endParaRPr lang="fr-CA"/>
          </a:p>
        </p:txBody>
      </p:sp>
    </p:spTree>
    <p:extLst>
      <p:ext uri="{BB962C8B-B14F-4D97-AF65-F5344CB8AC3E}">
        <p14:creationId xmlns:p14="http://schemas.microsoft.com/office/powerpoint/2010/main" val="818466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dirty="0">
                <a:solidFill>
                  <a:srgbClr val="C00000"/>
                </a:solidFill>
              </a:rPr>
              <a:t>Des écrit peuvent être interprétés de différentes façon et créer de la confusion</a:t>
            </a:r>
            <a:endParaRPr lang="fr-CA" b="1"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82</a:t>
            </a:fld>
            <a:endParaRPr lang="fr-CA"/>
          </a:p>
        </p:txBody>
      </p:sp>
    </p:spTree>
    <p:extLst>
      <p:ext uri="{BB962C8B-B14F-4D97-AF65-F5344CB8AC3E}">
        <p14:creationId xmlns:p14="http://schemas.microsoft.com/office/powerpoint/2010/main" val="1599488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dirty="0">
                <a:solidFill>
                  <a:srgbClr val="C00000"/>
                </a:solidFill>
              </a:rPr>
              <a:t>Des écrit peuvent être interprétés de différentes façon et créer de la confusion</a:t>
            </a:r>
            <a:endParaRPr lang="fr-CA" b="1"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83</a:t>
            </a:fld>
            <a:endParaRPr lang="fr-CA"/>
          </a:p>
        </p:txBody>
      </p:sp>
    </p:spTree>
    <p:extLst>
      <p:ext uri="{BB962C8B-B14F-4D97-AF65-F5344CB8AC3E}">
        <p14:creationId xmlns:p14="http://schemas.microsoft.com/office/powerpoint/2010/main" val="35049453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dirty="0">
                <a:solidFill>
                  <a:srgbClr val="C00000"/>
                </a:solidFill>
              </a:rPr>
              <a:t>Des écrit peuvent être interprétés de différentes façon et créer de la confusion</a:t>
            </a:r>
            <a:endParaRPr lang="fr-CA" b="1"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84</a:t>
            </a:fld>
            <a:endParaRPr lang="fr-CA"/>
          </a:p>
        </p:txBody>
      </p:sp>
    </p:spTree>
    <p:extLst>
      <p:ext uri="{BB962C8B-B14F-4D97-AF65-F5344CB8AC3E}">
        <p14:creationId xmlns:p14="http://schemas.microsoft.com/office/powerpoint/2010/main" val="3900697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CA" sz="2000" dirty="0">
                <a:solidFill>
                  <a:srgbClr val="FF0000"/>
                </a:solidFill>
              </a:rPr>
              <a:t>on consigne, on enregistre, on laisse des traces!</a:t>
            </a:r>
          </a:p>
          <a:p>
            <a:pPr lvl="1"/>
            <a:endParaRPr lang="fr-CA" sz="1900" dirty="0"/>
          </a:p>
          <a:p>
            <a:pPr lvl="1"/>
            <a:r>
              <a:rPr lang="fr-CA" sz="1900" dirty="0"/>
              <a:t>L’uniformisation des pratiques</a:t>
            </a:r>
          </a:p>
          <a:p>
            <a:pPr lvl="1"/>
            <a:r>
              <a:rPr lang="fr-CA" sz="1900" dirty="0"/>
              <a:t>Traçabilité de la réalisation des activités</a:t>
            </a:r>
          </a:p>
          <a:p>
            <a:pPr lvl="1"/>
            <a:r>
              <a:rPr lang="fr-CA" sz="1900" dirty="0"/>
              <a:t>Mesure de l’efficacité des processus</a:t>
            </a:r>
          </a:p>
          <a:p>
            <a:pPr lvl="1"/>
            <a:r>
              <a:rPr lang="fr-CA" sz="1900" dirty="0"/>
              <a:t>Amélioration du service offert</a:t>
            </a:r>
          </a:p>
          <a:p>
            <a:endParaRPr lang="fr-CA" dirty="0"/>
          </a:p>
          <a:p>
            <a:pPr lvl="1"/>
            <a:r>
              <a:rPr lang="fr-CA" dirty="0"/>
              <a:t>Ressources humaines suffisantes </a:t>
            </a:r>
          </a:p>
          <a:p>
            <a:pPr lvl="1"/>
            <a:r>
              <a:rPr lang="fr-CA" dirty="0"/>
              <a:t>Formation continue et mesure de la compétence</a:t>
            </a:r>
          </a:p>
          <a:p>
            <a:pPr lvl="1"/>
            <a:r>
              <a:rPr lang="fr-CA" dirty="0"/>
              <a:t>Ressources matérielles et informationnelles adéquates</a:t>
            </a:r>
          </a:p>
          <a:p>
            <a:pPr lvl="1"/>
            <a:r>
              <a:rPr lang="fr-CA" dirty="0"/>
              <a:t>Communauté de pratique dynamique</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87</a:t>
            </a:fld>
            <a:endParaRPr lang="fr-CA"/>
          </a:p>
        </p:txBody>
      </p:sp>
    </p:spTree>
    <p:extLst>
      <p:ext uri="{BB962C8B-B14F-4D97-AF65-F5344CB8AC3E}">
        <p14:creationId xmlns:p14="http://schemas.microsoft.com/office/powerpoint/2010/main" val="2063685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CA" sz="1900" dirty="0"/>
              <a:t>L’uniformisation des pratiques</a:t>
            </a:r>
          </a:p>
          <a:p>
            <a:pPr lvl="1"/>
            <a:r>
              <a:rPr lang="fr-CA" sz="1900" dirty="0"/>
              <a:t>Traçabilité de la réalisation des activités</a:t>
            </a:r>
          </a:p>
          <a:p>
            <a:pPr lvl="1"/>
            <a:r>
              <a:rPr lang="fr-CA" sz="1900" dirty="0"/>
              <a:t>Mesure de l’efficacité des processus</a:t>
            </a:r>
          </a:p>
          <a:p>
            <a:pPr lvl="1"/>
            <a:r>
              <a:rPr lang="fr-CA" sz="1900" dirty="0"/>
              <a:t>Amélioration du service offert</a:t>
            </a:r>
          </a:p>
          <a:p>
            <a:endParaRPr lang="fr-CA" dirty="0"/>
          </a:p>
          <a:p>
            <a:pPr lvl="1"/>
            <a:r>
              <a:rPr lang="fr-CA" dirty="0"/>
              <a:t>Ressources humaines suffisantes </a:t>
            </a:r>
          </a:p>
          <a:p>
            <a:pPr lvl="1"/>
            <a:r>
              <a:rPr lang="fr-CA" dirty="0"/>
              <a:t>Formation continue et mesure de la compétence</a:t>
            </a:r>
          </a:p>
          <a:p>
            <a:pPr lvl="1"/>
            <a:r>
              <a:rPr lang="fr-CA" dirty="0"/>
              <a:t>Ressources matérielles et informationnelles adéquates</a:t>
            </a:r>
          </a:p>
          <a:p>
            <a:pPr lvl="1"/>
            <a:r>
              <a:rPr lang="fr-CA" dirty="0"/>
              <a:t>Communauté de pratique dynamique</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88</a:t>
            </a:fld>
            <a:endParaRPr lang="fr-CA"/>
          </a:p>
        </p:txBody>
      </p:sp>
    </p:spTree>
    <p:extLst>
      <p:ext uri="{BB962C8B-B14F-4D97-AF65-F5344CB8AC3E}">
        <p14:creationId xmlns:p14="http://schemas.microsoft.com/office/powerpoint/2010/main" val="3587193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CA" sz="1900" dirty="0"/>
              <a:t>L’uniformisation des pratiques</a:t>
            </a:r>
          </a:p>
          <a:p>
            <a:pPr lvl="1"/>
            <a:r>
              <a:rPr lang="fr-CA" sz="1900" dirty="0"/>
              <a:t>Traçabilité de la réalisation des activités</a:t>
            </a:r>
          </a:p>
          <a:p>
            <a:pPr lvl="1"/>
            <a:r>
              <a:rPr lang="fr-CA" sz="1900" dirty="0"/>
              <a:t>Mesure de l’efficacité des processus</a:t>
            </a:r>
          </a:p>
          <a:p>
            <a:pPr lvl="1"/>
            <a:r>
              <a:rPr lang="fr-CA" sz="1900" dirty="0"/>
              <a:t>Amélioration du service offert</a:t>
            </a:r>
          </a:p>
          <a:p>
            <a:endParaRPr lang="fr-CA" dirty="0"/>
          </a:p>
          <a:p>
            <a:pPr lvl="1"/>
            <a:r>
              <a:rPr lang="fr-CA" dirty="0"/>
              <a:t>Ressources humaines suffisantes </a:t>
            </a:r>
          </a:p>
          <a:p>
            <a:pPr lvl="1"/>
            <a:r>
              <a:rPr lang="fr-CA" dirty="0"/>
              <a:t>Formation continue et mesure de la compétence</a:t>
            </a:r>
          </a:p>
          <a:p>
            <a:pPr lvl="1"/>
            <a:r>
              <a:rPr lang="fr-CA" dirty="0"/>
              <a:t>Ressources matérielles et informationnelles adéquates</a:t>
            </a:r>
          </a:p>
          <a:p>
            <a:pPr lvl="1"/>
            <a:r>
              <a:rPr lang="fr-CA" dirty="0"/>
              <a:t>Communauté de pratique dynamique</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89</a:t>
            </a:fld>
            <a:endParaRPr lang="fr-CA"/>
          </a:p>
        </p:txBody>
      </p:sp>
    </p:spTree>
    <p:extLst>
      <p:ext uri="{BB962C8B-B14F-4D97-AF65-F5344CB8AC3E}">
        <p14:creationId xmlns:p14="http://schemas.microsoft.com/office/powerpoint/2010/main" val="9715227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CA" sz="1900" dirty="0"/>
              <a:t>L’uniformisation des pratiques</a:t>
            </a:r>
          </a:p>
          <a:p>
            <a:pPr lvl="1"/>
            <a:r>
              <a:rPr lang="fr-CA" sz="1900" dirty="0"/>
              <a:t>Traçabilité de la réalisation des activités</a:t>
            </a:r>
          </a:p>
          <a:p>
            <a:pPr lvl="1"/>
            <a:r>
              <a:rPr lang="fr-CA" sz="1900" dirty="0"/>
              <a:t>Mesure de l’efficacité des processus</a:t>
            </a:r>
          </a:p>
          <a:p>
            <a:pPr lvl="1"/>
            <a:r>
              <a:rPr lang="fr-CA" sz="1900" dirty="0"/>
              <a:t>Amélioration du service offert</a:t>
            </a:r>
          </a:p>
          <a:p>
            <a:endParaRPr lang="fr-CA" dirty="0"/>
          </a:p>
          <a:p>
            <a:pPr lvl="1"/>
            <a:r>
              <a:rPr lang="fr-CA" dirty="0"/>
              <a:t>Ressources humaines suffisantes </a:t>
            </a:r>
          </a:p>
          <a:p>
            <a:pPr lvl="1"/>
            <a:r>
              <a:rPr lang="fr-CA" dirty="0"/>
              <a:t>Formation continue et mesure de la compétence</a:t>
            </a:r>
          </a:p>
          <a:p>
            <a:pPr lvl="1"/>
            <a:r>
              <a:rPr lang="fr-CA" dirty="0"/>
              <a:t>Ressources matérielles et informationnelles adéquates</a:t>
            </a:r>
          </a:p>
          <a:p>
            <a:pPr lvl="1"/>
            <a:r>
              <a:rPr lang="fr-CA" dirty="0"/>
              <a:t>Communauté de pratique dynamique</a:t>
            </a:r>
          </a:p>
          <a:p>
            <a:pPr lvl="1"/>
            <a:endParaRPr lang="fr-CA" dirty="0"/>
          </a:p>
          <a:p>
            <a:pPr lvl="1"/>
            <a:endParaRPr lang="fr-CA"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90</a:t>
            </a:fld>
            <a:endParaRPr lang="fr-CA"/>
          </a:p>
        </p:txBody>
      </p:sp>
    </p:spTree>
    <p:extLst>
      <p:ext uri="{BB962C8B-B14F-4D97-AF65-F5344CB8AC3E}">
        <p14:creationId xmlns:p14="http://schemas.microsoft.com/office/powerpoint/2010/main" val="262728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6</a:t>
            </a:fld>
            <a:endParaRPr lang="fr-CA"/>
          </a:p>
        </p:txBody>
      </p:sp>
    </p:spTree>
    <p:extLst>
      <p:ext uri="{BB962C8B-B14F-4D97-AF65-F5344CB8AC3E}">
        <p14:creationId xmlns:p14="http://schemas.microsoft.com/office/powerpoint/2010/main" val="2443935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672B045-B6FE-46EB-8016-29C233CE9AF0}" type="slidenum">
              <a:rPr lang="fr-FR" smtClean="0"/>
              <a:pPr/>
              <a:t>91</a:t>
            </a:fld>
            <a:endParaRPr lang="fr-FR"/>
          </a:p>
        </p:txBody>
      </p:sp>
    </p:spTree>
    <p:extLst>
      <p:ext uri="{BB962C8B-B14F-4D97-AF65-F5344CB8AC3E}">
        <p14:creationId xmlns:p14="http://schemas.microsoft.com/office/powerpoint/2010/main" val="126761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9</a:t>
            </a:fld>
            <a:endParaRPr lang="fr-CA"/>
          </a:p>
        </p:txBody>
      </p:sp>
    </p:spTree>
    <p:extLst>
      <p:ext uri="{BB962C8B-B14F-4D97-AF65-F5344CB8AC3E}">
        <p14:creationId xmlns:p14="http://schemas.microsoft.com/office/powerpoint/2010/main" val="273229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endParaRPr lang="fr-FR"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10</a:t>
            </a:fld>
            <a:endParaRPr lang="fr-CA"/>
          </a:p>
        </p:txBody>
      </p:sp>
    </p:spTree>
    <p:extLst>
      <p:ext uri="{BB962C8B-B14F-4D97-AF65-F5344CB8AC3E}">
        <p14:creationId xmlns:p14="http://schemas.microsoft.com/office/powerpoint/2010/main" val="411385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AGREMENT  formalité administrative</a:t>
            </a:r>
            <a:r>
              <a:rPr lang="fr-CA" baseline="0" dirty="0" smtClean="0"/>
              <a:t> </a:t>
            </a:r>
            <a:r>
              <a:rPr lang="fr-CA" dirty="0" smtClean="0"/>
              <a:t>(...)permettant d'assurer un minimum de sécurité et de sérieux(...) et d'avoir un pouvoir de contrôle sur ces entreprises dans le cas où des clients signaleraient des non-conformités.</a:t>
            </a:r>
          </a:p>
          <a:p>
            <a:r>
              <a:rPr lang="fr-CA" dirty="0" smtClean="0"/>
              <a:t>Mais aucun gage concernant la réelle compétence ou éthique des personnes morales n'est confirmé par un agrément.</a:t>
            </a:r>
          </a:p>
          <a:p>
            <a:endParaRPr lang="fr-CA" dirty="0" smtClean="0"/>
          </a:p>
          <a:p>
            <a:r>
              <a:rPr lang="fr-CA" dirty="0" smtClean="0"/>
              <a:t>CERTIFICATION</a:t>
            </a:r>
          </a:p>
          <a:p>
            <a:r>
              <a:rPr lang="fr-CA" dirty="0" smtClean="0"/>
              <a:t>une activité par laquelle un organisme reconnu, indépendant des parties en cause, donne une assurance écrite qu'une organisation, un processus, un service, un produit ou des compétences professionnelles sont conformes à des exigences spécifiées dans un référentiel.</a:t>
            </a:r>
          </a:p>
          <a:p>
            <a:endParaRPr lang="fr-CA" dirty="0" smtClean="0"/>
          </a:p>
          <a:p>
            <a:r>
              <a:rPr lang="fr-CA" dirty="0" smtClean="0"/>
              <a:t>ACCREDITATION </a:t>
            </a:r>
          </a:p>
          <a:p>
            <a:r>
              <a:rPr lang="fr-CA" dirty="0" smtClean="0"/>
              <a:t>Va plus loin que la certification et s'applique à des activités très exigeantes. Sont ainsi concernés les organismes certificateurs eux-mêmes, les laboratoires d'essais, les organismes d'inspection et de contrôle de conformité. C'est une attestation de compétence, d'impartialité et d'indépendance pour ces organismes.</a:t>
            </a:r>
          </a:p>
          <a:p>
            <a:endParaRPr lang="fr-CA" dirty="0" smtClean="0"/>
          </a:p>
          <a:p>
            <a:endParaRPr lang="fr-CA" dirty="0" smtClean="0"/>
          </a:p>
          <a:p>
            <a:r>
              <a:rPr lang="fr-CA" dirty="0" smtClean="0"/>
              <a:t>Dans sa définition, l'accréditation est très proche de la certification dans le sens où c'est aussi une reconnaissance par un organisme tiers de la compétence d'une société dans un domaine donné et issue une démarche qui peut être volontaire ou obligatoire. L'accréditation cependant s'appuie sur un référentiel normé qui définit des exigences à la fois au niveau du système qualité mais aussi des compétences techniques. Elle va beaucoup plus loin que la certification et s'applique à des activités très exigeantes. Sont ainsi concernés les organismes certificateurs eux-mêmes, les laboratoires d'essais, les organismes d'inspection et de contrôle de conformité. C'est une attestation de compétence, d'impartialité et d'indépendance pour ces organismes.</a:t>
            </a:r>
          </a:p>
          <a:p>
            <a:endParaRPr lang="fr-CA" dirty="0"/>
          </a:p>
        </p:txBody>
      </p:sp>
      <p:sp>
        <p:nvSpPr>
          <p:cNvPr id="4" name="Espace réservé du numéro de diapositive 3"/>
          <p:cNvSpPr>
            <a:spLocks noGrp="1"/>
          </p:cNvSpPr>
          <p:nvPr>
            <p:ph type="sldNum" sz="quarter" idx="10"/>
          </p:nvPr>
        </p:nvSpPr>
        <p:spPr/>
        <p:txBody>
          <a:bodyPr/>
          <a:lstStyle/>
          <a:p>
            <a:fld id="{6D25B2C1-DAF5-45D6-8D5D-4C7504CE4546}" type="slidenum">
              <a:rPr lang="fr-CA" smtClean="0"/>
              <a:t>11</a:t>
            </a:fld>
            <a:endParaRPr lang="fr-CA"/>
          </a:p>
        </p:txBody>
      </p:sp>
    </p:spTree>
    <p:extLst>
      <p:ext uri="{BB962C8B-B14F-4D97-AF65-F5344CB8AC3E}">
        <p14:creationId xmlns:p14="http://schemas.microsoft.com/office/powerpoint/2010/main" val="244498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627313" y="2130425"/>
            <a:ext cx="6178550" cy="1470025"/>
          </a:xfrm>
        </p:spPr>
        <p:txBody>
          <a:bodyPr/>
          <a:lstStyle>
            <a:lvl1pPr algn="r">
              <a:defRPr>
                <a:solidFill>
                  <a:schemeClr val="bg1"/>
                </a:solidFill>
              </a:defRPr>
            </a:lvl1pPr>
          </a:lstStyle>
          <a:p>
            <a:pPr lvl="0"/>
            <a:r>
              <a:rPr lang="fr-FR" noProof="0"/>
              <a:t>Modifiez le style du titre</a:t>
            </a:r>
            <a:endParaRPr lang="fr-CA" noProof="0"/>
          </a:p>
        </p:txBody>
      </p:sp>
      <p:sp>
        <p:nvSpPr>
          <p:cNvPr id="3075" name="Rectangle 3"/>
          <p:cNvSpPr>
            <a:spLocks noGrp="1" noChangeArrowheads="1"/>
          </p:cNvSpPr>
          <p:nvPr>
            <p:ph type="subTitle" idx="1"/>
          </p:nvPr>
        </p:nvSpPr>
        <p:spPr>
          <a:xfrm>
            <a:off x="2419350" y="4197350"/>
            <a:ext cx="6400800" cy="1752600"/>
          </a:xfrm>
        </p:spPr>
        <p:txBody>
          <a:bodyPr/>
          <a:lstStyle>
            <a:lvl1pPr algn="r">
              <a:defRPr>
                <a:solidFill>
                  <a:schemeClr val="bg1"/>
                </a:solidFill>
              </a:defRPr>
            </a:lvl1pPr>
          </a:lstStyle>
          <a:p>
            <a:pPr lvl="0"/>
            <a:r>
              <a:rPr lang="fr-FR" noProof="0"/>
              <a:t>Modifiez le style des sous-titres du masque</a:t>
            </a:r>
            <a:endParaRPr lang="fr-CA" noProof="0"/>
          </a:p>
        </p:txBody>
      </p:sp>
    </p:spTree>
    <p:extLst>
      <p:ext uri="{BB962C8B-B14F-4D97-AF65-F5344CB8AC3E}">
        <p14:creationId xmlns:p14="http://schemas.microsoft.com/office/powerpoint/2010/main" val="81430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1244364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3904231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43000"/>
          </a:xfrm>
        </p:spPr>
        <p:txBody>
          <a:bodyPr/>
          <a:lstStyle/>
          <a:p>
            <a:r>
              <a:rPr lang="fr-FR"/>
              <a:t>Modifiez le style du titre</a:t>
            </a:r>
            <a:endParaRPr lang="fr-CA"/>
          </a:p>
        </p:txBody>
      </p:sp>
      <p:sp>
        <p:nvSpPr>
          <p:cNvPr id="3" name="Espace réservé du texte 2"/>
          <p:cNvSpPr>
            <a:spLocks noGrp="1"/>
          </p:cNvSpPr>
          <p:nvPr>
            <p:ph type="body" sz="half" idx="1"/>
          </p:nvPr>
        </p:nvSpPr>
        <p:spPr>
          <a:xfrm>
            <a:off x="457200" y="1600200"/>
            <a:ext cx="40386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30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23"/>
          <p:cNvSpPr>
            <a:spLocks noGrp="1" noChangeArrowheads="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endParaRPr lang="fr-CA"/>
          </a:p>
        </p:txBody>
      </p:sp>
      <p:sp>
        <p:nvSpPr>
          <p:cNvPr id="6" name="Rectangle 24"/>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cs typeface="Arial" charset="0"/>
              </a:defRPr>
            </a:lvl1pPr>
          </a:lstStyle>
          <a:p>
            <a:endParaRPr lang="fr-CA"/>
          </a:p>
        </p:txBody>
      </p:sp>
      <p:sp>
        <p:nvSpPr>
          <p:cNvPr id="7" name="Rectangle 25"/>
          <p:cNvSpPr>
            <a:spLocks noGrp="1" noChangeArrowheads="1"/>
          </p:cNvSpPr>
          <p:nvPr>
            <p:ph type="sldNum" sz="quarter" idx="12"/>
          </p:nvPr>
        </p:nvSpPr>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4063016789"/>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627313" y="2130425"/>
            <a:ext cx="6176962" cy="1468438"/>
          </a:xfrm>
        </p:spPr>
        <p:txBody>
          <a:bodyPr/>
          <a:lstStyle/>
          <a:p>
            <a:r>
              <a:rPr lang="fr-FR"/>
              <a:t>Modifiez le style du titre</a:t>
            </a:r>
            <a:endParaRPr lang="fr-CA"/>
          </a:p>
        </p:txBody>
      </p:sp>
    </p:spTree>
    <p:extLst>
      <p:ext uri="{BB962C8B-B14F-4D97-AF65-F5344CB8AC3E}">
        <p14:creationId xmlns:p14="http://schemas.microsoft.com/office/powerpoint/2010/main" val="175883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fr-FR"/>
              <a:t>Modifiez le style du titre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Content Placeholder 3"/>
          <p:cNvSpPr>
            <a:spLocks noGrp="1"/>
          </p:cNvSpPr>
          <p:nvPr>
            <p:ph sz="quarter" idx="2"/>
          </p:nvPr>
        </p:nvSpPr>
        <p:spPr>
          <a:xfrm>
            <a:off x="4648200" y="1981200"/>
            <a:ext cx="381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Content Placeholder 4"/>
          <p:cNvSpPr>
            <a:spLocks noGrp="1"/>
          </p:cNvSpPr>
          <p:nvPr>
            <p:ph sz="quarter" idx="3"/>
          </p:nvPr>
        </p:nvSpPr>
        <p:spPr>
          <a:xfrm>
            <a:off x="4648200" y="4114800"/>
            <a:ext cx="3810000"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atin typeface="Arial" charset="0"/>
                <a:cs typeface="Arial" charset="0"/>
              </a:defRPr>
            </a:lvl1pPr>
          </a:lstStyle>
          <a:p>
            <a:endParaRPr lang="fr-CA"/>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atin typeface="Arial" charset="0"/>
                <a:cs typeface="Arial" charset="0"/>
              </a:defRPr>
            </a:lvl1pPr>
          </a:lstStyle>
          <a:p>
            <a:endParaRPr lang="fr-CA"/>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3900923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1" y="2130425"/>
            <a:ext cx="7772400" cy="1470025"/>
          </a:xfrm>
        </p:spPr>
        <p:txBody>
          <a:bodyPr>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p:cNvSpPr>
            <a:spLocks noGrp="1"/>
          </p:cNvSpPr>
          <p:nvPr>
            <p:ph type="subTitle" idx="1"/>
          </p:nvPr>
        </p:nvSpPr>
        <p:spPr>
          <a:xfrm>
            <a:off x="619472" y="3886200"/>
            <a:ext cx="6400800" cy="1752600"/>
          </a:xfrm>
        </p:spPr>
        <p:txBody>
          <a:bodyPr>
            <a:normAutofit/>
          </a:bodyPr>
          <a:lstStyle>
            <a:lvl1pPr marL="0" indent="0" algn="l">
              <a:buNone/>
              <a:defRPr sz="2400">
                <a:solidFill>
                  <a:schemeClr val="bg1"/>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4" indent="0" algn="ctr">
              <a:buNone/>
              <a:defRPr>
                <a:solidFill>
                  <a:schemeClr val="tx1">
                    <a:tint val="75000"/>
                  </a:schemeClr>
                </a:solidFill>
              </a:defRPr>
            </a:lvl4pPr>
            <a:lvl5pPr marL="1828539" indent="0" algn="ctr">
              <a:buNone/>
              <a:defRPr>
                <a:solidFill>
                  <a:schemeClr val="tx1">
                    <a:tint val="75000"/>
                  </a:schemeClr>
                </a:solidFill>
              </a:defRPr>
            </a:lvl5pPr>
            <a:lvl6pPr marL="2285674" indent="0" algn="ctr">
              <a:buNone/>
              <a:defRPr>
                <a:solidFill>
                  <a:schemeClr val="tx1">
                    <a:tint val="75000"/>
                  </a:schemeClr>
                </a:solidFill>
              </a:defRPr>
            </a:lvl6pPr>
            <a:lvl7pPr marL="2742809" indent="0" algn="ctr">
              <a:buNone/>
              <a:defRPr>
                <a:solidFill>
                  <a:schemeClr val="tx1">
                    <a:tint val="75000"/>
                  </a:schemeClr>
                </a:solidFill>
              </a:defRPr>
            </a:lvl7pPr>
            <a:lvl8pPr marL="3199944" indent="0" algn="ctr">
              <a:buNone/>
              <a:defRPr>
                <a:solidFill>
                  <a:schemeClr val="tx1">
                    <a:tint val="75000"/>
                  </a:schemeClr>
                </a:solidFill>
              </a:defRPr>
            </a:lvl8pPr>
            <a:lvl9pPr marL="3657078" indent="0" algn="ctr">
              <a:buNone/>
              <a:defRPr>
                <a:solidFill>
                  <a:schemeClr val="tx1">
                    <a:tint val="75000"/>
                  </a:schemeClr>
                </a:solidFill>
              </a:defRPr>
            </a:lvl9pPr>
          </a:lstStyle>
          <a:p>
            <a:r>
              <a:rPr lang="fr-FR" dirty="0"/>
              <a:t>Modifiez le style des sous-titres du masque</a:t>
            </a:r>
          </a:p>
        </p:txBody>
      </p:sp>
      <p:sp>
        <p:nvSpPr>
          <p:cNvPr id="4" name="Espace réservé du numéro de diapositive 3"/>
          <p:cNvSpPr>
            <a:spLocks noGrp="1"/>
          </p:cNvSpPr>
          <p:nvPr>
            <p:ph type="sldNum" sz="quarter" idx="10"/>
          </p:nvPr>
        </p:nvSpPr>
        <p:spPr/>
        <p:txBody>
          <a:bodyPr/>
          <a:lstStyle/>
          <a:p>
            <a:pPr>
              <a:defRPr/>
            </a:pPr>
            <a:fld id="{B993554C-DA4D-4750-AFCE-7F37E372B28E}" type="slidenum">
              <a:rPr lang="fr-CA" smtClean="0"/>
              <a:pPr>
                <a:defRPr/>
              </a:pPr>
              <a:t>‹N°›</a:t>
            </a:fld>
            <a:endParaRPr lang="fr-CA"/>
          </a:p>
        </p:txBody>
      </p:sp>
    </p:spTree>
    <p:extLst>
      <p:ext uri="{BB962C8B-B14F-4D97-AF65-F5344CB8AC3E}">
        <p14:creationId xmlns:p14="http://schemas.microsoft.com/office/powerpoint/2010/main" val="8049441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p:cNvSpPr>
            <a:spLocks noGrp="1"/>
          </p:cNvSpPr>
          <p:nvPr>
            <p:ph idx="1"/>
          </p:nvPr>
        </p:nvSpPr>
        <p:spPr/>
        <p:txBody>
          <a:bodyPr/>
          <a:lstStyle>
            <a:lvl1pPr>
              <a:defRPr sz="26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numéro de diapositive 5"/>
          <p:cNvSpPr>
            <a:spLocks noGrp="1"/>
          </p:cNvSpPr>
          <p:nvPr>
            <p:ph type="sldNum" sz="quarter" idx="10"/>
          </p:nvPr>
        </p:nvSpPr>
        <p:spPr/>
        <p:txBody>
          <a:bodyPr/>
          <a:lstStyle>
            <a:lvl1pPr>
              <a:defRPr/>
            </a:lvl1pPr>
          </a:lstStyle>
          <a:p>
            <a:pPr>
              <a:defRPr/>
            </a:pPr>
            <a:fld id="{D44F0D0B-0FEF-4C71-875B-36021E40AA03}" type="slidenum">
              <a:rPr lang="fr-CA"/>
              <a:pPr>
                <a:defRPr/>
              </a:pPr>
              <a:t>‹N°›</a:t>
            </a:fld>
            <a:endParaRPr lang="fr-CA"/>
          </a:p>
        </p:txBody>
      </p:sp>
    </p:spTree>
    <p:extLst>
      <p:ext uri="{BB962C8B-B14F-4D97-AF65-F5344CB8AC3E}">
        <p14:creationId xmlns:p14="http://schemas.microsoft.com/office/powerpoint/2010/main" val="29188390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r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0040" y="2276873"/>
            <a:ext cx="7772400" cy="1362075"/>
          </a:xfrm>
        </p:spPr>
        <p:txBody>
          <a:bodyPr anchor="t">
            <a:normAutofit/>
          </a:bodyPr>
          <a:lstStyle>
            <a:lvl1pPr algn="l">
              <a:defRPr sz="3600" b="0" i="0" cap="none" baseline="0">
                <a:solidFill>
                  <a:schemeClr val="accent5">
                    <a:lumMod val="75000"/>
                  </a:schemeClr>
                </a:solidFill>
              </a:defRPr>
            </a:lvl1pPr>
          </a:lstStyle>
          <a:p>
            <a:r>
              <a:rPr lang="fr-FR" dirty="0"/>
              <a:t>Modifiez le style du titre</a:t>
            </a:r>
          </a:p>
        </p:txBody>
      </p:sp>
    </p:spTree>
    <p:extLst>
      <p:ext uri="{BB962C8B-B14F-4D97-AF65-F5344CB8AC3E}">
        <p14:creationId xmlns:p14="http://schemas.microsoft.com/office/powerpoint/2010/main" val="80994382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6" name="Espace réservé du pied de page 5"/>
          <p:cNvSpPr>
            <a:spLocks noGrp="1"/>
          </p:cNvSpPr>
          <p:nvPr>
            <p:ph type="ftr" sz="quarter" idx="11"/>
          </p:nvPr>
        </p:nvSpPr>
        <p:spPr>
          <a:xfrm>
            <a:off x="6248400" y="6597352"/>
            <a:ext cx="2895600" cy="365125"/>
          </a:xfrm>
          <a:prstGeom prst="rect">
            <a:avLst/>
          </a:prstGeom>
        </p:spPr>
        <p:txBody>
          <a:bodyPr lIns="91427" tIns="45713" rIns="91427" bIns="45713"/>
          <a:lstStyle>
            <a:lvl1pPr algn="r" defTabSz="914269" fontAlgn="auto">
              <a:spcBef>
                <a:spcPts val="0"/>
              </a:spcBef>
              <a:spcAft>
                <a:spcPts val="0"/>
              </a:spcAft>
              <a:defRPr sz="1050">
                <a:solidFill>
                  <a:schemeClr val="bg1">
                    <a:lumMod val="75000"/>
                  </a:schemeClr>
                </a:solidFill>
                <a:latin typeface="+mn-lt"/>
                <a:cs typeface="+mn-cs"/>
              </a:defRPr>
            </a:lvl1pPr>
          </a:lstStyle>
          <a:p>
            <a:pPr>
              <a:defRPr/>
            </a:pPr>
            <a:endParaRPr lang="fr-FR" dirty="0"/>
          </a:p>
        </p:txBody>
      </p:sp>
      <p:sp>
        <p:nvSpPr>
          <p:cNvPr id="7" name="Espace réservé du numéro de diapositive 6"/>
          <p:cNvSpPr>
            <a:spLocks noGrp="1"/>
          </p:cNvSpPr>
          <p:nvPr>
            <p:ph type="sldNum" sz="quarter" idx="12"/>
          </p:nvPr>
        </p:nvSpPr>
        <p:spPr/>
        <p:txBody>
          <a:bodyPr/>
          <a:lstStyle>
            <a:lvl1pPr>
              <a:defRPr/>
            </a:lvl1pPr>
          </a:lstStyle>
          <a:p>
            <a:pPr>
              <a:defRPr/>
            </a:pPr>
            <a:fld id="{85FF20E3-28E3-41A3-A605-1FF5BDF3FA44}" type="slidenum">
              <a:rPr lang="fr-CA"/>
              <a:pPr>
                <a:defRPr/>
              </a:pPr>
              <a:t>‹N°›</a:t>
            </a:fld>
            <a:endParaRPr lang="fr-CA"/>
          </a:p>
        </p:txBody>
      </p:sp>
    </p:spTree>
    <p:extLst>
      <p:ext uri="{BB962C8B-B14F-4D97-AF65-F5344CB8AC3E}">
        <p14:creationId xmlns:p14="http://schemas.microsoft.com/office/powerpoint/2010/main" val="8899377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135" indent="0">
              <a:buNone/>
              <a:defRPr sz="2000" b="1"/>
            </a:lvl2pPr>
            <a:lvl3pPr marL="914269" indent="0">
              <a:buNone/>
              <a:defRPr sz="1800" b="1"/>
            </a:lvl3pPr>
            <a:lvl4pPr marL="1371404" indent="0">
              <a:buNone/>
              <a:defRPr sz="1600" b="1"/>
            </a:lvl4pPr>
            <a:lvl5pPr marL="1828539" indent="0">
              <a:buNone/>
              <a:defRPr sz="1600" b="1"/>
            </a:lvl5pPr>
            <a:lvl6pPr marL="2285674" indent="0">
              <a:buNone/>
              <a:defRPr sz="1600" b="1"/>
            </a:lvl6pPr>
            <a:lvl7pPr marL="2742809" indent="0">
              <a:buNone/>
              <a:defRPr sz="1600" b="1"/>
            </a:lvl7pPr>
            <a:lvl8pPr marL="3199944" indent="0">
              <a:buNone/>
              <a:defRPr sz="1600" b="1"/>
            </a:lvl8pPr>
            <a:lvl9pPr marL="3657078"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135" indent="0">
              <a:buNone/>
              <a:defRPr sz="2000" b="1"/>
            </a:lvl2pPr>
            <a:lvl3pPr marL="914269" indent="0">
              <a:buNone/>
              <a:defRPr sz="1800" b="1"/>
            </a:lvl3pPr>
            <a:lvl4pPr marL="1371404" indent="0">
              <a:buNone/>
              <a:defRPr sz="1600" b="1"/>
            </a:lvl4pPr>
            <a:lvl5pPr marL="1828539" indent="0">
              <a:buNone/>
              <a:defRPr sz="1600" b="1"/>
            </a:lvl5pPr>
            <a:lvl6pPr marL="2285674" indent="0">
              <a:buNone/>
              <a:defRPr sz="1600" b="1"/>
            </a:lvl6pPr>
            <a:lvl7pPr marL="2742809" indent="0">
              <a:buNone/>
              <a:defRPr sz="1600" b="1"/>
            </a:lvl7pPr>
            <a:lvl8pPr marL="3199944" indent="0">
              <a:buNone/>
              <a:defRPr sz="1600" b="1"/>
            </a:lvl8pPr>
            <a:lvl9pPr marL="3657078"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dirty="0"/>
          </a:p>
        </p:txBody>
      </p:sp>
      <p:sp>
        <p:nvSpPr>
          <p:cNvPr id="9" name="Espace réservé du numéro de diapositive 8"/>
          <p:cNvSpPr>
            <a:spLocks noGrp="1"/>
          </p:cNvSpPr>
          <p:nvPr>
            <p:ph type="sldNum" sz="quarter" idx="12"/>
          </p:nvPr>
        </p:nvSpPr>
        <p:spPr/>
        <p:txBody>
          <a:bodyPr/>
          <a:lstStyle>
            <a:lvl1pPr>
              <a:defRPr/>
            </a:lvl1pPr>
          </a:lstStyle>
          <a:p>
            <a:pPr>
              <a:defRPr/>
            </a:pPr>
            <a:fld id="{09815495-A52C-4397-8A81-5B2A1E2E318E}" type="slidenum">
              <a:rPr lang="fr-CA"/>
              <a:pPr>
                <a:defRPr/>
              </a:pPr>
              <a:t>‹N°›</a:t>
            </a:fld>
            <a:endParaRPr lang="fr-CA"/>
          </a:p>
        </p:txBody>
      </p:sp>
    </p:spTree>
    <p:extLst>
      <p:ext uri="{BB962C8B-B14F-4D97-AF65-F5344CB8AC3E}">
        <p14:creationId xmlns:p14="http://schemas.microsoft.com/office/powerpoint/2010/main" val="35164953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3520234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pPr>
              <a:defRPr/>
            </a:pPr>
            <a:fld id="{AF9E6CE5-B387-4963-98D8-1E477E70FEB6}" type="slidenum">
              <a:rPr lang="fr-CA"/>
              <a:pPr>
                <a:defRPr/>
              </a:pPr>
              <a:t>‹N°›</a:t>
            </a:fld>
            <a:endParaRPr lang="fr-CA"/>
          </a:p>
        </p:txBody>
      </p:sp>
    </p:spTree>
    <p:extLst>
      <p:ext uri="{BB962C8B-B14F-4D97-AF65-F5344CB8AC3E}">
        <p14:creationId xmlns:p14="http://schemas.microsoft.com/office/powerpoint/2010/main" val="9117481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FC8447B9-5CF3-47F8-A3E0-A174B63A25A3}" type="slidenum">
              <a:rPr lang="fr-CA"/>
              <a:pPr>
                <a:defRPr/>
              </a:pPr>
              <a:t>‹N°›</a:t>
            </a:fld>
            <a:endParaRPr lang="fr-CA"/>
          </a:p>
        </p:txBody>
      </p:sp>
    </p:spTree>
    <p:extLst>
      <p:ext uri="{BB962C8B-B14F-4D97-AF65-F5344CB8AC3E}">
        <p14:creationId xmlns:p14="http://schemas.microsoft.com/office/powerpoint/2010/main" val="177169746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135" indent="0">
              <a:buNone/>
              <a:defRPr sz="1200"/>
            </a:lvl2pPr>
            <a:lvl3pPr marL="914269" indent="0">
              <a:buNone/>
              <a:defRPr sz="1000"/>
            </a:lvl3pPr>
            <a:lvl4pPr marL="1371404" indent="0">
              <a:buNone/>
              <a:defRPr sz="900"/>
            </a:lvl4pPr>
            <a:lvl5pPr marL="1828539" indent="0">
              <a:buNone/>
              <a:defRPr sz="900"/>
            </a:lvl5pPr>
            <a:lvl6pPr marL="2285674" indent="0">
              <a:buNone/>
              <a:defRPr sz="900"/>
            </a:lvl6pPr>
            <a:lvl7pPr marL="2742809" indent="0">
              <a:buNone/>
              <a:defRPr sz="900"/>
            </a:lvl7pPr>
            <a:lvl8pPr marL="3199944" indent="0">
              <a:buNone/>
              <a:defRPr sz="900"/>
            </a:lvl8pPr>
            <a:lvl9pPr marL="3657078"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08FF0F09-3C92-4049-98C6-C0481E0A74EB}" type="slidenum">
              <a:rPr lang="fr-CA"/>
              <a:pPr>
                <a:defRPr/>
              </a:pPr>
              <a:t>‹N°›</a:t>
            </a:fld>
            <a:endParaRPr lang="fr-CA"/>
          </a:p>
        </p:txBody>
      </p:sp>
    </p:spTree>
    <p:extLst>
      <p:ext uri="{BB962C8B-B14F-4D97-AF65-F5344CB8AC3E}">
        <p14:creationId xmlns:p14="http://schemas.microsoft.com/office/powerpoint/2010/main" val="32478473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135" indent="0">
              <a:buNone/>
              <a:defRPr sz="2800"/>
            </a:lvl2pPr>
            <a:lvl3pPr marL="914269" indent="0">
              <a:buNone/>
              <a:defRPr sz="2400"/>
            </a:lvl3pPr>
            <a:lvl4pPr marL="1371404" indent="0">
              <a:buNone/>
              <a:defRPr sz="2000"/>
            </a:lvl4pPr>
            <a:lvl5pPr marL="1828539" indent="0">
              <a:buNone/>
              <a:defRPr sz="2000"/>
            </a:lvl5pPr>
            <a:lvl6pPr marL="2285674" indent="0">
              <a:buNone/>
              <a:defRPr sz="2000"/>
            </a:lvl6pPr>
            <a:lvl7pPr marL="2742809" indent="0">
              <a:buNone/>
              <a:defRPr sz="2000"/>
            </a:lvl7pPr>
            <a:lvl8pPr marL="3199944" indent="0">
              <a:buNone/>
              <a:defRPr sz="2000"/>
            </a:lvl8pPr>
            <a:lvl9pPr marL="3657078"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135" indent="0">
              <a:buNone/>
              <a:defRPr sz="1200"/>
            </a:lvl2pPr>
            <a:lvl3pPr marL="914269" indent="0">
              <a:buNone/>
              <a:defRPr sz="1000"/>
            </a:lvl3pPr>
            <a:lvl4pPr marL="1371404" indent="0">
              <a:buNone/>
              <a:defRPr sz="900"/>
            </a:lvl4pPr>
            <a:lvl5pPr marL="1828539" indent="0">
              <a:buNone/>
              <a:defRPr sz="900"/>
            </a:lvl5pPr>
            <a:lvl6pPr marL="2285674" indent="0">
              <a:buNone/>
              <a:defRPr sz="900"/>
            </a:lvl6pPr>
            <a:lvl7pPr marL="2742809" indent="0">
              <a:buNone/>
              <a:defRPr sz="900"/>
            </a:lvl7pPr>
            <a:lvl8pPr marL="3199944" indent="0">
              <a:buNone/>
              <a:defRPr sz="900"/>
            </a:lvl8pPr>
            <a:lvl9pPr marL="3657078"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8D6FF5D5-59FC-49AB-BC5F-11ADF05EAB03}" type="slidenum">
              <a:rPr lang="fr-CA"/>
              <a:pPr>
                <a:defRPr/>
              </a:pPr>
              <a:t>‹N°›</a:t>
            </a:fld>
            <a:endParaRPr lang="fr-CA"/>
          </a:p>
        </p:txBody>
      </p:sp>
    </p:spTree>
    <p:extLst>
      <p:ext uri="{BB962C8B-B14F-4D97-AF65-F5344CB8AC3E}">
        <p14:creationId xmlns:p14="http://schemas.microsoft.com/office/powerpoint/2010/main" val="34766955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D48514D-73AF-4112-97AD-9629DA284DBB}" type="slidenum">
              <a:rPr lang="fr-CA"/>
              <a:pPr>
                <a:defRPr/>
              </a:pPr>
              <a:t>‹N°›</a:t>
            </a:fld>
            <a:endParaRPr lang="fr-CA"/>
          </a:p>
        </p:txBody>
      </p:sp>
    </p:spTree>
    <p:extLst>
      <p:ext uri="{BB962C8B-B14F-4D97-AF65-F5344CB8AC3E}">
        <p14:creationId xmlns:p14="http://schemas.microsoft.com/office/powerpoint/2010/main" val="4230981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lIns="91427" tIns="45713" rIns="91427" bIns="45713"/>
          <a:lstStyle>
            <a:lvl1pPr defTabSz="914269" fontAlgn="auto">
              <a:spcBef>
                <a:spcPts val="0"/>
              </a:spcBef>
              <a:spcAft>
                <a:spcPts val="0"/>
              </a:spcAft>
              <a:defRPr>
                <a:latin typeface="+mn-lt"/>
                <a:cs typeface="+mn-cs"/>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152A872-6521-42A8-A759-BE00306884DB}" type="slidenum">
              <a:rPr lang="fr-CA"/>
              <a:pPr>
                <a:defRPr/>
              </a:pPr>
              <a:t>‹N°›</a:t>
            </a:fld>
            <a:endParaRPr lang="fr-CA"/>
          </a:p>
        </p:txBody>
      </p:sp>
    </p:spTree>
    <p:extLst>
      <p:ext uri="{BB962C8B-B14F-4D97-AF65-F5344CB8AC3E}">
        <p14:creationId xmlns:p14="http://schemas.microsoft.com/office/powerpoint/2010/main" val="89535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22293"/>
          </a:xfrm>
        </p:spPr>
        <p:txBody>
          <a:bodyPr/>
          <a:lstStyle/>
          <a:p>
            <a:r>
              <a:rPr lang="fr-FR"/>
              <a:t>Modifiez le style du titre</a:t>
            </a:r>
            <a:endParaRPr lang="fr-CA"/>
          </a:p>
        </p:txBody>
      </p:sp>
      <p:sp>
        <p:nvSpPr>
          <p:cNvPr id="3" name="Espace réservé du texte 2"/>
          <p:cNvSpPr>
            <a:spLocks noGrp="1"/>
          </p:cNvSpPr>
          <p:nvPr>
            <p:ph type="body" sz="half" idx="1"/>
          </p:nvPr>
        </p:nvSpPr>
        <p:spPr>
          <a:xfrm>
            <a:off x="468332" y="1337620"/>
            <a:ext cx="4008644" cy="470974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07295" y="1337620"/>
            <a:ext cx="4010002" cy="470974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535096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22293"/>
          </a:xfrm>
        </p:spPr>
        <p:txBody>
          <a:bodyPr/>
          <a:lstStyle/>
          <a:p>
            <a:r>
              <a:rPr lang="fr-FR"/>
              <a:t>Modifiez le style du titre</a:t>
            </a:r>
            <a:endParaRPr lang="fr-CA"/>
          </a:p>
        </p:txBody>
      </p:sp>
      <p:sp>
        <p:nvSpPr>
          <p:cNvPr id="3" name="Espace réservé du tableau 2"/>
          <p:cNvSpPr>
            <a:spLocks noGrp="1"/>
          </p:cNvSpPr>
          <p:nvPr>
            <p:ph type="tbl" idx="1"/>
          </p:nvPr>
        </p:nvSpPr>
        <p:spPr>
          <a:xfrm>
            <a:off x="468332" y="1337620"/>
            <a:ext cx="8148965" cy="4709745"/>
          </a:xfrm>
        </p:spPr>
        <p:txBody>
          <a:bodyPr/>
          <a:lstStyle/>
          <a:p>
            <a:pPr lvl="0"/>
            <a:r>
              <a:rPr lang="fr-FR" noProof="0"/>
              <a:t>Cliquez sur l'icône pour ajouter un tableau</a:t>
            </a:r>
            <a:endParaRPr lang="fr-CA" noProof="0"/>
          </a:p>
        </p:txBody>
      </p:sp>
    </p:spTree>
    <p:extLst>
      <p:ext uri="{BB962C8B-B14F-4D97-AF65-F5344CB8AC3E}">
        <p14:creationId xmlns:p14="http://schemas.microsoft.com/office/powerpoint/2010/main" val="192946071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400" b="1" baseline="0">
                <a:solidFill>
                  <a:schemeClr val="bg1"/>
                </a:solidFill>
                <a:effectLst/>
              </a:defRPr>
            </a:lvl1pPr>
          </a:lstStyle>
          <a:p>
            <a:r>
              <a:rPr lang="fr-FR"/>
              <a:t>Modifiez le style du titre</a:t>
            </a:r>
            <a:endParaRPr lang="en-US" dirty="0"/>
          </a:p>
        </p:txBody>
      </p:sp>
      <p:sp>
        <p:nvSpPr>
          <p:cNvPr id="3" name="Content Placeholder 2"/>
          <p:cNvSpPr>
            <a:spLocks noGrp="1"/>
          </p:cNvSpPr>
          <p:nvPr>
            <p:ph idx="1"/>
          </p:nvPr>
        </p:nvSpPr>
        <p:spPr>
          <a:xfrm>
            <a:off x="457200" y="1600200"/>
            <a:ext cx="8229600" cy="4571999"/>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400">
                <a:solidFill>
                  <a:schemeClr val="bg2"/>
                </a:solidFill>
              </a:defRPr>
            </a:lvl2pPr>
            <a:lvl3pPr>
              <a:buClr>
                <a:schemeClr val="bg1"/>
              </a:buClr>
              <a:buSzPct val="100000"/>
              <a:buFont typeface="Arial" pitchFamily="34" charset="0"/>
              <a:buChar char="•"/>
              <a:defRPr sz="2400">
                <a:solidFill>
                  <a:schemeClr val="bg2"/>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37013537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6"/>
          <p:cNvSpPr>
            <a:spLocks noGrp="1" noChangeArrowheads="1"/>
          </p:cNvSpPr>
          <p:nvPr>
            <p:ph type="sldNum" sz="quarter" idx="10"/>
          </p:nvPr>
        </p:nvSpPr>
        <p:spPr/>
        <p:txBody>
          <a:bodyPr/>
          <a:lstStyle>
            <a:lvl1pPr>
              <a:defRPr/>
            </a:lvl1pPr>
          </a:lstStyle>
          <a:p>
            <a:pPr>
              <a:defRPr/>
            </a:pPr>
            <a:fld id="{00EB7C47-EA08-4486-B8D2-91E1DB3B46C7}" type="slidenum">
              <a:rPr lang="fr-FR"/>
              <a:pPr>
                <a:defRPr/>
              </a:pPr>
              <a:t>‹N°›</a:t>
            </a:fld>
            <a:endParaRPr lang="fr-FR"/>
          </a:p>
        </p:txBody>
      </p:sp>
    </p:spTree>
    <p:extLst>
      <p:ext uri="{BB962C8B-B14F-4D97-AF65-F5344CB8AC3E}">
        <p14:creationId xmlns:p14="http://schemas.microsoft.com/office/powerpoint/2010/main" val="120680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489602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627313" y="2130425"/>
            <a:ext cx="6176962" cy="1468438"/>
          </a:xfrm>
        </p:spPr>
        <p:txBody>
          <a:bodyPr/>
          <a:lstStyle/>
          <a:p>
            <a:r>
              <a:rPr lang="fr-FR"/>
              <a:t>Modifiez le style du titre</a:t>
            </a:r>
            <a:endParaRPr lang="fr-CA"/>
          </a:p>
        </p:txBody>
      </p:sp>
    </p:spTree>
    <p:extLst>
      <p:ext uri="{BB962C8B-B14F-4D97-AF65-F5344CB8AC3E}">
        <p14:creationId xmlns:p14="http://schemas.microsoft.com/office/powerpoint/2010/main" val="10961442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230483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56574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46946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335068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193508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6"/>
          <p:cNvSpPr>
            <a:spLocks noGrp="1" noChangeArrowheads="1"/>
          </p:cNvSpPr>
          <p:nvPr>
            <p:ph type="sldNum" sz="quarter" idx="10"/>
          </p:nvPr>
        </p:nvSpPr>
        <p:spPr>
          <a:ln/>
        </p:spPr>
        <p:txBody>
          <a:bodyPr/>
          <a:lstStyle>
            <a:lvl1pPr>
              <a:defRPr/>
            </a:lvl1pPr>
          </a:lstStyle>
          <a:p>
            <a:fld id="{B3A5DE91-BF7B-4DD3-A499-716181EDCB7F}" type="slidenum">
              <a:rPr lang="fr-CA" smtClean="0"/>
              <a:t>‹N°›</a:t>
            </a:fld>
            <a:endParaRPr lang="fr-CA"/>
          </a:p>
        </p:txBody>
      </p:sp>
    </p:spTree>
    <p:extLst>
      <p:ext uri="{BB962C8B-B14F-4D97-AF65-F5344CB8AC3E}">
        <p14:creationId xmlns:p14="http://schemas.microsoft.com/office/powerpoint/2010/main" val="23713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CA" alt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CA" altLang="fr-FR"/>
              <a:t>Cliquez pour modifier les styles du texte du masque</a:t>
            </a:r>
          </a:p>
          <a:p>
            <a:pPr lvl="1"/>
            <a:r>
              <a:rPr lang="fr-CA" altLang="fr-FR"/>
              <a:t>Deuxième niveau</a:t>
            </a:r>
          </a:p>
          <a:p>
            <a:pPr lvl="2"/>
            <a:r>
              <a:rPr lang="fr-CA" altLang="fr-FR"/>
              <a:t>Troisième niveau</a:t>
            </a:r>
          </a:p>
          <a:p>
            <a:pPr lvl="3"/>
            <a:r>
              <a:rPr lang="fr-CA" altLang="fr-FR"/>
              <a:t>Quatrième niveau</a:t>
            </a:r>
          </a:p>
          <a:p>
            <a:pPr lvl="4"/>
            <a:r>
              <a:rPr lang="fr-CA" altLang="fr-FR"/>
              <a:t>Cinquième niveau</a:t>
            </a:r>
          </a:p>
        </p:txBody>
      </p:sp>
      <p:sp>
        <p:nvSpPr>
          <p:cNvPr id="1030" name="Rectangle 6"/>
          <p:cNvSpPr>
            <a:spLocks noGrp="1" noChangeArrowheads="1"/>
          </p:cNvSpPr>
          <p:nvPr>
            <p:ph type="sldNum" sz="quarter" idx="4"/>
          </p:nvPr>
        </p:nvSpPr>
        <p:spPr bwMode="auto">
          <a:xfrm>
            <a:off x="-228600" y="6437313"/>
            <a:ext cx="658813"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chemeClr val="bg2"/>
                </a:solidFill>
                <a:latin typeface="Arial" charset="0"/>
                <a:cs typeface="+mn-cs"/>
              </a:defRPr>
            </a:lvl1pPr>
          </a:lstStyle>
          <a:p>
            <a:fld id="{B3A5DE91-BF7B-4DD3-A499-716181EDCB7F}" type="slidenum">
              <a:rPr lang="fr-CA" smtClean="0"/>
              <a:t>‹N°›</a:t>
            </a:fld>
            <a:endParaRPr lang="fr-CA"/>
          </a:p>
        </p:txBody>
      </p:sp>
      <p:sp>
        <p:nvSpPr>
          <p:cNvPr id="1029" name="Line 7"/>
          <p:cNvSpPr>
            <a:spLocks noChangeShapeType="1"/>
          </p:cNvSpPr>
          <p:nvPr/>
        </p:nvSpPr>
        <p:spPr bwMode="auto">
          <a:xfrm>
            <a:off x="468313" y="1427163"/>
            <a:ext cx="8207375" cy="0"/>
          </a:xfrm>
          <a:prstGeom prst="line">
            <a:avLst/>
          </a:prstGeom>
          <a:noFill/>
          <a:ln w="28575">
            <a:solidFill>
              <a:srgbClr val="EB8F1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rtl="0" eaLnBrk="1" fontAlgn="base" hangingPunct="1">
        <a:spcBef>
          <a:spcPct val="0"/>
        </a:spcBef>
        <a:spcAft>
          <a:spcPct val="0"/>
        </a:spcAft>
        <a:defRPr sz="3600">
          <a:solidFill>
            <a:srgbClr val="EB8F15"/>
          </a:solidFill>
          <a:latin typeface="+mj-lt"/>
          <a:ea typeface="+mj-ea"/>
          <a:cs typeface="+mj-cs"/>
        </a:defRPr>
      </a:lvl1pPr>
      <a:lvl2pPr algn="l" rtl="0" eaLnBrk="1" fontAlgn="base" hangingPunct="1">
        <a:spcBef>
          <a:spcPct val="0"/>
        </a:spcBef>
        <a:spcAft>
          <a:spcPct val="0"/>
        </a:spcAft>
        <a:defRPr sz="3600">
          <a:solidFill>
            <a:srgbClr val="EB8F15"/>
          </a:solidFill>
          <a:latin typeface="Verdana" pitchFamily="34" charset="0"/>
        </a:defRPr>
      </a:lvl2pPr>
      <a:lvl3pPr algn="l" rtl="0" eaLnBrk="1" fontAlgn="base" hangingPunct="1">
        <a:spcBef>
          <a:spcPct val="0"/>
        </a:spcBef>
        <a:spcAft>
          <a:spcPct val="0"/>
        </a:spcAft>
        <a:defRPr sz="3600">
          <a:solidFill>
            <a:srgbClr val="EB8F15"/>
          </a:solidFill>
          <a:latin typeface="Verdana" pitchFamily="34" charset="0"/>
        </a:defRPr>
      </a:lvl3pPr>
      <a:lvl4pPr algn="l" rtl="0" eaLnBrk="1" fontAlgn="base" hangingPunct="1">
        <a:spcBef>
          <a:spcPct val="0"/>
        </a:spcBef>
        <a:spcAft>
          <a:spcPct val="0"/>
        </a:spcAft>
        <a:defRPr sz="3600">
          <a:solidFill>
            <a:srgbClr val="EB8F15"/>
          </a:solidFill>
          <a:latin typeface="Verdana" pitchFamily="34" charset="0"/>
        </a:defRPr>
      </a:lvl4pPr>
      <a:lvl5pPr algn="l" rtl="0" eaLnBrk="1" fontAlgn="base" hangingPunct="1">
        <a:spcBef>
          <a:spcPct val="0"/>
        </a:spcBef>
        <a:spcAft>
          <a:spcPct val="0"/>
        </a:spcAft>
        <a:defRPr sz="3600">
          <a:solidFill>
            <a:srgbClr val="EB8F15"/>
          </a:solidFill>
          <a:latin typeface="Verdana" pitchFamily="34" charset="0"/>
        </a:defRPr>
      </a:lvl5pPr>
      <a:lvl6pPr marL="457200" algn="l" rtl="0" eaLnBrk="1" fontAlgn="base" hangingPunct="1">
        <a:spcBef>
          <a:spcPct val="0"/>
        </a:spcBef>
        <a:spcAft>
          <a:spcPct val="0"/>
        </a:spcAft>
        <a:defRPr sz="3600">
          <a:solidFill>
            <a:srgbClr val="EB8F15"/>
          </a:solidFill>
          <a:latin typeface="Verdana" pitchFamily="34" charset="0"/>
        </a:defRPr>
      </a:lvl6pPr>
      <a:lvl7pPr marL="914400" algn="l" rtl="0" eaLnBrk="1" fontAlgn="base" hangingPunct="1">
        <a:spcBef>
          <a:spcPct val="0"/>
        </a:spcBef>
        <a:spcAft>
          <a:spcPct val="0"/>
        </a:spcAft>
        <a:defRPr sz="3600">
          <a:solidFill>
            <a:srgbClr val="EB8F15"/>
          </a:solidFill>
          <a:latin typeface="Verdana" pitchFamily="34" charset="0"/>
        </a:defRPr>
      </a:lvl7pPr>
      <a:lvl8pPr marL="1371600" algn="l" rtl="0" eaLnBrk="1" fontAlgn="base" hangingPunct="1">
        <a:spcBef>
          <a:spcPct val="0"/>
        </a:spcBef>
        <a:spcAft>
          <a:spcPct val="0"/>
        </a:spcAft>
        <a:defRPr sz="3600">
          <a:solidFill>
            <a:srgbClr val="EB8F15"/>
          </a:solidFill>
          <a:latin typeface="Verdana" pitchFamily="34" charset="0"/>
        </a:defRPr>
      </a:lvl8pPr>
      <a:lvl9pPr marL="1828800" algn="l" rtl="0" eaLnBrk="1" fontAlgn="base" hangingPunct="1">
        <a:spcBef>
          <a:spcPct val="0"/>
        </a:spcBef>
        <a:spcAft>
          <a:spcPct val="0"/>
        </a:spcAft>
        <a:defRPr sz="3600">
          <a:solidFill>
            <a:srgbClr val="EB8F15"/>
          </a:solidFill>
          <a:latin typeface="Verdana" pitchFamily="34" charset="0"/>
        </a:defRPr>
      </a:lvl9pPr>
    </p:titleStyle>
    <p:bodyStyle>
      <a:lvl1pPr marL="342900" indent="-342900" algn="l" rtl="0" eaLnBrk="1" fontAlgn="base" hangingPunct="1">
        <a:spcBef>
          <a:spcPct val="0"/>
        </a:spcBef>
        <a:spcAft>
          <a:spcPct val="30000"/>
        </a:spcAft>
        <a:defRPr sz="2800">
          <a:solidFill>
            <a:srgbClr val="AFBD22"/>
          </a:solidFill>
          <a:latin typeface="+mn-lt"/>
          <a:ea typeface="+mn-ea"/>
          <a:cs typeface="+mn-cs"/>
        </a:defRPr>
      </a:lvl1pPr>
      <a:lvl2pPr marL="363538" indent="-361950"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2pPr>
      <a:lvl3pPr marL="725488" indent="-360363"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3pPr>
      <a:lvl4pPr marL="1058863" indent="-331788"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4pPr>
      <a:lvl5pPr marL="1436688" indent="-376238"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5pPr>
      <a:lvl6pPr marL="1893888" indent="-376238"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6pPr>
      <a:lvl7pPr marL="2351088" indent="-376238"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7pPr>
      <a:lvl8pPr marL="2808288" indent="-376238"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8pPr>
      <a:lvl9pPr marL="3265488" indent="-376238" algn="l" rtl="0" eaLnBrk="1" fontAlgn="base" hangingPunct="1">
        <a:spcBef>
          <a:spcPct val="0"/>
        </a:spcBef>
        <a:spcAft>
          <a:spcPct val="30000"/>
        </a:spcAft>
        <a:buClr>
          <a:srgbClr val="AFBD22"/>
        </a:buClr>
        <a:buFont typeface="Symbol" pitchFamily="18" charset="2"/>
        <a:buChar char="·"/>
        <a:defRPr sz="2800">
          <a:solidFill>
            <a:srgbClr val="777777"/>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11588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ctr" anchorCtr="0" compatLnSpc="1">
            <a:prstTxWarp prst="textNoShape">
              <a:avLst/>
            </a:prstTxWarp>
          </a:bodyPr>
          <a:lstStyle/>
          <a:p>
            <a:pPr lvl="0"/>
            <a:r>
              <a:rPr lang="fr-FR" altLang="fr-FR" dirty="0"/>
              <a:t>Cliquez pour modifier le style du titre</a:t>
            </a:r>
          </a:p>
        </p:txBody>
      </p:sp>
      <p:sp>
        <p:nvSpPr>
          <p:cNvPr id="2051" name="Espace réservé du texte 2"/>
          <p:cNvSpPr>
            <a:spLocks noGrp="1"/>
          </p:cNvSpPr>
          <p:nvPr>
            <p:ph type="body" idx="1"/>
          </p:nvPr>
        </p:nvSpPr>
        <p:spPr bwMode="auto">
          <a:xfrm>
            <a:off x="457200" y="1916113"/>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p:txBody>
      </p:sp>
      <p:sp>
        <p:nvSpPr>
          <p:cNvPr id="6" name="Espace réservé du numéro de diapositive 5"/>
          <p:cNvSpPr>
            <a:spLocks noGrp="1"/>
          </p:cNvSpPr>
          <p:nvPr>
            <p:ph type="sldNum" sz="quarter" idx="4"/>
          </p:nvPr>
        </p:nvSpPr>
        <p:spPr>
          <a:xfrm>
            <a:off x="-19050" y="6519863"/>
            <a:ext cx="442913" cy="365125"/>
          </a:xfrm>
          <a:prstGeom prst="rect">
            <a:avLst/>
          </a:prstGeom>
        </p:spPr>
        <p:txBody>
          <a:bodyPr vert="horz" lIns="91427" tIns="45713" rIns="91427" bIns="45713" rtlCol="0" anchor="ctr"/>
          <a:lstStyle>
            <a:lvl1pPr algn="r" defTabSz="914269" fontAlgn="auto">
              <a:spcBef>
                <a:spcPts val="0"/>
              </a:spcBef>
              <a:spcAft>
                <a:spcPts val="0"/>
              </a:spcAft>
              <a:defRPr sz="1000">
                <a:solidFill>
                  <a:schemeClr val="bg1">
                    <a:lumMod val="50000"/>
                  </a:schemeClr>
                </a:solidFill>
                <a:latin typeface="HelveticaNeueLT Std" pitchFamily="34" charset="0"/>
                <a:cs typeface="+mn-cs"/>
              </a:defRPr>
            </a:lvl1pPr>
          </a:lstStyle>
          <a:p>
            <a:pPr>
              <a:defRPr/>
            </a:pPr>
            <a:fld id="{B993554C-DA4D-4750-AFCE-7F37E372B28E}" type="slidenum">
              <a:rPr lang="fr-CA"/>
              <a:pPr>
                <a:defRPr/>
              </a:pPr>
              <a:t>‹N°›</a:t>
            </a:fld>
            <a:endParaRPr lang="fr-CA"/>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iming>
    <p:tnLst>
      <p:par>
        <p:cTn id="1" dur="indefinite" restart="never" nodeType="tmRoot"/>
      </p:par>
    </p:tnLst>
  </p:timing>
  <p:hf hdr="0" dt="0"/>
  <p:txStyles>
    <p:titleStyle>
      <a:lvl1pPr algn="l" defTabSz="912813" rtl="0" eaLnBrk="1" fontAlgn="base" hangingPunct="1">
        <a:spcBef>
          <a:spcPct val="0"/>
        </a:spcBef>
        <a:spcAft>
          <a:spcPct val="0"/>
        </a:spcAft>
        <a:defRPr sz="3200" kern="1200">
          <a:solidFill>
            <a:srgbClr val="595959"/>
          </a:solidFill>
          <a:latin typeface="Arial" panose="020B0604020202020204" pitchFamily="34" charset="0"/>
          <a:ea typeface="+mj-ea"/>
          <a:cs typeface="Arial" panose="020B0604020202020204" pitchFamily="34" charset="0"/>
        </a:defRPr>
      </a:lvl1pPr>
      <a:lvl2pPr algn="l" defTabSz="912813" rtl="0" eaLnBrk="1" fontAlgn="base" hangingPunct="1">
        <a:spcBef>
          <a:spcPct val="0"/>
        </a:spcBef>
        <a:spcAft>
          <a:spcPct val="0"/>
        </a:spcAft>
        <a:defRPr sz="3200">
          <a:solidFill>
            <a:srgbClr val="595959"/>
          </a:solidFill>
          <a:latin typeface="Raleway"/>
        </a:defRPr>
      </a:lvl2pPr>
      <a:lvl3pPr algn="l" defTabSz="912813" rtl="0" eaLnBrk="1" fontAlgn="base" hangingPunct="1">
        <a:spcBef>
          <a:spcPct val="0"/>
        </a:spcBef>
        <a:spcAft>
          <a:spcPct val="0"/>
        </a:spcAft>
        <a:defRPr sz="3200">
          <a:solidFill>
            <a:srgbClr val="595959"/>
          </a:solidFill>
          <a:latin typeface="Raleway"/>
        </a:defRPr>
      </a:lvl3pPr>
      <a:lvl4pPr algn="l" defTabSz="912813" rtl="0" eaLnBrk="1" fontAlgn="base" hangingPunct="1">
        <a:spcBef>
          <a:spcPct val="0"/>
        </a:spcBef>
        <a:spcAft>
          <a:spcPct val="0"/>
        </a:spcAft>
        <a:defRPr sz="3200">
          <a:solidFill>
            <a:srgbClr val="595959"/>
          </a:solidFill>
          <a:latin typeface="Raleway"/>
        </a:defRPr>
      </a:lvl4pPr>
      <a:lvl5pPr algn="l" defTabSz="912813" rtl="0" eaLnBrk="1" fontAlgn="base" hangingPunct="1">
        <a:spcBef>
          <a:spcPct val="0"/>
        </a:spcBef>
        <a:spcAft>
          <a:spcPct val="0"/>
        </a:spcAft>
        <a:defRPr sz="3200">
          <a:solidFill>
            <a:srgbClr val="595959"/>
          </a:solidFill>
          <a:latin typeface="Raleway"/>
        </a:defRPr>
      </a:lvl5pPr>
      <a:lvl6pPr marL="457200" algn="l" defTabSz="912813" rtl="0" eaLnBrk="1" fontAlgn="base" hangingPunct="1">
        <a:spcBef>
          <a:spcPct val="0"/>
        </a:spcBef>
        <a:spcAft>
          <a:spcPct val="0"/>
        </a:spcAft>
        <a:defRPr sz="3200">
          <a:solidFill>
            <a:srgbClr val="595959"/>
          </a:solidFill>
          <a:latin typeface="Raleway"/>
        </a:defRPr>
      </a:lvl6pPr>
      <a:lvl7pPr marL="914400" algn="l" defTabSz="912813" rtl="0" eaLnBrk="1" fontAlgn="base" hangingPunct="1">
        <a:spcBef>
          <a:spcPct val="0"/>
        </a:spcBef>
        <a:spcAft>
          <a:spcPct val="0"/>
        </a:spcAft>
        <a:defRPr sz="3200">
          <a:solidFill>
            <a:srgbClr val="595959"/>
          </a:solidFill>
          <a:latin typeface="Raleway"/>
        </a:defRPr>
      </a:lvl7pPr>
      <a:lvl8pPr marL="1371600" algn="l" defTabSz="912813" rtl="0" eaLnBrk="1" fontAlgn="base" hangingPunct="1">
        <a:spcBef>
          <a:spcPct val="0"/>
        </a:spcBef>
        <a:spcAft>
          <a:spcPct val="0"/>
        </a:spcAft>
        <a:defRPr sz="3200">
          <a:solidFill>
            <a:srgbClr val="595959"/>
          </a:solidFill>
          <a:latin typeface="Raleway"/>
        </a:defRPr>
      </a:lvl8pPr>
      <a:lvl9pPr marL="1828800" algn="l" defTabSz="912813" rtl="0" eaLnBrk="1" fontAlgn="base" hangingPunct="1">
        <a:spcBef>
          <a:spcPct val="0"/>
        </a:spcBef>
        <a:spcAft>
          <a:spcPct val="0"/>
        </a:spcAft>
        <a:defRPr sz="3200">
          <a:solidFill>
            <a:srgbClr val="595959"/>
          </a:solidFill>
          <a:latin typeface="Raleway"/>
        </a:defRPr>
      </a:lvl9pPr>
    </p:titleStyle>
    <p:bodyStyle>
      <a:lvl1pPr marL="342900" indent="-342900" algn="l" defTabSz="912813" rtl="0" eaLnBrk="1" fontAlgn="base" hangingPunct="1">
        <a:spcBef>
          <a:spcPct val="0"/>
        </a:spcBef>
        <a:spcAft>
          <a:spcPts val="1200"/>
        </a:spcAft>
        <a:buClr>
          <a:srgbClr val="31859C"/>
        </a:buClr>
        <a:defRPr sz="2800" kern="1200">
          <a:solidFill>
            <a:srgbClr val="31859C"/>
          </a:solidFill>
          <a:latin typeface="Arial" panose="020B0604020202020204" pitchFamily="34" charset="0"/>
          <a:ea typeface="+mn-ea"/>
          <a:cs typeface="Arial" panose="020B0604020202020204" pitchFamily="34" charset="0"/>
        </a:defRPr>
      </a:lvl1pPr>
      <a:lvl2pPr marL="355600" indent="-355600" algn="l" defTabSz="912813" rtl="0" eaLnBrk="1" fontAlgn="base" hangingPunct="1">
        <a:spcBef>
          <a:spcPct val="0"/>
        </a:spcBef>
        <a:spcAft>
          <a:spcPts val="1200"/>
        </a:spcAft>
        <a:buClr>
          <a:srgbClr val="E46C0A"/>
        </a:buClr>
        <a:buFont typeface="Wingdings" pitchFamily="2" charset="2"/>
        <a:buChar char="§"/>
        <a:defRPr sz="2800" kern="1200">
          <a:solidFill>
            <a:srgbClr val="595959"/>
          </a:solidFill>
          <a:latin typeface="Arial" panose="020B0604020202020204" pitchFamily="34" charset="0"/>
          <a:ea typeface="+mn-ea"/>
          <a:cs typeface="Arial" panose="020B0604020202020204" pitchFamily="34" charset="0"/>
        </a:defRPr>
      </a:lvl2pPr>
      <a:lvl3pPr marL="712788" indent="-355600" algn="l" defTabSz="912813" rtl="0" eaLnBrk="1" fontAlgn="base" hangingPunct="1">
        <a:spcBef>
          <a:spcPct val="0"/>
        </a:spcBef>
        <a:spcAft>
          <a:spcPts val="1200"/>
        </a:spcAft>
        <a:buClr>
          <a:srgbClr val="31859C"/>
        </a:buClr>
        <a:buFont typeface="Wingdings" pitchFamily="2" charset="2"/>
        <a:buChar char="§"/>
        <a:defRPr sz="2800" kern="1200">
          <a:solidFill>
            <a:srgbClr val="595959"/>
          </a:solidFill>
          <a:latin typeface="Arial" panose="020B0604020202020204" pitchFamily="34" charset="0"/>
          <a:ea typeface="+mn-ea"/>
          <a:cs typeface="Arial" panose="020B0604020202020204" pitchFamily="34" charset="0"/>
        </a:defRPr>
      </a:lvl3pPr>
      <a:lvl4pPr marL="1077913" indent="-363538" algn="l" defTabSz="912813" rtl="0" eaLnBrk="1" fontAlgn="base" hangingPunct="1">
        <a:spcBef>
          <a:spcPct val="0"/>
        </a:spcBef>
        <a:spcAft>
          <a:spcPts val="1200"/>
        </a:spcAft>
        <a:buClr>
          <a:srgbClr val="E46C0A"/>
        </a:buClr>
        <a:buFont typeface="Wingdings" pitchFamily="2" charset="2"/>
        <a:buChar char="§"/>
        <a:defRPr sz="2800" kern="1200">
          <a:solidFill>
            <a:srgbClr val="595959"/>
          </a:solidFill>
          <a:latin typeface="Arial" panose="020B0604020202020204" pitchFamily="34" charset="0"/>
          <a:ea typeface="+mn-ea"/>
          <a:cs typeface="Arial" panose="020B0604020202020204" pitchFamily="34" charset="0"/>
        </a:defRPr>
      </a:lvl4pPr>
      <a:lvl5pPr marL="1792288" indent="-355600" algn="l" defTabSz="912813" rtl="0" eaLnBrk="1" fontAlgn="base" hangingPunct="1">
        <a:spcBef>
          <a:spcPct val="20000"/>
        </a:spcBef>
        <a:spcAft>
          <a:spcPct val="0"/>
        </a:spcAft>
        <a:buClr>
          <a:srgbClr val="31859C"/>
        </a:buClr>
        <a:buFont typeface="Wingdings" pitchFamily="2" charset="2"/>
        <a:buChar char="§"/>
        <a:defRPr sz="2800" kern="1200">
          <a:solidFill>
            <a:srgbClr val="595959"/>
          </a:solidFill>
          <a:latin typeface="+mn-lt"/>
          <a:ea typeface="+mn-ea"/>
          <a:cs typeface="+mn-cs"/>
        </a:defRPr>
      </a:lvl5pPr>
      <a:lvl6pPr marL="2514241" indent="-228567"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76" indent="-228567"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11" indent="-228567"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46" indent="-228567" algn="l" defTabSz="91426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4" algn="l" defTabSz="914269" rtl="0" eaLnBrk="1" latinLnBrk="0" hangingPunct="1">
        <a:defRPr sz="1800" kern="1200">
          <a:solidFill>
            <a:schemeClr val="tx1"/>
          </a:solidFill>
          <a:latin typeface="+mn-lt"/>
          <a:ea typeface="+mn-ea"/>
          <a:cs typeface="+mn-cs"/>
        </a:defRPr>
      </a:lvl4pPr>
      <a:lvl5pPr marL="1828539" algn="l" defTabSz="914269" rtl="0" eaLnBrk="1" latinLnBrk="0" hangingPunct="1">
        <a:defRPr sz="1800" kern="1200">
          <a:solidFill>
            <a:schemeClr val="tx1"/>
          </a:solidFill>
          <a:latin typeface="+mn-lt"/>
          <a:ea typeface="+mn-ea"/>
          <a:cs typeface="+mn-cs"/>
        </a:defRPr>
      </a:lvl5pPr>
      <a:lvl6pPr marL="2285674" algn="l" defTabSz="914269" rtl="0" eaLnBrk="1" latinLnBrk="0" hangingPunct="1">
        <a:defRPr sz="1800" kern="1200">
          <a:solidFill>
            <a:schemeClr val="tx1"/>
          </a:solidFill>
          <a:latin typeface="+mn-lt"/>
          <a:ea typeface="+mn-ea"/>
          <a:cs typeface="+mn-cs"/>
        </a:defRPr>
      </a:lvl6pPr>
      <a:lvl7pPr marL="2742809" algn="l" defTabSz="914269" rtl="0" eaLnBrk="1" latinLnBrk="0" hangingPunct="1">
        <a:defRPr sz="1800" kern="1200">
          <a:solidFill>
            <a:schemeClr val="tx1"/>
          </a:solidFill>
          <a:latin typeface="+mn-lt"/>
          <a:ea typeface="+mn-ea"/>
          <a:cs typeface="+mn-cs"/>
        </a:defRPr>
      </a:lvl7pPr>
      <a:lvl8pPr marL="3199944" algn="l" defTabSz="914269" rtl="0" eaLnBrk="1" latinLnBrk="0" hangingPunct="1">
        <a:defRPr sz="1800" kern="1200">
          <a:solidFill>
            <a:schemeClr val="tx1"/>
          </a:solidFill>
          <a:latin typeface="+mn-lt"/>
          <a:ea typeface="+mn-ea"/>
          <a:cs typeface="+mn-cs"/>
        </a:defRPr>
      </a:lvl8pPr>
      <a:lvl9pPr marL="3657078" algn="l" defTabSz="91426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8.xml"/><Relationship Id="rId5" Type="http://schemas.openxmlformats.org/officeDocument/2006/relationships/slideLayout" Target="../slideLayouts/slideLayout16.xml"/><Relationship Id="rId4"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9.xml"/><Relationship Id="rId4"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notesSlide" Target="../notesSlides/notesSlide12.xml"/><Relationship Id="rId4"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notesSlide" Target="../notesSlides/notesSlide13.xml"/><Relationship Id="rId4"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notesSlide" Target="../notesSlides/notesSlide14.xml"/><Relationship Id="rId4"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notesSlide" Target="../notesSlides/notesSlide15.xml"/><Relationship Id="rId4"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17.xml"/><Relationship Id="rId5" Type="http://schemas.openxmlformats.org/officeDocument/2006/relationships/slideLayout" Target="../slideLayouts/slideLayout16.xml"/><Relationship Id="rId4" Type="http://schemas.openxmlformats.org/officeDocument/2006/relationships/tags" Target="../tags/tag32.xml"/></Relationships>
</file>

<file path=ppt/slides/_rels/slide27.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notesSlide" Target="../notesSlides/notesSlide18.xml"/><Relationship Id="rId4"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notesSlide" Target="../notesSlides/notesSlide21.xml"/><Relationship Id="rId4"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22.xml"/><Relationship Id="rId5" Type="http://schemas.openxmlformats.org/officeDocument/2006/relationships/slideLayout" Target="../slideLayouts/slideLayout16.xml"/><Relationship Id="rId4" Type="http://schemas.openxmlformats.org/officeDocument/2006/relationships/tags" Target="../tags/tag48.xml"/></Relationships>
</file>

<file path=ppt/slides/_rels/slide3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23.xml"/><Relationship Id="rId5" Type="http://schemas.openxmlformats.org/officeDocument/2006/relationships/slideLayout" Target="../slideLayouts/slideLayout16.xml"/><Relationship Id="rId4" Type="http://schemas.openxmlformats.org/officeDocument/2006/relationships/tags" Target="../tags/tag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4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notesSlide" Target="../notesSlides/notesSlide24.xml"/><Relationship Id="rId4"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25.xml"/><Relationship Id="rId5" Type="http://schemas.openxmlformats.org/officeDocument/2006/relationships/slideLayout" Target="../slideLayouts/slideLayout16.xml"/><Relationship Id="rId4" Type="http://schemas.openxmlformats.org/officeDocument/2006/relationships/tags" Target="../tags/tag62.xml"/></Relationships>
</file>

<file path=ppt/slides/_rels/slide4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notesSlide" Target="../notesSlides/notesSlide26.xml"/><Relationship Id="rId4"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notesSlide" Target="../notesSlides/notesSlide27.xml"/><Relationship Id="rId4"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notesSlide" Target="../notesSlides/notesSlide28.xml"/><Relationship Id="rId4"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notesSlide" Target="../notesSlides/notesSlide29.xml"/><Relationship Id="rId4"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30.xml"/><Relationship Id="rId5" Type="http://schemas.openxmlformats.org/officeDocument/2006/relationships/slideLayout" Target="../slideLayouts/slideLayout16.xml"/><Relationship Id="rId4" Type="http://schemas.openxmlformats.org/officeDocument/2006/relationships/tags" Target="../tags/tag84.xml"/></Relationships>
</file>

<file path=ppt/slides/_rels/slide52.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31.xml"/><Relationship Id="rId5" Type="http://schemas.openxmlformats.org/officeDocument/2006/relationships/slideLayout" Target="../slideLayouts/slideLayout16.xml"/><Relationship Id="rId4" Type="http://schemas.openxmlformats.org/officeDocument/2006/relationships/tags" Target="../tags/tag88.xml"/></Relationships>
</file>

<file path=ppt/slides/_rels/slide53.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notesSlide" Target="../notesSlides/notesSlide32.xml"/><Relationship Id="rId5" Type="http://schemas.openxmlformats.org/officeDocument/2006/relationships/slideLayout" Target="../slideLayouts/slideLayout16.xml"/><Relationship Id="rId4" Type="http://schemas.openxmlformats.org/officeDocument/2006/relationships/tags" Target="../tags/tag92.xml"/></Relationships>
</file>

<file path=ppt/slides/_rels/slide54.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notesSlide" Target="../notesSlides/notesSlide37.xml"/><Relationship Id="rId5" Type="http://schemas.openxmlformats.org/officeDocument/2006/relationships/slideLayout" Target="../slideLayouts/slideLayout16.xml"/><Relationship Id="rId4" Type="http://schemas.openxmlformats.org/officeDocument/2006/relationships/tags" Target="../tags/tag9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notesSlide" Target="../notesSlides/notesSlide39.xml"/><Relationship Id="rId4"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notesSlide" Target="../notesSlides/notesSlide41.xml"/><Relationship Id="rId5" Type="http://schemas.openxmlformats.org/officeDocument/2006/relationships/slideLayout" Target="../slideLayouts/slideLayout16.xml"/><Relationship Id="rId4" Type="http://schemas.openxmlformats.org/officeDocument/2006/relationships/tags" Target="../tags/tag112.xml"/></Relationships>
</file>

<file path=ppt/slides/_rels/slide6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notesSlide" Target="../notesSlides/notesSlide42.xml"/><Relationship Id="rId4"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xml"/><Relationship Id="rId1" Type="http://schemas.openxmlformats.org/officeDocument/2006/relationships/tags" Target="../tags/tag1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48.xml"/><Relationship Id="rId5" Type="http://schemas.openxmlformats.org/officeDocument/2006/relationships/slideLayout" Target="../slideLayouts/slideLayout16.xml"/><Relationship Id="rId4" Type="http://schemas.openxmlformats.org/officeDocument/2006/relationships/tags" Target="../tags/tag123.xml"/></Relationships>
</file>

<file path=ppt/slides/_rels/slide7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notesSlide" Target="../notesSlides/notesSlide50.xml"/><Relationship Id="rId4"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notesSlide" Target="../notesSlides/notesSlide5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36.xml"/><Relationship Id="rId1" Type="http://schemas.openxmlformats.org/officeDocument/2006/relationships/tags" Target="../tags/tag135.xml"/><Relationship Id="rId4" Type="http://schemas.openxmlformats.org/officeDocument/2006/relationships/notesSlide" Target="../notesSlides/notesSlide5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38.xml"/><Relationship Id="rId1" Type="http://schemas.openxmlformats.org/officeDocument/2006/relationships/tags" Target="../tags/tag137.xml"/><Relationship Id="rId4" Type="http://schemas.openxmlformats.org/officeDocument/2006/relationships/notesSlide" Target="../notesSlides/notesSlide5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notesSlide" Target="../notesSlides/notesSlide5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42.xml"/><Relationship Id="rId1" Type="http://schemas.openxmlformats.org/officeDocument/2006/relationships/tags" Target="../tags/tag141.xml"/><Relationship Id="rId4" Type="http://schemas.openxmlformats.org/officeDocument/2006/relationships/notesSlide" Target="../notesSlides/notesSlide55.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44.xml"/><Relationship Id="rId1" Type="http://schemas.openxmlformats.org/officeDocument/2006/relationships/tags" Target="../tags/tag14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tags" Target="../tags/tag147.xml"/><Relationship Id="rId7" Type="http://schemas.openxmlformats.org/officeDocument/2006/relationships/hyperlink" Target="https://www.inspq.qc.ca/lspq/forums-de-discussion-15189" TargetMode="Externa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60.xml"/><Relationship Id="rId5" Type="http://schemas.openxmlformats.org/officeDocument/2006/relationships/slideLayout" Target="../slideLayouts/slideLayout16.xml"/><Relationship Id="rId4" Type="http://schemas.openxmlformats.org/officeDocument/2006/relationships/tags" Target="../tags/tag14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normAutofit fontScale="90000"/>
          </a:bodyPr>
          <a:lstStyle/>
          <a:p>
            <a:r>
              <a:rPr lang="fr-CA" sz="4400" b="1" dirty="0"/>
              <a:t>Répercussions de l'accréditation au laboratoire </a:t>
            </a:r>
          </a:p>
        </p:txBody>
      </p:sp>
      <p:sp>
        <p:nvSpPr>
          <p:cNvPr id="3" name="Sous-titre 2"/>
          <p:cNvSpPr>
            <a:spLocks noGrp="1"/>
          </p:cNvSpPr>
          <p:nvPr>
            <p:ph type="subTitle" idx="1"/>
            <p:custDataLst>
              <p:tags r:id="rId2"/>
            </p:custDataLst>
          </p:nvPr>
        </p:nvSpPr>
        <p:spPr>
          <a:xfrm>
            <a:off x="685801" y="3886200"/>
            <a:ext cx="6334471" cy="1752600"/>
          </a:xfrm>
        </p:spPr>
        <p:txBody>
          <a:bodyPr/>
          <a:lstStyle/>
          <a:p>
            <a:r>
              <a:rPr lang="fr-CA" dirty="0"/>
              <a:t>Jean Longtin</a:t>
            </a:r>
          </a:p>
          <a:p>
            <a:r>
              <a:rPr lang="fr-CA" dirty="0"/>
              <a:t>1er novembre 2018</a:t>
            </a:r>
          </a:p>
        </p:txBody>
      </p:sp>
      <p:sp>
        <p:nvSpPr>
          <p:cNvPr id="4" name="Espace réservé du numéro de diapositive 3"/>
          <p:cNvSpPr>
            <a:spLocks noGrp="1"/>
          </p:cNvSpPr>
          <p:nvPr>
            <p:ph type="sldNum" sz="quarter" idx="10"/>
          </p:nvPr>
        </p:nvSpPr>
        <p:spPr/>
        <p:txBody>
          <a:bodyPr/>
          <a:lstStyle/>
          <a:p>
            <a:pPr>
              <a:defRPr/>
            </a:pPr>
            <a:fld id="{B993554C-DA4D-4750-AFCE-7F37E372B28E}" type="slidenum">
              <a:rPr lang="fr-CA" smtClean="0"/>
              <a:pPr>
                <a:defRPr/>
              </a:pPr>
              <a:t>1</a:t>
            </a:fld>
            <a:endParaRPr lang="fr-CA"/>
          </a:p>
        </p:txBody>
      </p:sp>
    </p:spTree>
    <p:extLst>
      <p:ext uri="{BB962C8B-B14F-4D97-AF65-F5344CB8AC3E}">
        <p14:creationId xmlns:p14="http://schemas.microsoft.com/office/powerpoint/2010/main" val="988808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Mise en contexte </a:t>
            </a:r>
          </a:p>
        </p:txBody>
      </p:sp>
      <p:sp>
        <p:nvSpPr>
          <p:cNvPr id="3" name="Espace réservé du contenu 2"/>
          <p:cNvSpPr>
            <a:spLocks noGrp="1"/>
          </p:cNvSpPr>
          <p:nvPr>
            <p:ph idx="1"/>
            <p:custDataLst>
              <p:tags r:id="rId2"/>
            </p:custDataLst>
          </p:nvPr>
        </p:nvSpPr>
        <p:spPr/>
        <p:txBody>
          <a:bodyPr/>
          <a:lstStyle/>
          <a:p>
            <a:pPr lvl="1"/>
            <a:r>
              <a:rPr lang="fr-CA" dirty="0"/>
              <a:t>Agrément Canada et ISO 15189 peuvent sembler similaires </a:t>
            </a:r>
          </a:p>
          <a:p>
            <a:pPr marL="0" lvl="1" indent="0">
              <a:buNone/>
            </a:pPr>
            <a:r>
              <a:rPr lang="fr-CA" dirty="0"/>
              <a:t>    </a:t>
            </a:r>
            <a:r>
              <a:rPr lang="fr-CA" i="1" dirty="0"/>
              <a:t>Différences?</a:t>
            </a:r>
          </a:p>
          <a:p>
            <a:pPr lvl="1"/>
            <a:r>
              <a:rPr lang="fr-CA" dirty="0"/>
              <a:t>Niveau d’</a:t>
            </a:r>
            <a:r>
              <a:rPr lang="fr-CA" u="sng" dirty="0"/>
              <a:t>application</a:t>
            </a:r>
            <a:r>
              <a:rPr lang="fr-CA" dirty="0"/>
              <a:t> et de </a:t>
            </a:r>
            <a:r>
              <a:rPr lang="fr-CA" u="sng" dirty="0"/>
              <a:t>suivi</a:t>
            </a:r>
            <a:endParaRPr lang="fr-FR" u="sng" dirty="0"/>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10</a:t>
            </a:fld>
            <a:endParaRPr lang="fr-CA"/>
          </a:p>
        </p:txBody>
      </p:sp>
      <p:pic>
        <p:nvPicPr>
          <p:cNvPr id="5" name="Image 4"/>
          <p:cNvPicPr>
            <a:picLocks noChangeAspect="1"/>
          </p:cNvPicPr>
          <p:nvPr>
            <p:custDataLst>
              <p:tags r:id="rId4"/>
            </p:custDataLst>
          </p:nvPr>
        </p:nvPicPr>
        <p:blipFill>
          <a:blip r:embed="rId7"/>
          <a:stretch>
            <a:fillRect/>
          </a:stretch>
        </p:blipFill>
        <p:spPr>
          <a:xfrm>
            <a:off x="2411760" y="4179094"/>
            <a:ext cx="3187055" cy="2387215"/>
          </a:xfrm>
          <a:prstGeom prst="rect">
            <a:avLst/>
          </a:prstGeom>
        </p:spPr>
      </p:pic>
    </p:spTree>
    <p:extLst>
      <p:ext uri="{BB962C8B-B14F-4D97-AF65-F5344CB8AC3E}">
        <p14:creationId xmlns:p14="http://schemas.microsoft.com/office/powerpoint/2010/main" val="389675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Agrément vs accréditation </a:t>
            </a:r>
          </a:p>
        </p:txBody>
      </p:sp>
      <p:sp>
        <p:nvSpPr>
          <p:cNvPr id="3" name="Espace réservé du contenu 2"/>
          <p:cNvSpPr>
            <a:spLocks noGrp="1"/>
          </p:cNvSpPr>
          <p:nvPr>
            <p:ph idx="1"/>
            <p:custDataLst>
              <p:tags r:id="rId2"/>
            </p:custDataLst>
          </p:nvPr>
        </p:nvSpPr>
        <p:spPr/>
        <p:txBody>
          <a:bodyPr>
            <a:normAutofit/>
          </a:bodyPr>
          <a:lstStyle/>
          <a:p>
            <a:pPr lvl="1"/>
            <a:r>
              <a:rPr lang="fr-CA" b="1" dirty="0"/>
              <a:t>Agrément:</a:t>
            </a:r>
          </a:p>
          <a:p>
            <a:pPr marL="357188" lvl="2" indent="0">
              <a:buNone/>
            </a:pPr>
            <a:r>
              <a:rPr lang="fr-CA" dirty="0"/>
              <a:t>Formalités administratives pour assurer un </a:t>
            </a:r>
            <a:r>
              <a:rPr lang="fr-CA" u="sng" dirty="0"/>
              <a:t>minimum</a:t>
            </a:r>
            <a:r>
              <a:rPr lang="fr-CA" dirty="0"/>
              <a:t> de sécurité.</a:t>
            </a:r>
          </a:p>
          <a:p>
            <a:pPr lvl="1"/>
            <a:r>
              <a:rPr lang="fr-CA" b="1" dirty="0"/>
              <a:t>Accréditation:</a:t>
            </a:r>
          </a:p>
          <a:p>
            <a:pPr lvl="2"/>
            <a:r>
              <a:rPr lang="fr-CA" dirty="0"/>
              <a:t>Procédure par laquelle un organisme faisant autorité reconnaît formellement qu’un organisme est </a:t>
            </a:r>
            <a:r>
              <a:rPr lang="fr-CA" u="sng" dirty="0"/>
              <a:t>compétent </a:t>
            </a:r>
            <a:r>
              <a:rPr lang="fr-CA" dirty="0"/>
              <a:t>pour effectuer des tâches spécifiques.</a:t>
            </a:r>
          </a:p>
          <a:p>
            <a:pPr lvl="2"/>
            <a:r>
              <a:rPr lang="fr-CA" dirty="0"/>
              <a:t>Appuyer sur un référentiel normé qui définit des exigences à la fois au niveau du système qualité mais aussi des compétences techniques. </a:t>
            </a:r>
          </a:p>
        </p:txBody>
      </p:sp>
      <p:sp>
        <p:nvSpPr>
          <p:cNvPr id="4" name="Espace réservé du numéro de diapositive 3"/>
          <p:cNvSpPr>
            <a:spLocks noGrp="1"/>
          </p:cNvSpPr>
          <p:nvPr>
            <p:ph type="sldNum" sz="quarter" idx="10"/>
            <p:custDataLst>
              <p:tags r:id="rId3"/>
            </p:custDataLst>
          </p:nvPr>
        </p:nvSpPr>
        <p:spPr/>
        <p:txBody>
          <a:bodyPr/>
          <a:lstStyle/>
          <a:p>
            <a:fld id="{00BA8EDE-6DC9-4F99-B0F4-25DFD083338C}" type="slidenum">
              <a:rPr lang="fr-FR" smtClean="0"/>
              <a:pPr/>
              <a:t>11</a:t>
            </a:fld>
            <a:endParaRPr lang="fr-FR"/>
          </a:p>
        </p:txBody>
      </p:sp>
    </p:spTree>
    <p:extLst>
      <p:ext uri="{BB962C8B-B14F-4D97-AF65-F5344CB8AC3E}">
        <p14:creationId xmlns:p14="http://schemas.microsoft.com/office/powerpoint/2010/main" val="2132816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Deux principes de l’évaluation ISO </a:t>
            </a:r>
          </a:p>
        </p:txBody>
      </p:sp>
      <p:sp>
        <p:nvSpPr>
          <p:cNvPr id="3" name="Espace réservé du contenu 2"/>
          <p:cNvSpPr>
            <a:spLocks noGrp="1"/>
          </p:cNvSpPr>
          <p:nvPr>
            <p:ph idx="1"/>
          </p:nvPr>
        </p:nvSpPr>
        <p:spPr/>
        <p:txBody>
          <a:bodyPr/>
          <a:lstStyle/>
          <a:p>
            <a:pPr lvl="1"/>
            <a:r>
              <a:rPr lang="fr-CA" dirty="0"/>
              <a:t>La conformité à TOUTES les exigences du référentiel </a:t>
            </a:r>
          </a:p>
          <a:p>
            <a:pPr lvl="2"/>
            <a:r>
              <a:rPr lang="fr-CA" dirty="0"/>
              <a:t>Conforme</a:t>
            </a:r>
          </a:p>
          <a:p>
            <a:pPr lvl="2"/>
            <a:r>
              <a:rPr lang="fr-CA" dirty="0"/>
              <a:t>Observation</a:t>
            </a:r>
          </a:p>
          <a:p>
            <a:pPr lvl="2"/>
            <a:r>
              <a:rPr lang="fr-CA" dirty="0"/>
              <a:t>Non-conforme </a:t>
            </a:r>
          </a:p>
          <a:p>
            <a:pPr lvl="2"/>
            <a:endParaRPr lang="fr-CA" dirty="0"/>
          </a:p>
          <a:p>
            <a:pPr lvl="1"/>
            <a:r>
              <a:rPr lang="fr-CA" dirty="0"/>
              <a:t>Progression dans les activités </a:t>
            </a:r>
          </a:p>
          <a:p>
            <a:pPr lvl="2"/>
            <a:r>
              <a:rPr lang="fr-CA" dirty="0"/>
              <a:t>Amélioration continue </a:t>
            </a:r>
          </a:p>
          <a:p>
            <a:pPr lvl="2"/>
            <a:endParaRPr lang="fr-CA" dirty="0"/>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12</a:t>
            </a:fld>
            <a:endParaRPr lang="fr-CA"/>
          </a:p>
        </p:txBody>
      </p:sp>
    </p:spTree>
    <p:extLst>
      <p:ext uri="{BB962C8B-B14F-4D97-AF65-F5344CB8AC3E}">
        <p14:creationId xmlns:p14="http://schemas.microsoft.com/office/powerpoint/2010/main" val="1390945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Responsabilités du serveur </a:t>
            </a:r>
          </a:p>
        </p:txBody>
      </p:sp>
      <p:sp>
        <p:nvSpPr>
          <p:cNvPr id="3" name="Espace réservé du contenu 2"/>
          <p:cNvSpPr>
            <a:spLocks noGrp="1"/>
          </p:cNvSpPr>
          <p:nvPr>
            <p:ph idx="1"/>
          </p:nvPr>
        </p:nvSpPr>
        <p:spPr/>
        <p:txBody>
          <a:bodyPr/>
          <a:lstStyle/>
          <a:p>
            <a:pPr lvl="1"/>
            <a:r>
              <a:rPr lang="fr-CA" dirty="0"/>
              <a:t>Doit s’assurer du déploiement du </a:t>
            </a:r>
            <a:r>
              <a:rPr lang="fr-CA" dirty="0" smtClean="0"/>
              <a:t>système de management de la qualité (SMQ)</a:t>
            </a:r>
            <a:endParaRPr lang="fr-CA" dirty="0"/>
          </a:p>
          <a:p>
            <a:pPr lvl="2"/>
            <a:r>
              <a:rPr lang="fr-CA" dirty="0"/>
              <a:t>Organisation similaire </a:t>
            </a:r>
          </a:p>
          <a:p>
            <a:pPr lvl="2"/>
            <a:r>
              <a:rPr lang="fr-CA" dirty="0"/>
              <a:t>Objectifs qualité communs </a:t>
            </a:r>
          </a:p>
          <a:p>
            <a:pPr lvl="2"/>
            <a:r>
              <a:rPr lang="fr-CA" dirty="0"/>
              <a:t>Procédures de gestion communes </a:t>
            </a:r>
          </a:p>
          <a:p>
            <a:pPr lvl="2"/>
            <a:r>
              <a:rPr lang="fr-CA" dirty="0"/>
              <a:t>Mécanismes de communications </a:t>
            </a:r>
          </a:p>
          <a:p>
            <a:pPr lvl="2"/>
            <a:r>
              <a:rPr lang="fr-CA" dirty="0"/>
              <a:t>Mécanismes d’évaluation (audits)</a:t>
            </a:r>
          </a:p>
          <a:p>
            <a:pPr lvl="2"/>
            <a:r>
              <a:rPr lang="fr-CA" dirty="0"/>
              <a:t>Une revue de direction </a:t>
            </a:r>
          </a:p>
          <a:p>
            <a:pPr lvl="1"/>
            <a:r>
              <a:rPr lang="fr-CA" dirty="0"/>
              <a:t>Accompagner les associés </a:t>
            </a:r>
          </a:p>
          <a:p>
            <a:pPr lvl="1"/>
            <a:endParaRPr lang="fr-CA" dirty="0"/>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13</a:t>
            </a:fld>
            <a:endParaRPr lang="fr-CA"/>
          </a:p>
        </p:txBody>
      </p:sp>
    </p:spTree>
    <p:extLst>
      <p:ext uri="{BB962C8B-B14F-4D97-AF65-F5344CB8AC3E}">
        <p14:creationId xmlns:p14="http://schemas.microsoft.com/office/powerpoint/2010/main" val="3475699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7EB7A6D-54F1-F64B-A102-5603DACCFD81}"/>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 xmlns:a16="http://schemas.microsoft.com/office/drawing/2014/main" id="{6877BA57-5607-5A46-9C68-6047BA8558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60" y="7084"/>
            <a:ext cx="8892480" cy="6879570"/>
          </a:xfrm>
        </p:spPr>
      </p:pic>
      <p:sp>
        <p:nvSpPr>
          <p:cNvPr id="4" name="Espace réservé du numéro de diapositive 3">
            <a:extLst>
              <a:ext uri="{FF2B5EF4-FFF2-40B4-BE49-F238E27FC236}">
                <a16:creationId xmlns="" xmlns:a16="http://schemas.microsoft.com/office/drawing/2014/main" id="{332D7340-BAEA-294E-B32A-56D275EEA5D2}"/>
              </a:ext>
            </a:extLst>
          </p:cNvPr>
          <p:cNvSpPr>
            <a:spLocks noGrp="1"/>
          </p:cNvSpPr>
          <p:nvPr>
            <p:ph type="sldNum" sz="quarter" idx="10"/>
          </p:nvPr>
        </p:nvSpPr>
        <p:spPr/>
        <p:txBody>
          <a:bodyPr/>
          <a:lstStyle/>
          <a:p>
            <a:pPr>
              <a:defRPr/>
            </a:pPr>
            <a:fld id="{D44F0D0B-0FEF-4C71-875B-36021E40AA03}" type="slidenum">
              <a:rPr lang="fr-CA" smtClean="0"/>
              <a:pPr>
                <a:defRPr/>
              </a:pPr>
              <a:t>14</a:t>
            </a:fld>
            <a:endParaRPr lang="fr-CA"/>
          </a:p>
        </p:txBody>
      </p:sp>
    </p:spTree>
    <p:extLst>
      <p:ext uri="{BB962C8B-B14F-4D97-AF65-F5344CB8AC3E}">
        <p14:creationId xmlns:p14="http://schemas.microsoft.com/office/powerpoint/2010/main" val="3133651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17A11CE-7DEF-5340-AAE8-78F1ECA577AE}"/>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 xmlns:a16="http://schemas.microsoft.com/office/drawing/2014/main" id="{4A308732-C10E-5F4A-BA06-180D46ABCA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814" y="30106"/>
            <a:ext cx="8714368" cy="6741776"/>
          </a:xfrm>
        </p:spPr>
      </p:pic>
      <p:sp>
        <p:nvSpPr>
          <p:cNvPr id="4" name="Espace réservé du numéro de diapositive 3">
            <a:extLst>
              <a:ext uri="{FF2B5EF4-FFF2-40B4-BE49-F238E27FC236}">
                <a16:creationId xmlns="" xmlns:a16="http://schemas.microsoft.com/office/drawing/2014/main" id="{6A247CC0-1135-D148-AEBD-A3D7CA5ECFB7}"/>
              </a:ext>
            </a:extLst>
          </p:cNvPr>
          <p:cNvSpPr>
            <a:spLocks noGrp="1"/>
          </p:cNvSpPr>
          <p:nvPr>
            <p:ph type="sldNum" sz="quarter" idx="10"/>
          </p:nvPr>
        </p:nvSpPr>
        <p:spPr/>
        <p:txBody>
          <a:bodyPr/>
          <a:lstStyle/>
          <a:p>
            <a:pPr>
              <a:defRPr/>
            </a:pPr>
            <a:fld id="{D44F0D0B-0FEF-4C71-875B-36021E40AA03}" type="slidenum">
              <a:rPr lang="fr-CA" smtClean="0"/>
              <a:pPr>
                <a:defRPr/>
              </a:pPr>
              <a:t>15</a:t>
            </a:fld>
            <a:endParaRPr lang="fr-CA"/>
          </a:p>
        </p:txBody>
      </p:sp>
    </p:spTree>
    <p:extLst>
      <p:ext uri="{BB962C8B-B14F-4D97-AF65-F5344CB8AC3E}">
        <p14:creationId xmlns:p14="http://schemas.microsoft.com/office/powerpoint/2010/main" val="1270994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FAA4A38-3DAC-BF4A-8AE7-5FED62FCC543}"/>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 xmlns:a16="http://schemas.microsoft.com/office/drawing/2014/main" id="{11455FF9-5B63-8F4E-AB41-97633909C5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879" y="0"/>
            <a:ext cx="8786241" cy="6797380"/>
          </a:xfrm>
        </p:spPr>
      </p:pic>
      <p:sp>
        <p:nvSpPr>
          <p:cNvPr id="4" name="Espace réservé du numéro de diapositive 3">
            <a:extLst>
              <a:ext uri="{FF2B5EF4-FFF2-40B4-BE49-F238E27FC236}">
                <a16:creationId xmlns="" xmlns:a16="http://schemas.microsoft.com/office/drawing/2014/main" id="{315E019E-2E4F-C945-AECD-5638C5197599}"/>
              </a:ext>
            </a:extLst>
          </p:cNvPr>
          <p:cNvSpPr>
            <a:spLocks noGrp="1"/>
          </p:cNvSpPr>
          <p:nvPr>
            <p:ph type="sldNum" sz="quarter" idx="10"/>
          </p:nvPr>
        </p:nvSpPr>
        <p:spPr/>
        <p:txBody>
          <a:bodyPr/>
          <a:lstStyle/>
          <a:p>
            <a:pPr>
              <a:defRPr/>
            </a:pPr>
            <a:fld id="{D44F0D0B-0FEF-4C71-875B-36021E40AA03}" type="slidenum">
              <a:rPr lang="fr-CA" smtClean="0"/>
              <a:pPr>
                <a:defRPr/>
              </a:pPr>
              <a:t>16</a:t>
            </a:fld>
            <a:endParaRPr lang="fr-CA"/>
          </a:p>
        </p:txBody>
      </p:sp>
    </p:spTree>
    <p:extLst>
      <p:ext uri="{BB962C8B-B14F-4D97-AF65-F5344CB8AC3E}">
        <p14:creationId xmlns:p14="http://schemas.microsoft.com/office/powerpoint/2010/main" val="14367797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001BF94-CBF0-B841-A4B8-D9416A5AA9E5}"/>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 xmlns:a16="http://schemas.microsoft.com/office/drawing/2014/main" id="{532709C9-B0FF-7343-B64E-3A4D345D8F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779" y="115888"/>
            <a:ext cx="8532441" cy="6601030"/>
          </a:xfrm>
        </p:spPr>
      </p:pic>
      <p:sp>
        <p:nvSpPr>
          <p:cNvPr id="4" name="Espace réservé du numéro de diapositive 3">
            <a:extLst>
              <a:ext uri="{FF2B5EF4-FFF2-40B4-BE49-F238E27FC236}">
                <a16:creationId xmlns="" xmlns:a16="http://schemas.microsoft.com/office/drawing/2014/main" id="{957DE070-293B-564F-BE2F-75994A028758}"/>
              </a:ext>
            </a:extLst>
          </p:cNvPr>
          <p:cNvSpPr>
            <a:spLocks noGrp="1"/>
          </p:cNvSpPr>
          <p:nvPr>
            <p:ph type="sldNum" sz="quarter" idx="10"/>
          </p:nvPr>
        </p:nvSpPr>
        <p:spPr/>
        <p:txBody>
          <a:bodyPr/>
          <a:lstStyle/>
          <a:p>
            <a:pPr>
              <a:defRPr/>
            </a:pPr>
            <a:fld id="{D44F0D0B-0FEF-4C71-875B-36021E40AA03}" type="slidenum">
              <a:rPr lang="fr-CA" smtClean="0"/>
              <a:pPr>
                <a:defRPr/>
              </a:pPr>
              <a:t>17</a:t>
            </a:fld>
            <a:endParaRPr lang="fr-CA"/>
          </a:p>
        </p:txBody>
      </p:sp>
    </p:spTree>
    <p:extLst>
      <p:ext uri="{BB962C8B-B14F-4D97-AF65-F5344CB8AC3E}">
        <p14:creationId xmlns:p14="http://schemas.microsoft.com/office/powerpoint/2010/main" val="333927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Accréditation de groupe</a:t>
            </a:r>
          </a:p>
        </p:txBody>
      </p:sp>
      <p:sp>
        <p:nvSpPr>
          <p:cNvPr id="3" name="Espace réservé du contenu 2"/>
          <p:cNvSpPr>
            <a:spLocks noGrp="1"/>
          </p:cNvSpPr>
          <p:nvPr>
            <p:ph idx="1"/>
          </p:nvPr>
        </p:nvSpPr>
        <p:spPr/>
        <p:txBody>
          <a:bodyPr/>
          <a:lstStyle/>
          <a:p>
            <a:pPr marL="469900" lvl="1" indent="-457200"/>
            <a:r>
              <a:rPr lang="fr-CA" dirty="0"/>
              <a:t>Même entité juridique</a:t>
            </a:r>
          </a:p>
          <a:p>
            <a:pPr marL="827088" lvl="2" indent="-457200"/>
            <a:r>
              <a:rPr lang="fr-CA" dirty="0"/>
              <a:t>Un certificat d’accréditation par établissement </a:t>
            </a:r>
          </a:p>
          <a:p>
            <a:pPr marL="469900" lvl="1" indent="-457200"/>
            <a:r>
              <a:rPr lang="fr-CA" dirty="0"/>
              <a:t>Nécessite un SMQ unique</a:t>
            </a:r>
          </a:p>
          <a:p>
            <a:pPr marL="469900" lvl="1" indent="-457200"/>
            <a:r>
              <a:rPr lang="fr-CA" dirty="0"/>
              <a:t>Détermination des portées </a:t>
            </a:r>
          </a:p>
          <a:p>
            <a:pPr marL="469900" lvl="1" indent="-457200"/>
            <a:r>
              <a:rPr lang="fr-CA" dirty="0"/>
              <a:t>Toutes les visites d’une grappe se font en moins de 6 mois  </a:t>
            </a:r>
          </a:p>
          <a:p>
            <a:pPr marL="827088" lvl="2" indent="-457200"/>
            <a:r>
              <a:rPr lang="fr-CA" dirty="0"/>
              <a:t>Débute au serveur</a:t>
            </a:r>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18</a:t>
            </a:fld>
            <a:endParaRPr lang="fr-CA"/>
          </a:p>
        </p:txBody>
      </p:sp>
    </p:spTree>
    <p:extLst>
      <p:ext uri="{BB962C8B-B14F-4D97-AF65-F5344CB8AC3E}">
        <p14:creationId xmlns:p14="http://schemas.microsoft.com/office/powerpoint/2010/main" val="41022373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Concrètement?</a:t>
            </a:r>
          </a:p>
        </p:txBody>
      </p:sp>
    </p:spTree>
    <p:extLst>
      <p:ext uri="{BB962C8B-B14F-4D97-AF65-F5344CB8AC3E}">
        <p14:creationId xmlns:p14="http://schemas.microsoft.com/office/powerpoint/2010/main" val="2059338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fontScale="90000"/>
          </a:bodyPr>
          <a:lstStyle/>
          <a:p>
            <a:r>
              <a:rPr lang="fr-CA" dirty="0"/>
              <a:t>Quelles sont les implications </a:t>
            </a:r>
            <a:r>
              <a:rPr lang="fr-CA" dirty="0" smtClean="0"/>
              <a:t>concrètes d’un </a:t>
            </a:r>
            <a:r>
              <a:rPr lang="fr-CA" dirty="0"/>
              <a:t>changement vers ISO 15189?</a:t>
            </a:r>
            <a:endParaRPr lang="fr-FR" dirty="0"/>
          </a:p>
        </p:txBody>
      </p:sp>
    </p:spTree>
    <p:extLst>
      <p:ext uri="{BB962C8B-B14F-4D97-AF65-F5344CB8AC3E}">
        <p14:creationId xmlns:p14="http://schemas.microsoft.com/office/powerpoint/2010/main" val="2061719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custDataLst>
              <p:tags r:id="rId1"/>
            </p:custDataLst>
          </p:nvPr>
        </p:nvSpPr>
        <p:spPr/>
        <p:txBody>
          <a:bodyPr/>
          <a:lstStyle/>
          <a:p>
            <a:r>
              <a:rPr lang="fr-FR" dirty="0"/>
              <a:t>Quelques conséquences concrètes  </a:t>
            </a:r>
          </a:p>
        </p:txBody>
      </p:sp>
      <p:sp>
        <p:nvSpPr>
          <p:cNvPr id="3" name="Espace réservé du contenu 2"/>
          <p:cNvSpPr>
            <a:spLocks noGrp="1"/>
          </p:cNvSpPr>
          <p:nvPr>
            <p:ph idx="1"/>
            <p:custDataLst>
              <p:tags r:id="rId2"/>
            </p:custDataLst>
          </p:nvPr>
        </p:nvSpPr>
        <p:spPr/>
        <p:txBody>
          <a:bodyPr>
            <a:normAutofit lnSpcReduction="10000"/>
          </a:bodyPr>
          <a:lstStyle/>
          <a:p>
            <a:pPr marL="457200" lvl="1" indent="-457200">
              <a:buFont typeface="+mj-lt"/>
              <a:buAutoNum type="arabicPeriod"/>
            </a:pPr>
            <a:r>
              <a:rPr lang="fr-FR" dirty="0"/>
              <a:t>Qualification du personnel</a:t>
            </a:r>
          </a:p>
          <a:p>
            <a:pPr marL="457200" lvl="1" indent="-457200">
              <a:buFont typeface="+mj-lt"/>
              <a:buAutoNum type="arabicPeriod"/>
            </a:pPr>
            <a:r>
              <a:rPr lang="fr-FR" dirty="0"/>
              <a:t>Vérification et validation  </a:t>
            </a:r>
          </a:p>
          <a:p>
            <a:pPr marL="457200" lvl="1" indent="-457200">
              <a:buFont typeface="+mj-lt"/>
              <a:buAutoNum type="arabicPeriod"/>
            </a:pPr>
            <a:r>
              <a:rPr lang="fr-FR" dirty="0"/>
              <a:t>Rétroactions et réclamations</a:t>
            </a:r>
          </a:p>
          <a:p>
            <a:pPr marL="457200" lvl="1" indent="-457200">
              <a:buFont typeface="+mj-lt"/>
              <a:buAutoNum type="arabicPeriod"/>
            </a:pPr>
            <a:r>
              <a:rPr lang="fr-FR" dirty="0"/>
              <a:t>Non-conformités et actions correctives et préventives</a:t>
            </a:r>
          </a:p>
          <a:p>
            <a:pPr marL="457200" lvl="1" indent="-457200">
              <a:buFont typeface="+mj-lt"/>
              <a:buAutoNum type="arabicPeriod"/>
            </a:pPr>
            <a:r>
              <a:rPr lang="fr-FR" dirty="0"/>
              <a:t>Maitrise des changements</a:t>
            </a:r>
          </a:p>
          <a:p>
            <a:pPr marL="457200" lvl="1" indent="-457200">
              <a:buFont typeface="+mj-lt"/>
              <a:buAutoNum type="arabicPeriod"/>
            </a:pPr>
            <a:r>
              <a:rPr lang="fr-FR" dirty="0"/>
              <a:t>Audits internes</a:t>
            </a:r>
          </a:p>
          <a:p>
            <a:pPr marL="457200" lvl="1" indent="-457200">
              <a:buFont typeface="+mj-lt"/>
              <a:buAutoNum type="arabicPeriod"/>
            </a:pPr>
            <a:r>
              <a:rPr lang="fr-FR" dirty="0"/>
              <a:t>Revue de direction </a:t>
            </a:r>
          </a:p>
          <a:p>
            <a:pPr marL="457200" lvl="1" indent="-457200">
              <a:buFont typeface="+mj-lt"/>
              <a:buAutoNum type="arabicPeriod"/>
            </a:pPr>
            <a:r>
              <a:rPr lang="fr-FR" dirty="0"/>
              <a:t>Autres impacts opérationnels </a:t>
            </a:r>
          </a:p>
          <a:p>
            <a:pPr marL="457200" lvl="1" indent="-457200">
              <a:buFont typeface="+mj-lt"/>
              <a:buAutoNum type="arabicPeriod"/>
            </a:pPr>
            <a:r>
              <a:rPr lang="fr-FR" dirty="0"/>
              <a:t>Mythes</a:t>
            </a:r>
          </a:p>
          <a:p>
            <a:endParaRPr lang="fr-FR" dirty="0"/>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20</a:t>
            </a:fld>
            <a:endParaRPr lang="fr-CA"/>
          </a:p>
        </p:txBody>
      </p:sp>
    </p:spTree>
    <p:extLst>
      <p:ext uri="{BB962C8B-B14F-4D97-AF65-F5344CB8AC3E}">
        <p14:creationId xmlns:p14="http://schemas.microsoft.com/office/powerpoint/2010/main" val="1472018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276873"/>
            <a:ext cx="7200800" cy="1362075"/>
          </a:xfrm>
        </p:spPr>
        <p:txBody>
          <a:bodyPr>
            <a:normAutofit/>
          </a:bodyPr>
          <a:lstStyle/>
          <a:p>
            <a:pPr lvl="1"/>
            <a:r>
              <a:rPr lang="fr-FR" b="1" dirty="0">
                <a:latin typeface="Arial" charset="0"/>
                <a:ea typeface="Arial" charset="0"/>
                <a:cs typeface="Arial" charset="0"/>
              </a:rPr>
              <a:t>Qualification du personnel</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a:t>
            </a:r>
          </a:p>
          <a:p>
            <a:r>
              <a:rPr lang="fr-CA" sz="2400" b="1" i="1" dirty="0">
                <a:solidFill>
                  <a:schemeClr val="bg1">
                    <a:lumMod val="65000"/>
                  </a:schemeClr>
                </a:solidFill>
              </a:rPr>
              <a:t>vers ISO-15189</a:t>
            </a:r>
          </a:p>
        </p:txBody>
      </p:sp>
      <p:sp>
        <p:nvSpPr>
          <p:cNvPr id="4" name="ZoneTexte 3"/>
          <p:cNvSpPr txBox="1"/>
          <p:nvPr>
            <p:custDataLst>
              <p:tags r:id="rId3"/>
            </p:custDataLst>
          </p:nvPr>
        </p:nvSpPr>
        <p:spPr>
          <a:xfrm>
            <a:off x="395536" y="1916832"/>
            <a:ext cx="648072" cy="1277273"/>
          </a:xfrm>
          <a:prstGeom prst="rect">
            <a:avLst/>
          </a:prstGeom>
          <a:noFill/>
        </p:spPr>
        <p:txBody>
          <a:bodyPr wrap="square" rtlCol="0">
            <a:spAutoFit/>
          </a:bodyPr>
          <a:lstStyle/>
          <a:p>
            <a:r>
              <a:rPr lang="fr-CA" sz="7700" b="1" dirty="0"/>
              <a:t>1</a:t>
            </a:r>
          </a:p>
        </p:txBody>
      </p:sp>
    </p:spTree>
    <p:extLst>
      <p:ext uri="{BB962C8B-B14F-4D97-AF65-F5344CB8AC3E}">
        <p14:creationId xmlns:p14="http://schemas.microsoft.com/office/powerpoint/2010/main" val="3390243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Qualification du personnel</a:t>
            </a:r>
          </a:p>
        </p:txBody>
      </p:sp>
      <p:sp>
        <p:nvSpPr>
          <p:cNvPr id="3" name="Espace réservé du contenu 2"/>
          <p:cNvSpPr>
            <a:spLocks noGrp="1"/>
          </p:cNvSpPr>
          <p:nvPr>
            <p:ph idx="1"/>
            <p:custDataLst>
              <p:tags r:id="rId2"/>
            </p:custDataLst>
          </p:nvPr>
        </p:nvSpPr>
        <p:spPr/>
        <p:txBody>
          <a:bodyPr/>
          <a:lstStyle/>
          <a:p>
            <a:pPr marL="0" lvl="1" indent="0">
              <a:buNone/>
            </a:pPr>
            <a:r>
              <a:rPr lang="fr-CA" sz="2800" dirty="0"/>
              <a:t>La qualité du service est assurée par:</a:t>
            </a:r>
          </a:p>
          <a:p>
            <a:pPr marL="0" lvl="1" indent="0">
              <a:buNone/>
            </a:pPr>
            <a:endParaRPr lang="fr-CA" dirty="0"/>
          </a:p>
          <a:p>
            <a:pPr lvl="2">
              <a:buClr>
                <a:schemeClr val="accent6">
                  <a:lumMod val="75000"/>
                </a:schemeClr>
              </a:buClr>
            </a:pPr>
            <a:r>
              <a:rPr lang="fr-CA" sz="2800" dirty="0"/>
              <a:t>du personnel qualifié;</a:t>
            </a:r>
          </a:p>
          <a:p>
            <a:pPr lvl="2">
              <a:buClr>
                <a:schemeClr val="accent6">
                  <a:lumMod val="75000"/>
                </a:schemeClr>
              </a:buClr>
            </a:pPr>
            <a:r>
              <a:rPr lang="fr-CA" sz="2800" dirty="0"/>
              <a:t>du personnel ayant une formation appropriée;</a:t>
            </a:r>
          </a:p>
          <a:p>
            <a:pPr lvl="2">
              <a:buClr>
                <a:schemeClr val="accent6">
                  <a:lumMod val="75000"/>
                </a:schemeClr>
              </a:buClr>
            </a:pPr>
            <a:r>
              <a:rPr lang="fr-CA" sz="2800" dirty="0"/>
              <a:t>du personnel en nombre suffisant;</a:t>
            </a:r>
          </a:p>
          <a:p>
            <a:pPr lvl="2">
              <a:buClr>
                <a:schemeClr val="accent6">
                  <a:lumMod val="75000"/>
                </a:schemeClr>
              </a:buClr>
            </a:pPr>
            <a:r>
              <a:rPr lang="fr-CA" sz="2800" dirty="0"/>
              <a:t>une formation continue du personnel.</a:t>
            </a:r>
          </a:p>
          <a:p>
            <a:pPr marL="0" lvl="1" indent="0">
              <a:buNone/>
            </a:pPr>
            <a:endParaRPr lang="fr-CA" dirty="0"/>
          </a:p>
          <a:p>
            <a:pPr lvl="1"/>
            <a:endParaRPr lang="fr-FR" dirty="0"/>
          </a:p>
        </p:txBody>
      </p:sp>
      <p:sp>
        <p:nvSpPr>
          <p:cNvPr id="4" name="Espace réservé du numéro de diapositive 3"/>
          <p:cNvSpPr>
            <a:spLocks noGrp="1"/>
          </p:cNvSpPr>
          <p:nvPr>
            <p:ph type="sldNum" sz="quarter" idx="10"/>
            <p:custDataLst>
              <p:tags r:id="rId3"/>
            </p:custDataLst>
          </p:nvPr>
        </p:nvSpPr>
        <p:spPr/>
        <p:txBody>
          <a:bodyPr/>
          <a:lstStyle/>
          <a:p>
            <a:fld id="{00BA8EDE-6DC9-4F99-B0F4-25DFD083338C}" type="slidenum">
              <a:rPr lang="fr-FR" smtClean="0"/>
              <a:pPr/>
              <a:t>22</a:t>
            </a:fld>
            <a:endParaRPr lang="fr-FR"/>
          </a:p>
        </p:txBody>
      </p:sp>
    </p:spTree>
    <p:extLst>
      <p:ext uri="{BB962C8B-B14F-4D97-AF65-F5344CB8AC3E}">
        <p14:creationId xmlns:p14="http://schemas.microsoft.com/office/powerpoint/2010/main" val="2077993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custDataLst>
              <p:tags r:id="rId1"/>
            </p:custDataLst>
          </p:nvPr>
        </p:nvSpPr>
        <p:spPr/>
        <p:txBody>
          <a:bodyPr/>
          <a:lstStyle/>
          <a:p>
            <a:r>
              <a:rPr lang="fr-FR" dirty="0"/>
              <a:t>Compétences</a:t>
            </a:r>
          </a:p>
        </p:txBody>
      </p:sp>
      <p:sp>
        <p:nvSpPr>
          <p:cNvPr id="3" name="Espace réservé du contenu 2"/>
          <p:cNvSpPr>
            <a:spLocks noGrp="1"/>
          </p:cNvSpPr>
          <p:nvPr>
            <p:ph idx="1"/>
            <p:custDataLst>
              <p:tags r:id="rId2"/>
            </p:custDataLst>
          </p:nvPr>
        </p:nvSpPr>
        <p:spPr/>
        <p:txBody>
          <a:bodyPr>
            <a:normAutofit/>
          </a:bodyPr>
          <a:lstStyle/>
          <a:p>
            <a:pPr marL="0" lvl="1" indent="0">
              <a:buNone/>
            </a:pPr>
            <a:r>
              <a:rPr lang="fr-FR" sz="2800" dirty="0"/>
              <a:t>ISO 5.1.6 </a:t>
            </a:r>
          </a:p>
          <a:p>
            <a:pPr marL="0" lvl="1" indent="0">
              <a:buNone/>
            </a:pPr>
            <a:r>
              <a:rPr lang="fr-FR" sz="2800" dirty="0"/>
              <a:t>Le laboratoire doit évaluer la compétence de </a:t>
            </a:r>
            <a:r>
              <a:rPr lang="fr-FR" sz="2800" u="sng" dirty="0"/>
              <a:t>chaque personne</a:t>
            </a:r>
            <a:r>
              <a:rPr lang="fr-FR" sz="2800" dirty="0"/>
              <a:t>:</a:t>
            </a:r>
          </a:p>
          <a:p>
            <a:pPr lvl="2">
              <a:buClr>
                <a:schemeClr val="accent6">
                  <a:lumMod val="75000"/>
                </a:schemeClr>
              </a:buClr>
            </a:pPr>
            <a:r>
              <a:rPr lang="fr-FR" sz="2800" dirty="0"/>
              <a:t>Tâches </a:t>
            </a:r>
            <a:r>
              <a:rPr lang="fr-FR" sz="2800" dirty="0" smtClean="0"/>
              <a:t>techniques au laboratoire </a:t>
            </a:r>
          </a:p>
          <a:p>
            <a:pPr lvl="2">
              <a:buClr>
                <a:schemeClr val="accent6">
                  <a:lumMod val="75000"/>
                </a:schemeClr>
              </a:buClr>
            </a:pPr>
            <a:r>
              <a:rPr lang="fr-FR" sz="2800" dirty="0" smtClean="0"/>
              <a:t>Tâches connexes (réception, prélèvements, ADBD, etc…)</a:t>
            </a:r>
          </a:p>
          <a:p>
            <a:pPr lvl="2">
              <a:buClr>
                <a:schemeClr val="accent6">
                  <a:lumMod val="75000"/>
                </a:schemeClr>
              </a:buClr>
            </a:pPr>
            <a:r>
              <a:rPr lang="fr-FR" sz="2800" dirty="0" smtClean="0"/>
              <a:t>Tâches de gestion  </a:t>
            </a:r>
            <a:endParaRPr lang="fr-FR" sz="2800" dirty="0"/>
          </a:p>
          <a:p>
            <a:pPr lvl="1">
              <a:buClr>
                <a:schemeClr val="accent6">
                  <a:lumMod val="75000"/>
                </a:schemeClr>
              </a:buClr>
            </a:pPr>
            <a:r>
              <a:rPr lang="fr-FR" sz="2800" dirty="0" smtClean="0"/>
              <a:t>Intervalles </a:t>
            </a:r>
            <a:r>
              <a:rPr lang="fr-FR" sz="2800" dirty="0"/>
              <a:t>réguliers</a:t>
            </a:r>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23</a:t>
            </a:fld>
            <a:endParaRPr lang="fr-CA"/>
          </a:p>
        </p:txBody>
      </p:sp>
    </p:spTree>
    <p:extLst>
      <p:ext uri="{BB962C8B-B14F-4D97-AF65-F5344CB8AC3E}">
        <p14:creationId xmlns:p14="http://schemas.microsoft.com/office/powerpoint/2010/main" val="1969982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custDataLst>
              <p:tags r:id="rId1"/>
            </p:custDataLst>
          </p:nvPr>
        </p:nvSpPr>
        <p:spPr/>
        <p:txBody>
          <a:bodyPr/>
          <a:lstStyle/>
          <a:p>
            <a:r>
              <a:rPr lang="fr-FR" dirty="0"/>
              <a:t>Performance </a:t>
            </a:r>
          </a:p>
        </p:txBody>
      </p:sp>
      <p:sp>
        <p:nvSpPr>
          <p:cNvPr id="3" name="Espace réservé du contenu 2"/>
          <p:cNvSpPr>
            <a:spLocks noGrp="1"/>
          </p:cNvSpPr>
          <p:nvPr>
            <p:ph idx="1"/>
            <p:custDataLst>
              <p:tags r:id="rId2"/>
            </p:custDataLst>
          </p:nvPr>
        </p:nvSpPr>
        <p:spPr/>
        <p:txBody>
          <a:bodyPr>
            <a:normAutofit/>
          </a:bodyPr>
          <a:lstStyle/>
          <a:p>
            <a:pPr marL="0" lvl="1" indent="0">
              <a:buNone/>
            </a:pPr>
            <a:r>
              <a:rPr lang="fr-CA" dirty="0"/>
              <a:t>ISO 5.1.7 </a:t>
            </a:r>
          </a:p>
          <a:p>
            <a:pPr marL="0" lvl="1" indent="0">
              <a:buNone/>
            </a:pPr>
            <a:r>
              <a:rPr lang="fr-CA" dirty="0"/>
              <a:t>Le laboratoire doit assurer la revue des performances du personnel:</a:t>
            </a:r>
          </a:p>
          <a:p>
            <a:pPr lvl="2">
              <a:buClr>
                <a:schemeClr val="accent6">
                  <a:lumMod val="75000"/>
                </a:schemeClr>
              </a:buClr>
            </a:pPr>
            <a:r>
              <a:rPr lang="fr-CA" dirty="0"/>
              <a:t>Besoins du laboratoire </a:t>
            </a:r>
          </a:p>
          <a:p>
            <a:pPr lvl="2">
              <a:buClr>
                <a:schemeClr val="accent6">
                  <a:lumMod val="75000"/>
                </a:schemeClr>
              </a:buClr>
            </a:pPr>
            <a:r>
              <a:rPr lang="fr-CA" dirty="0"/>
              <a:t>Besoins de la personne </a:t>
            </a:r>
          </a:p>
          <a:p>
            <a:pPr lvl="2">
              <a:buClr>
                <a:schemeClr val="accent6">
                  <a:lumMod val="75000"/>
                </a:schemeClr>
              </a:buClr>
            </a:pPr>
            <a:r>
              <a:rPr lang="fr-CA" dirty="0"/>
              <a:t>Qualité des prestations </a:t>
            </a:r>
          </a:p>
          <a:p>
            <a:pPr lvl="2">
              <a:buClr>
                <a:schemeClr val="accent6">
                  <a:lumMod val="75000"/>
                </a:schemeClr>
              </a:buClr>
            </a:pPr>
            <a:r>
              <a:rPr lang="fr-CA" dirty="0"/>
              <a:t>Encourager les relations de travail productives.</a:t>
            </a:r>
          </a:p>
          <a:p>
            <a:pPr lvl="1"/>
            <a:endParaRPr lang="fr-FR" dirty="0"/>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24</a:t>
            </a:fld>
            <a:endParaRPr lang="fr-CA"/>
          </a:p>
        </p:txBody>
      </p:sp>
    </p:spTree>
    <p:extLst>
      <p:ext uri="{BB962C8B-B14F-4D97-AF65-F5344CB8AC3E}">
        <p14:creationId xmlns:p14="http://schemas.microsoft.com/office/powerpoint/2010/main" val="317530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CA" dirty="0"/>
              <a:t>Formation continue </a:t>
            </a:r>
            <a:br>
              <a:rPr lang="fr-CA" dirty="0"/>
            </a:br>
            <a:r>
              <a:rPr lang="fr-CA" dirty="0"/>
              <a:t>et développement professionnel</a:t>
            </a:r>
            <a:endParaRPr lang="fr-FR" dirty="0"/>
          </a:p>
        </p:txBody>
      </p:sp>
      <p:sp>
        <p:nvSpPr>
          <p:cNvPr id="3" name="Espace réservé du contenu 2"/>
          <p:cNvSpPr>
            <a:spLocks noGrp="1"/>
          </p:cNvSpPr>
          <p:nvPr>
            <p:ph idx="1"/>
            <p:custDataLst>
              <p:tags r:id="rId1"/>
            </p:custDataLst>
          </p:nvPr>
        </p:nvSpPr>
        <p:spPr/>
        <p:txBody>
          <a:bodyPr/>
          <a:lstStyle/>
          <a:p>
            <a:pPr lvl="1"/>
            <a:r>
              <a:rPr lang="fr-FR" dirty="0"/>
              <a:t>ISO 5.1.8</a:t>
            </a:r>
            <a:endParaRPr lang="fr-CA" dirty="0"/>
          </a:p>
          <a:p>
            <a:pPr lvl="1"/>
            <a:r>
              <a:rPr lang="fr-CA" dirty="0"/>
              <a:t>Un programme de </a:t>
            </a:r>
            <a:r>
              <a:rPr lang="fr-CA" b="1" dirty="0"/>
              <a:t>formation continue </a:t>
            </a:r>
            <a:r>
              <a:rPr lang="fr-CA" dirty="0"/>
              <a:t>doit être </a:t>
            </a:r>
            <a:r>
              <a:rPr lang="fr-CA" u="sng" dirty="0"/>
              <a:t>mis à la disposition</a:t>
            </a:r>
            <a:r>
              <a:rPr lang="fr-CA" dirty="0"/>
              <a:t> du personnel </a:t>
            </a:r>
          </a:p>
          <a:p>
            <a:pPr lvl="3"/>
            <a:r>
              <a:rPr lang="fr-CA" dirty="0"/>
              <a:t>Technique</a:t>
            </a:r>
          </a:p>
          <a:p>
            <a:pPr lvl="3"/>
            <a:r>
              <a:rPr lang="fr-CA" dirty="0"/>
              <a:t>Management </a:t>
            </a:r>
          </a:p>
          <a:p>
            <a:pPr lvl="2"/>
            <a:r>
              <a:rPr lang="fr-CA" dirty="0"/>
              <a:t>Le personnel doit y participer </a:t>
            </a:r>
          </a:p>
          <a:p>
            <a:pPr lvl="2"/>
            <a:r>
              <a:rPr lang="fr-CA" dirty="0"/>
              <a:t>L’efficacité doit être revue périodiquement </a:t>
            </a:r>
          </a:p>
          <a:p>
            <a:pPr lvl="1"/>
            <a:r>
              <a:rPr lang="fr-CA" dirty="0"/>
              <a:t>Le personnel doit participer à des programmes réguliers de </a:t>
            </a:r>
            <a:r>
              <a:rPr lang="fr-CA" b="1" dirty="0"/>
              <a:t>développement professionnel </a:t>
            </a:r>
          </a:p>
          <a:p>
            <a:pPr lvl="1"/>
            <a:endParaRPr lang="fr-FR" dirty="0"/>
          </a:p>
        </p:txBody>
      </p:sp>
      <p:sp>
        <p:nvSpPr>
          <p:cNvPr id="4" name="Espace réservé du numéro de diapositive 3"/>
          <p:cNvSpPr>
            <a:spLocks noGrp="1"/>
          </p:cNvSpPr>
          <p:nvPr>
            <p:ph type="sldNum" sz="quarter" idx="10"/>
            <p:custDataLst>
              <p:tags r:id="rId2"/>
            </p:custDataLst>
          </p:nvPr>
        </p:nvSpPr>
        <p:spPr/>
        <p:txBody>
          <a:bodyPr/>
          <a:lstStyle/>
          <a:p>
            <a:fld id="{D44F0D0B-0FEF-4C71-875B-36021E40AA03}" type="slidenum">
              <a:rPr lang="fr-CA" smtClean="0"/>
              <a:pPr/>
              <a:t>25</a:t>
            </a:fld>
            <a:endParaRPr lang="fr-CA"/>
          </a:p>
        </p:txBody>
      </p:sp>
    </p:spTree>
    <p:extLst>
      <p:ext uri="{BB962C8B-B14F-4D97-AF65-F5344CB8AC3E}">
        <p14:creationId xmlns:p14="http://schemas.microsoft.com/office/powerpoint/2010/main" val="717632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p:cNvSpPr>
            <a:spLocks noGrp="1"/>
          </p:cNvSpPr>
          <p:nvPr>
            <p:ph idx="1"/>
            <p:custDataLst>
              <p:tags r:id="rId1"/>
            </p:custDataLst>
          </p:nvPr>
        </p:nvSpPr>
        <p:spPr>
          <a:xfrm>
            <a:off x="467544" y="1628800"/>
            <a:ext cx="8229600" cy="4525962"/>
          </a:xfrm>
        </p:spPr>
        <p:txBody>
          <a:bodyPr/>
          <a:lstStyle/>
          <a:p>
            <a:pPr marL="12700" lvl="1" indent="0" algn="ctr">
              <a:buNone/>
            </a:pPr>
            <a:r>
              <a:rPr lang="fr-CA" dirty="0"/>
              <a:t>Actions concrètes pour ISO</a:t>
            </a:r>
          </a:p>
          <a:p>
            <a:pPr marL="12700" lvl="1" indent="0">
              <a:buNone/>
            </a:pPr>
            <a:endParaRPr lang="fr-CA" dirty="0"/>
          </a:p>
          <a:p>
            <a:pPr marL="12700" lvl="1" indent="0">
              <a:buNone/>
            </a:pPr>
            <a:endParaRPr lang="fr-CA" dirty="0"/>
          </a:p>
        </p:txBody>
      </p:sp>
      <p:sp>
        <p:nvSpPr>
          <p:cNvPr id="2" name="Titre 1"/>
          <p:cNvSpPr>
            <a:spLocks noGrp="1"/>
          </p:cNvSpPr>
          <p:nvPr>
            <p:ph type="title"/>
            <p:custDataLst>
              <p:tags r:id="rId2"/>
            </p:custDataLst>
          </p:nvPr>
        </p:nvSpPr>
        <p:spPr/>
        <p:txBody>
          <a:bodyPr/>
          <a:lstStyle/>
          <a:p>
            <a:r>
              <a:rPr lang="fr-FR" dirty="0"/>
              <a:t>Qualification du personnel </a:t>
            </a: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26</a:t>
            </a:fld>
            <a:endParaRPr lang="fr-CA"/>
          </a:p>
        </p:txBody>
      </p:sp>
      <p:sp>
        <p:nvSpPr>
          <p:cNvPr id="6" name="ZoneTexte 5"/>
          <p:cNvSpPr txBox="1"/>
          <p:nvPr>
            <p:custDataLst>
              <p:tags r:id="rId4"/>
            </p:custDataLst>
          </p:nvPr>
        </p:nvSpPr>
        <p:spPr>
          <a:xfrm>
            <a:off x="611560" y="2636912"/>
            <a:ext cx="7704856" cy="2954655"/>
          </a:xfrm>
          <a:prstGeom prst="rect">
            <a:avLst/>
          </a:prstGeom>
          <a:solidFill>
            <a:srgbClr val="93CDDD"/>
          </a:solidFill>
        </p:spPr>
        <p:txBody>
          <a:bodyPr wrap="square" rtlCol="0">
            <a:spAutoFit/>
          </a:bodyPr>
          <a:lstStyle/>
          <a:p>
            <a:pPr algn="ctr"/>
            <a:endParaRPr lang="fr-FR" dirty="0"/>
          </a:p>
          <a:p>
            <a:pPr algn="ctr"/>
            <a:r>
              <a:rPr lang="fr-FR" sz="2800" dirty="0"/>
              <a:t>Consolider le suivi des compétences</a:t>
            </a:r>
          </a:p>
          <a:p>
            <a:pPr algn="ctr"/>
            <a:endParaRPr lang="fr-FR" sz="2800" dirty="0"/>
          </a:p>
          <a:p>
            <a:pPr algn="ctr"/>
            <a:r>
              <a:rPr lang="fr-FR" sz="2800" dirty="0"/>
              <a:t>Développer la revue de performance</a:t>
            </a:r>
          </a:p>
          <a:p>
            <a:pPr algn="ctr"/>
            <a:endParaRPr lang="fr-FR" sz="2800" dirty="0"/>
          </a:p>
          <a:p>
            <a:pPr algn="ctr"/>
            <a:r>
              <a:rPr lang="fr-FR" sz="2800" dirty="0"/>
              <a:t>Mettre en disposition une formation continue</a:t>
            </a:r>
          </a:p>
          <a:p>
            <a:pPr algn="ctr"/>
            <a:endParaRPr lang="fr-FR" sz="2800" dirty="0"/>
          </a:p>
        </p:txBody>
      </p:sp>
    </p:spTree>
    <p:extLst>
      <p:ext uri="{BB962C8B-B14F-4D97-AF65-F5344CB8AC3E}">
        <p14:creationId xmlns:p14="http://schemas.microsoft.com/office/powerpoint/2010/main" val="290903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276873"/>
            <a:ext cx="7200800" cy="1362075"/>
          </a:xfrm>
        </p:spPr>
        <p:txBody>
          <a:bodyPr>
            <a:normAutofit/>
          </a:bodyPr>
          <a:lstStyle/>
          <a:p>
            <a:pPr lvl="1"/>
            <a:r>
              <a:rPr lang="fr-FR" b="1" dirty="0">
                <a:latin typeface="Arial" charset="0"/>
                <a:ea typeface="Arial" charset="0"/>
                <a:cs typeface="Arial" charset="0"/>
              </a:rPr>
              <a:t>Sélection, vérification et validation des procédures analytiques</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a:t>
            </a:r>
          </a:p>
          <a:p>
            <a:r>
              <a:rPr lang="fr-CA" sz="2400" b="1" i="1" dirty="0">
                <a:solidFill>
                  <a:schemeClr val="bg1">
                    <a:lumMod val="65000"/>
                  </a:schemeClr>
                </a:solidFill>
              </a:rPr>
              <a:t>vers ISO-15189</a:t>
            </a:r>
          </a:p>
        </p:txBody>
      </p:sp>
      <p:sp>
        <p:nvSpPr>
          <p:cNvPr id="4" name="ZoneTexte 3"/>
          <p:cNvSpPr txBox="1"/>
          <p:nvPr>
            <p:custDataLst>
              <p:tags r:id="rId3"/>
            </p:custDataLst>
          </p:nvPr>
        </p:nvSpPr>
        <p:spPr>
          <a:xfrm>
            <a:off x="395536" y="2132856"/>
            <a:ext cx="648072" cy="1277273"/>
          </a:xfrm>
          <a:prstGeom prst="rect">
            <a:avLst/>
          </a:prstGeom>
          <a:noFill/>
        </p:spPr>
        <p:txBody>
          <a:bodyPr wrap="square" rtlCol="0">
            <a:spAutoFit/>
          </a:bodyPr>
          <a:lstStyle/>
          <a:p>
            <a:r>
              <a:rPr lang="fr-CA" sz="7700" b="1" dirty="0"/>
              <a:t>2</a:t>
            </a:r>
          </a:p>
        </p:txBody>
      </p:sp>
    </p:spTree>
    <p:extLst>
      <p:ext uri="{BB962C8B-B14F-4D97-AF65-F5344CB8AC3E}">
        <p14:creationId xmlns:p14="http://schemas.microsoft.com/office/powerpoint/2010/main" val="3627861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Vérification</a:t>
            </a:r>
            <a:endParaRPr lang="fr-FR" dirty="0"/>
          </a:p>
        </p:txBody>
      </p:sp>
      <p:sp>
        <p:nvSpPr>
          <p:cNvPr id="3" name="Espace réservé du contenu 2"/>
          <p:cNvSpPr>
            <a:spLocks noGrp="1"/>
          </p:cNvSpPr>
          <p:nvPr>
            <p:ph idx="1"/>
            <p:custDataLst>
              <p:tags r:id="rId2"/>
            </p:custDataLst>
          </p:nvPr>
        </p:nvSpPr>
        <p:spPr/>
        <p:txBody>
          <a:bodyPr>
            <a:normAutofit/>
          </a:bodyPr>
          <a:lstStyle/>
          <a:p>
            <a:pPr lvl="1"/>
            <a:r>
              <a:rPr lang="fr-CA" dirty="0" smtClean="0"/>
              <a:t>Confirmation, par des preuves tangibles, que les exigences spécifiées ont été satisfaites.</a:t>
            </a:r>
          </a:p>
          <a:p>
            <a:pPr lvl="1"/>
            <a:r>
              <a:rPr lang="fr-FR" dirty="0" smtClean="0"/>
              <a:t>Méthode normalisée</a:t>
            </a:r>
          </a:p>
          <a:p>
            <a:pPr lvl="2"/>
            <a:r>
              <a:rPr lang="fr-FR" dirty="0" smtClean="0"/>
              <a:t>Analyse Santé </a:t>
            </a:r>
            <a:r>
              <a:rPr lang="fr-FR" dirty="0"/>
              <a:t>Canada </a:t>
            </a:r>
            <a:r>
              <a:rPr lang="fr-FR" dirty="0" smtClean="0"/>
              <a:t>effectuée </a:t>
            </a:r>
            <a:r>
              <a:rPr lang="fr-FR" dirty="0"/>
              <a:t>sans modification. </a:t>
            </a:r>
          </a:p>
          <a:p>
            <a:pPr lvl="2"/>
            <a:r>
              <a:rPr lang="fr-CA" dirty="0" smtClean="0"/>
              <a:t>Méthode </a:t>
            </a:r>
            <a:r>
              <a:rPr lang="fr-CA" dirty="0"/>
              <a:t>d’analyse </a:t>
            </a:r>
            <a:r>
              <a:rPr lang="fr-CA" dirty="0" smtClean="0"/>
              <a:t>validée</a:t>
            </a:r>
            <a:r>
              <a:rPr lang="fr-CA" dirty="0"/>
              <a:t>, </a:t>
            </a:r>
            <a:r>
              <a:rPr lang="fr-CA" u="sng" dirty="0"/>
              <a:t>accompagnée des données complètes de validation</a:t>
            </a:r>
            <a:r>
              <a:rPr lang="fr-CA" dirty="0"/>
              <a:t>;   </a:t>
            </a:r>
          </a:p>
          <a:p>
            <a:pPr lvl="1"/>
            <a:endParaRPr lang="fr-FR" dirty="0" smtClean="0"/>
          </a:p>
          <a:p>
            <a:pPr lvl="1"/>
            <a:endParaRPr lang="fr-FR" dirty="0"/>
          </a:p>
        </p:txBody>
      </p:sp>
      <p:sp>
        <p:nvSpPr>
          <p:cNvPr id="4" name="Espace réservé du numéro de diapositive 3"/>
          <p:cNvSpPr>
            <a:spLocks noGrp="1"/>
          </p:cNvSpPr>
          <p:nvPr>
            <p:ph type="sldNum" sz="quarter" idx="4294967295"/>
            <p:custDataLst>
              <p:tags r:id="rId3"/>
            </p:custDataLst>
          </p:nvPr>
        </p:nvSpPr>
        <p:spPr>
          <a:xfrm>
            <a:off x="-62225" y="5730193"/>
            <a:ext cx="442393" cy="273844"/>
          </a:xfrm>
          <a:prstGeom prst="rect">
            <a:avLst/>
          </a:prstGeom>
        </p:spPr>
        <p:txBody>
          <a:bodyPr/>
          <a:lstStyle/>
          <a:p>
            <a:fld id="{00BA8EDE-6DC9-4F99-B0F4-25DFD083338C}" type="slidenum">
              <a:rPr lang="fr-FR" smtClean="0"/>
              <a:pPr/>
              <a:t>28</a:t>
            </a:fld>
            <a:endParaRPr lang="fr-FR" dirty="0"/>
          </a:p>
        </p:txBody>
      </p:sp>
    </p:spTree>
    <p:extLst>
      <p:ext uri="{BB962C8B-B14F-4D97-AF65-F5344CB8AC3E}">
        <p14:creationId xmlns:p14="http://schemas.microsoft.com/office/powerpoint/2010/main" val="2770909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smtClean="0"/>
              <a:t>Validation</a:t>
            </a:r>
            <a:endParaRPr lang="fr-FR" dirty="0"/>
          </a:p>
        </p:txBody>
      </p:sp>
      <p:sp>
        <p:nvSpPr>
          <p:cNvPr id="3" name="Espace réservé du contenu 2"/>
          <p:cNvSpPr>
            <a:spLocks noGrp="1"/>
          </p:cNvSpPr>
          <p:nvPr>
            <p:ph idx="1"/>
            <p:custDataLst>
              <p:tags r:id="rId2"/>
            </p:custDataLst>
          </p:nvPr>
        </p:nvSpPr>
        <p:spPr/>
        <p:txBody>
          <a:bodyPr>
            <a:normAutofit fontScale="92500" lnSpcReduction="10000"/>
          </a:bodyPr>
          <a:lstStyle/>
          <a:p>
            <a:pPr marL="0" lvl="1" indent="0">
              <a:buNone/>
            </a:pPr>
            <a:r>
              <a:rPr lang="fr-CA" dirty="0"/>
              <a:t>Détermination de paramètres </a:t>
            </a:r>
            <a:r>
              <a:rPr lang="fr-CA" dirty="0" smtClean="0"/>
              <a:t>tels que:</a:t>
            </a:r>
            <a:endParaRPr lang="fr-CA" dirty="0"/>
          </a:p>
          <a:p>
            <a:pPr lvl="2">
              <a:buClr>
                <a:schemeClr val="accent6">
                  <a:lumMod val="75000"/>
                </a:schemeClr>
              </a:buClr>
            </a:pPr>
            <a:r>
              <a:rPr lang="fr-FR" dirty="0"/>
              <a:t>Spécificité</a:t>
            </a:r>
          </a:p>
          <a:p>
            <a:pPr lvl="2">
              <a:buClr>
                <a:schemeClr val="accent6">
                  <a:lumMod val="75000"/>
                </a:schemeClr>
              </a:buClr>
            </a:pPr>
            <a:r>
              <a:rPr lang="fr-FR" dirty="0"/>
              <a:t>Sensibilité</a:t>
            </a:r>
          </a:p>
          <a:p>
            <a:pPr lvl="2">
              <a:buClr>
                <a:schemeClr val="accent6">
                  <a:lumMod val="75000"/>
                </a:schemeClr>
              </a:buClr>
            </a:pPr>
            <a:r>
              <a:rPr lang="fr-FR" dirty="0"/>
              <a:t>Justesse</a:t>
            </a:r>
          </a:p>
          <a:p>
            <a:pPr lvl="2">
              <a:buClr>
                <a:schemeClr val="accent6">
                  <a:lumMod val="75000"/>
                </a:schemeClr>
              </a:buClr>
            </a:pPr>
            <a:r>
              <a:rPr lang="fr-FR" dirty="0"/>
              <a:t>Limite de détection, de quantification</a:t>
            </a:r>
          </a:p>
          <a:p>
            <a:pPr lvl="2">
              <a:buClr>
                <a:schemeClr val="accent6">
                  <a:lumMod val="75000"/>
                </a:schemeClr>
              </a:buClr>
            </a:pPr>
            <a:r>
              <a:rPr lang="fr-FR" dirty="0"/>
              <a:t>Fidélité (répétabilité, </a:t>
            </a:r>
            <a:r>
              <a:rPr lang="fr-FR" dirty="0" err="1"/>
              <a:t>réplicabilité</a:t>
            </a:r>
            <a:r>
              <a:rPr lang="fr-FR" dirty="0"/>
              <a:t>, reproductibilité)</a:t>
            </a:r>
          </a:p>
          <a:p>
            <a:pPr lvl="2">
              <a:buClr>
                <a:schemeClr val="accent6">
                  <a:lumMod val="75000"/>
                </a:schemeClr>
              </a:buClr>
            </a:pPr>
            <a:r>
              <a:rPr lang="fr-FR" dirty="0"/>
              <a:t>Incertitude </a:t>
            </a:r>
          </a:p>
          <a:p>
            <a:pPr lvl="2">
              <a:buClr>
                <a:schemeClr val="accent6">
                  <a:lumMod val="75000"/>
                </a:schemeClr>
              </a:buClr>
            </a:pPr>
            <a:r>
              <a:rPr lang="fr-FR" dirty="0"/>
              <a:t>Interférences</a:t>
            </a:r>
          </a:p>
          <a:p>
            <a:pPr lvl="2">
              <a:buClr>
                <a:schemeClr val="accent6">
                  <a:lumMod val="75000"/>
                </a:schemeClr>
              </a:buClr>
            </a:pPr>
            <a:r>
              <a:rPr lang="fr-FR" dirty="0"/>
              <a:t>Linéarité</a:t>
            </a:r>
          </a:p>
          <a:p>
            <a:pPr lvl="2">
              <a:buClr>
                <a:schemeClr val="accent6">
                  <a:lumMod val="75000"/>
                </a:schemeClr>
              </a:buClr>
            </a:pPr>
            <a:r>
              <a:rPr lang="fr-FR" dirty="0"/>
              <a:t>Récupération</a:t>
            </a:r>
          </a:p>
        </p:txBody>
      </p:sp>
      <p:sp>
        <p:nvSpPr>
          <p:cNvPr id="4" name="Espace réservé du numéro de diapositive 3"/>
          <p:cNvSpPr>
            <a:spLocks noGrp="1"/>
          </p:cNvSpPr>
          <p:nvPr>
            <p:ph type="sldNum" sz="quarter" idx="10"/>
            <p:custDataLst>
              <p:tags r:id="rId3"/>
            </p:custDataLst>
          </p:nvPr>
        </p:nvSpPr>
        <p:spPr/>
        <p:txBody>
          <a:bodyPr/>
          <a:lstStyle/>
          <a:p>
            <a:fld id="{00BA8EDE-6DC9-4F99-B0F4-25DFD083338C}" type="slidenum">
              <a:rPr lang="fr-FR" smtClean="0"/>
              <a:pPr/>
              <a:t>29</a:t>
            </a:fld>
            <a:endParaRPr lang="fr-FR"/>
          </a:p>
        </p:txBody>
      </p:sp>
    </p:spTree>
    <p:extLst>
      <p:ext uri="{BB962C8B-B14F-4D97-AF65-F5344CB8AC3E}">
        <p14:creationId xmlns:p14="http://schemas.microsoft.com/office/powerpoint/2010/main" val="2489441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a:t>Conclusions -technologistes</a:t>
            </a:r>
            <a:endParaRPr lang="fr-CA" dirty="0"/>
          </a:p>
        </p:txBody>
      </p:sp>
      <p:sp>
        <p:nvSpPr>
          <p:cNvPr id="9" name="Espace réservé du contenu 8"/>
          <p:cNvSpPr>
            <a:spLocks noGrp="1"/>
          </p:cNvSpPr>
          <p:nvPr>
            <p:ph idx="1"/>
          </p:nvPr>
        </p:nvSpPr>
        <p:spPr/>
        <p:txBody>
          <a:bodyPr/>
          <a:lstStyle/>
          <a:p>
            <a:pPr lvl="1"/>
            <a:r>
              <a:rPr lang="fr-FR" dirty="0"/>
              <a:t>Rôles accrus </a:t>
            </a:r>
          </a:p>
          <a:p>
            <a:pPr lvl="2"/>
            <a:r>
              <a:rPr lang="fr-CA" dirty="0"/>
              <a:t>Non-conformités </a:t>
            </a:r>
          </a:p>
          <a:p>
            <a:pPr lvl="2"/>
            <a:r>
              <a:rPr lang="fr-CA" dirty="0"/>
              <a:t>Actions préventives </a:t>
            </a:r>
          </a:p>
          <a:p>
            <a:pPr lvl="1"/>
            <a:r>
              <a:rPr lang="fr-CA" dirty="0"/>
              <a:t>Notifier les rétroactions </a:t>
            </a:r>
          </a:p>
          <a:p>
            <a:pPr lvl="2"/>
            <a:r>
              <a:rPr lang="fr-CA" dirty="0"/>
              <a:t>Ex. plaintes et commentaires de la clientèle</a:t>
            </a:r>
          </a:p>
          <a:p>
            <a:pPr lvl="1"/>
            <a:r>
              <a:rPr lang="fr-FR" dirty="0"/>
              <a:t>Consigner, enregistrements </a:t>
            </a:r>
          </a:p>
          <a:p>
            <a:pPr lvl="1"/>
            <a:r>
              <a:rPr lang="fr-FR" dirty="0"/>
              <a:t>Audits techniques</a:t>
            </a:r>
          </a:p>
          <a:p>
            <a:pPr lvl="2"/>
            <a:endParaRPr lang="fr-CA" dirty="0"/>
          </a:p>
          <a:p>
            <a:pPr lvl="1"/>
            <a:endParaRPr lang="fr-CA" dirty="0"/>
          </a:p>
          <a:p>
            <a:pPr lvl="2"/>
            <a:endParaRPr lang="fr-CA" dirty="0"/>
          </a:p>
          <a:p>
            <a:pPr lvl="2"/>
            <a:endParaRPr lang="fr-CA" dirty="0"/>
          </a:p>
          <a:p>
            <a:pPr lvl="2"/>
            <a:endParaRPr lang="fr-CA" dirty="0"/>
          </a:p>
          <a:p>
            <a:pPr lvl="2"/>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3</a:t>
            </a:fld>
            <a:endParaRPr lang="fr-CA"/>
          </a:p>
        </p:txBody>
      </p:sp>
    </p:spTree>
    <p:extLst>
      <p:ext uri="{BB962C8B-B14F-4D97-AF65-F5344CB8AC3E}">
        <p14:creationId xmlns:p14="http://schemas.microsoft.com/office/powerpoint/2010/main" val="1420211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t>VOUS devez faire la preuve</a:t>
            </a:r>
          </a:p>
        </p:txBody>
      </p:sp>
      <p:sp>
        <p:nvSpPr>
          <p:cNvPr id="4" name="Espace réservé du numéro de diapositive 3"/>
          <p:cNvSpPr>
            <a:spLocks noGrp="1"/>
          </p:cNvSpPr>
          <p:nvPr>
            <p:ph type="sldNum" sz="quarter" idx="4294967295"/>
          </p:nvPr>
        </p:nvSpPr>
        <p:spPr>
          <a:xfrm>
            <a:off x="-62225" y="5730193"/>
            <a:ext cx="442393" cy="273844"/>
          </a:xfrm>
          <a:prstGeom prst="rect">
            <a:avLst/>
          </a:prstGeom>
        </p:spPr>
        <p:txBody>
          <a:bodyPr/>
          <a:lstStyle/>
          <a:p>
            <a:fld id="{00BA8EDE-6DC9-4F99-B0F4-25DFD083338C}" type="slidenum">
              <a:rPr lang="fr-FR" smtClean="0"/>
              <a:pPr/>
              <a:t>30</a:t>
            </a:fld>
            <a:endParaRPr lang="fr-FR" dirty="0"/>
          </a:p>
        </p:txBody>
      </p:sp>
      <p:sp>
        <p:nvSpPr>
          <p:cNvPr id="8" name="Flèche droite 7"/>
          <p:cNvSpPr/>
          <p:nvPr/>
        </p:nvSpPr>
        <p:spPr>
          <a:xfrm>
            <a:off x="611560" y="2636912"/>
            <a:ext cx="4536504" cy="2880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dirty="0"/>
              <a:t>Vos choix de critères</a:t>
            </a:r>
          </a:p>
          <a:p>
            <a:pPr marL="285750" indent="-285750">
              <a:buFont typeface="Arial" panose="020B0604020202020204" pitchFamily="34" charset="0"/>
              <a:buChar char="•"/>
            </a:pPr>
            <a:r>
              <a:rPr lang="fr-FR" dirty="0"/>
              <a:t>Votre nombre d’échantillons</a:t>
            </a:r>
          </a:p>
          <a:p>
            <a:pPr marL="285750" indent="-285750">
              <a:buFont typeface="Arial" panose="020B0604020202020204" pitchFamily="34" charset="0"/>
              <a:buChar char="•"/>
            </a:pPr>
            <a:r>
              <a:rPr lang="fr-FR" dirty="0"/>
              <a:t>Vos analyses statistiques </a:t>
            </a:r>
          </a:p>
          <a:p>
            <a:pPr marL="285750" indent="-285750">
              <a:buFont typeface="Arial" panose="020B0604020202020204" pitchFamily="34" charset="0"/>
              <a:buChar char="•"/>
            </a:pPr>
            <a:r>
              <a:rPr lang="fr-FR" dirty="0"/>
              <a:t>Votre analyse de risque </a:t>
            </a:r>
          </a:p>
        </p:txBody>
      </p:sp>
      <p:sp>
        <p:nvSpPr>
          <p:cNvPr id="9" name="Ellipse 8"/>
          <p:cNvSpPr/>
          <p:nvPr/>
        </p:nvSpPr>
        <p:spPr>
          <a:xfrm>
            <a:off x="5436096" y="2708920"/>
            <a:ext cx="2808312" cy="273630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Confirmer </a:t>
            </a:r>
          </a:p>
          <a:p>
            <a:pPr algn="ctr"/>
            <a:r>
              <a:rPr lang="fr-FR" sz="2400" b="1" dirty="0"/>
              <a:t>exigences satisfaites</a:t>
            </a:r>
            <a:endParaRPr lang="fr-CA" sz="2400" b="1" dirty="0"/>
          </a:p>
        </p:txBody>
      </p:sp>
    </p:spTree>
    <p:extLst>
      <p:ext uri="{BB962C8B-B14F-4D97-AF65-F5344CB8AC3E}">
        <p14:creationId xmlns:p14="http://schemas.microsoft.com/office/powerpoint/2010/main" val="3402136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E939F7D-0CFB-FE43-9722-CE54C9ABF67A}"/>
              </a:ext>
            </a:extLst>
          </p:cNvPr>
          <p:cNvSpPr>
            <a:spLocks noGrp="1"/>
          </p:cNvSpPr>
          <p:nvPr>
            <p:ph type="title"/>
          </p:nvPr>
        </p:nvSpPr>
        <p:spPr/>
        <p:txBody>
          <a:bodyPr/>
          <a:lstStyle/>
          <a:p>
            <a:r>
              <a:rPr lang="fr-FR" dirty="0"/>
              <a:t>Rapport </a:t>
            </a:r>
            <a:r>
              <a:rPr lang="fr-FR" dirty="0" err="1" smtClean="0"/>
              <a:t>valid</a:t>
            </a:r>
            <a:r>
              <a:rPr lang="fr-FR" dirty="0" smtClean="0"/>
              <a:t>/</a:t>
            </a:r>
            <a:r>
              <a:rPr lang="fr-FR" dirty="0" err="1" smtClean="0"/>
              <a:t>véfir</a:t>
            </a:r>
            <a:r>
              <a:rPr lang="fr-FR" dirty="0" smtClean="0"/>
              <a:t> doit </a:t>
            </a:r>
            <a:r>
              <a:rPr lang="fr-FR" dirty="0"/>
              <a:t>contenir:</a:t>
            </a:r>
          </a:p>
        </p:txBody>
      </p:sp>
      <p:sp>
        <p:nvSpPr>
          <p:cNvPr id="3" name="Espace réservé du contenu 2">
            <a:extLst>
              <a:ext uri="{FF2B5EF4-FFF2-40B4-BE49-F238E27FC236}">
                <a16:creationId xmlns="" xmlns:a16="http://schemas.microsoft.com/office/drawing/2014/main" id="{842DA347-B78E-824E-9FFF-02A9C7EE0A44}"/>
              </a:ext>
            </a:extLst>
          </p:cNvPr>
          <p:cNvSpPr>
            <a:spLocks noGrp="1"/>
          </p:cNvSpPr>
          <p:nvPr>
            <p:ph idx="1"/>
          </p:nvPr>
        </p:nvSpPr>
        <p:spPr/>
        <p:txBody>
          <a:bodyPr>
            <a:normAutofit fontScale="92500" lnSpcReduction="10000"/>
          </a:bodyPr>
          <a:lstStyle/>
          <a:p>
            <a:pPr lvl="1"/>
            <a:r>
              <a:rPr lang="fr-FR" sz="2500" dirty="0" smtClean="0"/>
              <a:t>Méthode </a:t>
            </a:r>
            <a:r>
              <a:rPr lang="fr-FR" sz="2500" dirty="0"/>
              <a:t>analytique concernée</a:t>
            </a:r>
          </a:p>
          <a:p>
            <a:pPr lvl="2"/>
            <a:r>
              <a:rPr lang="fr-FR" sz="2500" dirty="0" smtClean="0"/>
              <a:t>Utilisation </a:t>
            </a:r>
            <a:r>
              <a:rPr lang="fr-FR" sz="2500" dirty="0"/>
              <a:t>prévue</a:t>
            </a:r>
          </a:p>
          <a:p>
            <a:pPr lvl="1"/>
            <a:r>
              <a:rPr lang="fr-FR" sz="2500" dirty="0"/>
              <a:t>Plan validation ou vérification </a:t>
            </a:r>
          </a:p>
          <a:p>
            <a:pPr lvl="2"/>
            <a:r>
              <a:rPr lang="fr-FR" sz="2500" dirty="0" smtClean="0"/>
              <a:t>Éléments </a:t>
            </a:r>
          </a:p>
          <a:p>
            <a:pPr lvl="2"/>
            <a:r>
              <a:rPr lang="fr-FR" sz="2500" dirty="0" smtClean="0"/>
              <a:t>Critères </a:t>
            </a:r>
            <a:r>
              <a:rPr lang="fr-FR" sz="2500" dirty="0"/>
              <a:t>d’acceptation </a:t>
            </a:r>
          </a:p>
          <a:p>
            <a:pPr lvl="1"/>
            <a:r>
              <a:rPr lang="fr-FR" sz="2500" dirty="0" smtClean="0"/>
              <a:t>Résultats </a:t>
            </a:r>
          </a:p>
          <a:p>
            <a:pPr lvl="2"/>
            <a:r>
              <a:rPr lang="fr-FR" sz="2500" dirty="0" smtClean="0"/>
              <a:t>données </a:t>
            </a:r>
            <a:r>
              <a:rPr lang="fr-FR" sz="2500" dirty="0"/>
              <a:t>brutes doivent être </a:t>
            </a:r>
            <a:r>
              <a:rPr lang="fr-FR" sz="2500" dirty="0" smtClean="0"/>
              <a:t>accessibles</a:t>
            </a:r>
            <a:endParaRPr lang="fr-FR" sz="2500" dirty="0"/>
          </a:p>
          <a:p>
            <a:pPr lvl="1"/>
            <a:r>
              <a:rPr lang="fr-FR" sz="2500" dirty="0" smtClean="0"/>
              <a:t>Gestion </a:t>
            </a:r>
            <a:r>
              <a:rPr lang="fr-FR" sz="2500" dirty="0"/>
              <a:t>du risque (points critiques)</a:t>
            </a:r>
          </a:p>
          <a:p>
            <a:pPr lvl="1"/>
            <a:r>
              <a:rPr lang="fr-FR" sz="2500" dirty="0" smtClean="0"/>
              <a:t>Conclusion </a:t>
            </a:r>
            <a:r>
              <a:rPr lang="fr-FR" sz="2500" dirty="0"/>
              <a:t>et </a:t>
            </a:r>
            <a:r>
              <a:rPr lang="fr-FR" sz="2500" dirty="0" smtClean="0"/>
              <a:t>signature </a:t>
            </a:r>
            <a:r>
              <a:rPr lang="fr-FR" sz="2500" dirty="0"/>
              <a:t>du rapport</a:t>
            </a:r>
          </a:p>
          <a:p>
            <a:pPr lvl="2"/>
            <a:endParaRPr lang="fr-FR" sz="2500" dirty="0"/>
          </a:p>
          <a:p>
            <a:pPr lvl="2"/>
            <a:endParaRPr lang="fr-FR" dirty="0"/>
          </a:p>
          <a:p>
            <a:pPr lvl="2"/>
            <a:endParaRPr lang="fr-FR" dirty="0"/>
          </a:p>
          <a:p>
            <a:endParaRPr lang="fr-FR" dirty="0"/>
          </a:p>
        </p:txBody>
      </p:sp>
      <p:sp>
        <p:nvSpPr>
          <p:cNvPr id="4" name="Espace réservé du numéro de diapositive 3">
            <a:extLst>
              <a:ext uri="{FF2B5EF4-FFF2-40B4-BE49-F238E27FC236}">
                <a16:creationId xmlns="" xmlns:a16="http://schemas.microsoft.com/office/drawing/2014/main" id="{C2BE1481-2561-E347-8F98-81561E5342DF}"/>
              </a:ext>
            </a:extLst>
          </p:cNvPr>
          <p:cNvSpPr>
            <a:spLocks noGrp="1"/>
          </p:cNvSpPr>
          <p:nvPr>
            <p:ph type="sldNum" sz="quarter" idx="4294967295"/>
          </p:nvPr>
        </p:nvSpPr>
        <p:spPr>
          <a:xfrm>
            <a:off x="-62225" y="5730193"/>
            <a:ext cx="442393" cy="273844"/>
          </a:xfrm>
          <a:prstGeom prst="rect">
            <a:avLst/>
          </a:prstGeom>
        </p:spPr>
        <p:txBody>
          <a:bodyPr/>
          <a:lstStyle/>
          <a:p>
            <a:fld id="{00BA8EDE-6DC9-4F99-B0F4-25DFD083338C}" type="slidenum">
              <a:rPr lang="fr-FR" smtClean="0"/>
              <a:pPr/>
              <a:t>31</a:t>
            </a:fld>
            <a:endParaRPr lang="fr-FR"/>
          </a:p>
        </p:txBody>
      </p:sp>
    </p:spTree>
    <p:extLst>
      <p:ext uri="{BB962C8B-B14F-4D97-AF65-F5344CB8AC3E}">
        <p14:creationId xmlns:p14="http://schemas.microsoft.com/office/powerpoint/2010/main" val="42105882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32</a:t>
            </a:fld>
            <a:endParaRPr lang="fr-CA"/>
          </a:p>
        </p:txBody>
      </p:sp>
      <p:pic>
        <p:nvPicPr>
          <p:cNvPr id="6" name="Image 5"/>
          <p:cNvPicPr>
            <a:picLocks noChangeAspect="1"/>
          </p:cNvPicPr>
          <p:nvPr/>
        </p:nvPicPr>
        <p:blipFill>
          <a:blip r:embed="rId2"/>
          <a:stretch>
            <a:fillRect/>
          </a:stretch>
        </p:blipFill>
        <p:spPr>
          <a:xfrm>
            <a:off x="1939426" y="0"/>
            <a:ext cx="5265147" cy="6858000"/>
          </a:xfrm>
          <a:prstGeom prst="rect">
            <a:avLst/>
          </a:prstGeom>
        </p:spPr>
      </p:pic>
    </p:spTree>
    <p:extLst>
      <p:ext uri="{BB962C8B-B14F-4D97-AF65-F5344CB8AC3E}">
        <p14:creationId xmlns:p14="http://schemas.microsoft.com/office/powerpoint/2010/main" val="2266067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33</a:t>
            </a:fld>
            <a:endParaRPr lang="fr-CA"/>
          </a:p>
        </p:txBody>
      </p:sp>
      <p:pic>
        <p:nvPicPr>
          <p:cNvPr id="5" name="Image 4"/>
          <p:cNvPicPr>
            <a:picLocks noChangeAspect="1"/>
          </p:cNvPicPr>
          <p:nvPr/>
        </p:nvPicPr>
        <p:blipFill>
          <a:blip r:embed="rId2"/>
          <a:stretch>
            <a:fillRect/>
          </a:stretch>
        </p:blipFill>
        <p:spPr>
          <a:xfrm>
            <a:off x="1205202" y="0"/>
            <a:ext cx="6733596" cy="6858000"/>
          </a:xfrm>
          <a:prstGeom prst="rect">
            <a:avLst/>
          </a:prstGeom>
        </p:spPr>
      </p:pic>
    </p:spTree>
    <p:extLst>
      <p:ext uri="{BB962C8B-B14F-4D97-AF65-F5344CB8AC3E}">
        <p14:creationId xmlns:p14="http://schemas.microsoft.com/office/powerpoint/2010/main" val="145614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Vraie vie…</a:t>
            </a:r>
          </a:p>
        </p:txBody>
      </p:sp>
      <p:sp>
        <p:nvSpPr>
          <p:cNvPr id="3" name="Espace réservé du contenu 2"/>
          <p:cNvSpPr>
            <a:spLocks noGrp="1"/>
          </p:cNvSpPr>
          <p:nvPr>
            <p:ph idx="1"/>
          </p:nvPr>
        </p:nvSpPr>
        <p:spPr/>
        <p:txBody>
          <a:bodyPr>
            <a:normAutofit/>
          </a:bodyPr>
          <a:lstStyle/>
          <a:p>
            <a:pPr lvl="1"/>
            <a:r>
              <a:rPr lang="fr-CA" dirty="0"/>
              <a:t>Déménagement automate…</a:t>
            </a:r>
          </a:p>
          <a:p>
            <a:pPr lvl="1"/>
            <a:r>
              <a:rPr lang="fr-CA" dirty="0"/>
              <a:t>Changement d’un réactif dans une extraction acides nucléiques…</a:t>
            </a:r>
          </a:p>
          <a:p>
            <a:pPr lvl="1"/>
            <a:r>
              <a:rPr lang="fr-CA" dirty="0"/>
              <a:t>Réparation d’équipement…</a:t>
            </a:r>
          </a:p>
          <a:p>
            <a:pPr lvl="1"/>
            <a:r>
              <a:rPr lang="fr-CA" dirty="0"/>
              <a:t>Remplacement d’un </a:t>
            </a:r>
            <a:r>
              <a:rPr lang="fr-CA" dirty="0" err="1"/>
              <a:t>thermocycleur</a:t>
            </a:r>
            <a:r>
              <a:rPr lang="fr-CA" dirty="0"/>
              <a:t>…</a:t>
            </a:r>
          </a:p>
          <a:p>
            <a:pPr lvl="1"/>
            <a:endParaRPr lang="fr-CA" dirty="0"/>
          </a:p>
          <a:p>
            <a:pPr lvl="1"/>
            <a:r>
              <a:rPr lang="fr-CA" dirty="0"/>
              <a:t>Comment procéder?</a:t>
            </a:r>
          </a:p>
          <a:p>
            <a:pPr lvl="1"/>
            <a:endParaRPr lang="fr-CA" dirty="0"/>
          </a:p>
          <a:p>
            <a:pPr lvl="2"/>
            <a:endParaRPr lang="fr-CA" dirty="0"/>
          </a:p>
        </p:txBody>
      </p:sp>
      <p:sp>
        <p:nvSpPr>
          <p:cNvPr id="4" name="Espace réservé du numéro de diapositive 3"/>
          <p:cNvSpPr>
            <a:spLocks noGrp="1"/>
          </p:cNvSpPr>
          <p:nvPr>
            <p:ph type="sldNum" sz="quarter" idx="4294967295"/>
          </p:nvPr>
        </p:nvSpPr>
        <p:spPr>
          <a:xfrm>
            <a:off x="-62225" y="5730193"/>
            <a:ext cx="442393" cy="273844"/>
          </a:xfrm>
          <a:prstGeom prst="rect">
            <a:avLst/>
          </a:prstGeom>
        </p:spPr>
        <p:txBody>
          <a:bodyPr/>
          <a:lstStyle/>
          <a:p>
            <a:fld id="{00BA8EDE-6DC9-4F99-B0F4-25DFD083338C}" type="slidenum">
              <a:rPr lang="fr-FR" smtClean="0"/>
              <a:pPr/>
              <a:t>34</a:t>
            </a:fld>
            <a:endParaRPr lang="fr-FR"/>
          </a:p>
        </p:txBody>
      </p:sp>
    </p:spTree>
    <p:extLst>
      <p:ext uri="{BB962C8B-B14F-4D97-AF65-F5344CB8AC3E}">
        <p14:creationId xmlns:p14="http://schemas.microsoft.com/office/powerpoint/2010/main" val="1022953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t>Actualisation </a:t>
            </a:r>
          </a:p>
        </p:txBody>
      </p:sp>
      <p:sp>
        <p:nvSpPr>
          <p:cNvPr id="4" name="Espace réservé du numéro de diapositive 3"/>
          <p:cNvSpPr>
            <a:spLocks noGrp="1"/>
          </p:cNvSpPr>
          <p:nvPr>
            <p:ph type="sldNum" sz="quarter" idx="4294967295"/>
          </p:nvPr>
        </p:nvSpPr>
        <p:spPr>
          <a:xfrm>
            <a:off x="-62225" y="5730193"/>
            <a:ext cx="442393" cy="273844"/>
          </a:xfrm>
          <a:prstGeom prst="rect">
            <a:avLst/>
          </a:prstGeom>
        </p:spPr>
        <p:txBody>
          <a:bodyPr/>
          <a:lstStyle/>
          <a:p>
            <a:fld id="{00BA8EDE-6DC9-4F99-B0F4-25DFD083338C}" type="slidenum">
              <a:rPr lang="fr-FR" smtClean="0"/>
              <a:pPr/>
              <a:t>35</a:t>
            </a:fld>
            <a:endParaRPr lang="fr-FR"/>
          </a:p>
        </p:txBody>
      </p:sp>
      <p:sp>
        <p:nvSpPr>
          <p:cNvPr id="3" name="Rectangle avec flèche vers la droite 2"/>
          <p:cNvSpPr/>
          <p:nvPr/>
        </p:nvSpPr>
        <p:spPr>
          <a:xfrm>
            <a:off x="539552" y="2759503"/>
            <a:ext cx="3384376" cy="2131082"/>
          </a:xfrm>
          <a:prstGeom prst="rightArrowCallout">
            <a:avLst>
              <a:gd name="adj1" fmla="val 32398"/>
              <a:gd name="adj2" fmla="val 25000"/>
              <a:gd name="adj3" fmla="val 15753"/>
              <a:gd name="adj4" fmla="val 847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t>Toute modification…</a:t>
            </a:r>
          </a:p>
        </p:txBody>
      </p:sp>
      <p:sp>
        <p:nvSpPr>
          <p:cNvPr id="5" name="Organigramme : Affichage 4"/>
          <p:cNvSpPr/>
          <p:nvPr/>
        </p:nvSpPr>
        <p:spPr>
          <a:xfrm>
            <a:off x="5724128" y="2708920"/>
            <a:ext cx="2808312" cy="2232248"/>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t>DÉMONTRER</a:t>
            </a:r>
          </a:p>
          <a:p>
            <a:pPr algn="ctr"/>
            <a:r>
              <a:rPr lang="fr-CA" sz="2000" b="1" dirty="0"/>
              <a:t> </a:t>
            </a:r>
          </a:p>
          <a:p>
            <a:pPr algn="ctr"/>
            <a:r>
              <a:rPr lang="fr-CA" sz="2000" b="1" dirty="0"/>
              <a:t>l’aptitude</a:t>
            </a:r>
          </a:p>
          <a:p>
            <a:pPr algn="ctr"/>
            <a:r>
              <a:rPr lang="fr-CA" sz="2000" b="1" dirty="0"/>
              <a:t>permanente </a:t>
            </a:r>
          </a:p>
          <a:p>
            <a:pPr algn="ctr"/>
            <a:r>
              <a:rPr lang="fr-CA" sz="2000" b="1" dirty="0"/>
              <a:t>à l’emploi</a:t>
            </a:r>
          </a:p>
        </p:txBody>
      </p:sp>
      <p:pic>
        <p:nvPicPr>
          <p:cNvPr id="6" name="Image 5"/>
          <p:cNvPicPr>
            <a:picLocks noChangeAspect="1"/>
          </p:cNvPicPr>
          <p:nvPr/>
        </p:nvPicPr>
        <p:blipFill>
          <a:blip r:embed="rId3"/>
          <a:stretch>
            <a:fillRect/>
          </a:stretch>
        </p:blipFill>
        <p:spPr>
          <a:xfrm>
            <a:off x="4067944" y="3145247"/>
            <a:ext cx="1359594" cy="1359594"/>
          </a:xfrm>
          <a:prstGeom prst="rect">
            <a:avLst/>
          </a:prstGeom>
        </p:spPr>
      </p:pic>
      <p:sp>
        <p:nvSpPr>
          <p:cNvPr id="7" name="Rectangle 6"/>
          <p:cNvSpPr/>
          <p:nvPr/>
        </p:nvSpPr>
        <p:spPr>
          <a:xfrm>
            <a:off x="3888144" y="4567420"/>
            <a:ext cx="1709936" cy="646331"/>
          </a:xfrm>
          <a:prstGeom prst="rect">
            <a:avLst/>
          </a:prstGeom>
        </p:spPr>
        <p:txBody>
          <a:bodyPr wrap="square">
            <a:spAutoFit/>
          </a:bodyPr>
          <a:lstStyle/>
          <a:p>
            <a:pPr algn="ctr"/>
            <a:r>
              <a:rPr lang="fr-FR" dirty="0"/>
              <a:t>Impact performance?</a:t>
            </a:r>
            <a:endParaRPr lang="fr-CA" dirty="0"/>
          </a:p>
        </p:txBody>
      </p:sp>
    </p:spTree>
    <p:extLst>
      <p:ext uri="{BB962C8B-B14F-4D97-AF65-F5344CB8AC3E}">
        <p14:creationId xmlns:p14="http://schemas.microsoft.com/office/powerpoint/2010/main" val="414509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Dossier maitre </a:t>
            </a:r>
            <a:endParaRPr lang="fr-FR" dirty="0"/>
          </a:p>
        </p:txBody>
      </p:sp>
      <p:sp>
        <p:nvSpPr>
          <p:cNvPr id="3" name="Espace réservé du contenu 2"/>
          <p:cNvSpPr>
            <a:spLocks noGrp="1"/>
          </p:cNvSpPr>
          <p:nvPr>
            <p:ph idx="1"/>
            <p:custDataLst>
              <p:tags r:id="rId2"/>
            </p:custDataLst>
          </p:nvPr>
        </p:nvSpPr>
        <p:spPr/>
        <p:txBody>
          <a:bodyPr>
            <a:normAutofit/>
          </a:bodyPr>
          <a:lstStyle/>
          <a:p>
            <a:pPr lvl="1"/>
            <a:r>
              <a:rPr lang="fr-CA" dirty="0"/>
              <a:t>Devrait inclure (exemples)</a:t>
            </a:r>
          </a:p>
          <a:p>
            <a:pPr lvl="2"/>
            <a:r>
              <a:rPr lang="fr-CA" dirty="0"/>
              <a:t>Rapport validation / vérification</a:t>
            </a:r>
          </a:p>
          <a:p>
            <a:pPr lvl="2"/>
            <a:r>
              <a:rPr lang="fr-CA" dirty="0"/>
              <a:t>Données des performances (source)</a:t>
            </a:r>
          </a:p>
          <a:p>
            <a:pPr lvl="2"/>
            <a:r>
              <a:rPr lang="fr-CA" dirty="0"/>
              <a:t>Non-conformités </a:t>
            </a:r>
          </a:p>
          <a:p>
            <a:pPr lvl="2"/>
            <a:r>
              <a:rPr lang="fr-CA" dirty="0"/>
              <a:t>Actualisations</a:t>
            </a:r>
          </a:p>
          <a:p>
            <a:pPr lvl="1"/>
            <a:r>
              <a:rPr lang="fr-CA" dirty="0"/>
              <a:t>Gardé pour la durée d’utilisation de la méthode</a:t>
            </a:r>
          </a:p>
        </p:txBody>
      </p:sp>
      <p:sp>
        <p:nvSpPr>
          <p:cNvPr id="4" name="Espace réservé du numéro de diapositive 3"/>
          <p:cNvSpPr>
            <a:spLocks noGrp="1"/>
          </p:cNvSpPr>
          <p:nvPr>
            <p:ph type="sldNum" sz="quarter" idx="4294967295"/>
            <p:custDataLst>
              <p:tags r:id="rId3"/>
            </p:custDataLst>
          </p:nvPr>
        </p:nvSpPr>
        <p:spPr>
          <a:xfrm>
            <a:off x="-62225" y="5730193"/>
            <a:ext cx="442393" cy="273844"/>
          </a:xfrm>
          <a:prstGeom prst="rect">
            <a:avLst/>
          </a:prstGeom>
        </p:spPr>
        <p:txBody>
          <a:bodyPr/>
          <a:lstStyle/>
          <a:p>
            <a:fld id="{00BA8EDE-6DC9-4F99-B0F4-25DFD083338C}" type="slidenum">
              <a:rPr lang="fr-FR" smtClean="0"/>
              <a:pPr/>
              <a:t>36</a:t>
            </a:fld>
            <a:endParaRPr lang="fr-FR"/>
          </a:p>
        </p:txBody>
      </p:sp>
    </p:spTree>
    <p:extLst>
      <p:ext uri="{BB962C8B-B14F-4D97-AF65-F5344CB8AC3E}">
        <p14:creationId xmlns:p14="http://schemas.microsoft.com/office/powerpoint/2010/main" val="1389341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37</a:t>
            </a:fld>
            <a:endParaRPr lang="fr-CA"/>
          </a:p>
        </p:txBody>
      </p:sp>
      <p:pic>
        <p:nvPicPr>
          <p:cNvPr id="8" name="Image 7"/>
          <p:cNvPicPr>
            <a:picLocks noChangeAspect="1"/>
          </p:cNvPicPr>
          <p:nvPr/>
        </p:nvPicPr>
        <p:blipFill rotWithShape="1">
          <a:blip r:embed="rId2"/>
          <a:srcRect l="388" t="9400" r="23226" b="9400"/>
          <a:stretch/>
        </p:blipFill>
        <p:spPr>
          <a:xfrm>
            <a:off x="0" y="0"/>
            <a:ext cx="11593288" cy="6932070"/>
          </a:xfrm>
          <a:prstGeom prst="rect">
            <a:avLst/>
          </a:prstGeom>
        </p:spPr>
      </p:pic>
    </p:spTree>
    <p:extLst>
      <p:ext uri="{BB962C8B-B14F-4D97-AF65-F5344CB8AC3E}">
        <p14:creationId xmlns:p14="http://schemas.microsoft.com/office/powerpoint/2010/main" val="10306388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Procédures analytiques</a:t>
            </a:r>
            <a:endParaRPr lang="fr-CA" dirty="0"/>
          </a:p>
        </p:txBody>
      </p:sp>
      <p:sp>
        <p:nvSpPr>
          <p:cNvPr id="3" name="Espace réservé du contenu 2"/>
          <p:cNvSpPr>
            <a:spLocks noGrp="1"/>
          </p:cNvSpPr>
          <p:nvPr>
            <p:ph idx="1"/>
            <p:custDataLst>
              <p:tags r:id="rId2"/>
            </p:custDataLst>
          </p:nvPr>
        </p:nvSpPr>
        <p:spPr/>
        <p:txBody>
          <a:bodyPr/>
          <a:lstStyle/>
          <a:p>
            <a:pPr marL="0" lvl="1" indent="0" algn="ctr">
              <a:buNone/>
            </a:pPr>
            <a:r>
              <a:rPr lang="fr-CA" dirty="0"/>
              <a:t>Actions concrètes pour ISO</a:t>
            </a:r>
          </a:p>
          <a:p>
            <a:pPr lvl="1"/>
            <a:endParaRPr lang="fr-CA" dirty="0"/>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38</a:t>
            </a:fld>
            <a:endParaRPr lang="fr-CA"/>
          </a:p>
        </p:txBody>
      </p:sp>
      <p:sp>
        <p:nvSpPr>
          <p:cNvPr id="6" name="ZoneTexte 5"/>
          <p:cNvSpPr txBox="1"/>
          <p:nvPr>
            <p:custDataLst>
              <p:tags r:id="rId4"/>
            </p:custDataLst>
          </p:nvPr>
        </p:nvSpPr>
        <p:spPr>
          <a:xfrm>
            <a:off x="755576" y="2500912"/>
            <a:ext cx="7632848" cy="3939540"/>
          </a:xfrm>
          <a:prstGeom prst="rect">
            <a:avLst/>
          </a:prstGeom>
          <a:solidFill>
            <a:srgbClr val="93CDDD"/>
          </a:solidFill>
        </p:spPr>
        <p:txBody>
          <a:bodyPr wrap="square" rtlCol="0">
            <a:spAutoFit/>
          </a:bodyPr>
          <a:lstStyle/>
          <a:p>
            <a:pPr algn="ctr"/>
            <a:endParaRPr lang="fr-FR" dirty="0"/>
          </a:p>
          <a:p>
            <a:pPr algn="ctr"/>
            <a:endParaRPr lang="fr-FR" dirty="0"/>
          </a:p>
          <a:p>
            <a:pPr algn="ctr"/>
            <a:r>
              <a:rPr lang="fr-FR" sz="2800" dirty="0"/>
              <a:t>Adapter une DÉMARCHE standardisée </a:t>
            </a:r>
          </a:p>
          <a:p>
            <a:pPr algn="ctr"/>
            <a:r>
              <a:rPr lang="fr-FR" sz="2800" dirty="0"/>
              <a:t>pour vérifier et valider les </a:t>
            </a:r>
            <a:r>
              <a:rPr lang="fr-FR" sz="2800" dirty="0" smtClean="0"/>
              <a:t>méthodes</a:t>
            </a:r>
          </a:p>
          <a:p>
            <a:pPr algn="ctr"/>
            <a:endParaRPr lang="fr-FR" sz="2800" dirty="0"/>
          </a:p>
          <a:p>
            <a:pPr algn="ctr"/>
            <a:r>
              <a:rPr lang="fr-FR" sz="2800" dirty="0" smtClean="0"/>
              <a:t>Une procédure harmonisée pour v/v</a:t>
            </a:r>
            <a:endParaRPr lang="fr-FR" sz="2800" dirty="0"/>
          </a:p>
          <a:p>
            <a:pPr algn="ctr"/>
            <a:endParaRPr lang="fr-FR" sz="2800" dirty="0"/>
          </a:p>
          <a:p>
            <a:pPr algn="ctr"/>
            <a:r>
              <a:rPr lang="fr-FR" sz="2800" dirty="0"/>
              <a:t>Actualisation des méthodes</a:t>
            </a:r>
          </a:p>
          <a:p>
            <a:pPr algn="ctr"/>
            <a:endParaRPr lang="fr-FR" sz="2800" dirty="0"/>
          </a:p>
          <a:p>
            <a:pPr algn="ctr"/>
            <a:endParaRPr lang="fr-FR" i="1" dirty="0"/>
          </a:p>
        </p:txBody>
      </p:sp>
    </p:spTree>
    <p:extLst>
      <p:ext uri="{BB962C8B-B14F-4D97-AF65-F5344CB8AC3E}">
        <p14:creationId xmlns:p14="http://schemas.microsoft.com/office/powerpoint/2010/main" val="372509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Procédures analytiques</a:t>
            </a:r>
            <a:endParaRPr lang="fr-CA" dirty="0"/>
          </a:p>
        </p:txBody>
      </p:sp>
      <p:sp>
        <p:nvSpPr>
          <p:cNvPr id="3" name="Espace réservé du contenu 2"/>
          <p:cNvSpPr>
            <a:spLocks noGrp="1"/>
          </p:cNvSpPr>
          <p:nvPr>
            <p:ph idx="1"/>
            <p:custDataLst>
              <p:tags r:id="rId2"/>
            </p:custDataLst>
          </p:nvPr>
        </p:nvSpPr>
        <p:spPr/>
        <p:txBody>
          <a:bodyPr/>
          <a:lstStyle/>
          <a:p>
            <a:pPr marL="0" lvl="1" indent="0" algn="ctr">
              <a:buNone/>
            </a:pPr>
            <a:r>
              <a:rPr lang="fr-CA" dirty="0"/>
              <a:t>Actions concrètes pour ISO</a:t>
            </a:r>
          </a:p>
          <a:p>
            <a:pPr lvl="1"/>
            <a:endParaRPr lang="fr-CA" dirty="0"/>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39</a:t>
            </a:fld>
            <a:endParaRPr lang="fr-CA"/>
          </a:p>
        </p:txBody>
      </p:sp>
      <p:sp>
        <p:nvSpPr>
          <p:cNvPr id="6" name="ZoneTexte 5"/>
          <p:cNvSpPr txBox="1"/>
          <p:nvPr>
            <p:custDataLst>
              <p:tags r:id="rId4"/>
            </p:custDataLst>
          </p:nvPr>
        </p:nvSpPr>
        <p:spPr>
          <a:xfrm>
            <a:off x="827584" y="2708920"/>
            <a:ext cx="7632848" cy="2215991"/>
          </a:xfrm>
          <a:prstGeom prst="rect">
            <a:avLst/>
          </a:prstGeom>
          <a:solidFill>
            <a:srgbClr val="93CDDD"/>
          </a:solidFill>
        </p:spPr>
        <p:txBody>
          <a:bodyPr wrap="square" rtlCol="0">
            <a:spAutoFit/>
          </a:bodyPr>
          <a:lstStyle/>
          <a:p>
            <a:pPr algn="ctr"/>
            <a:endParaRPr lang="fr-FR" dirty="0"/>
          </a:p>
          <a:p>
            <a:pPr algn="ctr"/>
            <a:endParaRPr lang="fr-FR" dirty="0"/>
          </a:p>
          <a:p>
            <a:pPr algn="ctr"/>
            <a:r>
              <a:rPr lang="fr-FR" sz="2800" dirty="0" smtClean="0"/>
              <a:t>Implanter et maintenir </a:t>
            </a:r>
          </a:p>
          <a:p>
            <a:pPr algn="ctr"/>
            <a:r>
              <a:rPr lang="fr-FR" sz="2800" dirty="0" smtClean="0"/>
              <a:t>un </a:t>
            </a:r>
            <a:r>
              <a:rPr lang="fr-FR" sz="2800" dirty="0"/>
              <a:t>dossier </a:t>
            </a:r>
            <a:r>
              <a:rPr lang="fr-FR" sz="2800" dirty="0" smtClean="0"/>
              <a:t>maitre </a:t>
            </a:r>
            <a:endParaRPr lang="fr-FR" sz="2800" dirty="0"/>
          </a:p>
          <a:p>
            <a:pPr algn="ctr"/>
            <a:endParaRPr lang="fr-FR" sz="2800" dirty="0"/>
          </a:p>
          <a:p>
            <a:pPr algn="ctr"/>
            <a:endParaRPr lang="fr-FR" i="1" dirty="0"/>
          </a:p>
        </p:txBody>
      </p:sp>
    </p:spTree>
    <p:extLst>
      <p:ext uri="{BB962C8B-B14F-4D97-AF65-F5344CB8AC3E}">
        <p14:creationId xmlns:p14="http://schemas.microsoft.com/office/powerpoint/2010/main" val="407190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dirty="0"/>
              <a:t>Conclusions - médecins</a:t>
            </a:r>
          </a:p>
        </p:txBody>
      </p:sp>
      <p:sp>
        <p:nvSpPr>
          <p:cNvPr id="9" name="Espace réservé du contenu 8"/>
          <p:cNvSpPr>
            <a:spLocks noGrp="1"/>
          </p:cNvSpPr>
          <p:nvPr>
            <p:ph idx="1"/>
          </p:nvPr>
        </p:nvSpPr>
        <p:spPr/>
        <p:txBody>
          <a:bodyPr/>
          <a:lstStyle/>
          <a:p>
            <a:pPr lvl="1"/>
            <a:r>
              <a:rPr lang="fr-CA" dirty="0"/>
              <a:t>Maitrise des changements</a:t>
            </a:r>
          </a:p>
          <a:p>
            <a:pPr lvl="2"/>
            <a:r>
              <a:rPr lang="fr-CA" dirty="0"/>
              <a:t>Validation-vérification-actualisation </a:t>
            </a:r>
          </a:p>
          <a:p>
            <a:pPr lvl="2"/>
            <a:r>
              <a:rPr lang="fr-CA" dirty="0"/>
              <a:t>Dossier maitre</a:t>
            </a:r>
          </a:p>
          <a:p>
            <a:pPr lvl="1"/>
            <a:r>
              <a:rPr lang="fr-CA" dirty="0"/>
              <a:t>Rétroactions de la clientèle</a:t>
            </a:r>
          </a:p>
          <a:p>
            <a:pPr lvl="1"/>
            <a:r>
              <a:rPr lang="fr-CA" dirty="0"/>
              <a:t>Consigner…</a:t>
            </a:r>
          </a:p>
          <a:p>
            <a:pPr lvl="2"/>
            <a:endParaRPr lang="fr-CA" dirty="0"/>
          </a:p>
          <a:p>
            <a:pPr lvl="2"/>
            <a:endParaRPr lang="fr-CA" dirty="0"/>
          </a:p>
          <a:p>
            <a:pPr lvl="2"/>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4</a:t>
            </a:fld>
            <a:endParaRPr lang="fr-CA"/>
          </a:p>
        </p:txBody>
      </p:sp>
    </p:spTree>
    <p:extLst>
      <p:ext uri="{BB962C8B-B14F-4D97-AF65-F5344CB8AC3E}">
        <p14:creationId xmlns:p14="http://schemas.microsoft.com/office/powerpoint/2010/main" val="23903802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276873"/>
            <a:ext cx="7200800" cy="1362075"/>
          </a:xfrm>
        </p:spPr>
        <p:txBody>
          <a:bodyPr>
            <a:normAutofit/>
          </a:bodyPr>
          <a:lstStyle/>
          <a:p>
            <a:pPr lvl="1"/>
            <a:r>
              <a:rPr lang="fr-FR" b="1" dirty="0">
                <a:latin typeface="Arial" charset="0"/>
                <a:ea typeface="Arial" charset="0"/>
                <a:cs typeface="Arial" charset="0"/>
              </a:rPr>
              <a:t>Rétroactions et réclamations</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a:t>
            </a:r>
          </a:p>
          <a:p>
            <a:r>
              <a:rPr lang="fr-CA" sz="2400" b="1" i="1" dirty="0">
                <a:solidFill>
                  <a:schemeClr val="bg1">
                    <a:lumMod val="65000"/>
                  </a:schemeClr>
                </a:solidFill>
              </a:rPr>
              <a:t>vers ISO-15189</a:t>
            </a:r>
          </a:p>
        </p:txBody>
      </p:sp>
      <p:sp>
        <p:nvSpPr>
          <p:cNvPr id="4" name="ZoneTexte 3"/>
          <p:cNvSpPr txBox="1"/>
          <p:nvPr>
            <p:custDataLst>
              <p:tags r:id="rId3"/>
            </p:custDataLst>
          </p:nvPr>
        </p:nvSpPr>
        <p:spPr>
          <a:xfrm>
            <a:off x="395536" y="2204864"/>
            <a:ext cx="648072" cy="1277273"/>
          </a:xfrm>
          <a:prstGeom prst="rect">
            <a:avLst/>
          </a:prstGeom>
          <a:noFill/>
        </p:spPr>
        <p:txBody>
          <a:bodyPr wrap="square" rtlCol="0">
            <a:spAutoFit/>
          </a:bodyPr>
          <a:lstStyle/>
          <a:p>
            <a:r>
              <a:rPr lang="fr-CA" sz="7700" b="1" dirty="0"/>
              <a:t>3</a:t>
            </a:r>
          </a:p>
        </p:txBody>
      </p:sp>
    </p:spTree>
    <p:extLst>
      <p:ext uri="{BB962C8B-B14F-4D97-AF65-F5344CB8AC3E}">
        <p14:creationId xmlns:p14="http://schemas.microsoft.com/office/powerpoint/2010/main" val="11108873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CA" dirty="0"/>
              <a:t>Rétroaction clientèle</a:t>
            </a:r>
          </a:p>
        </p:txBody>
      </p:sp>
      <p:sp>
        <p:nvSpPr>
          <p:cNvPr id="8" name="Espace réservé du contenu 7"/>
          <p:cNvSpPr>
            <a:spLocks noGrp="1"/>
          </p:cNvSpPr>
          <p:nvPr>
            <p:ph idx="1"/>
          </p:nvPr>
        </p:nvSpPr>
        <p:spPr/>
        <p:txBody>
          <a:bodyPr>
            <a:normAutofit/>
          </a:bodyPr>
          <a:lstStyle/>
          <a:p>
            <a:pPr lvl="1"/>
            <a:r>
              <a:rPr lang="fr-FR" dirty="0"/>
              <a:t>Évaluation des retours d'informations de la part des utilisateurs </a:t>
            </a:r>
          </a:p>
          <a:p>
            <a:pPr lvl="1"/>
            <a:r>
              <a:rPr lang="fr-FR" dirty="0"/>
              <a:t>S’assurer que la prestation a répondu aux besoins et exigences du client, incluant: </a:t>
            </a:r>
          </a:p>
          <a:p>
            <a:pPr lvl="2"/>
            <a:r>
              <a:rPr lang="fr-FR" dirty="0"/>
              <a:t>corriger une situation non-conforme</a:t>
            </a:r>
          </a:p>
          <a:p>
            <a:pPr lvl="2"/>
            <a:r>
              <a:rPr lang="fr-FR" dirty="0"/>
              <a:t>évaluer les nouveaux besoins</a:t>
            </a:r>
          </a:p>
          <a:p>
            <a:pPr lvl="1"/>
            <a:r>
              <a:rPr lang="fr-FR" dirty="0"/>
              <a:t>Nécessite une procédure documentée</a:t>
            </a:r>
          </a:p>
          <a:p>
            <a:pPr lvl="2"/>
            <a:endParaRPr lang="fr-CA" dirty="0"/>
          </a:p>
          <a:p>
            <a:pPr lvl="1"/>
            <a:endParaRPr lang="fr-CA" dirty="0"/>
          </a:p>
          <a:p>
            <a:pPr lvl="1"/>
            <a:endParaRPr lang="fr-CA" dirty="0"/>
          </a:p>
        </p:txBody>
      </p:sp>
      <p:sp>
        <p:nvSpPr>
          <p:cNvPr id="3" name="Espace réservé du numéro de diapositive 2"/>
          <p:cNvSpPr>
            <a:spLocks noGrp="1"/>
          </p:cNvSpPr>
          <p:nvPr>
            <p:ph type="sldNum" sz="quarter" idx="4294967295"/>
          </p:nvPr>
        </p:nvSpPr>
        <p:spPr>
          <a:xfrm>
            <a:off x="-62225" y="5730193"/>
            <a:ext cx="442393" cy="273844"/>
          </a:xfrm>
          <a:prstGeom prst="rect">
            <a:avLst/>
          </a:prstGeom>
        </p:spPr>
        <p:txBody>
          <a:bodyPr/>
          <a:lstStyle/>
          <a:p>
            <a:fld id="{00BA8EDE-6DC9-4F99-B0F4-25DFD083338C}" type="slidenum">
              <a:rPr lang="fr-FR" smtClean="0"/>
              <a:pPr/>
              <a:t>41</a:t>
            </a:fld>
            <a:endParaRPr lang="fr-FR"/>
          </a:p>
        </p:txBody>
      </p:sp>
    </p:spTree>
    <p:extLst>
      <p:ext uri="{BB962C8B-B14F-4D97-AF65-F5344CB8AC3E}">
        <p14:creationId xmlns:p14="http://schemas.microsoft.com/office/powerpoint/2010/main" val="3764032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42</a:t>
            </a:fld>
            <a:endParaRPr lang="fr-CA"/>
          </a:p>
        </p:txBody>
      </p:sp>
      <p:sp>
        <p:nvSpPr>
          <p:cNvPr id="6" name="Titre 5">
            <a:extLst>
              <a:ext uri="{FF2B5EF4-FFF2-40B4-BE49-F238E27FC236}">
                <a16:creationId xmlns="" xmlns:a16="http://schemas.microsoft.com/office/drawing/2014/main" id="{80EDE4CE-DFA3-3947-9C4F-3941057F0697}"/>
              </a:ext>
            </a:extLst>
          </p:cNvPr>
          <p:cNvSpPr>
            <a:spLocks noGrp="1"/>
          </p:cNvSpPr>
          <p:nvPr>
            <p:ph type="title"/>
          </p:nvPr>
        </p:nvSpPr>
        <p:spPr/>
        <p:txBody>
          <a:bodyPr/>
          <a:lstStyle/>
          <a:p>
            <a:endParaRPr lang="fr-FR"/>
          </a:p>
        </p:txBody>
      </p:sp>
      <p:graphicFrame>
        <p:nvGraphicFramePr>
          <p:cNvPr id="7" name="Espace réservé du contenu 4">
            <a:extLst>
              <a:ext uri="{FF2B5EF4-FFF2-40B4-BE49-F238E27FC236}">
                <a16:creationId xmlns="" xmlns:a16="http://schemas.microsoft.com/office/drawing/2014/main" id="{8306FCAC-E6B0-D445-98BB-D9233CEDC2FE}"/>
              </a:ext>
            </a:extLst>
          </p:cNvPr>
          <p:cNvGraphicFramePr>
            <a:graphicFrameLocks noGrp="1" noChangeAspect="1"/>
          </p:cNvGraphicFramePr>
          <p:nvPr>
            <p:ph idx="1"/>
            <p:extLst>
              <p:ext uri="{D42A27DB-BD31-4B8C-83A1-F6EECF244321}">
                <p14:modId xmlns:p14="http://schemas.microsoft.com/office/powerpoint/2010/main" val="2854770728"/>
              </p:ext>
            </p:extLst>
          </p:nvPr>
        </p:nvGraphicFramePr>
        <p:xfrm>
          <a:off x="202406" y="115888"/>
          <a:ext cx="8640960" cy="11182648"/>
        </p:xfrm>
        <a:graphic>
          <a:graphicData uri="http://schemas.openxmlformats.org/presentationml/2006/ole">
            <mc:AlternateContent xmlns:mc="http://schemas.openxmlformats.org/markup-compatibility/2006">
              <mc:Choice xmlns:v="urn:schemas-microsoft-com:vml" Requires="v">
                <p:oleObj spid="_x0000_s1068" name="Acrobat Document" r:id="rId3" imgW="5829199" imgH="7543800" progId="AcroExch.Document.11">
                  <p:embed/>
                </p:oleObj>
              </mc:Choice>
              <mc:Fallback>
                <p:oleObj name="Acrobat Document" r:id="rId3" imgW="5829199" imgH="7543800" progId="AcroExch.Document.11">
                  <p:embed/>
                  <p:pic>
                    <p:nvPicPr>
                      <p:cNvPr id="5" name="Espace réservé du contenu 4"/>
                      <p:cNvPicPr/>
                      <p:nvPr/>
                    </p:nvPicPr>
                    <p:blipFill>
                      <a:blip r:embed="rId4"/>
                      <a:stretch>
                        <a:fillRect/>
                      </a:stretch>
                    </p:blipFill>
                    <p:spPr>
                      <a:xfrm>
                        <a:off x="202406" y="115888"/>
                        <a:ext cx="8640960" cy="11182648"/>
                      </a:xfrm>
                      <a:prstGeom prst="rect">
                        <a:avLst/>
                      </a:prstGeom>
                    </p:spPr>
                  </p:pic>
                </p:oleObj>
              </mc:Fallback>
            </mc:AlternateContent>
          </a:graphicData>
        </a:graphic>
      </p:graphicFrame>
    </p:spTree>
    <p:extLst>
      <p:ext uri="{BB962C8B-B14F-4D97-AF65-F5344CB8AC3E}">
        <p14:creationId xmlns:p14="http://schemas.microsoft.com/office/powerpoint/2010/main" val="28398043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Rétroaction de la clientèle</a:t>
            </a:r>
          </a:p>
        </p:txBody>
      </p:sp>
      <p:sp>
        <p:nvSpPr>
          <p:cNvPr id="3" name="Espace réservé du contenu 2"/>
          <p:cNvSpPr>
            <a:spLocks noGrp="1"/>
          </p:cNvSpPr>
          <p:nvPr>
            <p:ph idx="1"/>
            <p:custDataLst>
              <p:tags r:id="rId2"/>
            </p:custDataLst>
          </p:nvPr>
        </p:nvSpPr>
        <p:spPr/>
        <p:txBody>
          <a:bodyPr>
            <a:normAutofit/>
          </a:bodyPr>
          <a:lstStyle/>
          <a:p>
            <a:pPr lvl="1"/>
            <a:r>
              <a:rPr lang="fr-FR" dirty="0"/>
              <a:t>Coopération avec utilisateurs… </a:t>
            </a:r>
          </a:p>
          <a:p>
            <a:pPr lvl="1"/>
            <a:r>
              <a:rPr lang="fr-FR" dirty="0"/>
              <a:t>Exemples</a:t>
            </a:r>
          </a:p>
          <a:p>
            <a:pPr lvl="2"/>
            <a:r>
              <a:rPr lang="fr-FR" dirty="0"/>
              <a:t>Comité avec Micro-</a:t>
            </a:r>
            <a:r>
              <a:rPr lang="fr-FR" dirty="0" err="1"/>
              <a:t>ped</a:t>
            </a:r>
            <a:endParaRPr lang="fr-FR" dirty="0"/>
          </a:p>
          <a:p>
            <a:pPr lvl="2"/>
            <a:r>
              <a:rPr lang="fr-FR" dirty="0"/>
              <a:t>Prévention et contrôle des infections </a:t>
            </a:r>
          </a:p>
          <a:p>
            <a:pPr lvl="1"/>
            <a:endParaRPr lang="fr-CA" dirty="0"/>
          </a:p>
        </p:txBody>
      </p:sp>
      <p:sp>
        <p:nvSpPr>
          <p:cNvPr id="4" name="Espace réservé du numéro de diapositive 3"/>
          <p:cNvSpPr>
            <a:spLocks noGrp="1"/>
          </p:cNvSpPr>
          <p:nvPr>
            <p:ph type="sldNum" sz="quarter" idx="4294967295"/>
            <p:custDataLst>
              <p:tags r:id="rId3"/>
            </p:custDataLst>
          </p:nvPr>
        </p:nvSpPr>
        <p:spPr>
          <a:xfrm>
            <a:off x="-62225" y="5730193"/>
            <a:ext cx="442393" cy="273844"/>
          </a:xfrm>
          <a:prstGeom prst="rect">
            <a:avLst/>
          </a:prstGeom>
        </p:spPr>
        <p:txBody>
          <a:bodyPr/>
          <a:lstStyle/>
          <a:p>
            <a:fld id="{00BA8EDE-6DC9-4F99-B0F4-25DFD083338C}" type="slidenum">
              <a:rPr lang="fr-FR" smtClean="0"/>
              <a:pPr/>
              <a:t>43</a:t>
            </a:fld>
            <a:endParaRPr lang="fr-FR" dirty="0"/>
          </a:p>
        </p:txBody>
      </p:sp>
    </p:spTree>
    <p:extLst>
      <p:ext uri="{BB962C8B-B14F-4D97-AF65-F5344CB8AC3E}">
        <p14:creationId xmlns:p14="http://schemas.microsoft.com/office/powerpoint/2010/main" val="6179643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Rétroaction </a:t>
            </a:r>
            <a:endParaRPr lang="fr-CA" dirty="0"/>
          </a:p>
        </p:txBody>
      </p:sp>
      <p:sp>
        <p:nvSpPr>
          <p:cNvPr id="3" name="Espace réservé du contenu 2"/>
          <p:cNvSpPr>
            <a:spLocks noGrp="1"/>
          </p:cNvSpPr>
          <p:nvPr>
            <p:ph idx="1"/>
            <p:custDataLst>
              <p:tags r:id="rId2"/>
            </p:custDataLst>
          </p:nvPr>
        </p:nvSpPr>
        <p:spPr/>
        <p:txBody>
          <a:bodyPr/>
          <a:lstStyle/>
          <a:p>
            <a:pPr marL="12700" lvl="1" indent="0" algn="ctr">
              <a:buNone/>
            </a:pPr>
            <a:r>
              <a:rPr lang="fr-CA" dirty="0"/>
              <a:t>Actions concrètes pour ISO</a:t>
            </a:r>
          </a:p>
          <a:p>
            <a:pPr marL="469900" lvl="1" indent="-457200">
              <a:buFont typeface="Arial" panose="020B0604020202020204" pitchFamily="34" charset="0"/>
              <a:buChar char="•"/>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44</a:t>
            </a:fld>
            <a:endParaRPr lang="fr-CA"/>
          </a:p>
        </p:txBody>
      </p:sp>
      <p:sp>
        <p:nvSpPr>
          <p:cNvPr id="6" name="ZoneTexte 5"/>
          <p:cNvSpPr txBox="1"/>
          <p:nvPr>
            <p:custDataLst>
              <p:tags r:id="rId4"/>
            </p:custDataLst>
          </p:nvPr>
        </p:nvSpPr>
        <p:spPr>
          <a:xfrm>
            <a:off x="719572" y="2778710"/>
            <a:ext cx="7704856" cy="3231654"/>
          </a:xfrm>
          <a:prstGeom prst="rect">
            <a:avLst/>
          </a:prstGeom>
          <a:solidFill>
            <a:srgbClr val="93CDDD"/>
          </a:solidFill>
        </p:spPr>
        <p:txBody>
          <a:bodyPr wrap="square" rtlCol="0">
            <a:spAutoFit/>
          </a:bodyPr>
          <a:lstStyle/>
          <a:p>
            <a:pPr algn="ctr"/>
            <a:endParaRPr lang="fr-FR" dirty="0"/>
          </a:p>
          <a:p>
            <a:r>
              <a:rPr lang="fr-CA" sz="2800" i="1" dirty="0"/>
              <a:t>Consigner et informer l’équipe qualité:</a:t>
            </a:r>
          </a:p>
          <a:p>
            <a:pPr algn="ctr"/>
            <a:r>
              <a:rPr lang="fr-CA" sz="2800" dirty="0"/>
              <a:t> </a:t>
            </a:r>
          </a:p>
          <a:p>
            <a:pPr algn="ctr"/>
            <a:r>
              <a:rPr lang="fr-FR" sz="2800" dirty="0"/>
              <a:t>Commentaires, plaintes, suggestions, </a:t>
            </a:r>
            <a:r>
              <a:rPr lang="fr-FR" sz="2800" dirty="0" err="1"/>
              <a:t>etc</a:t>
            </a:r>
            <a:endParaRPr lang="fr-FR" sz="2800" dirty="0"/>
          </a:p>
          <a:p>
            <a:pPr algn="ctr"/>
            <a:r>
              <a:rPr lang="fr-FR" sz="2800" dirty="0"/>
              <a:t>de la part des clients </a:t>
            </a:r>
          </a:p>
          <a:p>
            <a:pPr algn="ctr"/>
            <a:endParaRPr lang="fr-FR" sz="2800" dirty="0"/>
          </a:p>
          <a:p>
            <a:pPr algn="ctr"/>
            <a:r>
              <a:rPr lang="fr-FR" sz="2800" dirty="0"/>
              <a:t>Chercher la rétroaction des utilisateurs </a:t>
            </a:r>
          </a:p>
          <a:p>
            <a:pPr algn="ctr"/>
            <a:endParaRPr lang="fr-FR" i="1" dirty="0"/>
          </a:p>
        </p:txBody>
      </p:sp>
    </p:spTree>
    <p:extLst>
      <p:ext uri="{BB962C8B-B14F-4D97-AF65-F5344CB8AC3E}">
        <p14:creationId xmlns:p14="http://schemas.microsoft.com/office/powerpoint/2010/main" val="4291891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276873"/>
            <a:ext cx="7200800" cy="1362075"/>
          </a:xfrm>
        </p:spPr>
        <p:txBody>
          <a:bodyPr>
            <a:normAutofit/>
          </a:bodyPr>
          <a:lstStyle/>
          <a:p>
            <a:pPr lvl="1"/>
            <a:r>
              <a:rPr lang="fr-FR" b="1" dirty="0">
                <a:latin typeface="Arial" charset="0"/>
                <a:ea typeface="Arial" charset="0"/>
                <a:cs typeface="Arial" charset="0"/>
              </a:rPr>
              <a:t>Non-conformités et </a:t>
            </a:r>
            <a:br>
              <a:rPr lang="fr-FR" b="1" dirty="0">
                <a:latin typeface="Arial" charset="0"/>
                <a:ea typeface="Arial" charset="0"/>
                <a:cs typeface="Arial" charset="0"/>
              </a:rPr>
            </a:br>
            <a:r>
              <a:rPr lang="fr-FR" b="1" dirty="0">
                <a:latin typeface="Arial" charset="0"/>
                <a:ea typeface="Arial" charset="0"/>
                <a:cs typeface="Arial" charset="0"/>
              </a:rPr>
              <a:t>Actions correctives et préventives</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a:t>
            </a:r>
          </a:p>
          <a:p>
            <a:r>
              <a:rPr lang="fr-CA" sz="2400" b="1" i="1" dirty="0">
                <a:solidFill>
                  <a:schemeClr val="bg1">
                    <a:lumMod val="65000"/>
                  </a:schemeClr>
                </a:solidFill>
              </a:rPr>
              <a:t>vers ISO-15189</a:t>
            </a:r>
          </a:p>
        </p:txBody>
      </p:sp>
      <p:sp>
        <p:nvSpPr>
          <p:cNvPr id="4" name="ZoneTexte 3"/>
          <p:cNvSpPr txBox="1"/>
          <p:nvPr>
            <p:custDataLst>
              <p:tags r:id="rId3"/>
            </p:custDataLst>
          </p:nvPr>
        </p:nvSpPr>
        <p:spPr>
          <a:xfrm>
            <a:off x="395536" y="2204864"/>
            <a:ext cx="648072" cy="1277273"/>
          </a:xfrm>
          <a:prstGeom prst="rect">
            <a:avLst/>
          </a:prstGeom>
          <a:noFill/>
        </p:spPr>
        <p:txBody>
          <a:bodyPr wrap="square" rtlCol="0">
            <a:spAutoFit/>
          </a:bodyPr>
          <a:lstStyle/>
          <a:p>
            <a:r>
              <a:rPr lang="fr-CA" sz="7700" b="1" dirty="0"/>
              <a:t>4</a:t>
            </a:r>
          </a:p>
        </p:txBody>
      </p:sp>
    </p:spTree>
    <p:extLst>
      <p:ext uri="{BB962C8B-B14F-4D97-AF65-F5344CB8AC3E}">
        <p14:creationId xmlns:p14="http://schemas.microsoft.com/office/powerpoint/2010/main" val="29607328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a:t>Non-conformité  </a:t>
            </a:r>
            <a:endParaRPr lang="fr-FR" dirty="0"/>
          </a:p>
        </p:txBody>
      </p:sp>
      <p:sp>
        <p:nvSpPr>
          <p:cNvPr id="3" name="Espace réservé du contenu 2"/>
          <p:cNvSpPr>
            <a:spLocks noGrp="1"/>
          </p:cNvSpPr>
          <p:nvPr>
            <p:ph idx="1"/>
            <p:custDataLst>
              <p:tags r:id="rId2"/>
            </p:custDataLst>
          </p:nvPr>
        </p:nvSpPr>
        <p:spPr/>
        <p:txBody>
          <a:bodyPr/>
          <a:lstStyle/>
          <a:p>
            <a:pPr marL="0" lvl="1" indent="0">
              <a:buNone/>
            </a:pPr>
            <a:r>
              <a:rPr lang="fr-FR" dirty="0"/>
              <a:t>Un non-respect d’une exigence relative: </a:t>
            </a:r>
          </a:p>
          <a:p>
            <a:pPr lvl="1"/>
            <a:endParaRPr lang="fr-FR" dirty="0"/>
          </a:p>
          <a:p>
            <a:pPr lvl="1"/>
            <a:r>
              <a:rPr lang="fr-FR" dirty="0"/>
              <a:t>au produit fourni au client </a:t>
            </a:r>
          </a:p>
          <a:p>
            <a:pPr marL="0" lvl="1" indent="0">
              <a:buNone/>
            </a:pPr>
            <a:r>
              <a:rPr lang="fr-FR" dirty="0"/>
              <a:t>ou </a:t>
            </a:r>
          </a:p>
          <a:p>
            <a:pPr lvl="1"/>
            <a:r>
              <a:rPr lang="fr-FR" dirty="0"/>
              <a:t>du système de management de la qualité </a:t>
            </a:r>
            <a:endParaRPr lang="fr-CA" dirty="0"/>
          </a:p>
        </p:txBody>
      </p:sp>
      <p:sp>
        <p:nvSpPr>
          <p:cNvPr id="4" name="Espace réservé du numéro de diapositive 3"/>
          <p:cNvSpPr>
            <a:spLocks noGrp="1"/>
          </p:cNvSpPr>
          <p:nvPr>
            <p:ph type="sldNum" sz="quarter" idx="10"/>
            <p:custDataLst>
              <p:tags r:id="rId3"/>
            </p:custDataLst>
          </p:nvPr>
        </p:nvSpPr>
        <p:spPr/>
        <p:txBody>
          <a:bodyPr/>
          <a:lstStyle/>
          <a:p>
            <a:fld id="{00BA8EDE-6DC9-4F99-B0F4-25DFD083338C}" type="slidenum">
              <a:rPr lang="fr-FR" smtClean="0"/>
              <a:pPr/>
              <a:t>46</a:t>
            </a:fld>
            <a:endParaRPr lang="fr-FR"/>
          </a:p>
        </p:txBody>
      </p:sp>
    </p:spTree>
    <p:extLst>
      <p:ext uri="{BB962C8B-B14F-4D97-AF65-F5344CB8AC3E}">
        <p14:creationId xmlns:p14="http://schemas.microsoft.com/office/powerpoint/2010/main" val="22827651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a:t>Maîtrise des non-conformités </a:t>
            </a:r>
            <a:endParaRPr lang="fr-FR" dirty="0"/>
          </a:p>
        </p:txBody>
      </p:sp>
      <p:sp>
        <p:nvSpPr>
          <p:cNvPr id="3" name="Espace réservé du contenu 2"/>
          <p:cNvSpPr>
            <a:spLocks noGrp="1"/>
          </p:cNvSpPr>
          <p:nvPr>
            <p:ph idx="1"/>
            <p:custDataLst>
              <p:tags r:id="rId2"/>
            </p:custDataLst>
          </p:nvPr>
        </p:nvSpPr>
        <p:spPr/>
        <p:txBody>
          <a:bodyPr/>
          <a:lstStyle/>
          <a:p>
            <a:pPr marL="0" lvl="1" indent="0">
              <a:buNone/>
            </a:pPr>
            <a:r>
              <a:rPr lang="fr-CA" dirty="0"/>
              <a:t>Processus nécessaire: </a:t>
            </a:r>
          </a:p>
          <a:p>
            <a:pPr lvl="1"/>
            <a:r>
              <a:rPr lang="fr-CA" dirty="0"/>
              <a:t>Identifier une NC </a:t>
            </a:r>
            <a:endParaRPr lang="fr-CA" dirty="0" smtClean="0"/>
          </a:p>
          <a:p>
            <a:pPr lvl="1"/>
            <a:r>
              <a:rPr lang="fr-CA" dirty="0" smtClean="0"/>
              <a:t>Définir </a:t>
            </a:r>
            <a:r>
              <a:rPr lang="fr-CA" dirty="0"/>
              <a:t>les actions immédiates à prendre  </a:t>
            </a:r>
          </a:p>
          <a:p>
            <a:pPr lvl="1"/>
            <a:r>
              <a:rPr lang="fr-CA" dirty="0"/>
              <a:t>Notification de la NC </a:t>
            </a:r>
          </a:p>
          <a:p>
            <a:pPr lvl="1"/>
            <a:endParaRPr lang="fr-CA" dirty="0"/>
          </a:p>
        </p:txBody>
      </p:sp>
      <p:sp>
        <p:nvSpPr>
          <p:cNvPr id="4" name="Espace réservé du numéro de diapositive 3"/>
          <p:cNvSpPr>
            <a:spLocks noGrp="1"/>
          </p:cNvSpPr>
          <p:nvPr>
            <p:ph type="sldNum" sz="quarter" idx="10"/>
            <p:custDataLst>
              <p:tags r:id="rId3"/>
            </p:custDataLst>
          </p:nvPr>
        </p:nvSpPr>
        <p:spPr/>
        <p:txBody>
          <a:bodyPr/>
          <a:lstStyle/>
          <a:p>
            <a:fld id="{00BA8EDE-6DC9-4F99-B0F4-25DFD083338C}" type="slidenum">
              <a:rPr lang="fr-FR" smtClean="0"/>
              <a:pPr/>
              <a:t>47</a:t>
            </a:fld>
            <a:endParaRPr lang="fr-FR" dirty="0"/>
          </a:p>
        </p:txBody>
      </p:sp>
    </p:spTree>
    <p:extLst>
      <p:ext uri="{BB962C8B-B14F-4D97-AF65-F5344CB8AC3E}">
        <p14:creationId xmlns:p14="http://schemas.microsoft.com/office/powerpoint/2010/main" val="3355702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a:t>Maîtrise des non-conformités </a:t>
            </a:r>
            <a:endParaRPr lang="fr-FR" dirty="0"/>
          </a:p>
        </p:txBody>
      </p:sp>
      <p:sp>
        <p:nvSpPr>
          <p:cNvPr id="3" name="Espace réservé du contenu 2"/>
          <p:cNvSpPr>
            <a:spLocks noGrp="1"/>
          </p:cNvSpPr>
          <p:nvPr>
            <p:ph idx="1"/>
            <p:custDataLst>
              <p:tags r:id="rId2"/>
            </p:custDataLst>
          </p:nvPr>
        </p:nvSpPr>
        <p:spPr/>
        <p:txBody>
          <a:bodyPr>
            <a:normAutofit/>
          </a:bodyPr>
          <a:lstStyle/>
          <a:p>
            <a:pPr lvl="1"/>
            <a:r>
              <a:rPr lang="fr-CA" dirty="0"/>
              <a:t>Déterminer l'étendue/risque de la NC</a:t>
            </a:r>
          </a:p>
          <a:p>
            <a:pPr lvl="2"/>
            <a:r>
              <a:rPr lang="fr-CA" dirty="0"/>
              <a:t>Examens interrompus? </a:t>
            </a:r>
          </a:p>
          <a:p>
            <a:pPr lvl="2"/>
            <a:r>
              <a:rPr lang="fr-CA" dirty="0"/>
              <a:t>Rappel des analyses NC?</a:t>
            </a:r>
          </a:p>
          <a:p>
            <a:pPr lvl="2"/>
            <a:r>
              <a:rPr lang="fr-CA" dirty="0"/>
              <a:t>Communication </a:t>
            </a:r>
          </a:p>
          <a:p>
            <a:pPr lvl="1"/>
            <a:r>
              <a:rPr lang="fr-CA" dirty="0"/>
              <a:t>NC documentée</a:t>
            </a:r>
          </a:p>
          <a:p>
            <a:pPr lvl="1"/>
            <a:r>
              <a:rPr lang="fr-CA" dirty="0"/>
              <a:t>Revues régulières pour évaluer les tendances</a:t>
            </a:r>
          </a:p>
        </p:txBody>
      </p:sp>
      <p:sp>
        <p:nvSpPr>
          <p:cNvPr id="4" name="Espace réservé du numéro de diapositive 3"/>
          <p:cNvSpPr>
            <a:spLocks noGrp="1"/>
          </p:cNvSpPr>
          <p:nvPr>
            <p:ph type="sldNum" sz="quarter" idx="10"/>
            <p:custDataLst>
              <p:tags r:id="rId3"/>
            </p:custDataLst>
          </p:nvPr>
        </p:nvSpPr>
        <p:spPr/>
        <p:txBody>
          <a:bodyPr/>
          <a:lstStyle/>
          <a:p>
            <a:fld id="{00BA8EDE-6DC9-4F99-B0F4-25DFD083338C}" type="slidenum">
              <a:rPr lang="fr-FR" smtClean="0"/>
              <a:pPr/>
              <a:t>48</a:t>
            </a:fld>
            <a:endParaRPr lang="fr-FR" dirty="0"/>
          </a:p>
        </p:txBody>
      </p:sp>
    </p:spTree>
    <p:extLst>
      <p:ext uri="{BB962C8B-B14F-4D97-AF65-F5344CB8AC3E}">
        <p14:creationId xmlns:p14="http://schemas.microsoft.com/office/powerpoint/2010/main" val="27176743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Actions correctives  </a:t>
            </a:r>
            <a:endParaRPr lang="fr-FR" dirty="0"/>
          </a:p>
        </p:txBody>
      </p:sp>
      <p:sp>
        <p:nvSpPr>
          <p:cNvPr id="3" name="Espace réservé du contenu 2"/>
          <p:cNvSpPr>
            <a:spLocks noGrp="1"/>
          </p:cNvSpPr>
          <p:nvPr>
            <p:ph idx="1"/>
            <p:custDataLst>
              <p:tags r:id="rId2"/>
            </p:custDataLst>
          </p:nvPr>
        </p:nvSpPr>
        <p:spPr/>
        <p:txBody>
          <a:bodyPr/>
          <a:lstStyle/>
          <a:p>
            <a:pPr lvl="1"/>
            <a:r>
              <a:rPr lang="fr-CA" dirty="0"/>
              <a:t>Éliminer les </a:t>
            </a:r>
            <a:r>
              <a:rPr lang="fr-CA" u="sng" dirty="0"/>
              <a:t>causes profondes </a:t>
            </a:r>
            <a:r>
              <a:rPr lang="fr-CA" dirty="0"/>
              <a:t>des non-conformités pour quelles ne se reproduisent pas</a:t>
            </a:r>
          </a:p>
          <a:p>
            <a:pPr lvl="1"/>
            <a:endParaRPr lang="fr-CA" dirty="0"/>
          </a:p>
          <a:p>
            <a:pPr lvl="1"/>
            <a:r>
              <a:rPr lang="fr-CA" dirty="0"/>
              <a:t>Suivre l’efficacité de la correction</a:t>
            </a:r>
          </a:p>
          <a:p>
            <a:pPr lvl="2"/>
            <a:endParaRPr lang="fr-CA" dirty="0"/>
          </a:p>
          <a:p>
            <a:endParaRPr lang="fr-FR" dirty="0"/>
          </a:p>
        </p:txBody>
      </p:sp>
      <p:sp>
        <p:nvSpPr>
          <p:cNvPr id="4" name="Espace réservé du numéro de diapositive 3"/>
          <p:cNvSpPr>
            <a:spLocks noGrp="1"/>
          </p:cNvSpPr>
          <p:nvPr>
            <p:ph type="sldNum" sz="quarter" idx="10"/>
            <p:custDataLst>
              <p:tags r:id="rId3"/>
            </p:custDataLst>
          </p:nvPr>
        </p:nvSpPr>
        <p:spPr/>
        <p:txBody>
          <a:bodyPr/>
          <a:lstStyle/>
          <a:p>
            <a:fld id="{00BA8EDE-6DC9-4F99-B0F4-25DFD083338C}" type="slidenum">
              <a:rPr lang="fr-FR" smtClean="0"/>
              <a:pPr/>
              <a:t>49</a:t>
            </a:fld>
            <a:endParaRPr lang="fr-FR"/>
          </a:p>
        </p:txBody>
      </p:sp>
    </p:spTree>
    <p:extLst>
      <p:ext uri="{BB962C8B-B14F-4D97-AF65-F5344CB8AC3E}">
        <p14:creationId xmlns:p14="http://schemas.microsoft.com/office/powerpoint/2010/main" val="1595731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a:t>Conclusions - gestionnaires</a:t>
            </a:r>
            <a:endParaRPr lang="fr-CA" dirty="0"/>
          </a:p>
        </p:txBody>
      </p:sp>
      <p:sp>
        <p:nvSpPr>
          <p:cNvPr id="9" name="Espace réservé du contenu 8"/>
          <p:cNvSpPr>
            <a:spLocks noGrp="1"/>
          </p:cNvSpPr>
          <p:nvPr>
            <p:ph idx="1"/>
          </p:nvPr>
        </p:nvSpPr>
        <p:spPr/>
        <p:txBody>
          <a:bodyPr/>
          <a:lstStyle/>
          <a:p>
            <a:pPr lvl="1"/>
            <a:r>
              <a:rPr lang="fr-CA" dirty="0"/>
              <a:t>Implantation programme d’audit</a:t>
            </a:r>
          </a:p>
          <a:p>
            <a:pPr lvl="1"/>
            <a:r>
              <a:rPr lang="fr-CA" dirty="0"/>
              <a:t>Favoriser la formation </a:t>
            </a:r>
          </a:p>
          <a:p>
            <a:pPr lvl="2"/>
            <a:r>
              <a:rPr lang="fr-CA" dirty="0"/>
              <a:t>Formation du personnel avant changement</a:t>
            </a:r>
          </a:p>
          <a:p>
            <a:pPr lvl="2"/>
            <a:r>
              <a:rPr lang="fr-CA" dirty="0"/>
              <a:t>Formation continue </a:t>
            </a:r>
          </a:p>
          <a:p>
            <a:pPr lvl="1"/>
            <a:r>
              <a:rPr lang="fr-CA" dirty="0"/>
              <a:t>Mesure de l’efficacité des processus</a:t>
            </a:r>
          </a:p>
          <a:p>
            <a:pPr lvl="1"/>
            <a:r>
              <a:rPr lang="fr-CA" dirty="0"/>
              <a:t>Mesure de la compétence en cours d’emploi</a:t>
            </a:r>
          </a:p>
          <a:p>
            <a:pPr lvl="1"/>
            <a:r>
              <a:rPr lang="fr-CA" dirty="0"/>
              <a:t>Impliquer les « sous-traitants »</a:t>
            </a:r>
          </a:p>
          <a:p>
            <a:pPr lvl="1"/>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5</a:t>
            </a:fld>
            <a:endParaRPr lang="fr-CA"/>
          </a:p>
        </p:txBody>
      </p:sp>
    </p:spTree>
    <p:extLst>
      <p:ext uri="{BB962C8B-B14F-4D97-AF65-F5344CB8AC3E}">
        <p14:creationId xmlns:p14="http://schemas.microsoft.com/office/powerpoint/2010/main" val="453522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Actions préventives</a:t>
            </a:r>
            <a:endParaRPr lang="fr-FR" dirty="0"/>
          </a:p>
        </p:txBody>
      </p:sp>
      <p:sp>
        <p:nvSpPr>
          <p:cNvPr id="3" name="Espace réservé du contenu 2"/>
          <p:cNvSpPr>
            <a:spLocks noGrp="1"/>
          </p:cNvSpPr>
          <p:nvPr>
            <p:ph idx="1"/>
            <p:custDataLst>
              <p:tags r:id="rId2"/>
            </p:custDataLst>
          </p:nvPr>
        </p:nvSpPr>
        <p:spPr/>
        <p:txBody>
          <a:bodyPr>
            <a:normAutofit/>
          </a:bodyPr>
          <a:lstStyle/>
          <a:p>
            <a:r>
              <a:rPr lang="fr-CA" dirty="0"/>
              <a:t>Doivent être mises en place pour corriger </a:t>
            </a:r>
            <a:r>
              <a:rPr lang="fr-CA" u="sng" dirty="0"/>
              <a:t>anticipés  </a:t>
            </a:r>
          </a:p>
          <a:p>
            <a:pPr lvl="1"/>
            <a:r>
              <a:rPr lang="fr-CA" dirty="0"/>
              <a:t>D’éviter l’apparition d’un problème anticipé</a:t>
            </a:r>
          </a:p>
          <a:p>
            <a:pPr lvl="1"/>
            <a:r>
              <a:rPr lang="fr-CA" dirty="0"/>
              <a:t>D’améliorer l’efficacité du système qualité</a:t>
            </a:r>
          </a:p>
          <a:p>
            <a:pPr lvl="1"/>
            <a:r>
              <a:rPr lang="fr-CA" dirty="0"/>
              <a:t>D’augmenter la satisfaction de la clientèle</a:t>
            </a:r>
          </a:p>
          <a:p>
            <a:pPr lvl="1"/>
            <a:r>
              <a:rPr lang="fr-CA" dirty="0"/>
              <a:t>De recueillir les suggestions</a:t>
            </a:r>
            <a:endParaRPr lang="fr-FR" dirty="0"/>
          </a:p>
        </p:txBody>
      </p:sp>
      <p:sp>
        <p:nvSpPr>
          <p:cNvPr id="4" name="Espace réservé du numéro de diapositive 3"/>
          <p:cNvSpPr>
            <a:spLocks noGrp="1"/>
          </p:cNvSpPr>
          <p:nvPr>
            <p:ph type="sldNum" sz="quarter" idx="4294967295"/>
            <p:custDataLst>
              <p:tags r:id="rId3"/>
            </p:custDataLst>
          </p:nvPr>
        </p:nvSpPr>
        <p:spPr>
          <a:xfrm>
            <a:off x="-62225" y="5730193"/>
            <a:ext cx="442393" cy="273844"/>
          </a:xfrm>
          <a:prstGeom prst="rect">
            <a:avLst/>
          </a:prstGeom>
        </p:spPr>
        <p:txBody>
          <a:bodyPr/>
          <a:lstStyle/>
          <a:p>
            <a:fld id="{00BA8EDE-6DC9-4F99-B0F4-25DFD083338C}" type="slidenum">
              <a:rPr lang="fr-FR" smtClean="0"/>
              <a:pPr/>
              <a:t>50</a:t>
            </a:fld>
            <a:endParaRPr lang="fr-FR"/>
          </a:p>
        </p:txBody>
      </p:sp>
    </p:spTree>
    <p:extLst>
      <p:ext uri="{BB962C8B-B14F-4D97-AF65-F5344CB8AC3E}">
        <p14:creationId xmlns:p14="http://schemas.microsoft.com/office/powerpoint/2010/main" val="20475893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Non-conformités</a:t>
            </a:r>
            <a:endParaRPr lang="fr-CA" dirty="0"/>
          </a:p>
        </p:txBody>
      </p:sp>
      <p:sp>
        <p:nvSpPr>
          <p:cNvPr id="3" name="Espace réservé du contenu 2"/>
          <p:cNvSpPr>
            <a:spLocks noGrp="1"/>
          </p:cNvSpPr>
          <p:nvPr>
            <p:ph idx="1"/>
            <p:custDataLst>
              <p:tags r:id="rId2"/>
            </p:custDataLst>
          </p:nvPr>
        </p:nvSpPr>
        <p:spPr/>
        <p:txBody>
          <a:bodyPr/>
          <a:lstStyle/>
          <a:p>
            <a:pPr marL="12700" lvl="1" indent="0" algn="ctr">
              <a:buNone/>
            </a:pPr>
            <a:r>
              <a:rPr lang="fr-CA" dirty="0"/>
              <a:t>Actions concrètes pour ISO</a:t>
            </a:r>
          </a:p>
          <a:p>
            <a:pPr marL="469900" lvl="1" indent="-457200">
              <a:buFont typeface="Arial" panose="020B0604020202020204" pitchFamily="34" charset="0"/>
              <a:buChar char="•"/>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51</a:t>
            </a:fld>
            <a:endParaRPr lang="fr-CA"/>
          </a:p>
        </p:txBody>
      </p:sp>
      <p:sp>
        <p:nvSpPr>
          <p:cNvPr id="6" name="ZoneTexte 5"/>
          <p:cNvSpPr txBox="1"/>
          <p:nvPr>
            <p:custDataLst>
              <p:tags r:id="rId4"/>
            </p:custDataLst>
          </p:nvPr>
        </p:nvSpPr>
        <p:spPr>
          <a:xfrm>
            <a:off x="719572" y="2563267"/>
            <a:ext cx="7704856" cy="2800767"/>
          </a:xfrm>
          <a:prstGeom prst="rect">
            <a:avLst/>
          </a:prstGeom>
          <a:solidFill>
            <a:srgbClr val="93CDDD"/>
          </a:solidFill>
        </p:spPr>
        <p:txBody>
          <a:bodyPr wrap="square" rtlCol="0">
            <a:spAutoFit/>
          </a:bodyPr>
          <a:lstStyle/>
          <a:p>
            <a:pPr algn="ctr"/>
            <a:endParaRPr lang="fr-FR" dirty="0"/>
          </a:p>
          <a:p>
            <a:pPr algn="ctr"/>
            <a:r>
              <a:rPr lang="fr-FR" sz="2800" dirty="0"/>
              <a:t>Notifier les non-conformités </a:t>
            </a:r>
          </a:p>
          <a:p>
            <a:pPr algn="ctr"/>
            <a:r>
              <a:rPr lang="fr-FR" sz="2800" u="sng" dirty="0"/>
              <a:t>réelles et potentielles </a:t>
            </a:r>
          </a:p>
          <a:p>
            <a:pPr algn="ctr"/>
            <a:r>
              <a:rPr lang="fr-FR" sz="2800" dirty="0"/>
              <a:t> </a:t>
            </a:r>
          </a:p>
          <a:p>
            <a:pPr algn="ctr"/>
            <a:r>
              <a:rPr lang="fr-FR" sz="2800" dirty="0"/>
              <a:t>-services rendus </a:t>
            </a:r>
          </a:p>
          <a:p>
            <a:pPr algn="ctr"/>
            <a:r>
              <a:rPr lang="fr-FR" sz="2800" dirty="0"/>
              <a:t>-SMQ </a:t>
            </a:r>
          </a:p>
          <a:p>
            <a:pPr algn="ctr"/>
            <a:endParaRPr lang="fr-FR" i="1" dirty="0"/>
          </a:p>
        </p:txBody>
      </p:sp>
    </p:spTree>
    <p:extLst>
      <p:ext uri="{BB962C8B-B14F-4D97-AF65-F5344CB8AC3E}">
        <p14:creationId xmlns:p14="http://schemas.microsoft.com/office/powerpoint/2010/main" val="1123986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Non-conformités </a:t>
            </a:r>
            <a:endParaRPr lang="fr-CA" dirty="0"/>
          </a:p>
        </p:txBody>
      </p:sp>
      <p:sp>
        <p:nvSpPr>
          <p:cNvPr id="3" name="Espace réservé du contenu 2"/>
          <p:cNvSpPr>
            <a:spLocks noGrp="1"/>
          </p:cNvSpPr>
          <p:nvPr>
            <p:ph idx="1"/>
            <p:custDataLst>
              <p:tags r:id="rId2"/>
            </p:custDataLst>
          </p:nvPr>
        </p:nvSpPr>
        <p:spPr/>
        <p:txBody>
          <a:bodyPr/>
          <a:lstStyle/>
          <a:p>
            <a:pPr marL="12700" lvl="1" indent="0" algn="ctr">
              <a:buNone/>
            </a:pPr>
            <a:r>
              <a:rPr lang="fr-CA" dirty="0"/>
              <a:t>Actions concrètes pour ISO</a:t>
            </a:r>
          </a:p>
          <a:p>
            <a:pPr marL="469900" lvl="1" indent="-457200">
              <a:buFont typeface="Arial" panose="020B0604020202020204" pitchFamily="34" charset="0"/>
              <a:buChar char="•"/>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52</a:t>
            </a:fld>
            <a:endParaRPr lang="fr-CA"/>
          </a:p>
        </p:txBody>
      </p:sp>
      <p:sp>
        <p:nvSpPr>
          <p:cNvPr id="6" name="ZoneTexte 5"/>
          <p:cNvSpPr txBox="1"/>
          <p:nvPr>
            <p:custDataLst>
              <p:tags r:id="rId4"/>
            </p:custDataLst>
          </p:nvPr>
        </p:nvSpPr>
        <p:spPr>
          <a:xfrm>
            <a:off x="719572" y="2563267"/>
            <a:ext cx="7704856" cy="3508653"/>
          </a:xfrm>
          <a:prstGeom prst="rect">
            <a:avLst/>
          </a:prstGeom>
          <a:solidFill>
            <a:srgbClr val="93CDDD"/>
          </a:solidFill>
        </p:spPr>
        <p:txBody>
          <a:bodyPr wrap="square" rtlCol="0">
            <a:spAutoFit/>
          </a:bodyPr>
          <a:lstStyle/>
          <a:p>
            <a:pPr algn="ctr"/>
            <a:endParaRPr lang="fr-FR" dirty="0"/>
          </a:p>
          <a:p>
            <a:pPr algn="ctr"/>
            <a:endParaRPr lang="fr-FR" dirty="0"/>
          </a:p>
          <a:p>
            <a:pPr algn="ctr"/>
            <a:r>
              <a:rPr lang="fr-FR" sz="2800" dirty="0" smtClean="0"/>
              <a:t>Se doter d’un processus de suivi </a:t>
            </a:r>
          </a:p>
          <a:p>
            <a:pPr algn="ctr"/>
            <a:r>
              <a:rPr lang="fr-FR" sz="2800" dirty="0" smtClean="0"/>
              <a:t>des NC et ACP </a:t>
            </a:r>
          </a:p>
          <a:p>
            <a:pPr algn="ctr"/>
            <a:endParaRPr lang="fr-FR" sz="2800" dirty="0"/>
          </a:p>
          <a:p>
            <a:pPr algn="ctr"/>
            <a:r>
              <a:rPr lang="fr-FR" sz="2800" dirty="0"/>
              <a:t>Renforcer le système de correction </a:t>
            </a:r>
          </a:p>
          <a:p>
            <a:pPr algn="ctr"/>
            <a:r>
              <a:rPr lang="fr-FR" sz="2800" dirty="0" smtClean="0"/>
              <a:t>.. corriger </a:t>
            </a:r>
            <a:r>
              <a:rPr lang="fr-FR" sz="2800" dirty="0"/>
              <a:t>la </a:t>
            </a:r>
            <a:r>
              <a:rPr lang="fr-FR" sz="2800" u="sng" dirty="0"/>
              <a:t>cause </a:t>
            </a:r>
            <a:r>
              <a:rPr lang="fr-FR" sz="2800" u="sng" dirty="0" smtClean="0"/>
              <a:t>profonde</a:t>
            </a:r>
            <a:endParaRPr lang="fr-FR" sz="2800" dirty="0" smtClean="0"/>
          </a:p>
          <a:p>
            <a:pPr algn="ctr"/>
            <a:endParaRPr lang="fr-FR" sz="2800" dirty="0" smtClean="0"/>
          </a:p>
          <a:p>
            <a:pPr algn="ctr"/>
            <a:endParaRPr lang="fr-FR" i="1" dirty="0"/>
          </a:p>
        </p:txBody>
      </p:sp>
    </p:spTree>
    <p:extLst>
      <p:ext uri="{BB962C8B-B14F-4D97-AF65-F5344CB8AC3E}">
        <p14:creationId xmlns:p14="http://schemas.microsoft.com/office/powerpoint/2010/main" val="33889030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Non-conformités et </a:t>
            </a:r>
            <a:br>
              <a:rPr lang="fr-FR" dirty="0"/>
            </a:br>
            <a:r>
              <a:rPr lang="fr-FR" dirty="0"/>
              <a:t>Actions correctives et préventives</a:t>
            </a:r>
            <a:endParaRPr lang="fr-CA" dirty="0"/>
          </a:p>
        </p:txBody>
      </p:sp>
      <p:sp>
        <p:nvSpPr>
          <p:cNvPr id="3" name="Espace réservé du contenu 2"/>
          <p:cNvSpPr>
            <a:spLocks noGrp="1"/>
          </p:cNvSpPr>
          <p:nvPr>
            <p:ph idx="1"/>
            <p:custDataLst>
              <p:tags r:id="rId2"/>
            </p:custDataLst>
          </p:nvPr>
        </p:nvSpPr>
        <p:spPr/>
        <p:txBody>
          <a:bodyPr/>
          <a:lstStyle/>
          <a:p>
            <a:pPr marL="12700" lvl="1" indent="0" algn="ctr">
              <a:buNone/>
            </a:pPr>
            <a:r>
              <a:rPr lang="fr-CA" dirty="0"/>
              <a:t>Actions concrètes pour ISO</a:t>
            </a:r>
          </a:p>
          <a:p>
            <a:pPr marL="469900" lvl="1" indent="-457200">
              <a:buFont typeface="Arial" panose="020B0604020202020204" pitchFamily="34" charset="0"/>
              <a:buChar char="•"/>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53</a:t>
            </a:fld>
            <a:endParaRPr lang="fr-CA"/>
          </a:p>
        </p:txBody>
      </p:sp>
      <p:sp>
        <p:nvSpPr>
          <p:cNvPr id="6" name="ZoneTexte 5"/>
          <p:cNvSpPr txBox="1"/>
          <p:nvPr>
            <p:custDataLst>
              <p:tags r:id="rId4"/>
            </p:custDataLst>
          </p:nvPr>
        </p:nvSpPr>
        <p:spPr>
          <a:xfrm>
            <a:off x="719572" y="3068960"/>
            <a:ext cx="7704856" cy="1508105"/>
          </a:xfrm>
          <a:prstGeom prst="rect">
            <a:avLst/>
          </a:prstGeom>
          <a:solidFill>
            <a:srgbClr val="93CDDD"/>
          </a:solidFill>
        </p:spPr>
        <p:txBody>
          <a:bodyPr wrap="square" rtlCol="0">
            <a:spAutoFit/>
          </a:bodyPr>
          <a:lstStyle/>
          <a:p>
            <a:pPr algn="ctr"/>
            <a:endParaRPr lang="fr-FR" dirty="0"/>
          </a:p>
          <a:p>
            <a:pPr algn="ctr"/>
            <a:r>
              <a:rPr lang="fr-FR" sz="2800" dirty="0"/>
              <a:t>Mesure de l’efficacité des actions </a:t>
            </a:r>
          </a:p>
          <a:p>
            <a:pPr algn="ctr"/>
            <a:r>
              <a:rPr lang="fr-FR" sz="2800" dirty="0"/>
              <a:t>mises en place</a:t>
            </a:r>
          </a:p>
          <a:p>
            <a:pPr algn="ctr"/>
            <a:endParaRPr lang="fr-FR" i="1" dirty="0"/>
          </a:p>
        </p:txBody>
      </p:sp>
    </p:spTree>
    <p:extLst>
      <p:ext uri="{BB962C8B-B14F-4D97-AF65-F5344CB8AC3E}">
        <p14:creationId xmlns:p14="http://schemas.microsoft.com/office/powerpoint/2010/main" val="8000714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564904"/>
            <a:ext cx="7200800" cy="1362075"/>
          </a:xfrm>
        </p:spPr>
        <p:txBody>
          <a:bodyPr>
            <a:normAutofit/>
          </a:bodyPr>
          <a:lstStyle/>
          <a:p>
            <a:pPr lvl="1"/>
            <a:r>
              <a:rPr lang="fr-CA" b="1" dirty="0">
                <a:latin typeface="Arial" charset="0"/>
                <a:ea typeface="Arial" charset="0"/>
                <a:cs typeface="Arial" charset="0"/>
              </a:rPr>
              <a:t>Maitrise des changements</a:t>
            </a:r>
            <a:endParaRPr lang="fr-FR" b="1" dirty="0">
              <a:latin typeface="Arial" charset="0"/>
              <a:ea typeface="Arial" charset="0"/>
              <a:cs typeface="Arial" charset="0"/>
            </a:endParaRP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vers ISO-15189</a:t>
            </a:r>
          </a:p>
        </p:txBody>
      </p:sp>
      <p:sp>
        <p:nvSpPr>
          <p:cNvPr id="4" name="ZoneTexte 3"/>
          <p:cNvSpPr txBox="1"/>
          <p:nvPr>
            <p:custDataLst>
              <p:tags r:id="rId3"/>
            </p:custDataLst>
          </p:nvPr>
        </p:nvSpPr>
        <p:spPr>
          <a:xfrm>
            <a:off x="395536" y="2204864"/>
            <a:ext cx="648072" cy="1277273"/>
          </a:xfrm>
          <a:prstGeom prst="rect">
            <a:avLst/>
          </a:prstGeom>
          <a:noFill/>
        </p:spPr>
        <p:txBody>
          <a:bodyPr wrap="square" rtlCol="0">
            <a:spAutoFit/>
          </a:bodyPr>
          <a:lstStyle/>
          <a:p>
            <a:r>
              <a:rPr lang="fr-CA" sz="7700" b="1" dirty="0"/>
              <a:t>5</a:t>
            </a:r>
          </a:p>
        </p:txBody>
      </p:sp>
    </p:spTree>
    <p:extLst>
      <p:ext uri="{BB962C8B-B14F-4D97-AF65-F5344CB8AC3E}">
        <p14:creationId xmlns:p14="http://schemas.microsoft.com/office/powerpoint/2010/main" val="39998380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Maitrise des changements</a:t>
            </a:r>
            <a:endParaRPr lang="fr-CA" dirty="0"/>
          </a:p>
        </p:txBody>
      </p:sp>
      <p:sp>
        <p:nvSpPr>
          <p:cNvPr id="3" name="Espace réservé du contenu 2"/>
          <p:cNvSpPr>
            <a:spLocks noGrp="1"/>
          </p:cNvSpPr>
          <p:nvPr>
            <p:ph idx="1"/>
          </p:nvPr>
        </p:nvSpPr>
        <p:spPr/>
        <p:txBody>
          <a:bodyPr/>
          <a:lstStyle/>
          <a:p>
            <a:pPr lvl="1"/>
            <a:r>
              <a:rPr lang="fr-CA" b="1" dirty="0"/>
              <a:t>Modification à un mandat ou service ayant une incidence sur le produit livrable à la clientèle.</a:t>
            </a:r>
          </a:p>
          <a:p>
            <a:pPr lvl="2"/>
            <a:r>
              <a:rPr lang="fr-CA" dirty="0"/>
              <a:t>Cessation d'un service</a:t>
            </a:r>
          </a:p>
          <a:p>
            <a:pPr lvl="2"/>
            <a:r>
              <a:rPr lang="fr-CA" dirty="0"/>
              <a:t>Transfert des activités</a:t>
            </a:r>
          </a:p>
          <a:p>
            <a:pPr lvl="2"/>
            <a:r>
              <a:rPr lang="fr-CA" dirty="0"/>
              <a:t>Nouvelle analyse</a:t>
            </a:r>
          </a:p>
          <a:p>
            <a:pPr lvl="2"/>
            <a:r>
              <a:rPr lang="fr-CA" dirty="0"/>
              <a:t>Modification méthode analytique (ou d’équipement)</a:t>
            </a:r>
          </a:p>
          <a:p>
            <a:pPr lvl="2"/>
            <a:endParaRPr lang="fr-CA" dirty="0"/>
          </a:p>
          <a:p>
            <a:pPr lvl="1"/>
            <a:r>
              <a:rPr lang="fr-CA" sz="2000" i="1" dirty="0"/>
              <a:t>Il peut aussi s'agir d'un changement qui a une incidence sur le système de management de la qualité et sur les opérations</a:t>
            </a:r>
          </a:p>
          <a:p>
            <a:endParaRPr lang="fr-CA" dirty="0"/>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55</a:t>
            </a:fld>
            <a:endParaRPr lang="fr-CA"/>
          </a:p>
        </p:txBody>
      </p:sp>
    </p:spTree>
    <p:extLst>
      <p:ext uri="{BB962C8B-B14F-4D97-AF65-F5344CB8AC3E}">
        <p14:creationId xmlns:p14="http://schemas.microsoft.com/office/powerpoint/2010/main" val="1736974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Éléments d’un changement </a:t>
            </a:r>
          </a:p>
        </p:txBody>
      </p:sp>
      <p:sp>
        <p:nvSpPr>
          <p:cNvPr id="3" name="Espace réservé du contenu 2"/>
          <p:cNvSpPr>
            <a:spLocks noGrp="1"/>
          </p:cNvSpPr>
          <p:nvPr>
            <p:ph idx="1"/>
          </p:nvPr>
        </p:nvSpPr>
        <p:spPr/>
        <p:txBody>
          <a:bodyPr>
            <a:normAutofit fontScale="77500" lnSpcReduction="20000"/>
          </a:bodyPr>
          <a:lstStyle/>
          <a:p>
            <a:pPr lvl="1"/>
            <a:r>
              <a:rPr lang="fr-CA" dirty="0"/>
              <a:t>Processus interne CHU </a:t>
            </a:r>
          </a:p>
          <a:p>
            <a:pPr lvl="2"/>
            <a:r>
              <a:rPr lang="fr-CA" dirty="0"/>
              <a:t>Service, table départementale, etc… </a:t>
            </a:r>
          </a:p>
          <a:p>
            <a:pPr lvl="1"/>
            <a:r>
              <a:rPr lang="fr-CA" dirty="0"/>
              <a:t>Évaluation de risques (biosécurité, impact financier, risques cliniques)</a:t>
            </a:r>
          </a:p>
          <a:p>
            <a:pPr lvl="1"/>
            <a:r>
              <a:rPr lang="fr-CA" dirty="0"/>
              <a:t>Élaborer le protocole de validation/vérification</a:t>
            </a:r>
          </a:p>
          <a:p>
            <a:pPr lvl="1"/>
            <a:r>
              <a:rPr lang="fr-CA" dirty="0"/>
              <a:t>Rédiger rapport validation</a:t>
            </a:r>
          </a:p>
          <a:p>
            <a:pPr lvl="1"/>
            <a:r>
              <a:rPr lang="fr-CA" dirty="0"/>
              <a:t>Rédiger la documentation requise (PON, manuel de prélèvement, </a:t>
            </a:r>
            <a:r>
              <a:rPr lang="fr-CA" dirty="0" err="1"/>
              <a:t>etc</a:t>
            </a:r>
            <a:r>
              <a:rPr lang="fr-CA" dirty="0"/>
              <a:t>)</a:t>
            </a:r>
          </a:p>
          <a:p>
            <a:pPr lvl="1"/>
            <a:r>
              <a:rPr lang="fr-CA" dirty="0"/>
              <a:t>Formation du personnel</a:t>
            </a:r>
          </a:p>
          <a:p>
            <a:pPr lvl="1"/>
            <a:r>
              <a:rPr lang="fr-CA" dirty="0"/>
              <a:t>Informer la clientèle concernée</a:t>
            </a:r>
          </a:p>
          <a:p>
            <a:pPr lvl="1"/>
            <a:r>
              <a:rPr lang="fr-CA" dirty="0"/>
              <a:t>Mise en application</a:t>
            </a:r>
          </a:p>
          <a:p>
            <a:pPr lvl="1"/>
            <a:r>
              <a:rPr lang="fr-CA" dirty="0"/>
              <a:t>Aviser organisme accréditeur</a:t>
            </a:r>
          </a:p>
          <a:p>
            <a:pPr lvl="1"/>
            <a:r>
              <a:rPr lang="fr-CA" dirty="0"/>
              <a:t>Inclure au bilan de revue de direction</a:t>
            </a:r>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56</a:t>
            </a:fld>
            <a:endParaRPr lang="fr-CA"/>
          </a:p>
        </p:txBody>
      </p:sp>
    </p:spTree>
    <p:extLst>
      <p:ext uri="{BB962C8B-B14F-4D97-AF65-F5344CB8AC3E}">
        <p14:creationId xmlns:p14="http://schemas.microsoft.com/office/powerpoint/2010/main" val="13431369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dirty="0"/>
              <a:t>Maitriser la portée </a:t>
            </a:r>
          </a:p>
        </p:txBody>
      </p:sp>
      <p:sp>
        <p:nvSpPr>
          <p:cNvPr id="4" name="Espace réservé du contenu 3"/>
          <p:cNvSpPr>
            <a:spLocks noGrp="1"/>
          </p:cNvSpPr>
          <p:nvPr>
            <p:ph idx="1"/>
          </p:nvPr>
        </p:nvSpPr>
        <p:spPr/>
        <p:txBody>
          <a:bodyPr>
            <a:normAutofit/>
          </a:bodyPr>
          <a:lstStyle/>
          <a:p>
            <a:pPr lvl="1"/>
            <a:r>
              <a:rPr lang="fr-FR" dirty="0"/>
              <a:t>Connaître la portée dans notre grappe</a:t>
            </a:r>
          </a:p>
          <a:p>
            <a:pPr lvl="2"/>
            <a:r>
              <a:rPr lang="fr-FR" dirty="0"/>
              <a:t>Quels tests? </a:t>
            </a:r>
          </a:p>
          <a:p>
            <a:pPr lvl="2"/>
            <a:r>
              <a:rPr lang="fr-FR" dirty="0"/>
              <a:t>Quels labos?</a:t>
            </a:r>
          </a:p>
          <a:p>
            <a:pPr lvl="2"/>
            <a:r>
              <a:rPr lang="fr-FR" dirty="0"/>
              <a:t>Leur état?</a:t>
            </a:r>
          </a:p>
          <a:p>
            <a:pPr lvl="2"/>
            <a:r>
              <a:rPr lang="fr-FR" dirty="0"/>
              <a:t>Documentation? </a:t>
            </a:r>
          </a:p>
        </p:txBody>
      </p:sp>
      <p:sp>
        <p:nvSpPr>
          <p:cNvPr id="2" name="Espace réservé du numéro de diapositive 1"/>
          <p:cNvSpPr>
            <a:spLocks noGrp="1"/>
          </p:cNvSpPr>
          <p:nvPr>
            <p:ph type="sldNum" sz="quarter" idx="10"/>
          </p:nvPr>
        </p:nvSpPr>
        <p:spPr/>
        <p:txBody>
          <a:bodyPr/>
          <a:lstStyle/>
          <a:p>
            <a:pPr>
              <a:defRPr/>
            </a:pPr>
            <a:fld id="{D44F0D0B-0FEF-4C71-875B-36021E40AA03}" type="slidenum">
              <a:rPr lang="fr-CA" smtClean="0"/>
              <a:pPr>
                <a:defRPr/>
              </a:pPr>
              <a:t>57</a:t>
            </a:fld>
            <a:endParaRPr lang="fr-CA"/>
          </a:p>
        </p:txBody>
      </p:sp>
    </p:spTree>
    <p:extLst>
      <p:ext uri="{BB962C8B-B14F-4D97-AF65-F5344CB8AC3E}">
        <p14:creationId xmlns:p14="http://schemas.microsoft.com/office/powerpoint/2010/main" val="34125347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CA" dirty="0"/>
              <a:t>Outil </a:t>
            </a:r>
          </a:p>
        </p:txBody>
      </p:sp>
      <p:sp>
        <p:nvSpPr>
          <p:cNvPr id="10" name="Espace réservé du contenu 9"/>
          <p:cNvSpPr>
            <a:spLocks noGrp="1"/>
          </p:cNvSpPr>
          <p:nvPr>
            <p:ph sz="half" idx="1"/>
          </p:nvPr>
        </p:nvSpPr>
        <p:spPr>
          <a:xfrm>
            <a:off x="611560" y="1880646"/>
            <a:ext cx="3700463" cy="3012630"/>
          </a:xfrm>
        </p:spPr>
        <p:txBody>
          <a:bodyPr/>
          <a:lstStyle/>
          <a:p>
            <a:pPr lvl="2"/>
            <a:r>
              <a:rPr lang="fr-FR" dirty="0"/>
              <a:t>Date de mise à jour</a:t>
            </a:r>
          </a:p>
          <a:p>
            <a:pPr lvl="2"/>
            <a:r>
              <a:rPr lang="fr-FR" dirty="0"/>
              <a:t>Responsable médical</a:t>
            </a:r>
          </a:p>
          <a:p>
            <a:pPr lvl="2"/>
            <a:r>
              <a:rPr lang="fr-FR" dirty="0"/>
              <a:t>Responsable technique</a:t>
            </a:r>
          </a:p>
          <a:p>
            <a:pPr lvl="2"/>
            <a:r>
              <a:rPr lang="fr-FR" dirty="0"/>
              <a:t>Principe analytique</a:t>
            </a:r>
          </a:p>
          <a:p>
            <a:pPr lvl="2"/>
            <a:r>
              <a:rPr lang="fr-FR" dirty="0"/>
              <a:t>Technologie	</a:t>
            </a:r>
          </a:p>
          <a:p>
            <a:pPr lvl="2"/>
            <a:r>
              <a:rPr lang="fr-FR" dirty="0"/>
              <a:t>Équipement critique 	</a:t>
            </a:r>
          </a:p>
        </p:txBody>
      </p:sp>
      <p:sp>
        <p:nvSpPr>
          <p:cNvPr id="14" name="Espace réservé du contenu 13"/>
          <p:cNvSpPr>
            <a:spLocks noGrp="1"/>
          </p:cNvSpPr>
          <p:nvPr>
            <p:ph sz="half" idx="2"/>
          </p:nvPr>
        </p:nvSpPr>
        <p:spPr>
          <a:xfrm>
            <a:off x="4572811" y="1952091"/>
            <a:ext cx="3702050" cy="3012630"/>
          </a:xfrm>
        </p:spPr>
        <p:txBody>
          <a:bodyPr/>
          <a:lstStyle/>
          <a:p>
            <a:pPr lvl="2"/>
            <a:r>
              <a:rPr lang="fr-FR" dirty="0"/>
              <a:t>Rapport validation / vérification</a:t>
            </a:r>
          </a:p>
          <a:p>
            <a:pPr lvl="2"/>
            <a:r>
              <a:rPr lang="fr-FR" dirty="0"/>
              <a:t>Fiche de formation</a:t>
            </a:r>
          </a:p>
          <a:p>
            <a:pPr lvl="2"/>
            <a:r>
              <a:rPr lang="fr-FR" dirty="0"/>
              <a:t>Fiche de prélèvement</a:t>
            </a:r>
          </a:p>
          <a:p>
            <a:pPr lvl="2"/>
            <a:r>
              <a:rPr lang="fr-FR" dirty="0"/>
              <a:t>PON/procédure (document)</a:t>
            </a:r>
          </a:p>
          <a:p>
            <a:pPr lvl="2"/>
            <a:r>
              <a:rPr lang="fr-FR" dirty="0"/>
              <a:t>CIQ	</a:t>
            </a:r>
          </a:p>
          <a:p>
            <a:pPr lvl="2"/>
            <a:r>
              <a:rPr lang="fr-FR" dirty="0"/>
              <a:t>CEQ</a:t>
            </a:r>
          </a:p>
          <a:p>
            <a:endParaRPr lang="fr-CA" dirty="0"/>
          </a:p>
        </p:txBody>
      </p:sp>
      <p:sp>
        <p:nvSpPr>
          <p:cNvPr id="4" name="Espace réservé du numéro de diapositive 3"/>
          <p:cNvSpPr>
            <a:spLocks noGrp="1"/>
          </p:cNvSpPr>
          <p:nvPr>
            <p:ph type="sldNum" sz="quarter" idx="10"/>
          </p:nvPr>
        </p:nvSpPr>
        <p:spPr/>
        <p:txBody>
          <a:bodyPr/>
          <a:lstStyle/>
          <a:p>
            <a:fld id="{00BA8EDE-6DC9-4F99-B0F4-25DFD083338C}" type="slidenum">
              <a:rPr lang="fr-FR" smtClean="0"/>
              <a:pPr/>
              <a:t>58</a:t>
            </a:fld>
            <a:endParaRPr lang="fr-FR"/>
          </a:p>
        </p:txBody>
      </p:sp>
      <p:pic>
        <p:nvPicPr>
          <p:cNvPr id="7" name="Image 6"/>
          <p:cNvPicPr>
            <a:picLocks noChangeAspect="1"/>
          </p:cNvPicPr>
          <p:nvPr/>
        </p:nvPicPr>
        <p:blipFill rotWithShape="1">
          <a:blip r:embed="rId3"/>
          <a:srcRect l="-399" t="17801" r="8263" b="66799"/>
          <a:stretch/>
        </p:blipFill>
        <p:spPr>
          <a:xfrm>
            <a:off x="-108520" y="5279026"/>
            <a:ext cx="9190839" cy="864096"/>
          </a:xfrm>
          <a:prstGeom prst="rect">
            <a:avLst/>
          </a:prstGeom>
        </p:spPr>
      </p:pic>
      <p:sp>
        <p:nvSpPr>
          <p:cNvPr id="15" name="Rectangle 14"/>
          <p:cNvSpPr/>
          <p:nvPr/>
        </p:nvSpPr>
        <p:spPr>
          <a:xfrm>
            <a:off x="4486899" y="6356350"/>
            <a:ext cx="2893413" cy="276999"/>
          </a:xfrm>
          <a:prstGeom prst="rect">
            <a:avLst/>
          </a:prstGeom>
        </p:spPr>
        <p:txBody>
          <a:bodyPr wrap="square">
            <a:spAutoFit/>
          </a:bodyPr>
          <a:lstStyle/>
          <a:p>
            <a:pPr algn="r"/>
            <a:r>
              <a:rPr lang="fr-FR" sz="1200" i="1" dirty="0"/>
              <a:t>Marilyn Leclerc-Côté</a:t>
            </a:r>
          </a:p>
        </p:txBody>
      </p:sp>
      <p:sp>
        <p:nvSpPr>
          <p:cNvPr id="2" name="Espace réservé du pied de page 1"/>
          <p:cNvSpPr>
            <a:spLocks noGrp="1"/>
          </p:cNvSpPr>
          <p:nvPr>
            <p:ph type="ftr" sz="quarter" idx="11"/>
          </p:nvPr>
        </p:nvSpPr>
        <p:spPr/>
        <p:txBody>
          <a:bodyPr/>
          <a:lstStyle/>
          <a:p>
            <a:pPr>
              <a:defRPr/>
            </a:pPr>
            <a:endParaRPr lang="fr-FR"/>
          </a:p>
        </p:txBody>
      </p:sp>
    </p:spTree>
    <p:extLst>
      <p:ext uri="{BB962C8B-B14F-4D97-AF65-F5344CB8AC3E}">
        <p14:creationId xmlns:p14="http://schemas.microsoft.com/office/powerpoint/2010/main" val="31302650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Maitrise des changements</a:t>
            </a:r>
            <a:endParaRPr lang="fr-CA" dirty="0"/>
          </a:p>
        </p:txBody>
      </p:sp>
      <p:sp>
        <p:nvSpPr>
          <p:cNvPr id="3" name="Espace réservé du contenu 2"/>
          <p:cNvSpPr>
            <a:spLocks noGrp="1"/>
          </p:cNvSpPr>
          <p:nvPr>
            <p:ph idx="1"/>
            <p:custDataLst>
              <p:tags r:id="rId2"/>
            </p:custDataLst>
          </p:nvPr>
        </p:nvSpPr>
        <p:spPr/>
        <p:txBody>
          <a:bodyPr/>
          <a:lstStyle/>
          <a:p>
            <a:pPr marL="12700" lvl="1" indent="0" algn="ctr">
              <a:buNone/>
            </a:pPr>
            <a:r>
              <a:rPr lang="fr-CA" dirty="0"/>
              <a:t>Actions concrètes pour ISO</a:t>
            </a:r>
          </a:p>
          <a:p>
            <a:pPr marL="469900" lvl="1" indent="-457200">
              <a:buFont typeface="Arial" panose="020B0604020202020204" pitchFamily="34" charset="0"/>
              <a:buChar char="•"/>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59</a:t>
            </a:fld>
            <a:endParaRPr lang="fr-CA"/>
          </a:p>
        </p:txBody>
      </p:sp>
      <p:sp>
        <p:nvSpPr>
          <p:cNvPr id="6" name="ZoneTexte 5"/>
          <p:cNvSpPr txBox="1"/>
          <p:nvPr>
            <p:custDataLst>
              <p:tags r:id="rId4"/>
            </p:custDataLst>
          </p:nvPr>
        </p:nvSpPr>
        <p:spPr>
          <a:xfrm>
            <a:off x="971600" y="2708920"/>
            <a:ext cx="7200800" cy="3077766"/>
          </a:xfrm>
          <a:prstGeom prst="rect">
            <a:avLst/>
          </a:prstGeom>
          <a:solidFill>
            <a:srgbClr val="93CDDD"/>
          </a:solidFill>
        </p:spPr>
        <p:txBody>
          <a:bodyPr wrap="square" rtlCol="0">
            <a:spAutoFit/>
          </a:bodyPr>
          <a:lstStyle/>
          <a:p>
            <a:pPr algn="ctr"/>
            <a:endParaRPr lang="fr-FR" dirty="0"/>
          </a:p>
          <a:p>
            <a:pPr algn="ctr"/>
            <a:endParaRPr lang="fr-FR" dirty="0"/>
          </a:p>
          <a:p>
            <a:pPr algn="ctr"/>
            <a:r>
              <a:rPr lang="fr-FR" sz="2800" dirty="0"/>
              <a:t>Maitriser la portée </a:t>
            </a:r>
          </a:p>
          <a:p>
            <a:pPr algn="ctr"/>
            <a:endParaRPr lang="fr-FR" sz="2800" dirty="0"/>
          </a:p>
          <a:p>
            <a:pPr algn="ctr"/>
            <a:r>
              <a:rPr lang="fr-FR" sz="2800" dirty="0"/>
              <a:t>Implanter une procédure de </a:t>
            </a:r>
          </a:p>
          <a:p>
            <a:pPr algn="ctr"/>
            <a:r>
              <a:rPr lang="fr-FR" sz="2800" dirty="0"/>
              <a:t>maitrise des changements</a:t>
            </a:r>
          </a:p>
          <a:p>
            <a:pPr algn="ctr"/>
            <a:endParaRPr lang="fr-FR" sz="2800" dirty="0"/>
          </a:p>
          <a:p>
            <a:pPr algn="ctr"/>
            <a:endParaRPr lang="fr-FR" i="1" dirty="0"/>
          </a:p>
        </p:txBody>
      </p:sp>
    </p:spTree>
    <p:extLst>
      <p:ext uri="{BB962C8B-B14F-4D97-AF65-F5344CB8AC3E}">
        <p14:creationId xmlns:p14="http://schemas.microsoft.com/office/powerpoint/2010/main" val="1050993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dirty="0"/>
              <a:t>Conclusions - direction</a:t>
            </a:r>
          </a:p>
        </p:txBody>
      </p:sp>
      <p:sp>
        <p:nvSpPr>
          <p:cNvPr id="9" name="Espace réservé du contenu 8"/>
          <p:cNvSpPr>
            <a:spLocks noGrp="1"/>
          </p:cNvSpPr>
          <p:nvPr>
            <p:ph idx="1"/>
          </p:nvPr>
        </p:nvSpPr>
        <p:spPr/>
        <p:txBody>
          <a:bodyPr/>
          <a:lstStyle/>
          <a:p>
            <a:pPr lvl="1"/>
            <a:r>
              <a:rPr lang="fr-CA" dirty="0"/>
              <a:t>Responsabilité de la qualité</a:t>
            </a:r>
          </a:p>
          <a:p>
            <a:pPr lvl="2"/>
            <a:r>
              <a:rPr lang="fr-CA" dirty="0"/>
              <a:t>Pour TOUTE de la grappe</a:t>
            </a:r>
          </a:p>
          <a:p>
            <a:pPr lvl="1"/>
            <a:r>
              <a:rPr lang="fr-CA" dirty="0"/>
              <a:t>Faire une revue de direction avant la première visite d’accréditation</a:t>
            </a:r>
          </a:p>
          <a:p>
            <a:pPr marL="0" lvl="1" indent="0">
              <a:buNone/>
            </a:pPr>
            <a:r>
              <a:rPr lang="fr-CA" dirty="0"/>
              <a:t> </a:t>
            </a:r>
          </a:p>
          <a:p>
            <a:pPr lvl="2"/>
            <a:endParaRPr lang="fr-CA" dirty="0"/>
          </a:p>
          <a:p>
            <a:pPr lvl="2"/>
            <a:endParaRPr lang="fr-CA" dirty="0"/>
          </a:p>
          <a:p>
            <a:pPr lvl="2"/>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6</a:t>
            </a:fld>
            <a:endParaRPr lang="fr-CA"/>
          </a:p>
        </p:txBody>
      </p:sp>
    </p:spTree>
    <p:extLst>
      <p:ext uri="{BB962C8B-B14F-4D97-AF65-F5344CB8AC3E}">
        <p14:creationId xmlns:p14="http://schemas.microsoft.com/office/powerpoint/2010/main" val="3930627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276873"/>
            <a:ext cx="7200800" cy="1362075"/>
          </a:xfrm>
        </p:spPr>
        <p:txBody>
          <a:bodyPr>
            <a:normAutofit/>
          </a:bodyPr>
          <a:lstStyle/>
          <a:p>
            <a:pPr lvl="1"/>
            <a:r>
              <a:rPr lang="fr-FR" b="1" dirty="0">
                <a:latin typeface="Arial" charset="0"/>
                <a:ea typeface="Arial" charset="0"/>
                <a:cs typeface="Arial" charset="0"/>
              </a:rPr>
              <a:t>Audits (internes et techniques)</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a:t>
            </a:r>
          </a:p>
          <a:p>
            <a:r>
              <a:rPr lang="fr-CA" sz="2400" b="1" i="1" dirty="0">
                <a:solidFill>
                  <a:schemeClr val="bg1">
                    <a:lumMod val="65000"/>
                  </a:schemeClr>
                </a:solidFill>
              </a:rPr>
              <a:t>vers ISO-15189</a:t>
            </a:r>
          </a:p>
        </p:txBody>
      </p:sp>
      <p:sp>
        <p:nvSpPr>
          <p:cNvPr id="4" name="ZoneTexte 3"/>
          <p:cNvSpPr txBox="1"/>
          <p:nvPr>
            <p:custDataLst>
              <p:tags r:id="rId3"/>
            </p:custDataLst>
          </p:nvPr>
        </p:nvSpPr>
        <p:spPr>
          <a:xfrm>
            <a:off x="395536" y="1916832"/>
            <a:ext cx="648072" cy="1277273"/>
          </a:xfrm>
          <a:prstGeom prst="rect">
            <a:avLst/>
          </a:prstGeom>
          <a:noFill/>
        </p:spPr>
        <p:txBody>
          <a:bodyPr wrap="square" rtlCol="0">
            <a:spAutoFit/>
          </a:bodyPr>
          <a:lstStyle/>
          <a:p>
            <a:r>
              <a:rPr lang="fr-CA" sz="7700" b="1" dirty="0"/>
              <a:t>6</a:t>
            </a:r>
          </a:p>
        </p:txBody>
      </p:sp>
    </p:spTree>
    <p:extLst>
      <p:ext uri="{BB962C8B-B14F-4D97-AF65-F5344CB8AC3E}">
        <p14:creationId xmlns:p14="http://schemas.microsoft.com/office/powerpoint/2010/main" val="2993742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custDataLst>
              <p:tags r:id="rId1"/>
            </p:custDataLst>
          </p:nvPr>
        </p:nvSpPr>
        <p:spPr/>
        <p:txBody>
          <a:bodyPr/>
          <a:lstStyle/>
          <a:p>
            <a:r>
              <a:rPr lang="fr-FR" dirty="0"/>
              <a:t>Audits</a:t>
            </a:r>
          </a:p>
        </p:txBody>
      </p:sp>
      <p:sp>
        <p:nvSpPr>
          <p:cNvPr id="3" name="Espace réservé du contenu 2"/>
          <p:cNvSpPr>
            <a:spLocks noGrp="1"/>
          </p:cNvSpPr>
          <p:nvPr>
            <p:ph idx="1"/>
            <p:custDataLst>
              <p:tags r:id="rId2"/>
            </p:custDataLst>
          </p:nvPr>
        </p:nvSpPr>
        <p:spPr/>
        <p:txBody>
          <a:bodyPr/>
          <a:lstStyle/>
          <a:p>
            <a:pPr marL="0" lvl="1" indent="0">
              <a:buNone/>
            </a:pPr>
            <a:r>
              <a:rPr lang="fr-CA" sz="2800" dirty="0"/>
              <a:t>Des audits doivent être planifiés et réalisés afin: </a:t>
            </a:r>
            <a:endParaRPr lang="fr-CA" dirty="0"/>
          </a:p>
          <a:p>
            <a:pPr lvl="2">
              <a:buClr>
                <a:schemeClr val="accent6">
                  <a:lumMod val="75000"/>
                </a:schemeClr>
              </a:buClr>
            </a:pPr>
            <a:r>
              <a:rPr lang="fr-CA" sz="2800" dirty="0"/>
              <a:t>de mesurer le degré de conformité aux exigences applicables; </a:t>
            </a:r>
          </a:p>
          <a:p>
            <a:pPr lvl="2">
              <a:buClr>
                <a:schemeClr val="accent6">
                  <a:lumMod val="75000"/>
                </a:schemeClr>
              </a:buClr>
            </a:pPr>
            <a:r>
              <a:rPr lang="fr-CA" sz="2800" dirty="0"/>
              <a:t>d’identifier les situations qui doivent être corrigées;</a:t>
            </a:r>
          </a:p>
          <a:p>
            <a:pPr lvl="1"/>
            <a:endParaRPr lang="fr-CA" dirty="0"/>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61</a:t>
            </a:fld>
            <a:endParaRPr lang="fr-CA"/>
          </a:p>
        </p:txBody>
      </p:sp>
    </p:spTree>
    <p:extLst>
      <p:ext uri="{BB962C8B-B14F-4D97-AF65-F5344CB8AC3E}">
        <p14:creationId xmlns:p14="http://schemas.microsoft.com/office/powerpoint/2010/main" val="2358635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Bénéfices de faire des audits	</a:t>
            </a:r>
          </a:p>
        </p:txBody>
      </p:sp>
      <p:sp>
        <p:nvSpPr>
          <p:cNvPr id="3" name="Espace réservé du contenu 2"/>
          <p:cNvSpPr>
            <a:spLocks noGrp="1"/>
          </p:cNvSpPr>
          <p:nvPr>
            <p:ph idx="1"/>
          </p:nvPr>
        </p:nvSpPr>
        <p:spPr/>
        <p:txBody>
          <a:bodyPr/>
          <a:lstStyle/>
          <a:p>
            <a:pPr lvl="1"/>
            <a:r>
              <a:rPr lang="fr-CA" dirty="0"/>
              <a:t>S’assurer de la compréhension</a:t>
            </a:r>
          </a:p>
          <a:p>
            <a:pPr lvl="2"/>
            <a:r>
              <a:rPr lang="fr-FR" dirty="0"/>
              <a:t>Mise en place des actions</a:t>
            </a:r>
          </a:p>
          <a:p>
            <a:pPr lvl="2"/>
            <a:r>
              <a:rPr lang="fr-FR" dirty="0"/>
              <a:t>Mesurer l’efficacité des actions</a:t>
            </a:r>
          </a:p>
          <a:p>
            <a:pPr lvl="1"/>
            <a:r>
              <a:rPr lang="fr-CA" dirty="0"/>
              <a:t>Évaluation de la compétence</a:t>
            </a:r>
          </a:p>
          <a:p>
            <a:pPr lvl="1"/>
            <a:r>
              <a:rPr lang="fr-CA" dirty="0"/>
              <a:t>Fournir des occasions d’amélioration.</a:t>
            </a:r>
          </a:p>
          <a:p>
            <a:pPr lvl="2"/>
            <a:r>
              <a:rPr lang="fr-CA" dirty="0"/>
              <a:t>Génère des ACP</a:t>
            </a:r>
          </a:p>
          <a:p>
            <a:pPr lvl="1"/>
            <a:r>
              <a:rPr lang="fr-CA" dirty="0"/>
              <a:t>Aide à la communication</a:t>
            </a:r>
          </a:p>
          <a:p>
            <a:pPr lvl="1"/>
            <a:endParaRPr lang="fr-CA" dirty="0"/>
          </a:p>
          <a:p>
            <a:pPr lvl="1"/>
            <a:r>
              <a:rPr lang="fr-CA" dirty="0"/>
              <a:t>… Et c’est une obligation ISO </a:t>
            </a:r>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62</a:t>
            </a:fld>
            <a:endParaRPr lang="fr-CA"/>
          </a:p>
        </p:txBody>
      </p:sp>
    </p:spTree>
    <p:extLst>
      <p:ext uri="{BB962C8B-B14F-4D97-AF65-F5344CB8AC3E}">
        <p14:creationId xmlns:p14="http://schemas.microsoft.com/office/powerpoint/2010/main" val="31168696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Audits – exemple LSPQ</a:t>
            </a:r>
          </a:p>
        </p:txBody>
      </p:sp>
      <p:sp>
        <p:nvSpPr>
          <p:cNvPr id="3" name="Espace réservé du contenu 2"/>
          <p:cNvSpPr>
            <a:spLocks noGrp="1"/>
          </p:cNvSpPr>
          <p:nvPr>
            <p:ph idx="1"/>
            <p:custDataLst>
              <p:tags r:id="rId2"/>
            </p:custDataLst>
          </p:nvPr>
        </p:nvSpPr>
        <p:spPr/>
        <p:txBody>
          <a:bodyPr/>
          <a:lstStyle/>
          <a:p>
            <a:r>
              <a:rPr lang="fr-CA" sz="2800" dirty="0"/>
              <a:t>Audits internes:</a:t>
            </a:r>
          </a:p>
          <a:p>
            <a:pPr lvl="1"/>
            <a:r>
              <a:rPr lang="fr-CA" sz="2800" dirty="0"/>
              <a:t>1 fois par 2 ans pour chaque secteur</a:t>
            </a:r>
          </a:p>
          <a:p>
            <a:pPr lvl="1"/>
            <a:r>
              <a:rPr lang="fr-CA" sz="2800" dirty="0"/>
              <a:t>Équipe de 2 auditeurs</a:t>
            </a:r>
          </a:p>
          <a:p>
            <a:pPr marL="0" lvl="1" indent="0">
              <a:buNone/>
            </a:pPr>
            <a:endParaRPr lang="fr-CA" sz="2800" dirty="0"/>
          </a:p>
          <a:p>
            <a:r>
              <a:rPr lang="fr-CA" sz="2800" dirty="0"/>
              <a:t>Audits techniques annuels:</a:t>
            </a:r>
          </a:p>
          <a:p>
            <a:pPr lvl="1"/>
            <a:r>
              <a:rPr lang="fr-CA" sz="2800" dirty="0"/>
              <a:t> 2 techniques par professionnel </a:t>
            </a:r>
          </a:p>
          <a:p>
            <a:pPr lvl="1"/>
            <a:r>
              <a:rPr lang="fr-CA" sz="2800" dirty="0"/>
              <a:t> 1 technique par technicien</a:t>
            </a:r>
          </a:p>
          <a:p>
            <a:endParaRPr lang="fr-FR" dirty="0"/>
          </a:p>
        </p:txBody>
      </p:sp>
      <p:sp>
        <p:nvSpPr>
          <p:cNvPr id="4" name="Espace réservé du numéro de diapositive 3"/>
          <p:cNvSpPr>
            <a:spLocks noGrp="1"/>
          </p:cNvSpPr>
          <p:nvPr>
            <p:ph type="sldNum" sz="quarter" idx="10"/>
            <p:custDataLst>
              <p:tags r:id="rId3"/>
            </p:custDataLst>
          </p:nvPr>
        </p:nvSpPr>
        <p:spPr>
          <a:xfrm>
            <a:off x="-19050" y="6519863"/>
            <a:ext cx="442913" cy="365125"/>
          </a:xfrm>
        </p:spPr>
        <p:txBody>
          <a:bodyPr/>
          <a:lstStyle/>
          <a:p>
            <a:fld id="{00BA8EDE-6DC9-4F99-B0F4-25DFD083338C}" type="slidenum">
              <a:rPr lang="fr-FR" smtClean="0"/>
              <a:pPr/>
              <a:t>63</a:t>
            </a:fld>
            <a:endParaRPr lang="fr-FR"/>
          </a:p>
        </p:txBody>
      </p:sp>
    </p:spTree>
    <p:extLst>
      <p:ext uri="{BB962C8B-B14F-4D97-AF65-F5344CB8AC3E}">
        <p14:creationId xmlns:p14="http://schemas.microsoft.com/office/powerpoint/2010/main" val="23310786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Audit interne – exemple concret</a:t>
            </a:r>
          </a:p>
        </p:txBody>
      </p:sp>
      <p:sp>
        <p:nvSpPr>
          <p:cNvPr id="3" name="Espace réservé du contenu 2"/>
          <p:cNvSpPr>
            <a:spLocks noGrp="1"/>
          </p:cNvSpPr>
          <p:nvPr>
            <p:ph idx="1"/>
          </p:nvPr>
        </p:nvSpPr>
        <p:spPr/>
        <p:txBody>
          <a:bodyPr>
            <a:normAutofit fontScale="70000" lnSpcReduction="20000"/>
          </a:bodyPr>
          <a:lstStyle/>
          <a:p>
            <a:pPr marL="457200" lvl="1" indent="-457200">
              <a:buFont typeface="+mj-lt"/>
              <a:buAutoNum type="arabicPeriod"/>
            </a:pPr>
            <a:r>
              <a:rPr lang="fr-CA" dirty="0"/>
              <a:t>Préparation de l’audit </a:t>
            </a:r>
          </a:p>
          <a:p>
            <a:pPr lvl="2"/>
            <a:r>
              <a:rPr lang="fr-CA" dirty="0"/>
              <a:t>Équipe d’auditeurs + secteur qualité </a:t>
            </a:r>
          </a:p>
          <a:p>
            <a:pPr marL="457200" lvl="1" indent="-457200">
              <a:buFont typeface="+mj-lt"/>
              <a:buAutoNum type="arabicPeriod"/>
            </a:pPr>
            <a:r>
              <a:rPr lang="fr-CA" dirty="0"/>
              <a:t>Réalisation de l’audit</a:t>
            </a:r>
          </a:p>
          <a:p>
            <a:pPr lvl="2"/>
            <a:r>
              <a:rPr lang="fr-CA" dirty="0"/>
              <a:t>Équipe d’auditeurs + personnel audité</a:t>
            </a:r>
          </a:p>
          <a:p>
            <a:pPr lvl="2"/>
            <a:r>
              <a:rPr lang="fr-CA" dirty="0"/>
              <a:t>2 à 3 h par secteur</a:t>
            </a:r>
          </a:p>
          <a:p>
            <a:pPr marL="457200" lvl="1" indent="-457200">
              <a:buFont typeface="+mj-lt"/>
              <a:buAutoNum type="arabicPeriod"/>
            </a:pPr>
            <a:r>
              <a:rPr lang="fr-CA" dirty="0"/>
              <a:t>Rédaction du rapport </a:t>
            </a:r>
          </a:p>
          <a:p>
            <a:pPr lvl="2"/>
            <a:r>
              <a:rPr lang="fr-CA" dirty="0"/>
              <a:t>Auditeurs + responsable qualité</a:t>
            </a:r>
          </a:p>
          <a:p>
            <a:pPr lvl="2"/>
            <a:r>
              <a:rPr lang="fr-CA" dirty="0"/>
              <a:t>1 à 2 h par rapport</a:t>
            </a:r>
          </a:p>
          <a:p>
            <a:pPr marL="457200" lvl="1" indent="-457200">
              <a:buFont typeface="+mj-lt"/>
              <a:buAutoNum type="arabicPeriod"/>
            </a:pPr>
            <a:r>
              <a:rPr lang="fr-CA" dirty="0"/>
              <a:t>Présentation du rapport </a:t>
            </a:r>
          </a:p>
          <a:p>
            <a:pPr lvl="2"/>
            <a:r>
              <a:rPr lang="fr-CA" dirty="0"/>
              <a:t>Auditeurs et personnel audité</a:t>
            </a:r>
          </a:p>
          <a:p>
            <a:pPr lvl="2"/>
            <a:r>
              <a:rPr lang="fr-CA" dirty="0"/>
              <a:t>15 à 30 minutes</a:t>
            </a:r>
          </a:p>
          <a:p>
            <a:pPr marL="457200" lvl="1" indent="-457200">
              <a:buFont typeface="+mj-lt"/>
              <a:buAutoNum type="arabicPeriod"/>
            </a:pPr>
            <a:r>
              <a:rPr lang="fr-CA" dirty="0"/>
              <a:t>Suivi des observations ou NC </a:t>
            </a:r>
          </a:p>
          <a:p>
            <a:pPr marL="457200" lvl="1" indent="-457200">
              <a:buFont typeface="+mj-lt"/>
              <a:buAutoNum type="arabicPeriod"/>
            </a:pPr>
            <a:endParaRPr lang="fr-CA" dirty="0"/>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64</a:t>
            </a:fld>
            <a:endParaRPr lang="fr-CA"/>
          </a:p>
        </p:txBody>
      </p:sp>
      <p:pic>
        <p:nvPicPr>
          <p:cNvPr id="5" name="Espace réservé du contenu 3" descr="20171201_151541.jpg"/>
          <p:cNvPicPr>
            <a:picLocks noChangeAspect="1"/>
          </p:cNvPicPr>
          <p:nvPr/>
        </p:nvPicPr>
        <p:blipFill rotWithShape="1">
          <a:blip r:embed="rId3" cstate="print">
            <a:extLst>
              <a:ext uri="{28A0092B-C50C-407E-A947-70E740481C1C}">
                <a14:useLocalDpi xmlns:a14="http://schemas.microsoft.com/office/drawing/2010/main"/>
              </a:ext>
            </a:extLst>
          </a:blip>
          <a:srcRect l="-2217" r="-2332"/>
          <a:stretch/>
        </p:blipFill>
        <p:spPr bwMode="auto">
          <a:xfrm>
            <a:off x="5505146" y="1628800"/>
            <a:ext cx="3638853" cy="52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8387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Audits internes</a:t>
            </a:r>
            <a:endParaRPr lang="fr-CA" dirty="0"/>
          </a:p>
        </p:txBody>
      </p:sp>
      <p:sp>
        <p:nvSpPr>
          <p:cNvPr id="3" name="Espace réservé du contenu 2"/>
          <p:cNvSpPr>
            <a:spLocks noGrp="1"/>
          </p:cNvSpPr>
          <p:nvPr>
            <p:ph idx="1"/>
            <p:custDataLst>
              <p:tags r:id="rId2"/>
            </p:custDataLst>
          </p:nvPr>
        </p:nvSpPr>
        <p:spPr/>
        <p:txBody>
          <a:bodyPr/>
          <a:lstStyle/>
          <a:p>
            <a:pPr marL="12700" lvl="1" indent="0" algn="ctr">
              <a:buNone/>
            </a:pPr>
            <a:r>
              <a:rPr lang="fr-CA" dirty="0"/>
              <a:t>Actions concrètes pour ISO</a:t>
            </a:r>
          </a:p>
          <a:p>
            <a:pPr marL="469900" lvl="1" indent="-457200">
              <a:buFont typeface="Arial" panose="020B0604020202020204" pitchFamily="34" charset="0"/>
              <a:buChar char="•"/>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65</a:t>
            </a:fld>
            <a:endParaRPr lang="fr-CA"/>
          </a:p>
        </p:txBody>
      </p:sp>
      <p:sp>
        <p:nvSpPr>
          <p:cNvPr id="6" name="ZoneTexte 5"/>
          <p:cNvSpPr txBox="1"/>
          <p:nvPr>
            <p:custDataLst>
              <p:tags r:id="rId4"/>
            </p:custDataLst>
          </p:nvPr>
        </p:nvSpPr>
        <p:spPr>
          <a:xfrm>
            <a:off x="611560" y="2564904"/>
            <a:ext cx="7920880" cy="3816429"/>
          </a:xfrm>
          <a:prstGeom prst="rect">
            <a:avLst/>
          </a:prstGeom>
          <a:solidFill>
            <a:srgbClr val="93CDDD"/>
          </a:solidFill>
        </p:spPr>
        <p:txBody>
          <a:bodyPr wrap="square" rtlCol="0">
            <a:spAutoFit/>
          </a:bodyPr>
          <a:lstStyle/>
          <a:p>
            <a:pPr algn="ctr"/>
            <a:endParaRPr lang="fr-CA" sz="2800" b="1" i="1" dirty="0"/>
          </a:p>
          <a:p>
            <a:pPr algn="ctr"/>
            <a:r>
              <a:rPr lang="fr-CA" sz="2800" b="1" i="1" dirty="0" smtClean="0">
                <a:latin typeface="+mj-lt"/>
              </a:rPr>
              <a:t>Développer un processus d’audit </a:t>
            </a:r>
          </a:p>
          <a:p>
            <a:pPr algn="ctr"/>
            <a:endParaRPr lang="fr-CA" sz="2800" dirty="0">
              <a:latin typeface="+mj-lt"/>
            </a:endParaRPr>
          </a:p>
          <a:p>
            <a:pPr algn="ctr"/>
            <a:r>
              <a:rPr lang="fr-CA" sz="2800" dirty="0" smtClean="0"/>
              <a:t>Procédures </a:t>
            </a:r>
          </a:p>
          <a:p>
            <a:pPr algn="ctr"/>
            <a:endParaRPr lang="fr-CA" sz="2800" dirty="0"/>
          </a:p>
          <a:p>
            <a:pPr algn="ctr"/>
            <a:r>
              <a:rPr lang="fr-CA" sz="2800" dirty="0" smtClean="0"/>
              <a:t>Formation </a:t>
            </a:r>
            <a:r>
              <a:rPr lang="fr-CA" sz="2800" dirty="0"/>
              <a:t>d'une équipe </a:t>
            </a:r>
            <a:r>
              <a:rPr lang="fr-CA" sz="2800" dirty="0" smtClean="0"/>
              <a:t>d'auditeurs</a:t>
            </a:r>
          </a:p>
          <a:p>
            <a:pPr algn="ctr"/>
            <a:r>
              <a:rPr lang="fr-CA" sz="2800" dirty="0" smtClean="0"/>
              <a:t> </a:t>
            </a:r>
            <a:endParaRPr lang="fr-FR" sz="2800" dirty="0"/>
          </a:p>
          <a:p>
            <a:pPr algn="ctr"/>
            <a:r>
              <a:rPr lang="fr-CA" sz="2800" dirty="0" smtClean="0">
                <a:latin typeface="+mj-lt"/>
              </a:rPr>
              <a:t>Planification </a:t>
            </a:r>
            <a:r>
              <a:rPr lang="fr-CA" sz="2800" dirty="0">
                <a:latin typeface="+mj-lt"/>
              </a:rPr>
              <a:t>des </a:t>
            </a:r>
            <a:r>
              <a:rPr lang="fr-CA" sz="2800" dirty="0" smtClean="0">
                <a:latin typeface="+mj-lt"/>
              </a:rPr>
              <a:t>audits</a:t>
            </a:r>
          </a:p>
          <a:p>
            <a:pPr algn="ctr"/>
            <a:endParaRPr lang="fr-FR" i="1" dirty="0"/>
          </a:p>
        </p:txBody>
      </p:sp>
    </p:spTree>
    <p:extLst>
      <p:ext uri="{BB962C8B-B14F-4D97-AF65-F5344CB8AC3E}">
        <p14:creationId xmlns:p14="http://schemas.microsoft.com/office/powerpoint/2010/main" val="1951507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276873"/>
            <a:ext cx="7200800" cy="1362075"/>
          </a:xfrm>
        </p:spPr>
        <p:txBody>
          <a:bodyPr>
            <a:normAutofit/>
          </a:bodyPr>
          <a:lstStyle/>
          <a:p>
            <a:pPr lvl="1"/>
            <a:r>
              <a:rPr lang="fr-FR" b="1" dirty="0">
                <a:latin typeface="Arial" charset="0"/>
                <a:ea typeface="Arial" charset="0"/>
                <a:cs typeface="Arial" charset="0"/>
              </a:rPr>
              <a:t>Revue de direction</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vers ISO-15189</a:t>
            </a:r>
          </a:p>
        </p:txBody>
      </p:sp>
      <p:sp>
        <p:nvSpPr>
          <p:cNvPr id="4" name="ZoneTexte 3"/>
          <p:cNvSpPr txBox="1"/>
          <p:nvPr>
            <p:custDataLst>
              <p:tags r:id="rId3"/>
            </p:custDataLst>
          </p:nvPr>
        </p:nvSpPr>
        <p:spPr>
          <a:xfrm>
            <a:off x="395536" y="2204864"/>
            <a:ext cx="648072" cy="1277273"/>
          </a:xfrm>
          <a:prstGeom prst="rect">
            <a:avLst/>
          </a:prstGeom>
          <a:noFill/>
        </p:spPr>
        <p:txBody>
          <a:bodyPr wrap="square" rtlCol="0">
            <a:spAutoFit/>
          </a:bodyPr>
          <a:lstStyle/>
          <a:p>
            <a:r>
              <a:rPr lang="fr-CA" sz="7700" b="1" dirty="0"/>
              <a:t>7</a:t>
            </a:r>
          </a:p>
        </p:txBody>
      </p:sp>
    </p:spTree>
    <p:extLst>
      <p:ext uri="{BB962C8B-B14F-4D97-AF65-F5344CB8AC3E}">
        <p14:creationId xmlns:p14="http://schemas.microsoft.com/office/powerpoint/2010/main" val="25877756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Revue de direction </a:t>
            </a:r>
            <a:endParaRPr lang="fr-CA" dirty="0"/>
          </a:p>
        </p:txBody>
      </p:sp>
      <p:sp>
        <p:nvSpPr>
          <p:cNvPr id="3" name="Espace réservé du numéro de diapositive 2"/>
          <p:cNvSpPr>
            <a:spLocks noGrp="1"/>
          </p:cNvSpPr>
          <p:nvPr>
            <p:ph type="sldNum" sz="quarter" idx="12"/>
            <p:custDataLst>
              <p:tags r:id="rId1"/>
            </p:custDataLst>
          </p:nvPr>
        </p:nvSpPr>
        <p:spPr/>
        <p:txBody>
          <a:bodyPr/>
          <a:lstStyle/>
          <a:p>
            <a:fld id="{00BA8EDE-6DC9-4F99-B0F4-25DFD083338C}" type="slidenum">
              <a:rPr lang="fr-FR" smtClean="0"/>
              <a:pPr/>
              <a:t>67</a:t>
            </a:fld>
            <a:endParaRPr lang="fr-FR"/>
          </a:p>
        </p:txBody>
      </p:sp>
      <p:sp>
        <p:nvSpPr>
          <p:cNvPr id="5" name="ZoneTexte 4"/>
          <p:cNvSpPr txBox="1"/>
          <p:nvPr>
            <p:custDataLst>
              <p:tags r:id="rId2"/>
            </p:custDataLst>
          </p:nvPr>
        </p:nvSpPr>
        <p:spPr>
          <a:xfrm>
            <a:off x="431363" y="1844824"/>
            <a:ext cx="8280000" cy="3508653"/>
          </a:xfrm>
          <a:prstGeom prst="rect">
            <a:avLst/>
          </a:prstGeom>
          <a:noFill/>
        </p:spPr>
        <p:txBody>
          <a:bodyPr wrap="square" rtlCol="0">
            <a:spAutoFit/>
          </a:bodyPr>
          <a:lstStyle/>
          <a:p>
            <a:pPr algn="ctr"/>
            <a:endParaRPr lang="fr-CA" sz="1000" dirty="0">
              <a:solidFill>
                <a:schemeClr val="tx1">
                  <a:lumMod val="65000"/>
                  <a:lumOff val="35000"/>
                </a:schemeClr>
              </a:solidFill>
              <a:latin typeface="HelveticaNeueLT Std" panose="020B0604020202020204" pitchFamily="34" charset="0"/>
            </a:endParaRPr>
          </a:p>
          <a:p>
            <a:pPr algn="ctr"/>
            <a:r>
              <a:rPr lang="fr-CA" sz="2400" b="1" dirty="0">
                <a:solidFill>
                  <a:schemeClr val="tx1">
                    <a:lumMod val="65000"/>
                    <a:lumOff val="35000"/>
                  </a:schemeClr>
                </a:solidFill>
                <a:latin typeface="HelveticaNeueLT Std" panose="020B0604020202020204" pitchFamily="34" charset="0"/>
              </a:rPr>
              <a:t>Revue de l’ensemble des activités pour évaluer</a:t>
            </a:r>
          </a:p>
          <a:p>
            <a:pPr algn="ctr"/>
            <a:r>
              <a:rPr lang="fr-CA" sz="2400" dirty="0">
                <a:solidFill>
                  <a:schemeClr val="tx1">
                    <a:lumMod val="65000"/>
                    <a:lumOff val="35000"/>
                  </a:schemeClr>
                </a:solidFill>
                <a:latin typeface="HelveticaNeueLT Std" panose="020B0604020202020204" pitchFamily="34" charset="0"/>
              </a:rPr>
              <a:t>leur efficacité </a:t>
            </a:r>
          </a:p>
          <a:p>
            <a:pPr algn="ctr"/>
            <a:r>
              <a:rPr lang="fr-CA" sz="2400" dirty="0">
                <a:solidFill>
                  <a:schemeClr val="tx1">
                    <a:lumMod val="65000"/>
                    <a:lumOff val="35000"/>
                  </a:schemeClr>
                </a:solidFill>
                <a:latin typeface="HelveticaNeueLT Std" panose="020B0604020202020204" pitchFamily="34" charset="0"/>
              </a:rPr>
              <a:t>leur adéquation</a:t>
            </a:r>
          </a:p>
          <a:p>
            <a:pPr algn="ctr"/>
            <a:r>
              <a:rPr lang="fr-CA" sz="2400" dirty="0">
                <a:solidFill>
                  <a:schemeClr val="tx1">
                    <a:lumMod val="65000"/>
                    <a:lumOff val="35000"/>
                  </a:schemeClr>
                </a:solidFill>
                <a:latin typeface="HelveticaNeueLT Std" panose="020B0604020202020204" pitchFamily="34" charset="0"/>
              </a:rPr>
              <a:t>leur pertinence</a:t>
            </a:r>
          </a:p>
          <a:p>
            <a:pPr algn="ctr"/>
            <a:endParaRPr lang="fr-CA" sz="2200" dirty="0">
              <a:solidFill>
                <a:schemeClr val="tx1">
                  <a:lumMod val="65000"/>
                  <a:lumOff val="35000"/>
                </a:schemeClr>
              </a:solidFill>
              <a:latin typeface="HelveticaNeueLT Std" panose="020B0604020202020204" pitchFamily="34" charset="0"/>
            </a:endParaRPr>
          </a:p>
          <a:p>
            <a:pPr algn="ctr"/>
            <a:endParaRPr lang="fr-CA" sz="2200" dirty="0">
              <a:solidFill>
                <a:schemeClr val="tx1">
                  <a:lumMod val="65000"/>
                  <a:lumOff val="35000"/>
                </a:schemeClr>
              </a:solidFill>
              <a:latin typeface="HelveticaNeueLT Std" panose="020B0604020202020204" pitchFamily="34" charset="0"/>
            </a:endParaRPr>
          </a:p>
          <a:p>
            <a:pPr algn="ctr"/>
            <a:endParaRPr lang="fr-CA" sz="2200" dirty="0" smtClean="0">
              <a:solidFill>
                <a:schemeClr val="tx1">
                  <a:lumMod val="65000"/>
                  <a:lumOff val="35000"/>
                </a:schemeClr>
              </a:solidFill>
              <a:latin typeface="HelveticaNeueLT Std" panose="020B0604020202020204" pitchFamily="34" charset="0"/>
            </a:endParaRPr>
          </a:p>
          <a:p>
            <a:pPr algn="ctr"/>
            <a:endParaRPr lang="fr-CA" sz="2200" dirty="0">
              <a:solidFill>
                <a:schemeClr val="tx1">
                  <a:lumMod val="65000"/>
                  <a:lumOff val="35000"/>
                </a:schemeClr>
              </a:solidFill>
              <a:latin typeface="HelveticaNeueLT Std" panose="020B0604020202020204" pitchFamily="34" charset="0"/>
            </a:endParaRPr>
          </a:p>
          <a:p>
            <a:pPr algn="ctr"/>
            <a:r>
              <a:rPr lang="fr-CA" sz="2800" dirty="0">
                <a:solidFill>
                  <a:schemeClr val="tx1">
                    <a:lumMod val="65000"/>
                    <a:lumOff val="35000"/>
                  </a:schemeClr>
                </a:solidFill>
                <a:latin typeface="HelveticaNeueLT Std" panose="020B0604020202020204" pitchFamily="34" charset="0"/>
              </a:rPr>
              <a:t>Plan d’action = </a:t>
            </a:r>
            <a:r>
              <a:rPr lang="fr-CA" sz="2800" dirty="0">
                <a:solidFill>
                  <a:srgbClr val="1C819A"/>
                </a:solidFill>
                <a:latin typeface="HelveticaNeueLT Std" panose="020B0604020202020204" pitchFamily="34" charset="0"/>
              </a:rPr>
              <a:t>Améliorations</a:t>
            </a:r>
          </a:p>
        </p:txBody>
      </p:sp>
      <p:cxnSp>
        <p:nvCxnSpPr>
          <p:cNvPr id="7" name="Connecteur droit avec flèche 6"/>
          <p:cNvCxnSpPr/>
          <p:nvPr>
            <p:custDataLst>
              <p:tags r:id="rId3"/>
            </p:custDataLst>
          </p:nvPr>
        </p:nvCxnSpPr>
        <p:spPr>
          <a:xfrm>
            <a:off x="4572000" y="3861048"/>
            <a:ext cx="0" cy="792088"/>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pied de page 3"/>
          <p:cNvSpPr>
            <a:spLocks noGrp="1"/>
          </p:cNvSpPr>
          <p:nvPr>
            <p:ph type="ftr" sz="quarter" idx="11"/>
          </p:nvPr>
        </p:nvSpPr>
        <p:spPr/>
        <p:txBody>
          <a:bodyPr/>
          <a:lstStyle/>
          <a:p>
            <a:pPr>
              <a:defRPr/>
            </a:pPr>
            <a:endParaRPr lang="fr-FR"/>
          </a:p>
        </p:txBody>
      </p:sp>
    </p:spTree>
    <p:extLst>
      <p:ext uri="{BB962C8B-B14F-4D97-AF65-F5344CB8AC3E}">
        <p14:creationId xmlns:p14="http://schemas.microsoft.com/office/powerpoint/2010/main" val="3456964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a:t>Éléments d'entrée de la revue</a:t>
            </a:r>
            <a:endParaRPr lang="fr-CA" dirty="0"/>
          </a:p>
        </p:txBody>
      </p:sp>
      <p:sp>
        <p:nvSpPr>
          <p:cNvPr id="5" name="Espace réservé du contenu 4"/>
          <p:cNvSpPr>
            <a:spLocks noGrp="1"/>
          </p:cNvSpPr>
          <p:nvPr>
            <p:ph idx="1"/>
          </p:nvPr>
        </p:nvSpPr>
        <p:spPr/>
        <p:txBody>
          <a:bodyPr/>
          <a:lstStyle/>
          <a:p>
            <a:pPr marL="457200" lvl="1" indent="-457200">
              <a:buFont typeface="+mj-lt"/>
              <a:buAutoNum type="arabicPeriod"/>
            </a:pPr>
            <a:r>
              <a:rPr lang="fr-FR" dirty="0"/>
              <a:t>Revue de pertinence des services </a:t>
            </a:r>
          </a:p>
          <a:p>
            <a:pPr marL="457200" lvl="1" indent="-457200">
              <a:buFont typeface="+mj-lt"/>
              <a:buAutoNum type="arabicPeriod"/>
            </a:pPr>
            <a:r>
              <a:rPr lang="fr-FR" dirty="0"/>
              <a:t>Rétroaction et réclamations </a:t>
            </a:r>
          </a:p>
          <a:p>
            <a:pPr marL="457200" lvl="1" indent="-457200">
              <a:buFont typeface="+mj-lt"/>
              <a:buAutoNum type="arabicPeriod"/>
            </a:pPr>
            <a:r>
              <a:rPr lang="fr-FR" dirty="0"/>
              <a:t>Suggestions du personnel </a:t>
            </a:r>
          </a:p>
          <a:p>
            <a:pPr marL="457200" lvl="1" indent="-457200">
              <a:buFont typeface="+mj-lt"/>
              <a:buAutoNum type="arabicPeriod"/>
            </a:pPr>
            <a:r>
              <a:rPr lang="fr-CA" dirty="0"/>
              <a:t>Audits internes</a:t>
            </a:r>
          </a:p>
          <a:p>
            <a:pPr marL="457200" lvl="1" indent="-457200">
              <a:buFont typeface="+mj-lt"/>
              <a:buAutoNum type="arabicPeriod"/>
            </a:pPr>
            <a:r>
              <a:rPr lang="fr-FR" dirty="0"/>
              <a:t>Résultats CEQ</a:t>
            </a:r>
          </a:p>
          <a:p>
            <a:pPr marL="457200" lvl="1" indent="-457200">
              <a:buFont typeface="+mj-lt"/>
              <a:buAutoNum type="arabicPeriod"/>
            </a:pPr>
            <a:r>
              <a:rPr lang="fr-FR" dirty="0"/>
              <a:t>Indicateurs qualité </a:t>
            </a:r>
          </a:p>
          <a:p>
            <a:pPr marL="457200" lvl="1" indent="-457200">
              <a:buFont typeface="+mj-lt"/>
              <a:buAutoNum type="arabicPeriod"/>
            </a:pPr>
            <a:endParaRPr lang="fr-FR" dirty="0"/>
          </a:p>
        </p:txBody>
      </p:sp>
      <p:sp>
        <p:nvSpPr>
          <p:cNvPr id="3" name="Espace réservé du numéro de diapositive 2"/>
          <p:cNvSpPr>
            <a:spLocks noGrp="1"/>
          </p:cNvSpPr>
          <p:nvPr>
            <p:ph type="sldNum" sz="quarter" idx="10"/>
          </p:nvPr>
        </p:nvSpPr>
        <p:spPr/>
        <p:txBody>
          <a:bodyPr/>
          <a:lstStyle/>
          <a:p>
            <a:fld id="{AF9E6CE5-B387-4963-98D8-1E477E70FEB6}" type="slidenum">
              <a:rPr lang="fr-CA" smtClean="0"/>
              <a:pPr/>
              <a:t>68</a:t>
            </a:fld>
            <a:endParaRPr lang="fr-CA"/>
          </a:p>
        </p:txBody>
      </p:sp>
    </p:spTree>
    <p:extLst>
      <p:ext uri="{BB962C8B-B14F-4D97-AF65-F5344CB8AC3E}">
        <p14:creationId xmlns:p14="http://schemas.microsoft.com/office/powerpoint/2010/main" val="737199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a:t>Éléments d'entrée de la revue</a:t>
            </a:r>
            <a:endParaRPr lang="fr-CA" dirty="0"/>
          </a:p>
        </p:txBody>
      </p:sp>
      <p:sp>
        <p:nvSpPr>
          <p:cNvPr id="5" name="Espace réservé du contenu 4"/>
          <p:cNvSpPr>
            <a:spLocks noGrp="1"/>
          </p:cNvSpPr>
          <p:nvPr>
            <p:ph idx="1"/>
          </p:nvPr>
        </p:nvSpPr>
        <p:spPr/>
        <p:txBody>
          <a:bodyPr/>
          <a:lstStyle/>
          <a:p>
            <a:pPr marL="527050" lvl="1" indent="-514350">
              <a:buFont typeface="+mj-lt"/>
              <a:buAutoNum type="arabicPeriod" startAt="7"/>
            </a:pPr>
            <a:r>
              <a:rPr lang="fr-FR" dirty="0"/>
              <a:t>Revues d’organismes externes </a:t>
            </a:r>
          </a:p>
          <a:p>
            <a:pPr marL="527050" lvl="1" indent="-514350">
              <a:buFont typeface="+mj-lt"/>
              <a:buAutoNum type="arabicPeriod" startAt="7"/>
            </a:pPr>
            <a:r>
              <a:rPr lang="fr-FR" dirty="0"/>
              <a:t>Performance des fournisseurs</a:t>
            </a:r>
          </a:p>
          <a:p>
            <a:pPr marL="527050" lvl="1" indent="-514350">
              <a:buFont typeface="+mj-lt"/>
              <a:buAutoNum type="arabicPeriod" startAt="7"/>
            </a:pPr>
            <a:r>
              <a:rPr lang="fr-FR" dirty="0"/>
              <a:t>Gestion des risques</a:t>
            </a:r>
          </a:p>
          <a:p>
            <a:pPr marL="527050" lvl="1" indent="-514350">
              <a:buFont typeface="+mj-lt"/>
              <a:buAutoNum type="arabicPeriod" startAt="7"/>
            </a:pPr>
            <a:r>
              <a:rPr lang="fr-FR" dirty="0"/>
              <a:t>Identification et contrôle des non-conformités</a:t>
            </a:r>
          </a:p>
          <a:p>
            <a:pPr marL="527050" lvl="1" indent="-514350">
              <a:buFont typeface="+mj-lt"/>
              <a:buAutoNum type="arabicPeriod" startAt="7"/>
            </a:pPr>
            <a:r>
              <a:rPr lang="fr-FR" dirty="0"/>
              <a:t>Résultats de l'amélioration continue </a:t>
            </a:r>
          </a:p>
          <a:p>
            <a:pPr marL="884238" lvl="2" indent="-514350">
              <a:buFont typeface="+mj-lt"/>
              <a:buAutoNum type="arabicPeriod"/>
            </a:pPr>
            <a:r>
              <a:rPr lang="fr-FR" dirty="0"/>
              <a:t>actions correctives</a:t>
            </a:r>
          </a:p>
          <a:p>
            <a:pPr marL="884238" lvl="2" indent="-514350">
              <a:buFont typeface="+mj-lt"/>
              <a:buAutoNum type="arabicPeriod"/>
            </a:pPr>
            <a:r>
              <a:rPr lang="fr-FR" dirty="0"/>
              <a:t>actions préventives </a:t>
            </a:r>
          </a:p>
          <a:p>
            <a:pPr marL="527050" lvl="1" indent="-514350">
              <a:buFont typeface="+mj-lt"/>
              <a:buAutoNum type="arabicPeriod" startAt="6"/>
            </a:pPr>
            <a:endParaRPr lang="fr-FR" dirty="0"/>
          </a:p>
          <a:p>
            <a:pPr marL="527050" lvl="1" indent="-514350">
              <a:buFont typeface="+mj-lt"/>
              <a:buAutoNum type="arabicPeriod" startAt="6"/>
            </a:pPr>
            <a:endParaRPr lang="fr-CA" dirty="0"/>
          </a:p>
        </p:txBody>
      </p:sp>
      <p:sp>
        <p:nvSpPr>
          <p:cNvPr id="3" name="Espace réservé du numéro de diapositive 2"/>
          <p:cNvSpPr>
            <a:spLocks noGrp="1"/>
          </p:cNvSpPr>
          <p:nvPr>
            <p:ph type="sldNum" sz="quarter" idx="10"/>
          </p:nvPr>
        </p:nvSpPr>
        <p:spPr/>
        <p:txBody>
          <a:bodyPr/>
          <a:lstStyle/>
          <a:p>
            <a:fld id="{AF9E6CE5-B387-4963-98D8-1E477E70FEB6}" type="slidenum">
              <a:rPr lang="fr-CA" smtClean="0"/>
              <a:pPr/>
              <a:t>69</a:t>
            </a:fld>
            <a:endParaRPr lang="fr-CA"/>
          </a:p>
        </p:txBody>
      </p:sp>
    </p:spTree>
    <p:extLst>
      <p:ext uri="{BB962C8B-B14F-4D97-AF65-F5344CB8AC3E}">
        <p14:creationId xmlns:p14="http://schemas.microsoft.com/office/powerpoint/2010/main" val="397521765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2CC37749-FCE5-2244-A187-A283663F0A6E}"/>
              </a:ext>
            </a:extLst>
          </p:cNvPr>
          <p:cNvSpPr>
            <a:spLocks noGrp="1"/>
          </p:cNvSpPr>
          <p:nvPr>
            <p:ph type="title"/>
          </p:nvPr>
        </p:nvSpPr>
        <p:spPr/>
        <p:txBody>
          <a:bodyPr/>
          <a:lstStyle/>
          <a:p>
            <a:r>
              <a:rPr lang="fr-FR" dirty="0"/>
              <a:t>Objectifs</a:t>
            </a:r>
          </a:p>
        </p:txBody>
      </p:sp>
      <p:sp>
        <p:nvSpPr>
          <p:cNvPr id="4" name="Espace réservé du contenu 3">
            <a:extLst>
              <a:ext uri="{FF2B5EF4-FFF2-40B4-BE49-F238E27FC236}">
                <a16:creationId xmlns="" xmlns:a16="http://schemas.microsoft.com/office/drawing/2014/main" id="{567C1F53-BAB1-4E4D-AB08-9BF72A7BDB86}"/>
              </a:ext>
            </a:extLst>
          </p:cNvPr>
          <p:cNvSpPr>
            <a:spLocks noGrp="1"/>
          </p:cNvSpPr>
          <p:nvPr>
            <p:ph idx="1"/>
          </p:nvPr>
        </p:nvSpPr>
        <p:spPr/>
        <p:txBody>
          <a:bodyPr/>
          <a:lstStyle/>
          <a:p>
            <a:pPr marL="514350" indent="-514350">
              <a:buAutoNum type="arabicPeriod"/>
            </a:pPr>
            <a:r>
              <a:rPr lang="fr-CA" sz="2800" dirty="0">
                <a:solidFill>
                  <a:schemeClr val="tx1"/>
                </a:solidFill>
              </a:rPr>
              <a:t>Connaître la définition d'une non-conformité </a:t>
            </a:r>
          </a:p>
          <a:p>
            <a:pPr marL="514350" indent="-514350">
              <a:buAutoNum type="arabicPeriod"/>
            </a:pPr>
            <a:r>
              <a:rPr lang="fr-CA" sz="2800" dirty="0">
                <a:solidFill>
                  <a:schemeClr val="tx1"/>
                </a:solidFill>
              </a:rPr>
              <a:t>Mettre en application la maitrise des changements </a:t>
            </a:r>
          </a:p>
          <a:p>
            <a:pPr marL="514350" indent="-514350">
              <a:buAutoNum type="arabicPeriod"/>
            </a:pPr>
            <a:r>
              <a:rPr lang="fr-CA" sz="2800" dirty="0">
                <a:solidFill>
                  <a:schemeClr val="tx1"/>
                </a:solidFill>
              </a:rPr>
              <a:t>Être capable d'initier et maintenir un dossier maitre </a:t>
            </a:r>
          </a:p>
          <a:p>
            <a:pPr marL="514350" indent="-514350">
              <a:buAutoNum type="arabicPeriod"/>
            </a:pPr>
            <a:r>
              <a:rPr lang="fr-CA" sz="2800" dirty="0">
                <a:solidFill>
                  <a:schemeClr val="tx1"/>
                </a:solidFill>
              </a:rPr>
              <a:t>Comprendre les objectifs d'une revue de direction </a:t>
            </a:r>
          </a:p>
          <a:p>
            <a:pPr marL="514350" indent="-514350">
              <a:buAutoNum type="arabicPeriod"/>
            </a:pPr>
            <a:r>
              <a:rPr lang="fr-CA" sz="2800" dirty="0">
                <a:solidFill>
                  <a:schemeClr val="tx1"/>
                </a:solidFill>
              </a:rPr>
              <a:t>Savoir laisser des traces ...</a:t>
            </a:r>
          </a:p>
          <a:p>
            <a:endParaRPr lang="fr-FR" dirty="0"/>
          </a:p>
        </p:txBody>
      </p:sp>
      <p:sp>
        <p:nvSpPr>
          <p:cNvPr id="2" name="Espace réservé du numéro de diapositive 1"/>
          <p:cNvSpPr>
            <a:spLocks noGrp="1"/>
          </p:cNvSpPr>
          <p:nvPr>
            <p:ph type="sldNum" sz="quarter" idx="10"/>
          </p:nvPr>
        </p:nvSpPr>
        <p:spPr/>
        <p:txBody>
          <a:bodyPr/>
          <a:lstStyle/>
          <a:p>
            <a:pPr>
              <a:defRPr/>
            </a:pPr>
            <a:fld id="{D44F0D0B-0FEF-4C71-875B-36021E40AA03}" type="slidenum">
              <a:rPr lang="fr-CA" smtClean="0"/>
              <a:pPr>
                <a:defRPr/>
              </a:pPr>
              <a:t>7</a:t>
            </a:fld>
            <a:endParaRPr lang="fr-CA"/>
          </a:p>
        </p:txBody>
      </p:sp>
    </p:spTree>
    <p:extLst>
      <p:ext uri="{BB962C8B-B14F-4D97-AF65-F5344CB8AC3E}">
        <p14:creationId xmlns:p14="http://schemas.microsoft.com/office/powerpoint/2010/main" val="14770192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a:t>Éléments d'entrée de la revue</a:t>
            </a:r>
            <a:endParaRPr lang="fr-CA" dirty="0"/>
          </a:p>
        </p:txBody>
      </p:sp>
      <p:sp>
        <p:nvSpPr>
          <p:cNvPr id="5" name="Espace réservé du contenu 4"/>
          <p:cNvSpPr>
            <a:spLocks noGrp="1"/>
          </p:cNvSpPr>
          <p:nvPr>
            <p:ph idx="1"/>
          </p:nvPr>
        </p:nvSpPr>
        <p:spPr/>
        <p:txBody>
          <a:bodyPr>
            <a:normAutofit lnSpcReduction="10000"/>
          </a:bodyPr>
          <a:lstStyle/>
          <a:p>
            <a:pPr marL="527050" lvl="1" indent="-514350">
              <a:buFont typeface="+mj-lt"/>
              <a:buAutoNum type="arabicPeriod" startAt="12"/>
            </a:pPr>
            <a:r>
              <a:rPr lang="fr-FR" dirty="0"/>
              <a:t>Suivi des actions issues des revues de direction précédentes;</a:t>
            </a:r>
          </a:p>
          <a:p>
            <a:pPr marL="527050" lvl="1" indent="-514350">
              <a:buFont typeface="+mj-lt"/>
              <a:buAutoNum type="arabicPeriod" startAt="12"/>
            </a:pPr>
            <a:r>
              <a:rPr lang="fr-FR" dirty="0"/>
              <a:t>Les modifications apportées qui peuvent impacter le SMQ </a:t>
            </a:r>
          </a:p>
          <a:p>
            <a:pPr marL="884238" lvl="2" indent="-514350"/>
            <a:r>
              <a:rPr lang="fr-FR" dirty="0"/>
              <a:t>au volume </a:t>
            </a:r>
          </a:p>
          <a:p>
            <a:pPr marL="884238" lvl="2" indent="-514350"/>
            <a:r>
              <a:rPr lang="fr-FR" dirty="0"/>
              <a:t>au domaine de travail</a:t>
            </a:r>
          </a:p>
          <a:p>
            <a:pPr marL="884238" lvl="2" indent="-514350"/>
            <a:r>
              <a:rPr lang="fr-FR" dirty="0"/>
              <a:t>au personnel </a:t>
            </a:r>
          </a:p>
          <a:p>
            <a:pPr marL="884238" lvl="2" indent="-514350"/>
            <a:r>
              <a:rPr lang="fr-FR" dirty="0"/>
              <a:t>aux locaux</a:t>
            </a:r>
          </a:p>
          <a:p>
            <a:pPr marL="527050" lvl="1" indent="-514350">
              <a:buFont typeface="+mj-lt"/>
              <a:buAutoNum type="arabicPeriod" startAt="12"/>
            </a:pPr>
            <a:r>
              <a:rPr lang="fr-FR" dirty="0"/>
              <a:t>Les recommandations en matière d'amélioration, y compris les exigences techniques.</a:t>
            </a:r>
          </a:p>
          <a:p>
            <a:endParaRPr lang="fr-CA" dirty="0"/>
          </a:p>
        </p:txBody>
      </p:sp>
      <p:sp>
        <p:nvSpPr>
          <p:cNvPr id="3" name="Espace réservé du numéro de diapositive 2"/>
          <p:cNvSpPr>
            <a:spLocks noGrp="1"/>
          </p:cNvSpPr>
          <p:nvPr>
            <p:ph type="sldNum" sz="quarter" idx="10"/>
          </p:nvPr>
        </p:nvSpPr>
        <p:spPr/>
        <p:txBody>
          <a:bodyPr/>
          <a:lstStyle/>
          <a:p>
            <a:pPr>
              <a:defRPr/>
            </a:pPr>
            <a:fld id="{AF9E6CE5-B387-4963-98D8-1E477E70FEB6}" type="slidenum">
              <a:rPr lang="fr-CA" smtClean="0"/>
              <a:pPr>
                <a:defRPr/>
              </a:pPr>
              <a:t>70</a:t>
            </a:fld>
            <a:endParaRPr lang="fr-CA"/>
          </a:p>
        </p:txBody>
      </p:sp>
    </p:spTree>
    <p:extLst>
      <p:ext uri="{BB962C8B-B14F-4D97-AF65-F5344CB8AC3E}">
        <p14:creationId xmlns:p14="http://schemas.microsoft.com/office/powerpoint/2010/main" val="37920606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a:t>Activités de revue</a:t>
            </a:r>
            <a:endParaRPr lang="fr-CA" dirty="0"/>
          </a:p>
        </p:txBody>
      </p:sp>
      <p:sp>
        <p:nvSpPr>
          <p:cNvPr id="4" name="Espace réservé du contenu 3"/>
          <p:cNvSpPr>
            <a:spLocks noGrp="1"/>
          </p:cNvSpPr>
          <p:nvPr>
            <p:ph idx="1"/>
          </p:nvPr>
        </p:nvSpPr>
        <p:spPr/>
        <p:txBody>
          <a:bodyPr>
            <a:normAutofit/>
          </a:bodyPr>
          <a:lstStyle/>
          <a:p>
            <a:pPr lvl="1"/>
            <a:r>
              <a:rPr lang="fr-CA" dirty="0"/>
              <a:t>Analyser </a:t>
            </a:r>
            <a:r>
              <a:rPr lang="fr-FR" dirty="0"/>
              <a:t>les </a:t>
            </a:r>
            <a:r>
              <a:rPr lang="fr-FR" dirty="0" smtClean="0"/>
              <a:t>données </a:t>
            </a:r>
            <a:r>
              <a:rPr lang="fr-FR" dirty="0"/>
              <a:t>d'entrée pour </a:t>
            </a:r>
          </a:p>
          <a:p>
            <a:pPr lvl="2"/>
            <a:r>
              <a:rPr lang="fr-FR" dirty="0"/>
              <a:t>les tendances </a:t>
            </a:r>
          </a:p>
          <a:p>
            <a:pPr lvl="2"/>
            <a:r>
              <a:rPr lang="fr-FR" dirty="0"/>
              <a:t>les causes de non-conformités</a:t>
            </a:r>
          </a:p>
          <a:p>
            <a:pPr lvl="2"/>
            <a:r>
              <a:rPr lang="fr-FR" dirty="0"/>
              <a:t>les schémas qui indiquent des problèmes de processus.</a:t>
            </a:r>
          </a:p>
          <a:p>
            <a:pPr lvl="1"/>
            <a:r>
              <a:rPr lang="fr-FR" dirty="0"/>
              <a:t>Évaluer besoin de modifier le SMQ</a:t>
            </a:r>
          </a:p>
          <a:p>
            <a:pPr lvl="1"/>
            <a:r>
              <a:rPr lang="fr-FR" dirty="0"/>
              <a:t>Si possible, évaluer la qualité et l'adéquation de la contribution apportée par le laboratoire aux soins prodigués au patient</a:t>
            </a:r>
          </a:p>
          <a:p>
            <a:pPr lvl="1"/>
            <a:endParaRPr lang="fr-FR" dirty="0"/>
          </a:p>
        </p:txBody>
      </p:sp>
      <p:sp>
        <p:nvSpPr>
          <p:cNvPr id="2" name="Espace réservé du numéro de diapositive 1"/>
          <p:cNvSpPr>
            <a:spLocks noGrp="1"/>
          </p:cNvSpPr>
          <p:nvPr>
            <p:ph type="sldNum" sz="quarter" idx="10"/>
          </p:nvPr>
        </p:nvSpPr>
        <p:spPr/>
        <p:txBody>
          <a:bodyPr/>
          <a:lstStyle/>
          <a:p>
            <a:pPr>
              <a:defRPr/>
            </a:pPr>
            <a:fld id="{D44F0D0B-0FEF-4C71-875B-36021E40AA03}" type="slidenum">
              <a:rPr lang="fr-CA" smtClean="0"/>
              <a:pPr>
                <a:defRPr/>
              </a:pPr>
              <a:t>71</a:t>
            </a:fld>
            <a:endParaRPr lang="fr-CA"/>
          </a:p>
        </p:txBody>
      </p:sp>
    </p:spTree>
    <p:extLst>
      <p:ext uri="{BB962C8B-B14F-4D97-AF65-F5344CB8AC3E}">
        <p14:creationId xmlns:p14="http://schemas.microsoft.com/office/powerpoint/2010/main" val="6251530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Produit final</a:t>
            </a:r>
          </a:p>
        </p:txBody>
      </p:sp>
      <p:sp>
        <p:nvSpPr>
          <p:cNvPr id="7" name="Espace réservé du contenu 6"/>
          <p:cNvSpPr>
            <a:spLocks noGrp="1"/>
          </p:cNvSpPr>
          <p:nvPr>
            <p:ph idx="1"/>
          </p:nvPr>
        </p:nvSpPr>
        <p:spPr/>
        <p:txBody>
          <a:bodyPr/>
          <a:lstStyle/>
          <a:p>
            <a:pPr algn="ctr"/>
            <a:r>
              <a:rPr lang="fr-CA" sz="2400" dirty="0">
                <a:solidFill>
                  <a:schemeClr val="tx1"/>
                </a:solidFill>
              </a:rPr>
              <a:t>Revue de l’ensemble des activités pour évaluer leur efficacité et leur pertinence</a:t>
            </a:r>
          </a:p>
          <a:p>
            <a:pPr algn="ctr"/>
            <a:endParaRPr lang="fr-CA" sz="2400" dirty="0"/>
          </a:p>
          <a:p>
            <a:pPr algn="ctr"/>
            <a:endParaRPr lang="fr-CA" sz="2400" dirty="0"/>
          </a:p>
          <a:p>
            <a:pPr algn="ctr"/>
            <a:endParaRPr lang="fr-CA" sz="2400" dirty="0"/>
          </a:p>
          <a:p>
            <a:pPr marL="0" indent="0"/>
            <a:endParaRPr lang="fr-CA" dirty="0"/>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72</a:t>
            </a:fld>
            <a:endParaRPr lang="fr-CA"/>
          </a:p>
        </p:txBody>
      </p:sp>
      <p:sp>
        <p:nvSpPr>
          <p:cNvPr id="5" name="Flèche vers le bas 4"/>
          <p:cNvSpPr/>
          <p:nvPr/>
        </p:nvSpPr>
        <p:spPr>
          <a:xfrm>
            <a:off x="4211960" y="2954958"/>
            <a:ext cx="432048" cy="1224136"/>
          </a:xfrm>
          <a:prstGeom prst="downArrow">
            <a:avLst/>
          </a:prstGeom>
          <a:solidFill>
            <a:schemeClr val="accent5">
              <a:lumMod val="75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custDataLst>
              <p:tags r:id="rId1"/>
            </p:custDataLst>
          </p:nvPr>
        </p:nvSpPr>
        <p:spPr>
          <a:xfrm>
            <a:off x="827584" y="4418032"/>
            <a:ext cx="7200800" cy="1631216"/>
          </a:xfrm>
          <a:prstGeom prst="rect">
            <a:avLst/>
          </a:prstGeom>
          <a:solidFill>
            <a:srgbClr val="93CDDD"/>
          </a:solidFill>
        </p:spPr>
        <p:txBody>
          <a:bodyPr wrap="square" rtlCol="0">
            <a:spAutoFit/>
          </a:bodyPr>
          <a:lstStyle/>
          <a:p>
            <a:pPr algn="ctr"/>
            <a:endParaRPr lang="fr-FR" dirty="0"/>
          </a:p>
          <a:p>
            <a:pPr algn="ctr"/>
            <a:endParaRPr lang="fr-FR" dirty="0"/>
          </a:p>
          <a:p>
            <a:pPr algn="ctr"/>
            <a:r>
              <a:rPr lang="fr-CA" sz="2800" dirty="0"/>
              <a:t>Plan d’action = </a:t>
            </a:r>
            <a:r>
              <a:rPr lang="fr-CA" sz="2800" dirty="0">
                <a:solidFill>
                  <a:schemeClr val="accent6">
                    <a:lumMod val="75000"/>
                  </a:schemeClr>
                </a:solidFill>
              </a:rPr>
              <a:t>Améliorations</a:t>
            </a:r>
            <a:endParaRPr lang="fr-FR" sz="2800" dirty="0"/>
          </a:p>
          <a:p>
            <a:pPr algn="ctr"/>
            <a:endParaRPr lang="fr-FR" dirty="0"/>
          </a:p>
          <a:p>
            <a:pPr algn="ctr"/>
            <a:endParaRPr lang="fr-FR" i="1" dirty="0"/>
          </a:p>
        </p:txBody>
      </p:sp>
    </p:spTree>
    <p:extLst>
      <p:ext uri="{BB962C8B-B14F-4D97-AF65-F5344CB8AC3E}">
        <p14:creationId xmlns:p14="http://schemas.microsoft.com/office/powerpoint/2010/main" val="28943654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dirty="0"/>
              <a:t>Revue de direction </a:t>
            </a:r>
          </a:p>
        </p:txBody>
      </p:sp>
      <p:sp>
        <p:nvSpPr>
          <p:cNvPr id="4" name="Espace réservé du contenu 3"/>
          <p:cNvSpPr>
            <a:spLocks noGrp="1"/>
          </p:cNvSpPr>
          <p:nvPr>
            <p:ph idx="1"/>
          </p:nvPr>
        </p:nvSpPr>
        <p:spPr/>
        <p:txBody>
          <a:bodyPr>
            <a:normAutofit/>
          </a:bodyPr>
          <a:lstStyle/>
          <a:p>
            <a:pPr lvl="1"/>
            <a:r>
              <a:rPr lang="fr-FR" dirty="0"/>
              <a:t>Conclusions et actions communiquées au personnel </a:t>
            </a:r>
          </a:p>
          <a:p>
            <a:pPr lvl="1"/>
            <a:endParaRPr lang="fr-FR" dirty="0"/>
          </a:p>
          <a:p>
            <a:pPr lvl="1"/>
            <a:r>
              <a:rPr lang="fr-FR" dirty="0"/>
              <a:t>La direction s’assure que les actions soient réalisées dans un délai défini.</a:t>
            </a:r>
          </a:p>
        </p:txBody>
      </p:sp>
      <p:sp>
        <p:nvSpPr>
          <p:cNvPr id="2" name="Espace réservé du numéro de diapositive 1"/>
          <p:cNvSpPr>
            <a:spLocks noGrp="1"/>
          </p:cNvSpPr>
          <p:nvPr>
            <p:ph type="sldNum" sz="quarter" idx="10"/>
          </p:nvPr>
        </p:nvSpPr>
        <p:spPr/>
        <p:txBody>
          <a:bodyPr/>
          <a:lstStyle/>
          <a:p>
            <a:pPr>
              <a:defRPr/>
            </a:pPr>
            <a:fld id="{D44F0D0B-0FEF-4C71-875B-36021E40AA03}" type="slidenum">
              <a:rPr lang="fr-CA" smtClean="0"/>
              <a:pPr>
                <a:defRPr/>
              </a:pPr>
              <a:t>73</a:t>
            </a:fld>
            <a:endParaRPr lang="fr-CA"/>
          </a:p>
        </p:txBody>
      </p:sp>
    </p:spTree>
    <p:extLst>
      <p:ext uri="{BB962C8B-B14F-4D97-AF65-F5344CB8AC3E}">
        <p14:creationId xmlns:p14="http://schemas.microsoft.com/office/powerpoint/2010/main" val="29017519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FR" dirty="0"/>
              <a:t>Revue de direction</a:t>
            </a:r>
            <a:endParaRPr lang="fr-CA" dirty="0"/>
          </a:p>
        </p:txBody>
      </p:sp>
      <p:sp>
        <p:nvSpPr>
          <p:cNvPr id="3" name="Espace réservé du contenu 2"/>
          <p:cNvSpPr>
            <a:spLocks noGrp="1"/>
          </p:cNvSpPr>
          <p:nvPr>
            <p:ph idx="1"/>
            <p:custDataLst>
              <p:tags r:id="rId2"/>
            </p:custDataLst>
          </p:nvPr>
        </p:nvSpPr>
        <p:spPr/>
        <p:txBody>
          <a:bodyPr/>
          <a:lstStyle/>
          <a:p>
            <a:pPr marL="12700" lvl="1" indent="0" algn="ctr">
              <a:buNone/>
            </a:pPr>
            <a:r>
              <a:rPr lang="fr-CA" dirty="0"/>
              <a:t>Actions concrètes pour ISO</a:t>
            </a:r>
          </a:p>
          <a:p>
            <a:pPr marL="469900" lvl="1" indent="-457200">
              <a:buFont typeface="Arial" panose="020B0604020202020204" pitchFamily="34" charset="0"/>
              <a:buChar char="•"/>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pPr>
              <a:defRPr/>
            </a:pPr>
            <a:fld id="{D44F0D0B-0FEF-4C71-875B-36021E40AA03}" type="slidenum">
              <a:rPr lang="fr-CA" smtClean="0"/>
              <a:pPr>
                <a:defRPr/>
              </a:pPr>
              <a:t>74</a:t>
            </a:fld>
            <a:endParaRPr lang="fr-CA"/>
          </a:p>
        </p:txBody>
      </p:sp>
      <p:sp>
        <p:nvSpPr>
          <p:cNvPr id="6" name="ZoneTexte 5"/>
          <p:cNvSpPr txBox="1"/>
          <p:nvPr>
            <p:custDataLst>
              <p:tags r:id="rId4"/>
            </p:custDataLst>
          </p:nvPr>
        </p:nvSpPr>
        <p:spPr>
          <a:xfrm>
            <a:off x="971600" y="2708920"/>
            <a:ext cx="7200800" cy="2215991"/>
          </a:xfrm>
          <a:prstGeom prst="rect">
            <a:avLst/>
          </a:prstGeom>
          <a:solidFill>
            <a:srgbClr val="93CDDD"/>
          </a:solidFill>
        </p:spPr>
        <p:txBody>
          <a:bodyPr wrap="square" rtlCol="0">
            <a:spAutoFit/>
          </a:bodyPr>
          <a:lstStyle/>
          <a:p>
            <a:pPr algn="ctr"/>
            <a:endParaRPr lang="fr-FR" dirty="0"/>
          </a:p>
          <a:p>
            <a:pPr algn="ctr"/>
            <a:endParaRPr lang="fr-FR" dirty="0"/>
          </a:p>
          <a:p>
            <a:pPr algn="ctr"/>
            <a:r>
              <a:rPr lang="fr-FR" sz="2800" dirty="0"/>
              <a:t>Une revue doit être réalisée </a:t>
            </a:r>
          </a:p>
          <a:p>
            <a:pPr algn="ctr"/>
            <a:r>
              <a:rPr lang="fr-FR" sz="2800" u="sng" dirty="0"/>
              <a:t>avant la visite initiale </a:t>
            </a:r>
            <a:r>
              <a:rPr lang="fr-FR" sz="2800" dirty="0"/>
              <a:t>d’accréditation</a:t>
            </a:r>
          </a:p>
          <a:p>
            <a:pPr algn="ctr"/>
            <a:endParaRPr lang="fr-FR" sz="2800" dirty="0"/>
          </a:p>
          <a:p>
            <a:pPr algn="ctr"/>
            <a:endParaRPr lang="fr-FR" i="1" dirty="0"/>
          </a:p>
        </p:txBody>
      </p:sp>
    </p:spTree>
    <p:extLst>
      <p:ext uri="{BB962C8B-B14F-4D97-AF65-F5344CB8AC3E}">
        <p14:creationId xmlns:p14="http://schemas.microsoft.com/office/powerpoint/2010/main" val="1392052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1CAF48D-B9F3-0F48-A9B9-5311E18C7FE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 xmlns:a16="http://schemas.microsoft.com/office/drawing/2014/main" id="{F1031569-6D5A-954C-8A5F-900886ADFE3E}"/>
              </a:ext>
            </a:extLst>
          </p:cNvPr>
          <p:cNvSpPr>
            <a:spLocks noGrp="1"/>
          </p:cNvSpPr>
          <p:nvPr>
            <p:ph idx="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C0753511-5544-6F42-9273-F1F0153A7DA3}"/>
              </a:ext>
            </a:extLst>
          </p:cNvPr>
          <p:cNvSpPr>
            <a:spLocks noGrp="1"/>
          </p:cNvSpPr>
          <p:nvPr>
            <p:ph type="sldNum" sz="quarter" idx="10"/>
          </p:nvPr>
        </p:nvSpPr>
        <p:spPr/>
        <p:txBody>
          <a:bodyPr/>
          <a:lstStyle/>
          <a:p>
            <a:pPr>
              <a:defRPr/>
            </a:pPr>
            <a:fld id="{D44F0D0B-0FEF-4C71-875B-36021E40AA03}" type="slidenum">
              <a:rPr lang="fr-CA" smtClean="0"/>
              <a:pPr>
                <a:defRPr/>
              </a:pPr>
              <a:t>75</a:t>
            </a:fld>
            <a:endParaRPr lang="fr-CA"/>
          </a:p>
        </p:txBody>
      </p:sp>
      <p:pic>
        <p:nvPicPr>
          <p:cNvPr id="5" name="Image 4">
            <a:extLst>
              <a:ext uri="{FF2B5EF4-FFF2-40B4-BE49-F238E27FC236}">
                <a16:creationId xmlns="" xmlns:a16="http://schemas.microsoft.com/office/drawing/2014/main" id="{53C37F1A-D4DB-644D-925B-A20C361983A6}"/>
              </a:ext>
            </a:extLst>
          </p:cNvPr>
          <p:cNvPicPr>
            <a:picLocks noChangeAspect="1"/>
          </p:cNvPicPr>
          <p:nvPr/>
        </p:nvPicPr>
        <p:blipFill>
          <a:blip r:embed="rId2"/>
          <a:stretch>
            <a:fillRect/>
          </a:stretch>
        </p:blipFill>
        <p:spPr>
          <a:xfrm>
            <a:off x="107504" y="1258888"/>
            <a:ext cx="8810391" cy="4680520"/>
          </a:xfrm>
          <a:prstGeom prst="rect">
            <a:avLst/>
          </a:prstGeom>
        </p:spPr>
      </p:pic>
    </p:spTree>
    <p:extLst>
      <p:ext uri="{BB962C8B-B14F-4D97-AF65-F5344CB8AC3E}">
        <p14:creationId xmlns:p14="http://schemas.microsoft.com/office/powerpoint/2010/main" val="3255044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331640" y="2276873"/>
            <a:ext cx="7200800" cy="1362075"/>
          </a:xfrm>
        </p:spPr>
        <p:txBody>
          <a:bodyPr>
            <a:normAutofit/>
          </a:bodyPr>
          <a:lstStyle/>
          <a:p>
            <a:pPr lvl="1"/>
            <a:r>
              <a:rPr lang="fr-FR" b="1" dirty="0">
                <a:latin typeface="Arial" charset="0"/>
                <a:ea typeface="Arial" charset="0"/>
                <a:cs typeface="Arial" charset="0"/>
              </a:rPr>
              <a:t>Autres impacts opérationnels</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vers ISO-15189</a:t>
            </a:r>
          </a:p>
        </p:txBody>
      </p:sp>
      <p:sp>
        <p:nvSpPr>
          <p:cNvPr id="4" name="ZoneTexte 3"/>
          <p:cNvSpPr txBox="1"/>
          <p:nvPr>
            <p:custDataLst>
              <p:tags r:id="rId3"/>
            </p:custDataLst>
          </p:nvPr>
        </p:nvSpPr>
        <p:spPr>
          <a:xfrm>
            <a:off x="395536" y="2204864"/>
            <a:ext cx="648072" cy="1277273"/>
          </a:xfrm>
          <a:prstGeom prst="rect">
            <a:avLst/>
          </a:prstGeom>
          <a:noFill/>
        </p:spPr>
        <p:txBody>
          <a:bodyPr wrap="square" rtlCol="0">
            <a:spAutoFit/>
          </a:bodyPr>
          <a:lstStyle/>
          <a:p>
            <a:r>
              <a:rPr lang="fr-CA" sz="7700" b="1" dirty="0"/>
              <a:t>8</a:t>
            </a:r>
          </a:p>
        </p:txBody>
      </p:sp>
    </p:spTree>
    <p:extLst>
      <p:ext uri="{BB962C8B-B14F-4D97-AF65-F5344CB8AC3E}">
        <p14:creationId xmlns:p14="http://schemas.microsoft.com/office/powerpoint/2010/main" val="2861955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Audits externes</a:t>
            </a:r>
            <a:endParaRPr lang="fr-CA" dirty="0"/>
          </a:p>
        </p:txBody>
      </p:sp>
      <p:graphicFrame>
        <p:nvGraphicFramePr>
          <p:cNvPr id="8" name="Espace réservé du contenu 7"/>
          <p:cNvGraphicFramePr>
            <a:graphicFrameLocks noGrp="1"/>
          </p:cNvGraphicFramePr>
          <p:nvPr>
            <p:ph idx="1"/>
            <p:extLst/>
          </p:nvPr>
        </p:nvGraphicFramePr>
        <p:xfrm>
          <a:off x="457200" y="1916113"/>
          <a:ext cx="8229600" cy="4028440"/>
        </p:xfrm>
        <a:graphic>
          <a:graphicData uri="http://schemas.openxmlformats.org/drawingml/2006/table">
            <a:tbl>
              <a:tblPr firstRow="1" bandRow="1">
                <a:tableStyleId>{5C22544A-7EE6-4342-B048-85BDC9FD1C3A}</a:tableStyleId>
              </a:tblPr>
              <a:tblGrid>
                <a:gridCol w="2170584">
                  <a:extLst>
                    <a:ext uri="{9D8B030D-6E8A-4147-A177-3AD203B41FA5}">
                      <a16:colId xmlns="" xmlns:a16="http://schemas.microsoft.com/office/drawing/2014/main" val="20000"/>
                    </a:ext>
                  </a:extLst>
                </a:gridCol>
                <a:gridCol w="2880320">
                  <a:extLst>
                    <a:ext uri="{9D8B030D-6E8A-4147-A177-3AD203B41FA5}">
                      <a16:colId xmlns="" xmlns:a16="http://schemas.microsoft.com/office/drawing/2014/main" val="20001"/>
                    </a:ext>
                  </a:extLst>
                </a:gridCol>
                <a:gridCol w="3178696">
                  <a:extLst>
                    <a:ext uri="{9D8B030D-6E8A-4147-A177-3AD203B41FA5}">
                      <a16:colId xmlns="" xmlns:a16="http://schemas.microsoft.com/office/drawing/2014/main" val="20002"/>
                    </a:ext>
                  </a:extLst>
                </a:gridCol>
              </a:tblGrid>
              <a:tr h="370840">
                <a:tc>
                  <a:txBody>
                    <a:bodyPr/>
                    <a:lstStyle/>
                    <a:p>
                      <a:endParaRPr lang="fr-CA" dirty="0"/>
                    </a:p>
                  </a:txBody>
                  <a:tcPr/>
                </a:tc>
                <a:tc>
                  <a:txBody>
                    <a:bodyPr/>
                    <a:lstStyle/>
                    <a:p>
                      <a:r>
                        <a:rPr lang="fr-CA" dirty="0"/>
                        <a:t>Agrément</a:t>
                      </a:r>
                    </a:p>
                  </a:txBody>
                  <a:tcPr/>
                </a:tc>
                <a:tc>
                  <a:txBody>
                    <a:bodyPr/>
                    <a:lstStyle/>
                    <a:p>
                      <a:r>
                        <a:rPr lang="fr-CA" dirty="0"/>
                        <a:t>Accréditation</a:t>
                      </a:r>
                    </a:p>
                  </a:txBody>
                  <a:tcPr/>
                </a:tc>
                <a:extLst>
                  <a:ext uri="{0D108BD9-81ED-4DB2-BD59-A6C34878D82A}">
                    <a16:rowId xmlns="" xmlns:a16="http://schemas.microsoft.com/office/drawing/2014/main" val="10000"/>
                  </a:ext>
                </a:extLst>
              </a:tr>
              <a:tr h="370840">
                <a:tc>
                  <a:txBody>
                    <a:bodyPr/>
                    <a:lstStyle/>
                    <a:p>
                      <a:r>
                        <a:rPr lang="fr-CA" dirty="0"/>
                        <a:t>Vérification</a:t>
                      </a:r>
                      <a:r>
                        <a:rPr lang="fr-CA" baseline="0" dirty="0"/>
                        <a:t> des procédures</a:t>
                      </a:r>
                      <a:endParaRPr lang="fr-CA" dirty="0"/>
                    </a:p>
                  </a:txBody>
                  <a:tcPr/>
                </a:tc>
                <a:tc>
                  <a:txBody>
                    <a:bodyPr/>
                    <a:lstStyle/>
                    <a:p>
                      <a:r>
                        <a:rPr lang="fr-CA" dirty="0"/>
                        <a:t>Court-avis</a:t>
                      </a:r>
                    </a:p>
                  </a:txBody>
                  <a:tcPr/>
                </a:tc>
                <a:tc>
                  <a:txBody>
                    <a:bodyPr/>
                    <a:lstStyle/>
                    <a:p>
                      <a:r>
                        <a:rPr lang="fr-CA" dirty="0"/>
                        <a:t>1</a:t>
                      </a:r>
                      <a:r>
                        <a:rPr lang="fr-CA" baseline="0" dirty="0"/>
                        <a:t> mois avant</a:t>
                      </a:r>
                      <a:endParaRPr lang="fr-CA" dirty="0"/>
                    </a:p>
                  </a:txBody>
                  <a:tcPr/>
                </a:tc>
                <a:extLst>
                  <a:ext uri="{0D108BD9-81ED-4DB2-BD59-A6C34878D82A}">
                    <a16:rowId xmlns="" xmlns:a16="http://schemas.microsoft.com/office/drawing/2014/main" val="10001"/>
                  </a:ext>
                </a:extLst>
              </a:tr>
              <a:tr h="370840">
                <a:tc>
                  <a:txBody>
                    <a:bodyPr/>
                    <a:lstStyle/>
                    <a:p>
                      <a:r>
                        <a:rPr lang="fr-CA" dirty="0"/>
                        <a:t>Visiteurs</a:t>
                      </a:r>
                    </a:p>
                  </a:txBody>
                  <a:tcPr/>
                </a:tc>
                <a:tc>
                  <a:txBody>
                    <a:bodyPr/>
                    <a:lstStyle/>
                    <a:p>
                      <a:r>
                        <a:rPr lang="fr-CA" dirty="0"/>
                        <a:t>Visiteurs formés</a:t>
                      </a:r>
                    </a:p>
                  </a:txBody>
                  <a:tcPr/>
                </a:tc>
                <a:tc>
                  <a:txBody>
                    <a:bodyPr/>
                    <a:lstStyle/>
                    <a:p>
                      <a:r>
                        <a:rPr lang="fr-CA" dirty="0"/>
                        <a:t>Auditeurs spécialisés</a:t>
                      </a:r>
                      <a:r>
                        <a:rPr lang="fr-CA" baseline="0" dirty="0"/>
                        <a:t> dans le domaine d’activités</a:t>
                      </a:r>
                      <a:endParaRPr lang="fr-CA" dirty="0"/>
                    </a:p>
                  </a:txBody>
                  <a:tcPr/>
                </a:tc>
                <a:extLst>
                  <a:ext uri="{0D108BD9-81ED-4DB2-BD59-A6C34878D82A}">
                    <a16:rowId xmlns="" xmlns:a16="http://schemas.microsoft.com/office/drawing/2014/main" val="10002"/>
                  </a:ext>
                </a:extLst>
              </a:tr>
              <a:tr h="370840">
                <a:tc>
                  <a:txBody>
                    <a:bodyPr/>
                    <a:lstStyle/>
                    <a:p>
                      <a:r>
                        <a:rPr lang="fr-CA" dirty="0"/>
                        <a:t>Rapport</a:t>
                      </a:r>
                    </a:p>
                  </a:txBody>
                  <a:tcPr/>
                </a:tc>
                <a:tc>
                  <a:txBody>
                    <a:bodyPr/>
                    <a:lstStyle/>
                    <a:p>
                      <a:r>
                        <a:rPr lang="fr-CA" dirty="0"/>
                        <a:t>Souligne</a:t>
                      </a:r>
                      <a:r>
                        <a:rPr lang="fr-CA" baseline="0" dirty="0"/>
                        <a:t> points d’améliorations</a:t>
                      </a:r>
                      <a:endParaRPr lang="fr-CA" dirty="0"/>
                    </a:p>
                  </a:txBody>
                  <a:tcPr/>
                </a:tc>
                <a:tc>
                  <a:txBody>
                    <a:bodyPr/>
                    <a:lstStyle/>
                    <a:p>
                      <a:r>
                        <a:rPr lang="fr-FR" dirty="0"/>
                        <a:t>Précise les délais pour l’obtention d’un plan d’action et pour la mise en place des actions correctives</a:t>
                      </a:r>
                    </a:p>
                    <a:p>
                      <a:r>
                        <a:rPr lang="fr-FR" dirty="0"/>
                        <a:t>Vérification</a:t>
                      </a:r>
                      <a:r>
                        <a:rPr lang="fr-FR" baseline="0" dirty="0"/>
                        <a:t> de l’efficacité</a:t>
                      </a:r>
                      <a:endParaRPr lang="fr-CA" dirty="0"/>
                    </a:p>
                  </a:txBody>
                  <a:tcPr/>
                </a:tc>
                <a:extLst>
                  <a:ext uri="{0D108BD9-81ED-4DB2-BD59-A6C34878D82A}">
                    <a16:rowId xmlns="" xmlns:a16="http://schemas.microsoft.com/office/drawing/2014/main" val="10003"/>
                  </a:ext>
                </a:extLst>
              </a:tr>
              <a:tr h="370840">
                <a:tc>
                  <a:txBody>
                    <a:bodyPr/>
                    <a:lstStyle/>
                    <a:p>
                      <a:r>
                        <a:rPr lang="fr-CA" dirty="0"/>
                        <a:t>Obtention</a:t>
                      </a:r>
                    </a:p>
                  </a:txBody>
                  <a:tcPr/>
                </a:tc>
                <a:tc>
                  <a:txBody>
                    <a:bodyPr/>
                    <a:lstStyle/>
                    <a:p>
                      <a:r>
                        <a:rPr lang="fr-CA" dirty="0"/>
                        <a:t>Agréé,</a:t>
                      </a:r>
                      <a:r>
                        <a:rPr lang="fr-CA" baseline="0" dirty="0"/>
                        <a:t> à moins d’avoir un nombre élevé de critères à risque élevé</a:t>
                      </a:r>
                      <a:endParaRPr lang="fr-CA" dirty="0"/>
                    </a:p>
                  </a:txBody>
                  <a:tcPr/>
                </a:tc>
                <a:tc>
                  <a:txBody>
                    <a:bodyPr/>
                    <a:lstStyle/>
                    <a:p>
                      <a:r>
                        <a:rPr lang="fr-CA" dirty="0"/>
                        <a:t>Lorsque TOUTES les NC sont résolues ou soumises à un plan d’action</a:t>
                      </a:r>
                      <a:r>
                        <a:rPr lang="fr-CA" baseline="0" dirty="0"/>
                        <a:t> accepté</a:t>
                      </a:r>
                      <a:endParaRPr lang="fr-CA" dirty="0"/>
                    </a:p>
                  </a:txBody>
                  <a:tcPr/>
                </a:tc>
                <a:extLst>
                  <a:ext uri="{0D108BD9-81ED-4DB2-BD59-A6C34878D82A}">
                    <a16:rowId xmlns="" xmlns:a16="http://schemas.microsoft.com/office/drawing/2014/main" val="10004"/>
                  </a:ext>
                </a:extLst>
              </a:tr>
            </a:tbl>
          </a:graphicData>
        </a:graphic>
      </p:graphicFrame>
      <p:sp>
        <p:nvSpPr>
          <p:cNvPr id="4" name="Espace réservé du numéro de diapositive 3"/>
          <p:cNvSpPr>
            <a:spLocks noGrp="1"/>
          </p:cNvSpPr>
          <p:nvPr>
            <p:ph type="sldNum" sz="quarter" idx="10"/>
          </p:nvPr>
        </p:nvSpPr>
        <p:spPr/>
        <p:txBody>
          <a:bodyPr/>
          <a:lstStyle/>
          <a:p>
            <a:fld id="{D44F0D0B-0FEF-4C71-875B-36021E40AA03}" type="slidenum">
              <a:rPr lang="fr-CA" smtClean="0"/>
              <a:pPr/>
              <a:t>77</a:t>
            </a:fld>
            <a:endParaRPr lang="fr-CA"/>
          </a:p>
        </p:txBody>
      </p:sp>
    </p:spTree>
    <p:extLst>
      <p:ext uri="{BB962C8B-B14F-4D97-AF65-F5344CB8AC3E}">
        <p14:creationId xmlns:p14="http://schemas.microsoft.com/office/powerpoint/2010/main" val="3148404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lvl="0"/>
            <a:r>
              <a:rPr lang="fr-CA" dirty="0"/>
              <a:t>Accréditation ISO</a:t>
            </a:r>
            <a:endParaRPr lang="fr-FR" dirty="0"/>
          </a:p>
        </p:txBody>
      </p:sp>
      <p:sp>
        <p:nvSpPr>
          <p:cNvPr id="3" name="Espace réservé du contenu 2"/>
          <p:cNvSpPr>
            <a:spLocks noGrp="1"/>
          </p:cNvSpPr>
          <p:nvPr>
            <p:ph idx="1"/>
            <p:custDataLst>
              <p:tags r:id="rId2"/>
            </p:custDataLst>
          </p:nvPr>
        </p:nvSpPr>
        <p:spPr/>
        <p:txBody>
          <a:bodyPr>
            <a:normAutofit/>
          </a:bodyPr>
          <a:lstStyle/>
          <a:p>
            <a:pPr lvl="1"/>
            <a:r>
              <a:rPr lang="fr-CA" dirty="0"/>
              <a:t>Évaluation annuelle entre les visites</a:t>
            </a:r>
          </a:p>
          <a:p>
            <a:pPr lvl="2"/>
            <a:r>
              <a:rPr lang="fr-CA" dirty="0"/>
              <a:t>Revue de direction</a:t>
            </a:r>
          </a:p>
          <a:p>
            <a:pPr lvl="2"/>
            <a:r>
              <a:rPr lang="fr-CA" dirty="0"/>
              <a:t>Changements importants</a:t>
            </a:r>
          </a:p>
          <a:p>
            <a:pPr lvl="2"/>
            <a:r>
              <a:rPr lang="fr-CA" dirty="0"/>
              <a:t>Résultats des CEQ</a:t>
            </a:r>
          </a:p>
          <a:p>
            <a:pPr lvl="1"/>
            <a:r>
              <a:rPr lang="fr-CA" dirty="0"/>
              <a:t>Suivi des actions mises en place</a:t>
            </a:r>
          </a:p>
          <a:p>
            <a:pPr lvl="2"/>
            <a:r>
              <a:rPr lang="fr-CA" dirty="0"/>
              <a:t>Pour l’obtention de l’accréditation ou du maintien</a:t>
            </a:r>
            <a:endParaRPr lang="fr-FR" dirty="0"/>
          </a:p>
          <a:p>
            <a:pPr lvl="2"/>
            <a:r>
              <a:rPr lang="fr-CA" dirty="0"/>
              <a:t>D’une visite à l’autre</a:t>
            </a:r>
          </a:p>
          <a:p>
            <a:pPr marL="0" lvl="1" indent="0">
              <a:buNone/>
            </a:pPr>
            <a:endParaRPr lang="fr-CA" dirty="0"/>
          </a:p>
        </p:txBody>
      </p:sp>
      <p:sp>
        <p:nvSpPr>
          <p:cNvPr id="4" name="Espace réservé du numéro de diapositive 3"/>
          <p:cNvSpPr>
            <a:spLocks noGrp="1"/>
          </p:cNvSpPr>
          <p:nvPr>
            <p:ph type="sldNum" sz="quarter" idx="10"/>
            <p:custDataLst>
              <p:tags r:id="rId3"/>
            </p:custDataLst>
          </p:nvPr>
        </p:nvSpPr>
        <p:spPr/>
        <p:txBody>
          <a:bodyPr/>
          <a:lstStyle/>
          <a:p>
            <a:fld id="{D44F0D0B-0FEF-4C71-875B-36021E40AA03}" type="slidenum">
              <a:rPr lang="fr-CA" smtClean="0"/>
              <a:pPr/>
              <a:t>78</a:t>
            </a:fld>
            <a:endParaRPr lang="fr-CA"/>
          </a:p>
        </p:txBody>
      </p:sp>
    </p:spTree>
    <p:extLst>
      <p:ext uri="{BB962C8B-B14F-4D97-AF65-F5344CB8AC3E}">
        <p14:creationId xmlns:p14="http://schemas.microsoft.com/office/powerpoint/2010/main" val="32342689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07704" y="2276873"/>
            <a:ext cx="6624736" cy="1362075"/>
          </a:xfrm>
        </p:spPr>
        <p:txBody>
          <a:bodyPr>
            <a:normAutofit/>
          </a:bodyPr>
          <a:lstStyle/>
          <a:p>
            <a:pPr lvl="1"/>
            <a:r>
              <a:rPr lang="fr-FR" b="1" dirty="0">
                <a:latin typeface="Arial" charset="0"/>
                <a:ea typeface="Arial" charset="0"/>
                <a:cs typeface="Arial" charset="0"/>
              </a:rPr>
              <a:t>Mythes</a:t>
            </a:r>
          </a:p>
        </p:txBody>
      </p:sp>
      <p:sp>
        <p:nvSpPr>
          <p:cNvPr id="3" name="Rectangle 2"/>
          <p:cNvSpPr/>
          <p:nvPr>
            <p:custDataLst>
              <p:tags r:id="rId2"/>
            </p:custDataLst>
          </p:nvPr>
        </p:nvSpPr>
        <p:spPr>
          <a:xfrm>
            <a:off x="1331640" y="5157192"/>
            <a:ext cx="6096251" cy="830997"/>
          </a:xfrm>
          <a:prstGeom prst="rect">
            <a:avLst/>
          </a:prstGeom>
        </p:spPr>
        <p:txBody>
          <a:bodyPr wrap="square">
            <a:spAutoFit/>
          </a:bodyPr>
          <a:lstStyle/>
          <a:p>
            <a:r>
              <a:rPr lang="fr-CA" sz="2400" b="1" i="1" dirty="0">
                <a:solidFill>
                  <a:schemeClr val="bg1">
                    <a:lumMod val="65000"/>
                  </a:schemeClr>
                </a:solidFill>
              </a:rPr>
              <a:t>Transition Agrément Canada vers ISO-15189</a:t>
            </a:r>
          </a:p>
        </p:txBody>
      </p:sp>
      <p:sp>
        <p:nvSpPr>
          <p:cNvPr id="4" name="ZoneTexte 3"/>
          <p:cNvSpPr txBox="1"/>
          <p:nvPr>
            <p:custDataLst>
              <p:tags r:id="rId3"/>
            </p:custDataLst>
          </p:nvPr>
        </p:nvSpPr>
        <p:spPr>
          <a:xfrm>
            <a:off x="395536" y="2204864"/>
            <a:ext cx="1296144" cy="1277273"/>
          </a:xfrm>
          <a:prstGeom prst="rect">
            <a:avLst/>
          </a:prstGeom>
          <a:noFill/>
        </p:spPr>
        <p:txBody>
          <a:bodyPr wrap="square" rtlCol="0">
            <a:spAutoFit/>
          </a:bodyPr>
          <a:lstStyle/>
          <a:p>
            <a:r>
              <a:rPr lang="fr-CA" sz="7700" b="1" dirty="0"/>
              <a:t>9</a:t>
            </a:r>
          </a:p>
        </p:txBody>
      </p:sp>
    </p:spTree>
    <p:extLst>
      <p:ext uri="{BB962C8B-B14F-4D97-AF65-F5344CB8AC3E}">
        <p14:creationId xmlns:p14="http://schemas.microsoft.com/office/powerpoint/2010/main" val="3033847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Contexte </a:t>
            </a:r>
          </a:p>
        </p:txBody>
      </p:sp>
      <p:sp>
        <p:nvSpPr>
          <p:cNvPr id="4" name="Espace réservé du numéro de diapositive 3"/>
          <p:cNvSpPr>
            <a:spLocks noGrp="1"/>
          </p:cNvSpPr>
          <p:nvPr>
            <p:ph type="sldNum" sz="quarter" idx="4294967295"/>
          </p:nvPr>
        </p:nvSpPr>
        <p:spPr>
          <a:xfrm>
            <a:off x="0" y="6519863"/>
            <a:ext cx="442913" cy="365125"/>
          </a:xfrm>
        </p:spPr>
        <p:txBody>
          <a:bodyPr/>
          <a:lstStyle/>
          <a:p>
            <a:pPr>
              <a:defRPr/>
            </a:pPr>
            <a:fld id="{D44F0D0B-0FEF-4C71-875B-36021E40AA03}" type="slidenum">
              <a:rPr lang="fr-CA" smtClean="0"/>
              <a:pPr>
                <a:defRPr/>
              </a:pPr>
              <a:t>8</a:t>
            </a:fld>
            <a:endParaRPr lang="fr-CA"/>
          </a:p>
        </p:txBody>
      </p:sp>
    </p:spTree>
    <p:extLst>
      <p:ext uri="{BB962C8B-B14F-4D97-AF65-F5344CB8AC3E}">
        <p14:creationId xmlns:p14="http://schemas.microsoft.com/office/powerpoint/2010/main" val="39656805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lvl="1"/>
            <a:r>
              <a:rPr lang="fr-CA" kern="1200" dirty="0">
                <a:latin typeface="Arial" panose="020B0604020202020204" pitchFamily="34" charset="0"/>
                <a:ea typeface="+mj-ea"/>
                <a:cs typeface="Arial" panose="020B0604020202020204" pitchFamily="34" charset="0"/>
              </a:rPr>
              <a:t>Avoir une PON est suffisant: FAUX </a:t>
            </a:r>
          </a:p>
        </p:txBody>
      </p:sp>
      <p:sp>
        <p:nvSpPr>
          <p:cNvPr id="3" name="Espace réservé du contenu 2"/>
          <p:cNvSpPr>
            <a:spLocks noGrp="1"/>
          </p:cNvSpPr>
          <p:nvPr>
            <p:ph idx="1"/>
            <p:custDataLst>
              <p:tags r:id="rId2"/>
            </p:custDataLst>
          </p:nvPr>
        </p:nvSpPr>
        <p:spPr/>
        <p:txBody>
          <a:bodyPr>
            <a:normAutofit/>
          </a:bodyPr>
          <a:lstStyle/>
          <a:p>
            <a:pPr marL="0" lvl="1" indent="0" algn="ctr">
              <a:buNone/>
            </a:pPr>
            <a:endParaRPr lang="fr-CA" sz="3200" b="1" dirty="0" smtClean="0">
              <a:solidFill>
                <a:srgbClr val="C00000"/>
              </a:solidFill>
            </a:endParaRPr>
          </a:p>
          <a:p>
            <a:pPr marL="0" lvl="1" indent="0" algn="ctr">
              <a:buNone/>
            </a:pPr>
            <a:r>
              <a:rPr lang="fr-CA" sz="3200" b="1" dirty="0" smtClean="0">
                <a:solidFill>
                  <a:srgbClr val="C00000"/>
                </a:solidFill>
              </a:rPr>
              <a:t>La documentation n’est PAS une preuve</a:t>
            </a:r>
          </a:p>
          <a:p>
            <a:pPr marL="0" lvl="1" indent="0" algn="ctr">
              <a:buNone/>
            </a:pPr>
            <a:endParaRPr lang="fr-CA" sz="3200" b="1" dirty="0" smtClean="0">
              <a:solidFill>
                <a:srgbClr val="C00000"/>
              </a:solidFill>
            </a:endParaRPr>
          </a:p>
          <a:p>
            <a:pPr marL="0" lvl="1" indent="0" algn="ctr">
              <a:buNone/>
            </a:pPr>
            <a:r>
              <a:rPr lang="fr-CA" sz="3200" b="1" dirty="0" smtClean="0">
                <a:solidFill>
                  <a:srgbClr val="C00000"/>
                </a:solidFill>
              </a:rPr>
              <a:t>La preuve est de </a:t>
            </a:r>
            <a:r>
              <a:rPr lang="fr-CA" sz="3200" b="1" u="sng" dirty="0" smtClean="0">
                <a:solidFill>
                  <a:srgbClr val="C00000"/>
                </a:solidFill>
              </a:rPr>
              <a:t>faire ce qui est écrit </a:t>
            </a:r>
            <a:r>
              <a:rPr lang="fr-CA" sz="3200" b="1" dirty="0" smtClean="0">
                <a:solidFill>
                  <a:srgbClr val="C00000"/>
                </a:solidFill>
              </a:rPr>
              <a:t>dans nos documents </a:t>
            </a:r>
          </a:p>
          <a:p>
            <a:pPr marL="0" lvl="1" indent="0" algn="ctr">
              <a:buNone/>
            </a:pPr>
            <a:r>
              <a:rPr lang="fr-CA" sz="3200" b="1" dirty="0" smtClean="0">
                <a:solidFill>
                  <a:srgbClr val="C00000"/>
                </a:solidFill>
              </a:rPr>
              <a:t>(ex. audits, enregistrements)</a:t>
            </a:r>
          </a:p>
          <a:p>
            <a:pPr lvl="1" algn="ctr"/>
            <a:endParaRPr lang="fr-CA" dirty="0" smtClean="0"/>
          </a:p>
          <a:p>
            <a:pPr marL="0" lvl="1" indent="0" algn="ctr">
              <a:buNone/>
            </a:pPr>
            <a:endParaRPr lang="fr-CA" dirty="0" smtClean="0"/>
          </a:p>
          <a:p>
            <a:pPr lvl="2"/>
            <a:endParaRPr lang="fr-CA" dirty="0"/>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80</a:t>
            </a:fld>
            <a:endParaRPr lang="fr-CA"/>
          </a:p>
        </p:txBody>
      </p:sp>
    </p:spTree>
    <p:extLst>
      <p:ext uri="{BB962C8B-B14F-4D97-AF65-F5344CB8AC3E}">
        <p14:creationId xmlns:p14="http://schemas.microsoft.com/office/powerpoint/2010/main" val="2927513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lvl="1"/>
            <a:r>
              <a:rPr lang="fr-CA" kern="1200" dirty="0">
                <a:latin typeface="Arial" panose="020B0604020202020204" pitchFamily="34" charset="0"/>
                <a:ea typeface="+mj-ea"/>
                <a:cs typeface="Arial" panose="020B0604020202020204" pitchFamily="34" charset="0"/>
              </a:rPr>
              <a:t>Tout doit être écrit: FAUX  </a:t>
            </a:r>
          </a:p>
        </p:txBody>
      </p:sp>
      <p:sp>
        <p:nvSpPr>
          <p:cNvPr id="3" name="Espace réservé du contenu 2"/>
          <p:cNvSpPr>
            <a:spLocks noGrp="1"/>
          </p:cNvSpPr>
          <p:nvPr>
            <p:ph idx="1"/>
            <p:custDataLst>
              <p:tags r:id="rId2"/>
            </p:custDataLst>
          </p:nvPr>
        </p:nvSpPr>
        <p:spPr/>
        <p:txBody>
          <a:bodyPr>
            <a:normAutofit/>
          </a:bodyPr>
          <a:lstStyle/>
          <a:p>
            <a:pPr marL="0" lvl="1" indent="0" algn="ctr">
              <a:buNone/>
            </a:pPr>
            <a:endParaRPr lang="fr-CA" sz="3200" b="1" dirty="0">
              <a:solidFill>
                <a:srgbClr val="C00000"/>
              </a:solidFill>
            </a:endParaRPr>
          </a:p>
          <a:p>
            <a:pPr marL="0" lvl="1" indent="0" algn="ctr">
              <a:buNone/>
            </a:pPr>
            <a:r>
              <a:rPr lang="fr-CA" sz="3200" b="1" dirty="0">
                <a:solidFill>
                  <a:srgbClr val="C00000"/>
                </a:solidFill>
              </a:rPr>
              <a:t>Il faut écrire en fonction </a:t>
            </a:r>
          </a:p>
          <a:p>
            <a:pPr marL="0" lvl="1" indent="0" algn="ctr">
              <a:buNone/>
            </a:pPr>
            <a:r>
              <a:rPr lang="fr-CA" sz="3200" b="1" dirty="0">
                <a:solidFill>
                  <a:srgbClr val="C00000"/>
                </a:solidFill>
              </a:rPr>
              <a:t>de nos besoins et gestion des risques </a:t>
            </a:r>
          </a:p>
          <a:p>
            <a:pPr marL="0" lvl="1" indent="0" algn="ctr">
              <a:buNone/>
            </a:pPr>
            <a:endParaRPr lang="fr-CA" sz="3200" b="1" dirty="0">
              <a:solidFill>
                <a:srgbClr val="C00000"/>
              </a:solidFill>
            </a:endParaRPr>
          </a:p>
          <a:p>
            <a:pPr marL="0" lvl="1" indent="0" algn="ctr">
              <a:buNone/>
            </a:pPr>
            <a:r>
              <a:rPr lang="fr-CA" sz="3200" b="1" dirty="0">
                <a:solidFill>
                  <a:srgbClr val="C00000"/>
                </a:solidFill>
              </a:rPr>
              <a:t>Pas besoin d’être long…</a:t>
            </a:r>
            <a:endParaRPr lang="fr-CA" dirty="0"/>
          </a:p>
          <a:p>
            <a:pPr lvl="2"/>
            <a:endParaRPr lang="fr-CA" dirty="0"/>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81</a:t>
            </a:fld>
            <a:endParaRPr lang="fr-CA"/>
          </a:p>
        </p:txBody>
      </p:sp>
    </p:spTree>
    <p:extLst>
      <p:ext uri="{BB962C8B-B14F-4D97-AF65-F5344CB8AC3E}">
        <p14:creationId xmlns:p14="http://schemas.microsoft.com/office/powerpoint/2010/main" val="22207369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lvl="1"/>
            <a:r>
              <a:rPr lang="fr-CA" kern="1200" dirty="0">
                <a:latin typeface="Arial" panose="020B0604020202020204" pitchFamily="34" charset="0"/>
                <a:ea typeface="+mj-ea"/>
                <a:cs typeface="Arial" panose="020B0604020202020204" pitchFamily="34" charset="0"/>
              </a:rPr>
              <a:t>Une PON doit tout prévoir: FAUX  </a:t>
            </a:r>
          </a:p>
        </p:txBody>
      </p:sp>
      <p:sp>
        <p:nvSpPr>
          <p:cNvPr id="3" name="Espace réservé du contenu 2"/>
          <p:cNvSpPr>
            <a:spLocks noGrp="1"/>
          </p:cNvSpPr>
          <p:nvPr>
            <p:ph idx="1"/>
            <p:custDataLst>
              <p:tags r:id="rId2"/>
            </p:custDataLst>
          </p:nvPr>
        </p:nvSpPr>
        <p:spPr/>
        <p:txBody>
          <a:bodyPr>
            <a:normAutofit/>
          </a:bodyPr>
          <a:lstStyle/>
          <a:p>
            <a:pPr marL="0" lvl="1" indent="0" algn="ctr">
              <a:buNone/>
            </a:pPr>
            <a:endParaRPr lang="fr-CA" sz="3200" b="1" dirty="0">
              <a:solidFill>
                <a:srgbClr val="C00000"/>
              </a:solidFill>
            </a:endParaRPr>
          </a:p>
          <a:p>
            <a:pPr marL="0" lvl="1" indent="0" algn="ctr">
              <a:buNone/>
            </a:pPr>
            <a:r>
              <a:rPr lang="fr-CA" sz="3200" b="1" dirty="0">
                <a:solidFill>
                  <a:srgbClr val="C00000"/>
                </a:solidFill>
              </a:rPr>
              <a:t>En fait c’est l’inverse qu’on doit faire.</a:t>
            </a:r>
          </a:p>
          <a:p>
            <a:pPr marL="0" lvl="1" indent="0" algn="ctr">
              <a:buNone/>
            </a:pPr>
            <a:endParaRPr lang="fr-CA" sz="3200" b="1" dirty="0">
              <a:solidFill>
                <a:srgbClr val="C00000"/>
              </a:solidFill>
            </a:endParaRPr>
          </a:p>
          <a:p>
            <a:pPr marL="0" lvl="1" indent="0" algn="ctr">
              <a:buNone/>
            </a:pPr>
            <a:r>
              <a:rPr lang="fr-CA" sz="3200" b="1" dirty="0">
                <a:solidFill>
                  <a:srgbClr val="C00000"/>
                </a:solidFill>
              </a:rPr>
              <a:t> Former mieux </a:t>
            </a:r>
          </a:p>
          <a:p>
            <a:pPr marL="0" lvl="1" indent="0" algn="ctr">
              <a:buNone/>
            </a:pPr>
            <a:r>
              <a:rPr lang="fr-CA" sz="3200" b="1" dirty="0">
                <a:solidFill>
                  <a:srgbClr val="C00000"/>
                </a:solidFill>
              </a:rPr>
              <a:t>Valider la compréhension. </a:t>
            </a:r>
          </a:p>
          <a:p>
            <a:pPr lvl="1" algn="ctr"/>
            <a:endParaRPr lang="fr-CA" dirty="0"/>
          </a:p>
          <a:p>
            <a:pPr marL="0" lvl="1" indent="0" algn="ctr">
              <a:buNone/>
            </a:pPr>
            <a:endParaRPr lang="fr-CA" dirty="0"/>
          </a:p>
          <a:p>
            <a:pPr lvl="2"/>
            <a:endParaRPr lang="fr-CA" dirty="0"/>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82</a:t>
            </a:fld>
            <a:endParaRPr lang="fr-CA"/>
          </a:p>
        </p:txBody>
      </p:sp>
    </p:spTree>
    <p:extLst>
      <p:ext uri="{BB962C8B-B14F-4D97-AF65-F5344CB8AC3E}">
        <p14:creationId xmlns:p14="http://schemas.microsoft.com/office/powerpoint/2010/main" val="3463350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lvl="1"/>
            <a:r>
              <a:rPr lang="fr-CA" kern="1200" dirty="0">
                <a:latin typeface="Arial" panose="020B0604020202020204" pitchFamily="34" charset="0"/>
                <a:ea typeface="+mj-ea"/>
                <a:cs typeface="Arial" panose="020B0604020202020204" pitchFamily="34" charset="0"/>
              </a:rPr>
              <a:t>Les PON doivent être harmonisées </a:t>
            </a:r>
            <a:br>
              <a:rPr lang="fr-CA" kern="1200" dirty="0">
                <a:latin typeface="Arial" panose="020B0604020202020204" pitchFamily="34" charset="0"/>
                <a:ea typeface="+mj-ea"/>
                <a:cs typeface="Arial" panose="020B0604020202020204" pitchFamily="34" charset="0"/>
              </a:rPr>
            </a:br>
            <a:r>
              <a:rPr lang="fr-CA" kern="1200" dirty="0">
                <a:latin typeface="Arial" panose="020B0604020202020204" pitchFamily="34" charset="0"/>
                <a:ea typeface="+mj-ea"/>
                <a:cs typeface="Arial" panose="020B0604020202020204" pitchFamily="34" charset="0"/>
              </a:rPr>
              <a:t>à tout prix : FAUX  </a:t>
            </a:r>
          </a:p>
        </p:txBody>
      </p:sp>
      <p:sp>
        <p:nvSpPr>
          <p:cNvPr id="3" name="Espace réservé du contenu 2"/>
          <p:cNvSpPr>
            <a:spLocks noGrp="1"/>
          </p:cNvSpPr>
          <p:nvPr>
            <p:ph idx="1"/>
            <p:custDataLst>
              <p:tags r:id="rId2"/>
            </p:custDataLst>
          </p:nvPr>
        </p:nvSpPr>
        <p:spPr/>
        <p:txBody>
          <a:bodyPr>
            <a:normAutofit/>
          </a:bodyPr>
          <a:lstStyle/>
          <a:p>
            <a:pPr marL="0" lvl="1" indent="0" algn="ctr">
              <a:buNone/>
            </a:pPr>
            <a:endParaRPr lang="fr-CA" sz="3200" b="1" dirty="0">
              <a:solidFill>
                <a:srgbClr val="C00000"/>
              </a:solidFill>
            </a:endParaRPr>
          </a:p>
          <a:p>
            <a:pPr marL="0" lvl="1" indent="0" algn="ctr">
              <a:buNone/>
            </a:pPr>
            <a:r>
              <a:rPr lang="fr-CA" sz="3200" b="1" dirty="0">
                <a:solidFill>
                  <a:srgbClr val="C00000"/>
                </a:solidFill>
              </a:rPr>
              <a:t>L’absence de PON est bien pire…</a:t>
            </a:r>
          </a:p>
          <a:p>
            <a:pPr marL="0" lvl="1" indent="0" algn="ctr">
              <a:buNone/>
            </a:pPr>
            <a:endParaRPr lang="fr-CA" sz="3200" b="1" dirty="0">
              <a:solidFill>
                <a:srgbClr val="C00000"/>
              </a:solidFill>
            </a:endParaRPr>
          </a:p>
          <a:p>
            <a:pPr marL="0" lvl="1" indent="0" algn="ctr">
              <a:buNone/>
            </a:pPr>
            <a:r>
              <a:rPr lang="fr-CA" sz="3200" b="1" i="1" dirty="0">
                <a:solidFill>
                  <a:srgbClr val="C00000"/>
                </a:solidFill>
              </a:rPr>
              <a:t>ISO a horreur du vide</a:t>
            </a:r>
          </a:p>
          <a:p>
            <a:pPr marL="0" lvl="1" indent="0" algn="ctr">
              <a:buNone/>
            </a:pPr>
            <a:endParaRPr lang="fr-CA" sz="3200" b="1" dirty="0">
              <a:solidFill>
                <a:srgbClr val="C00000"/>
              </a:solidFill>
            </a:endParaRPr>
          </a:p>
          <a:p>
            <a:pPr lvl="1" algn="ctr"/>
            <a:endParaRPr lang="fr-CA" dirty="0"/>
          </a:p>
          <a:p>
            <a:pPr marL="0" lvl="1" indent="0" algn="ctr">
              <a:buNone/>
            </a:pPr>
            <a:endParaRPr lang="fr-CA" dirty="0"/>
          </a:p>
          <a:p>
            <a:pPr lvl="2"/>
            <a:endParaRPr lang="fr-CA" dirty="0"/>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83</a:t>
            </a:fld>
            <a:endParaRPr lang="fr-CA"/>
          </a:p>
        </p:txBody>
      </p:sp>
    </p:spTree>
    <p:extLst>
      <p:ext uri="{BB962C8B-B14F-4D97-AF65-F5344CB8AC3E}">
        <p14:creationId xmlns:p14="http://schemas.microsoft.com/office/powerpoint/2010/main" val="31963546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lvl="1"/>
            <a:r>
              <a:rPr lang="fr-CA" kern="1200" dirty="0">
                <a:latin typeface="Arial" panose="020B0604020202020204" pitchFamily="34" charset="0"/>
                <a:ea typeface="+mj-ea"/>
                <a:cs typeface="Arial" panose="020B0604020202020204" pitchFamily="34" charset="0"/>
              </a:rPr>
              <a:t>On va échouer: FAUX</a:t>
            </a:r>
          </a:p>
        </p:txBody>
      </p:sp>
      <p:sp>
        <p:nvSpPr>
          <p:cNvPr id="3" name="Espace réservé du contenu 2"/>
          <p:cNvSpPr>
            <a:spLocks noGrp="1"/>
          </p:cNvSpPr>
          <p:nvPr>
            <p:ph idx="1"/>
            <p:custDataLst>
              <p:tags r:id="rId2"/>
            </p:custDataLst>
          </p:nvPr>
        </p:nvSpPr>
        <p:spPr/>
        <p:txBody>
          <a:bodyPr>
            <a:normAutofit/>
          </a:bodyPr>
          <a:lstStyle/>
          <a:p>
            <a:pPr marL="0" lvl="1" indent="0" algn="ctr">
              <a:buNone/>
            </a:pPr>
            <a:endParaRPr lang="fr-CA" sz="3200" b="1" dirty="0">
              <a:solidFill>
                <a:srgbClr val="C00000"/>
              </a:solidFill>
            </a:endParaRPr>
          </a:p>
          <a:p>
            <a:pPr marL="0" lvl="1" indent="0" algn="ctr">
              <a:buNone/>
            </a:pPr>
            <a:r>
              <a:rPr lang="fr-CA" sz="3200" b="1" dirty="0">
                <a:solidFill>
                  <a:srgbClr val="C00000"/>
                </a:solidFill>
              </a:rPr>
              <a:t>Si on met les efforts </a:t>
            </a:r>
          </a:p>
          <a:p>
            <a:pPr marL="0" lvl="1" indent="0" algn="ctr">
              <a:buNone/>
            </a:pPr>
            <a:r>
              <a:rPr lang="fr-CA" sz="3200" b="1" dirty="0">
                <a:solidFill>
                  <a:srgbClr val="C00000"/>
                </a:solidFill>
              </a:rPr>
              <a:t>et la gestion </a:t>
            </a:r>
          </a:p>
          <a:p>
            <a:pPr marL="0" lvl="1" indent="0" algn="ctr">
              <a:buNone/>
            </a:pPr>
            <a:r>
              <a:rPr lang="fr-CA" sz="3200" b="1" dirty="0">
                <a:solidFill>
                  <a:srgbClr val="C00000"/>
                </a:solidFill>
              </a:rPr>
              <a:t>aux BONS ENDROITS…</a:t>
            </a:r>
          </a:p>
          <a:p>
            <a:pPr marL="0" lvl="1" indent="0" algn="ctr">
              <a:buNone/>
            </a:pPr>
            <a:endParaRPr lang="fr-CA" sz="3200" b="1" dirty="0">
              <a:solidFill>
                <a:srgbClr val="C00000"/>
              </a:solidFill>
            </a:endParaRPr>
          </a:p>
          <a:p>
            <a:pPr marL="0" lvl="1" indent="0" algn="ctr">
              <a:buNone/>
            </a:pPr>
            <a:endParaRPr lang="fr-CA" sz="3200" b="1" i="1" dirty="0">
              <a:solidFill>
                <a:srgbClr val="C00000"/>
              </a:solidFill>
            </a:endParaRPr>
          </a:p>
          <a:p>
            <a:pPr marL="0" lvl="1" indent="0" algn="ctr">
              <a:buNone/>
            </a:pPr>
            <a:endParaRPr lang="fr-CA" sz="3200" b="1" dirty="0">
              <a:solidFill>
                <a:srgbClr val="C00000"/>
              </a:solidFill>
            </a:endParaRPr>
          </a:p>
          <a:p>
            <a:pPr lvl="1" algn="ctr"/>
            <a:endParaRPr lang="fr-CA" dirty="0"/>
          </a:p>
          <a:p>
            <a:pPr marL="0" lvl="1" indent="0" algn="ctr">
              <a:buNone/>
            </a:pPr>
            <a:endParaRPr lang="fr-CA" dirty="0"/>
          </a:p>
          <a:p>
            <a:pPr lvl="2"/>
            <a:endParaRPr lang="fr-CA" dirty="0"/>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84</a:t>
            </a:fld>
            <a:endParaRPr lang="fr-CA"/>
          </a:p>
        </p:txBody>
      </p:sp>
    </p:spTree>
    <p:extLst>
      <p:ext uri="{BB962C8B-B14F-4D97-AF65-F5344CB8AC3E}">
        <p14:creationId xmlns:p14="http://schemas.microsoft.com/office/powerpoint/2010/main" val="1476754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Conclusions</a:t>
            </a:r>
          </a:p>
        </p:txBody>
      </p:sp>
      <p:sp>
        <p:nvSpPr>
          <p:cNvPr id="3" name="Sous-titre 2"/>
          <p:cNvSpPr>
            <a:spLocks noGrp="1"/>
          </p:cNvSpPr>
          <p:nvPr>
            <p:ph type="subTitle" idx="1"/>
            <p:custDataLst>
              <p:tags r:id="rId2"/>
            </p:custDataLst>
          </p:nvPr>
        </p:nvSpPr>
        <p:spPr/>
        <p:txBody>
          <a:bodyPr/>
          <a:lstStyle/>
          <a:p>
            <a:endParaRPr lang="fr-CA"/>
          </a:p>
        </p:txBody>
      </p:sp>
      <p:sp>
        <p:nvSpPr>
          <p:cNvPr id="4" name="Espace réservé du numéro de diapositive 3"/>
          <p:cNvSpPr>
            <a:spLocks noGrp="1"/>
          </p:cNvSpPr>
          <p:nvPr>
            <p:ph type="sldNum" sz="quarter" idx="10"/>
          </p:nvPr>
        </p:nvSpPr>
        <p:spPr/>
        <p:txBody>
          <a:bodyPr/>
          <a:lstStyle/>
          <a:p>
            <a:pPr>
              <a:defRPr/>
            </a:pPr>
            <a:fld id="{B993554C-DA4D-4750-AFCE-7F37E372B28E}" type="slidenum">
              <a:rPr lang="fr-CA" smtClean="0"/>
              <a:pPr>
                <a:defRPr/>
              </a:pPr>
              <a:t>85</a:t>
            </a:fld>
            <a:endParaRPr lang="fr-CA"/>
          </a:p>
        </p:txBody>
      </p:sp>
    </p:spTree>
    <p:extLst>
      <p:ext uri="{BB962C8B-B14F-4D97-AF65-F5344CB8AC3E}">
        <p14:creationId xmlns:p14="http://schemas.microsoft.com/office/powerpoint/2010/main" val="541920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2CC37749-FCE5-2244-A187-A283663F0A6E}"/>
              </a:ext>
            </a:extLst>
          </p:cNvPr>
          <p:cNvSpPr>
            <a:spLocks noGrp="1"/>
          </p:cNvSpPr>
          <p:nvPr>
            <p:ph type="title"/>
          </p:nvPr>
        </p:nvSpPr>
        <p:spPr/>
        <p:txBody>
          <a:bodyPr/>
          <a:lstStyle/>
          <a:p>
            <a:r>
              <a:rPr lang="fr-FR" dirty="0"/>
              <a:t>Objectifs</a:t>
            </a:r>
          </a:p>
        </p:txBody>
      </p:sp>
      <p:sp>
        <p:nvSpPr>
          <p:cNvPr id="4" name="Espace réservé du contenu 3">
            <a:extLst>
              <a:ext uri="{FF2B5EF4-FFF2-40B4-BE49-F238E27FC236}">
                <a16:creationId xmlns="" xmlns:a16="http://schemas.microsoft.com/office/drawing/2014/main" id="{567C1F53-BAB1-4E4D-AB08-9BF72A7BDB86}"/>
              </a:ext>
            </a:extLst>
          </p:cNvPr>
          <p:cNvSpPr>
            <a:spLocks noGrp="1"/>
          </p:cNvSpPr>
          <p:nvPr>
            <p:ph idx="1"/>
          </p:nvPr>
        </p:nvSpPr>
        <p:spPr/>
        <p:txBody>
          <a:bodyPr/>
          <a:lstStyle/>
          <a:p>
            <a:pPr marL="514350" indent="-514350">
              <a:buAutoNum type="arabicPeriod"/>
            </a:pPr>
            <a:r>
              <a:rPr lang="fr-CA" sz="2800" dirty="0">
                <a:solidFill>
                  <a:schemeClr val="tx1"/>
                </a:solidFill>
              </a:rPr>
              <a:t>Connaître la définition d'une non-conformité </a:t>
            </a:r>
          </a:p>
          <a:p>
            <a:pPr marL="514350" indent="-514350">
              <a:buAutoNum type="arabicPeriod"/>
            </a:pPr>
            <a:r>
              <a:rPr lang="fr-CA" sz="2800" dirty="0">
                <a:solidFill>
                  <a:schemeClr val="tx1"/>
                </a:solidFill>
              </a:rPr>
              <a:t>Mettre en application la maitrise des changements </a:t>
            </a:r>
          </a:p>
          <a:p>
            <a:pPr marL="514350" indent="-514350">
              <a:buAutoNum type="arabicPeriod"/>
            </a:pPr>
            <a:r>
              <a:rPr lang="fr-CA" sz="2800" dirty="0">
                <a:solidFill>
                  <a:schemeClr val="tx1"/>
                </a:solidFill>
              </a:rPr>
              <a:t>Être capable d'initier et maintenir un dossier maitre </a:t>
            </a:r>
          </a:p>
          <a:p>
            <a:pPr marL="514350" indent="-514350">
              <a:buAutoNum type="arabicPeriod"/>
            </a:pPr>
            <a:r>
              <a:rPr lang="fr-CA" sz="2800" dirty="0">
                <a:solidFill>
                  <a:schemeClr val="tx1"/>
                </a:solidFill>
              </a:rPr>
              <a:t>Comprendre les objectifs d'une revue de direction </a:t>
            </a:r>
          </a:p>
          <a:p>
            <a:pPr marL="514350" indent="-514350">
              <a:buAutoNum type="arabicPeriod"/>
            </a:pPr>
            <a:r>
              <a:rPr lang="fr-CA" sz="2800" dirty="0">
                <a:solidFill>
                  <a:schemeClr val="tx1"/>
                </a:solidFill>
              </a:rPr>
              <a:t>Savoir laisser des traces ...</a:t>
            </a:r>
          </a:p>
          <a:p>
            <a:endParaRPr lang="fr-FR" dirty="0"/>
          </a:p>
        </p:txBody>
      </p:sp>
      <p:sp>
        <p:nvSpPr>
          <p:cNvPr id="2" name="Espace réservé du numéro de diapositive 1"/>
          <p:cNvSpPr>
            <a:spLocks noGrp="1"/>
          </p:cNvSpPr>
          <p:nvPr>
            <p:ph type="sldNum" sz="quarter" idx="10"/>
          </p:nvPr>
        </p:nvSpPr>
        <p:spPr/>
        <p:txBody>
          <a:bodyPr/>
          <a:lstStyle/>
          <a:p>
            <a:pPr>
              <a:defRPr/>
            </a:pPr>
            <a:fld id="{D44F0D0B-0FEF-4C71-875B-36021E40AA03}" type="slidenum">
              <a:rPr lang="fr-CA" smtClean="0"/>
              <a:pPr>
                <a:defRPr/>
              </a:pPr>
              <a:t>86</a:t>
            </a:fld>
            <a:endParaRPr lang="fr-CA"/>
          </a:p>
        </p:txBody>
      </p:sp>
    </p:spTree>
    <p:extLst>
      <p:ext uri="{BB962C8B-B14F-4D97-AF65-F5344CB8AC3E}">
        <p14:creationId xmlns:p14="http://schemas.microsoft.com/office/powerpoint/2010/main" val="2221183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a:t>Conclusions -technologistes</a:t>
            </a:r>
            <a:endParaRPr lang="fr-CA" dirty="0"/>
          </a:p>
        </p:txBody>
      </p:sp>
      <p:sp>
        <p:nvSpPr>
          <p:cNvPr id="9" name="Espace réservé du contenu 8"/>
          <p:cNvSpPr>
            <a:spLocks noGrp="1"/>
          </p:cNvSpPr>
          <p:nvPr>
            <p:ph idx="1"/>
          </p:nvPr>
        </p:nvSpPr>
        <p:spPr/>
        <p:txBody>
          <a:bodyPr/>
          <a:lstStyle/>
          <a:p>
            <a:pPr lvl="1"/>
            <a:r>
              <a:rPr lang="fr-FR" dirty="0"/>
              <a:t>Rôles accrus </a:t>
            </a:r>
          </a:p>
          <a:p>
            <a:pPr lvl="2"/>
            <a:r>
              <a:rPr lang="fr-CA" dirty="0"/>
              <a:t>Non-conformités </a:t>
            </a:r>
          </a:p>
          <a:p>
            <a:pPr lvl="2"/>
            <a:r>
              <a:rPr lang="fr-CA" dirty="0"/>
              <a:t>Actions préventives </a:t>
            </a:r>
          </a:p>
          <a:p>
            <a:pPr lvl="1"/>
            <a:r>
              <a:rPr lang="fr-CA" dirty="0"/>
              <a:t>Notifier les rétroactions </a:t>
            </a:r>
          </a:p>
          <a:p>
            <a:pPr lvl="2"/>
            <a:r>
              <a:rPr lang="fr-CA" dirty="0"/>
              <a:t>Ex. plaintes et commentaires de la clientèle</a:t>
            </a:r>
          </a:p>
          <a:p>
            <a:pPr lvl="1"/>
            <a:r>
              <a:rPr lang="fr-FR" dirty="0"/>
              <a:t>Consigner, enregistrements </a:t>
            </a:r>
          </a:p>
          <a:p>
            <a:pPr lvl="1"/>
            <a:r>
              <a:rPr lang="fr-FR" dirty="0"/>
              <a:t>Audits techniques</a:t>
            </a:r>
          </a:p>
          <a:p>
            <a:pPr lvl="2"/>
            <a:endParaRPr lang="fr-CA" dirty="0"/>
          </a:p>
          <a:p>
            <a:pPr lvl="1"/>
            <a:endParaRPr lang="fr-CA" dirty="0"/>
          </a:p>
          <a:p>
            <a:pPr lvl="2"/>
            <a:endParaRPr lang="fr-CA" dirty="0"/>
          </a:p>
          <a:p>
            <a:pPr lvl="2"/>
            <a:endParaRPr lang="fr-CA" dirty="0"/>
          </a:p>
          <a:p>
            <a:pPr lvl="2"/>
            <a:endParaRPr lang="fr-CA" dirty="0"/>
          </a:p>
          <a:p>
            <a:pPr lvl="2"/>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87</a:t>
            </a:fld>
            <a:endParaRPr lang="fr-CA"/>
          </a:p>
        </p:txBody>
      </p:sp>
    </p:spTree>
    <p:extLst>
      <p:ext uri="{BB962C8B-B14F-4D97-AF65-F5344CB8AC3E}">
        <p14:creationId xmlns:p14="http://schemas.microsoft.com/office/powerpoint/2010/main" val="17913577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dirty="0"/>
              <a:t>Conclusions - médecins</a:t>
            </a:r>
          </a:p>
        </p:txBody>
      </p:sp>
      <p:sp>
        <p:nvSpPr>
          <p:cNvPr id="9" name="Espace réservé du contenu 8"/>
          <p:cNvSpPr>
            <a:spLocks noGrp="1"/>
          </p:cNvSpPr>
          <p:nvPr>
            <p:ph idx="1"/>
          </p:nvPr>
        </p:nvSpPr>
        <p:spPr/>
        <p:txBody>
          <a:bodyPr/>
          <a:lstStyle/>
          <a:p>
            <a:pPr lvl="1"/>
            <a:r>
              <a:rPr lang="fr-CA" dirty="0"/>
              <a:t>Maitrise des changements</a:t>
            </a:r>
          </a:p>
          <a:p>
            <a:pPr lvl="2"/>
            <a:r>
              <a:rPr lang="fr-CA" dirty="0"/>
              <a:t>Validation-vérification-actualisation </a:t>
            </a:r>
          </a:p>
          <a:p>
            <a:pPr lvl="2"/>
            <a:r>
              <a:rPr lang="fr-CA" dirty="0"/>
              <a:t>Dossier maitre</a:t>
            </a:r>
          </a:p>
          <a:p>
            <a:pPr lvl="1"/>
            <a:r>
              <a:rPr lang="fr-CA" dirty="0"/>
              <a:t>Rétroactions de la clientèle</a:t>
            </a:r>
          </a:p>
          <a:p>
            <a:pPr lvl="1"/>
            <a:r>
              <a:rPr lang="fr-CA" dirty="0"/>
              <a:t>Consigner…</a:t>
            </a:r>
          </a:p>
          <a:p>
            <a:pPr lvl="2"/>
            <a:endParaRPr lang="fr-CA" dirty="0"/>
          </a:p>
          <a:p>
            <a:pPr lvl="2"/>
            <a:endParaRPr lang="fr-CA" dirty="0"/>
          </a:p>
          <a:p>
            <a:pPr lvl="2"/>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88</a:t>
            </a:fld>
            <a:endParaRPr lang="fr-CA"/>
          </a:p>
        </p:txBody>
      </p:sp>
    </p:spTree>
    <p:extLst>
      <p:ext uri="{BB962C8B-B14F-4D97-AF65-F5344CB8AC3E}">
        <p14:creationId xmlns:p14="http://schemas.microsoft.com/office/powerpoint/2010/main" val="2763292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a:t>Conclusions - gestionnaires</a:t>
            </a:r>
            <a:endParaRPr lang="fr-CA" dirty="0"/>
          </a:p>
        </p:txBody>
      </p:sp>
      <p:sp>
        <p:nvSpPr>
          <p:cNvPr id="9" name="Espace réservé du contenu 8"/>
          <p:cNvSpPr>
            <a:spLocks noGrp="1"/>
          </p:cNvSpPr>
          <p:nvPr>
            <p:ph idx="1"/>
          </p:nvPr>
        </p:nvSpPr>
        <p:spPr/>
        <p:txBody>
          <a:bodyPr/>
          <a:lstStyle/>
          <a:p>
            <a:pPr lvl="1"/>
            <a:r>
              <a:rPr lang="fr-CA" dirty="0"/>
              <a:t>Implantation programme d’audit</a:t>
            </a:r>
          </a:p>
          <a:p>
            <a:pPr lvl="1"/>
            <a:r>
              <a:rPr lang="fr-CA" dirty="0"/>
              <a:t>Favoriser la formation </a:t>
            </a:r>
          </a:p>
          <a:p>
            <a:pPr lvl="2"/>
            <a:r>
              <a:rPr lang="fr-CA" dirty="0"/>
              <a:t>Formation du personnel avant changement</a:t>
            </a:r>
          </a:p>
          <a:p>
            <a:pPr lvl="2"/>
            <a:r>
              <a:rPr lang="fr-CA" dirty="0"/>
              <a:t>Formation continue </a:t>
            </a:r>
          </a:p>
          <a:p>
            <a:pPr lvl="1"/>
            <a:r>
              <a:rPr lang="fr-CA" dirty="0"/>
              <a:t>Mesure de l’efficacité des processus</a:t>
            </a:r>
          </a:p>
          <a:p>
            <a:pPr lvl="1"/>
            <a:r>
              <a:rPr lang="fr-CA" dirty="0"/>
              <a:t>Mesure de la compétence en cours d’emploi</a:t>
            </a:r>
          </a:p>
          <a:p>
            <a:pPr lvl="1"/>
            <a:r>
              <a:rPr lang="fr-CA" dirty="0"/>
              <a:t>Impliquer les « sous-traitants »</a:t>
            </a:r>
          </a:p>
          <a:p>
            <a:pPr lvl="1"/>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89</a:t>
            </a:fld>
            <a:endParaRPr lang="fr-CA"/>
          </a:p>
        </p:txBody>
      </p:sp>
    </p:spTree>
    <p:extLst>
      <p:ext uri="{BB962C8B-B14F-4D97-AF65-F5344CB8AC3E}">
        <p14:creationId xmlns:p14="http://schemas.microsoft.com/office/powerpoint/2010/main" val="191250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Éphémérides </a:t>
            </a:r>
          </a:p>
        </p:txBody>
      </p:sp>
      <p:sp>
        <p:nvSpPr>
          <p:cNvPr id="3" name="Espace réservé du contenu 2"/>
          <p:cNvSpPr>
            <a:spLocks noGrp="1"/>
          </p:cNvSpPr>
          <p:nvPr>
            <p:ph idx="1"/>
          </p:nvPr>
        </p:nvSpPr>
        <p:spPr/>
        <p:txBody>
          <a:bodyPr/>
          <a:lstStyle/>
          <a:p>
            <a:pPr marL="469900" lvl="1" indent="-457200"/>
            <a:r>
              <a:rPr lang="fr-CA" dirty="0"/>
              <a:t>13 juin 2018: Lancement BNQ</a:t>
            </a:r>
          </a:p>
          <a:p>
            <a:pPr marL="827088" lvl="2" indent="-457200"/>
            <a:r>
              <a:rPr lang="fr-CA" dirty="0"/>
              <a:t>ISO 15189 </a:t>
            </a:r>
          </a:p>
          <a:p>
            <a:pPr marL="827088" lvl="2" indent="-457200"/>
            <a:r>
              <a:rPr lang="fr-CA" dirty="0"/>
              <a:t>ISO 22870</a:t>
            </a:r>
          </a:p>
          <a:p>
            <a:pPr marL="827088" lvl="2" indent="-457200"/>
            <a:r>
              <a:rPr lang="fr-CA" dirty="0"/>
              <a:t>CSA Z 902 </a:t>
            </a:r>
          </a:p>
          <a:p>
            <a:pPr marL="827088" lvl="2" indent="-457200"/>
            <a:r>
              <a:rPr lang="fr-CA" dirty="0"/>
              <a:t>Contrat de 11 ans</a:t>
            </a:r>
          </a:p>
          <a:p>
            <a:pPr marL="469900" lvl="1" indent="-457200"/>
            <a:r>
              <a:rPr lang="fr-CA" dirty="0"/>
              <a:t>15 octobre: Questionnaire préliminaire 	</a:t>
            </a:r>
          </a:p>
          <a:p>
            <a:pPr marL="469900" lvl="1" indent="-457200"/>
            <a:r>
              <a:rPr lang="fr-CA" dirty="0"/>
              <a:t>29-30 octobre: visite préliminaire </a:t>
            </a:r>
          </a:p>
          <a:p>
            <a:pPr lvl="2" indent="-342900"/>
            <a:r>
              <a:rPr lang="fr-CA" dirty="0"/>
              <a:t>Détermination du calendrier des visites initiales </a:t>
            </a:r>
          </a:p>
          <a:p>
            <a:pPr marL="469900" lvl="1" indent="-457200"/>
            <a:r>
              <a:rPr lang="fr-CA" dirty="0"/>
              <a:t>Accréditation 2019…</a:t>
            </a:r>
          </a:p>
        </p:txBody>
      </p:sp>
      <p:sp>
        <p:nvSpPr>
          <p:cNvPr id="4" name="Espace réservé du numéro de diapositive 3"/>
          <p:cNvSpPr>
            <a:spLocks noGrp="1"/>
          </p:cNvSpPr>
          <p:nvPr>
            <p:ph type="sldNum" sz="quarter" idx="10"/>
          </p:nvPr>
        </p:nvSpPr>
        <p:spPr/>
        <p:txBody>
          <a:bodyPr/>
          <a:lstStyle/>
          <a:p>
            <a:pPr>
              <a:defRPr/>
            </a:pPr>
            <a:fld id="{D44F0D0B-0FEF-4C71-875B-36021E40AA03}" type="slidenum">
              <a:rPr lang="fr-CA" smtClean="0"/>
              <a:pPr>
                <a:defRPr/>
              </a:pPr>
              <a:t>9</a:t>
            </a:fld>
            <a:endParaRPr lang="fr-CA"/>
          </a:p>
        </p:txBody>
      </p:sp>
    </p:spTree>
    <p:extLst>
      <p:ext uri="{BB962C8B-B14F-4D97-AF65-F5344CB8AC3E}">
        <p14:creationId xmlns:p14="http://schemas.microsoft.com/office/powerpoint/2010/main" val="24948780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A" dirty="0"/>
              <a:t>Conclusions - direction</a:t>
            </a:r>
          </a:p>
        </p:txBody>
      </p:sp>
      <p:sp>
        <p:nvSpPr>
          <p:cNvPr id="9" name="Espace réservé du contenu 8"/>
          <p:cNvSpPr>
            <a:spLocks noGrp="1"/>
          </p:cNvSpPr>
          <p:nvPr>
            <p:ph idx="1"/>
          </p:nvPr>
        </p:nvSpPr>
        <p:spPr/>
        <p:txBody>
          <a:bodyPr/>
          <a:lstStyle/>
          <a:p>
            <a:pPr lvl="1"/>
            <a:r>
              <a:rPr lang="fr-CA" dirty="0"/>
              <a:t>Responsabilité de la qualité</a:t>
            </a:r>
          </a:p>
          <a:p>
            <a:pPr lvl="2"/>
            <a:r>
              <a:rPr lang="fr-CA" dirty="0"/>
              <a:t>Pour TOUTE de la grappe</a:t>
            </a:r>
          </a:p>
          <a:p>
            <a:pPr lvl="1"/>
            <a:r>
              <a:rPr lang="fr-CA" dirty="0"/>
              <a:t>Faire une revue de direction avant la première visite d’accréditation</a:t>
            </a:r>
          </a:p>
          <a:p>
            <a:pPr marL="0" lvl="1" indent="0">
              <a:buNone/>
            </a:pPr>
            <a:r>
              <a:rPr lang="fr-CA" dirty="0"/>
              <a:t> </a:t>
            </a:r>
          </a:p>
          <a:p>
            <a:pPr lvl="2"/>
            <a:endParaRPr lang="fr-CA" dirty="0"/>
          </a:p>
          <a:p>
            <a:pPr lvl="2"/>
            <a:endParaRPr lang="fr-CA" dirty="0"/>
          </a:p>
          <a:p>
            <a:pPr lvl="2"/>
            <a:endParaRPr lang="fr-CA" dirty="0"/>
          </a:p>
          <a:p>
            <a:pPr lvl="1"/>
            <a:endParaRPr lang="fr-CA" dirty="0"/>
          </a:p>
        </p:txBody>
      </p:sp>
      <p:sp>
        <p:nvSpPr>
          <p:cNvPr id="7" name="Espace réservé du numéro de diapositive 6"/>
          <p:cNvSpPr>
            <a:spLocks noGrp="1"/>
          </p:cNvSpPr>
          <p:nvPr>
            <p:ph type="sldNum" sz="quarter" idx="10"/>
          </p:nvPr>
        </p:nvSpPr>
        <p:spPr/>
        <p:txBody>
          <a:bodyPr/>
          <a:lstStyle/>
          <a:p>
            <a:fld id="{09815495-A52C-4397-8A81-5B2A1E2E318E}" type="slidenum">
              <a:rPr lang="fr-CA" smtClean="0"/>
              <a:pPr/>
              <a:t>90</a:t>
            </a:fld>
            <a:endParaRPr lang="fr-CA"/>
          </a:p>
        </p:txBody>
      </p:sp>
    </p:spTree>
    <p:extLst>
      <p:ext uri="{BB962C8B-B14F-4D97-AF65-F5344CB8AC3E}">
        <p14:creationId xmlns:p14="http://schemas.microsoft.com/office/powerpoint/2010/main" val="40592722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5486878"/>
            <a:ext cx="8229600" cy="1143000"/>
          </a:xfrm>
        </p:spPr>
        <p:txBody>
          <a:bodyPr/>
          <a:lstStyle/>
          <a:p>
            <a:pPr lvl="1"/>
            <a:r>
              <a:rPr lang="fr-CA" sz="1800" dirty="0">
                <a:solidFill>
                  <a:srgbClr val="C00000"/>
                </a:solidFill>
                <a:hlinkClick r:id="rId7"/>
              </a:rPr>
              <a:t>https://www.inspq.qc.ca/lspq/forums-de-discussion-15189</a:t>
            </a:r>
            <a:r>
              <a:rPr lang="fr-CA" sz="1800" dirty="0">
                <a:solidFill>
                  <a:srgbClr val="C00000"/>
                </a:solidFill>
              </a:rPr>
              <a:t> </a:t>
            </a:r>
          </a:p>
        </p:txBody>
      </p:sp>
      <p:sp>
        <p:nvSpPr>
          <p:cNvPr id="3" name="Espace réservé du contenu 2"/>
          <p:cNvSpPr>
            <a:spLocks noGrp="1"/>
          </p:cNvSpPr>
          <p:nvPr>
            <p:ph idx="1"/>
            <p:custDataLst>
              <p:tags r:id="rId2"/>
            </p:custDataLst>
          </p:nvPr>
        </p:nvSpPr>
        <p:spPr/>
        <p:txBody>
          <a:bodyPr/>
          <a:lstStyle/>
          <a:p>
            <a:pPr lvl="1"/>
            <a:endParaRPr lang="fr-CA" dirty="0"/>
          </a:p>
          <a:p>
            <a:pPr lvl="1"/>
            <a:endParaRPr lang="fr-CA" dirty="0"/>
          </a:p>
        </p:txBody>
      </p:sp>
      <p:sp>
        <p:nvSpPr>
          <p:cNvPr id="4" name="Espace réservé du numéro de diapositive 3"/>
          <p:cNvSpPr>
            <a:spLocks noGrp="1"/>
          </p:cNvSpPr>
          <p:nvPr>
            <p:ph type="sldNum" sz="quarter" idx="4294967295"/>
            <p:custDataLst>
              <p:tags r:id="rId3"/>
            </p:custDataLst>
          </p:nvPr>
        </p:nvSpPr>
        <p:spPr>
          <a:xfrm>
            <a:off x="-62225" y="5730193"/>
            <a:ext cx="442393" cy="273844"/>
          </a:xfrm>
          <a:prstGeom prst="rect">
            <a:avLst/>
          </a:prstGeom>
        </p:spPr>
        <p:txBody>
          <a:bodyPr/>
          <a:lstStyle/>
          <a:p>
            <a:fld id="{D44F0D0B-0FEF-4C71-875B-36021E40AA03}" type="slidenum">
              <a:rPr lang="fr-CA" smtClean="0"/>
              <a:pPr/>
              <a:t>91</a:t>
            </a:fld>
            <a:endParaRPr lang="fr-CA"/>
          </a:p>
        </p:txBody>
      </p:sp>
      <p:pic>
        <p:nvPicPr>
          <p:cNvPr id="5" name="Image 4">
            <a:extLst>
              <a:ext uri="{FF2B5EF4-FFF2-40B4-BE49-F238E27FC236}">
                <a16:creationId xmlns="" xmlns:a16="http://schemas.microsoft.com/office/drawing/2014/main" id="{633B79F7-58D4-0740-A38A-7FCD91EC3413}"/>
              </a:ext>
            </a:extLst>
          </p:cNvPr>
          <p:cNvPicPr>
            <a:picLocks noChangeAspect="1"/>
          </p:cNvPicPr>
          <p:nvPr>
            <p:custDataLst>
              <p:tags r:id="rId4"/>
            </p:custDataLst>
          </p:nvPr>
        </p:nvPicPr>
        <p:blipFill>
          <a:blip r:embed="rId8"/>
          <a:stretch>
            <a:fillRect/>
          </a:stretch>
        </p:blipFill>
        <p:spPr>
          <a:xfrm>
            <a:off x="611560" y="404664"/>
            <a:ext cx="7634959" cy="5082214"/>
          </a:xfrm>
          <a:prstGeom prst="rect">
            <a:avLst/>
          </a:prstGeom>
        </p:spPr>
      </p:pic>
    </p:spTree>
    <p:extLst>
      <p:ext uri="{BB962C8B-B14F-4D97-AF65-F5344CB8AC3E}">
        <p14:creationId xmlns:p14="http://schemas.microsoft.com/office/powerpoint/2010/main" val="39308488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Remerciements</a:t>
            </a:r>
            <a:endParaRPr lang="fr-CA" dirty="0"/>
          </a:p>
        </p:txBody>
      </p:sp>
      <p:sp>
        <p:nvSpPr>
          <p:cNvPr id="3" name="Espace réservé du contenu 2"/>
          <p:cNvSpPr>
            <a:spLocks noGrp="1"/>
          </p:cNvSpPr>
          <p:nvPr>
            <p:ph idx="1"/>
          </p:nvPr>
        </p:nvSpPr>
        <p:spPr/>
        <p:txBody>
          <a:bodyPr/>
          <a:lstStyle/>
          <a:p>
            <a:pPr lvl="1"/>
            <a:r>
              <a:rPr lang="fr-CA" dirty="0"/>
              <a:t>France Corbeil </a:t>
            </a:r>
          </a:p>
          <a:p>
            <a:pPr lvl="1"/>
            <a:r>
              <a:rPr lang="fr-CA" dirty="0" err="1"/>
              <a:t>Elyse</a:t>
            </a:r>
            <a:r>
              <a:rPr lang="fr-CA" dirty="0"/>
              <a:t> Boivin </a:t>
            </a:r>
          </a:p>
          <a:p>
            <a:pPr lvl="1"/>
            <a:r>
              <a:rPr lang="fr-CA" dirty="0"/>
              <a:t>Marilyn Leclerc</a:t>
            </a:r>
          </a:p>
          <a:p>
            <a:pPr lvl="1"/>
            <a:r>
              <a:rPr lang="fr-CA" dirty="0"/>
              <a:t>Jean-François Gagnon</a:t>
            </a:r>
          </a:p>
        </p:txBody>
      </p:sp>
      <p:sp>
        <p:nvSpPr>
          <p:cNvPr id="4" name="Espace réservé du numéro de diapositive 3"/>
          <p:cNvSpPr>
            <a:spLocks noGrp="1"/>
          </p:cNvSpPr>
          <p:nvPr>
            <p:ph type="sldNum" sz="quarter" idx="10"/>
          </p:nvPr>
        </p:nvSpPr>
        <p:spPr/>
        <p:txBody>
          <a:bodyPr/>
          <a:lstStyle/>
          <a:p>
            <a:fld id="{D44F0D0B-0FEF-4C71-875B-36021E40AA03}" type="slidenum">
              <a:rPr lang="fr-CA" smtClean="0"/>
              <a:pPr/>
              <a:t>92</a:t>
            </a:fld>
            <a:endParaRPr lang="fr-CA"/>
          </a:p>
        </p:txBody>
      </p:sp>
    </p:spTree>
    <p:extLst>
      <p:ext uri="{BB962C8B-B14F-4D97-AF65-F5344CB8AC3E}">
        <p14:creationId xmlns:p14="http://schemas.microsoft.com/office/powerpoint/2010/main" val="29933686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Questions? </a:t>
            </a:r>
          </a:p>
        </p:txBody>
      </p:sp>
      <p:pic>
        <p:nvPicPr>
          <p:cNvPr id="5" name="Espace réservé du contenu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9592" y="1768181"/>
            <a:ext cx="7344816" cy="4774130"/>
          </a:xfrm>
        </p:spPr>
      </p:pic>
      <p:sp>
        <p:nvSpPr>
          <p:cNvPr id="4" name="Espace réservé du numéro de diapositive 3"/>
          <p:cNvSpPr>
            <a:spLocks noGrp="1"/>
          </p:cNvSpPr>
          <p:nvPr>
            <p:ph type="sldNum" sz="quarter" idx="10"/>
            <p:custDataLst>
              <p:tags r:id="rId2"/>
            </p:custDataLst>
          </p:nvPr>
        </p:nvSpPr>
        <p:spPr/>
        <p:txBody>
          <a:bodyPr/>
          <a:lstStyle/>
          <a:p>
            <a:pPr>
              <a:defRPr/>
            </a:pPr>
            <a:fld id="{D44F0D0B-0FEF-4C71-875B-36021E40AA03}" type="slidenum">
              <a:rPr lang="fr-CA" smtClean="0"/>
              <a:pPr>
                <a:defRPr/>
              </a:pPr>
              <a:t>93</a:t>
            </a:fld>
            <a:endParaRPr lang="fr-CA"/>
          </a:p>
        </p:txBody>
      </p:sp>
    </p:spTree>
    <p:extLst>
      <p:ext uri="{BB962C8B-B14F-4D97-AF65-F5344CB8AC3E}">
        <p14:creationId xmlns:p14="http://schemas.microsoft.com/office/powerpoint/2010/main" val="7950082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INSPQ">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Verdan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1 inspq">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Thème  INSPQ</Template>
  <TotalTime>24412</TotalTime>
  <Words>3729</Words>
  <Application>Microsoft Office PowerPoint</Application>
  <PresentationFormat>Affichage à l'écran (4:3)</PresentationFormat>
  <Paragraphs>864</Paragraphs>
  <Slides>93</Slides>
  <Notes>60</Notes>
  <HiddenSlides>0</HiddenSlides>
  <MMClips>0</MMClips>
  <ScaleCrop>false</ScaleCrop>
  <HeadingPairs>
    <vt:vector size="8" baseType="variant">
      <vt:variant>
        <vt:lpstr>Polices utilisées</vt:lpstr>
      </vt:variant>
      <vt:variant>
        <vt:i4>9</vt:i4>
      </vt:variant>
      <vt:variant>
        <vt:lpstr>Thème</vt:lpstr>
      </vt:variant>
      <vt:variant>
        <vt:i4>2</vt:i4>
      </vt:variant>
      <vt:variant>
        <vt:lpstr>Serveurs OLE incorporés</vt:lpstr>
      </vt:variant>
      <vt:variant>
        <vt:i4>1</vt:i4>
      </vt:variant>
      <vt:variant>
        <vt:lpstr>Titres des diapositives</vt:lpstr>
      </vt:variant>
      <vt:variant>
        <vt:i4>93</vt:i4>
      </vt:variant>
    </vt:vector>
  </HeadingPairs>
  <TitlesOfParts>
    <vt:vector size="105" baseType="lpstr">
      <vt:lpstr>Arial</vt:lpstr>
      <vt:lpstr>Calibri</vt:lpstr>
      <vt:lpstr>Courier New</vt:lpstr>
      <vt:lpstr>Helvetica</vt:lpstr>
      <vt:lpstr>HelveticaNeueLT Std</vt:lpstr>
      <vt:lpstr>Raleway</vt:lpstr>
      <vt:lpstr>Symbol</vt:lpstr>
      <vt:lpstr>Verdana</vt:lpstr>
      <vt:lpstr>Wingdings</vt:lpstr>
      <vt:lpstr>Thème  INSPQ</vt:lpstr>
      <vt:lpstr>Thème1 inspq</vt:lpstr>
      <vt:lpstr>Acrobat Document</vt:lpstr>
      <vt:lpstr>Répercussions de l'accréditation au laboratoire </vt:lpstr>
      <vt:lpstr>Quelles sont les implications concrètes d’un changement vers ISO 15189?</vt:lpstr>
      <vt:lpstr>Conclusions -technologistes</vt:lpstr>
      <vt:lpstr>Conclusions - médecins</vt:lpstr>
      <vt:lpstr>Conclusions - gestionnaires</vt:lpstr>
      <vt:lpstr>Conclusions - direction</vt:lpstr>
      <vt:lpstr>Objectifs</vt:lpstr>
      <vt:lpstr>Contexte </vt:lpstr>
      <vt:lpstr>Éphémérides </vt:lpstr>
      <vt:lpstr>Mise en contexte </vt:lpstr>
      <vt:lpstr>Agrément vs accréditation </vt:lpstr>
      <vt:lpstr>Deux principes de l’évaluation ISO </vt:lpstr>
      <vt:lpstr>Responsabilités du serveur </vt:lpstr>
      <vt:lpstr>Présentation PowerPoint</vt:lpstr>
      <vt:lpstr>Présentation PowerPoint</vt:lpstr>
      <vt:lpstr>Présentation PowerPoint</vt:lpstr>
      <vt:lpstr>Présentation PowerPoint</vt:lpstr>
      <vt:lpstr>Accréditation de groupe</vt:lpstr>
      <vt:lpstr>Concrètement?</vt:lpstr>
      <vt:lpstr>Quelques conséquences concrètes  </vt:lpstr>
      <vt:lpstr>Qualification du personnel</vt:lpstr>
      <vt:lpstr>Qualification du personnel</vt:lpstr>
      <vt:lpstr>Compétences</vt:lpstr>
      <vt:lpstr>Performance </vt:lpstr>
      <vt:lpstr>Formation continue  et développement professionnel</vt:lpstr>
      <vt:lpstr>Qualification du personnel </vt:lpstr>
      <vt:lpstr>Sélection, vérification et validation des procédures analytiques</vt:lpstr>
      <vt:lpstr>Vérification</vt:lpstr>
      <vt:lpstr>Validation</vt:lpstr>
      <vt:lpstr>VOUS devez faire la preuve</vt:lpstr>
      <vt:lpstr>Rapport valid/véfir doit contenir:</vt:lpstr>
      <vt:lpstr>Présentation PowerPoint</vt:lpstr>
      <vt:lpstr>Présentation PowerPoint</vt:lpstr>
      <vt:lpstr>Vraie vie…</vt:lpstr>
      <vt:lpstr>Actualisation </vt:lpstr>
      <vt:lpstr>Dossier maitre </vt:lpstr>
      <vt:lpstr>Présentation PowerPoint</vt:lpstr>
      <vt:lpstr>Procédures analytiques</vt:lpstr>
      <vt:lpstr>Procédures analytiques</vt:lpstr>
      <vt:lpstr>Rétroactions et réclamations</vt:lpstr>
      <vt:lpstr>Rétroaction clientèle</vt:lpstr>
      <vt:lpstr>Présentation PowerPoint</vt:lpstr>
      <vt:lpstr>Rétroaction de la clientèle</vt:lpstr>
      <vt:lpstr>Rétroaction </vt:lpstr>
      <vt:lpstr>Non-conformités et  Actions correctives et préventives</vt:lpstr>
      <vt:lpstr>Non-conformité  </vt:lpstr>
      <vt:lpstr>Maîtrise des non-conformités </vt:lpstr>
      <vt:lpstr>Maîtrise des non-conformités </vt:lpstr>
      <vt:lpstr>Actions correctives  </vt:lpstr>
      <vt:lpstr>Actions préventives</vt:lpstr>
      <vt:lpstr>Non-conformités</vt:lpstr>
      <vt:lpstr>Non-conformités </vt:lpstr>
      <vt:lpstr>Non-conformités et  Actions correctives et préventives</vt:lpstr>
      <vt:lpstr>Maitrise des changements</vt:lpstr>
      <vt:lpstr>Maitrise des changements</vt:lpstr>
      <vt:lpstr>Éléments d’un changement </vt:lpstr>
      <vt:lpstr>Maitriser la portée </vt:lpstr>
      <vt:lpstr>Outil </vt:lpstr>
      <vt:lpstr>Maitrise des changements</vt:lpstr>
      <vt:lpstr>Audits (internes et techniques)</vt:lpstr>
      <vt:lpstr>Audits</vt:lpstr>
      <vt:lpstr>Bénéfices de faire des audits </vt:lpstr>
      <vt:lpstr>Audits – exemple LSPQ</vt:lpstr>
      <vt:lpstr>Audit interne – exemple concret</vt:lpstr>
      <vt:lpstr>Audits internes</vt:lpstr>
      <vt:lpstr>Revue de direction</vt:lpstr>
      <vt:lpstr>Revue de direction </vt:lpstr>
      <vt:lpstr>Éléments d'entrée de la revue</vt:lpstr>
      <vt:lpstr>Éléments d'entrée de la revue</vt:lpstr>
      <vt:lpstr>Éléments d'entrée de la revue</vt:lpstr>
      <vt:lpstr>Activités de revue</vt:lpstr>
      <vt:lpstr>Produit final</vt:lpstr>
      <vt:lpstr>Revue de direction </vt:lpstr>
      <vt:lpstr>Revue de direction</vt:lpstr>
      <vt:lpstr>Présentation PowerPoint</vt:lpstr>
      <vt:lpstr>Autres impacts opérationnels</vt:lpstr>
      <vt:lpstr>Audits externes</vt:lpstr>
      <vt:lpstr>Accréditation ISO</vt:lpstr>
      <vt:lpstr>Mythes</vt:lpstr>
      <vt:lpstr>Avoir une PON est suffisant: FAUX </vt:lpstr>
      <vt:lpstr>Tout doit être écrit: FAUX  </vt:lpstr>
      <vt:lpstr>Une PON doit tout prévoir: FAUX  </vt:lpstr>
      <vt:lpstr>Les PON doivent être harmonisées  à tout prix : FAUX  </vt:lpstr>
      <vt:lpstr>On va échouer: FAUX</vt:lpstr>
      <vt:lpstr>Conclusions</vt:lpstr>
      <vt:lpstr>Objectifs</vt:lpstr>
      <vt:lpstr>Conclusions -technologistes</vt:lpstr>
      <vt:lpstr>Conclusions - médecins</vt:lpstr>
      <vt:lpstr>Conclusions - gestionnaires</vt:lpstr>
      <vt:lpstr>Conclusions - direction</vt:lpstr>
      <vt:lpstr>https://www.inspq.qc.ca/lspq/forums-de-discussion-15189 </vt:lpstr>
      <vt:lpstr>Remerciements</vt:lpstr>
      <vt:lpstr>Questions? </vt:lpstr>
    </vt:vector>
  </TitlesOfParts>
  <Company>INSPQ</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Cécile Tremblay</dc:creator>
  <cp:lastModifiedBy>Élyse Boivin</cp:lastModifiedBy>
  <cp:revision>500</cp:revision>
  <dcterms:created xsi:type="dcterms:W3CDTF">2014-05-27T14:08:42Z</dcterms:created>
  <dcterms:modified xsi:type="dcterms:W3CDTF">2018-12-13T14:19:19Z</dcterms:modified>
</cp:coreProperties>
</file>