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notesSlides/notesSlide2.xml" ContentType="application/vnd.openxmlformats-officedocument.presentationml.notesSlide+xml"/>
  <Override PartName="/ppt/tags/tag140.xml" ContentType="application/vnd.openxmlformats-officedocument.presentationml.tags+xml"/>
  <Override PartName="/ppt/tags/tag151.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Default Extension="xlsx" ContentType="application/vnd.openxmlformats-officedocument.spreadsheetml.sheet"/>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notesSlides/notesSlide3.xml" ContentType="application/vnd.openxmlformats-officedocument.presentationml.notesSlide+xml"/>
  <Override PartName="/ppt/tags/tag123.xml" ContentType="application/vnd.openxmlformats-officedocument.presentationml.tags+xml"/>
  <Override PartName="/ppt/tags/tag141.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128.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06.xml" ContentType="application/vnd.openxmlformats-officedocument.presentationml.tags+xml"/>
  <Override PartName="/ppt/notesSlides/notesSlide4.xml" ContentType="application/vnd.openxmlformats-officedocument.presentationml.notesSlide+xml"/>
  <Override PartName="/ppt/tags/tag124.xml" ContentType="application/vnd.openxmlformats-officedocument.presentationml.tags+xml"/>
  <Override PartName="/ppt/tags/tag142.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notesSlides/notesSlide9.xml" ContentType="application/vnd.openxmlformats-officedocument.presentationml.notesSlide+xml"/>
  <Override PartName="/ppt/tags/tag129.xml" ContentType="application/vnd.openxmlformats-officedocument.presentationml.tags+xml"/>
  <Override PartName="/ppt/notesSlides/notesSlide21.xml" ContentType="application/vnd.openxmlformats-officedocument.presentationml.notesSlide+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notesSlides/notesSlide10.xml" ContentType="application/vnd.openxmlformats-officedocument.presentationml.notesSlide+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notesSlides/notesSlide5.xml" ContentType="application/vnd.openxmlformats-officedocument.presentationml.notesSlide+xml"/>
  <Override PartName="/ppt/tags/tag125.xml" ContentType="application/vnd.openxmlformats-officedocument.presentationml.tags+xml"/>
  <Override PartName="/ppt/charts/chart1.xml" ContentType="application/vnd.openxmlformats-officedocument.drawingml.chart+xml"/>
  <Override PartName="/ppt/tags/tag143.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notesSlides/notesSlide11.xml" ContentType="application/vnd.openxmlformats-officedocument.presentationml.notesSlide+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notesSlides/notesSlide6.xml" ContentType="application/vnd.openxmlformats-officedocument.presentationml.notesSlide+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149.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4"/>
  </p:notesMasterIdLst>
  <p:handoutMasterIdLst>
    <p:handoutMasterId r:id="rId35"/>
  </p:handoutMasterIdLst>
  <p:sldIdLst>
    <p:sldId id="266" r:id="rId5"/>
    <p:sldId id="269" r:id="rId6"/>
    <p:sldId id="270" r:id="rId7"/>
    <p:sldId id="271" r:id="rId8"/>
    <p:sldId id="287" r:id="rId9"/>
    <p:sldId id="290" r:id="rId10"/>
    <p:sldId id="273" r:id="rId11"/>
    <p:sldId id="272" r:id="rId12"/>
    <p:sldId id="289" r:id="rId13"/>
    <p:sldId id="291" r:id="rId14"/>
    <p:sldId id="274" r:id="rId15"/>
    <p:sldId id="277" r:id="rId16"/>
    <p:sldId id="298" r:id="rId17"/>
    <p:sldId id="299" r:id="rId18"/>
    <p:sldId id="278" r:id="rId19"/>
    <p:sldId id="280" r:id="rId20"/>
    <p:sldId id="301" r:id="rId21"/>
    <p:sldId id="300" r:id="rId22"/>
    <p:sldId id="282" r:id="rId23"/>
    <p:sldId id="302" r:id="rId24"/>
    <p:sldId id="303" r:id="rId25"/>
    <p:sldId id="293" r:id="rId26"/>
    <p:sldId id="294" r:id="rId27"/>
    <p:sldId id="283" r:id="rId28"/>
    <p:sldId id="286" r:id="rId29"/>
    <p:sldId id="297" r:id="rId30"/>
    <p:sldId id="296" r:id="rId31"/>
    <p:sldId id="284" r:id="rId32"/>
    <p:sldId id="285" r:id="rId33"/>
  </p:sldIdLst>
  <p:sldSz cx="9144000" cy="6858000" type="screen4x3"/>
  <p:notesSz cx="7010400" cy="92964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D9D"/>
    <a:srgbClr val="66FF33"/>
    <a:srgbClr val="66FF66"/>
    <a:srgbClr val="ECF2B8"/>
    <a:srgbClr val="DDE77D"/>
    <a:srgbClr val="F3F7D1"/>
    <a:srgbClr val="FFFFFF"/>
    <a:srgbClr val="777777"/>
    <a:srgbClr val="B3E9EF"/>
    <a:srgbClr val="B6EAF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57" autoAdjust="0"/>
  </p:normalViewPr>
  <p:slideViewPr>
    <p:cSldViewPr>
      <p:cViewPr>
        <p:scale>
          <a:sx n="100" d="100"/>
          <a:sy n="100" d="100"/>
        </p:scale>
        <p:origin x="-122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fr-CA"/>
  <c:style val="26"/>
  <c:chart>
    <c:title>
      <c:layout>
        <c:manualLayout>
          <c:xMode val="edge"/>
          <c:yMode val="edge"/>
          <c:x val="3.2230289080102413E-2"/>
          <c:y val="2.7885972966030275E-2"/>
        </c:manualLayout>
      </c:layout>
      <c:txPr>
        <a:bodyPr/>
        <a:lstStyle/>
        <a:p>
          <a:pPr>
            <a:defRPr lang="fr-FR"/>
          </a:pPr>
          <a:endParaRPr lang="fr-FR"/>
        </a:p>
      </c:txPr>
    </c:title>
    <c:plotArea>
      <c:layout/>
      <c:pieChart>
        <c:varyColors val="1"/>
        <c:ser>
          <c:idx val="0"/>
          <c:order val="0"/>
          <c:tx>
            <c:strRef>
              <c:f>Feuil1!$B$1</c:f>
              <c:strCache>
                <c:ptCount val="1"/>
                <c:pt idx="0">
                  <c:v>2009-2014</c:v>
                </c:pt>
              </c:strCache>
            </c:strRef>
          </c:tx>
          <c:dPt>
            <c:idx val="0"/>
            <c:spPr>
              <a:solidFill>
                <a:schemeClr val="accent5">
                  <a:lumMod val="75000"/>
                </a:schemeClr>
              </a:solidFill>
            </c:spPr>
          </c:dPt>
          <c:dPt>
            <c:idx val="1"/>
            <c:spPr>
              <a:solidFill>
                <a:schemeClr val="accent6"/>
              </a:solidFill>
            </c:spPr>
          </c:dPt>
          <c:dPt>
            <c:idx val="2"/>
            <c:spPr>
              <a:solidFill>
                <a:schemeClr val="bg1"/>
              </a:solidFill>
            </c:spPr>
          </c:dPt>
          <c:dPt>
            <c:idx val="3"/>
            <c:spPr>
              <a:solidFill>
                <a:schemeClr val="tx1"/>
              </a:solidFill>
            </c:spPr>
          </c:dPt>
          <c:dPt>
            <c:idx val="4"/>
            <c:spPr>
              <a:solidFill>
                <a:schemeClr val="accent5">
                  <a:lumMod val="40000"/>
                  <a:lumOff val="60000"/>
                </a:schemeClr>
              </a:solidFill>
            </c:spPr>
          </c:dPt>
          <c:dLbls>
            <c:dLbl>
              <c:idx val="0"/>
              <c:layout/>
              <c:tx>
                <c:rich>
                  <a:bodyPr/>
                  <a:lstStyle/>
                  <a:p>
                    <a:r>
                      <a:rPr lang="en-US" dirty="0" smtClean="0">
                        <a:solidFill>
                          <a:schemeClr val="tx1"/>
                        </a:solidFill>
                      </a:rPr>
                      <a:t>44,1</a:t>
                    </a:r>
                    <a:r>
                      <a:rPr lang="en-US" dirty="0" smtClean="0"/>
                      <a:t>%</a:t>
                    </a:r>
                    <a:endParaRPr lang="en-US" dirty="0"/>
                  </a:p>
                </c:rich>
              </c:tx>
              <c:showVal val="1"/>
            </c:dLbl>
            <c:dLbl>
              <c:idx val="1"/>
              <c:layout>
                <c:manualLayout>
                  <c:x val="8.2573730702329914E-2"/>
                  <c:y val="-0.15100705811827192"/>
                </c:manualLayout>
              </c:layout>
              <c:tx>
                <c:rich>
                  <a:bodyPr/>
                  <a:lstStyle/>
                  <a:p>
                    <a:r>
                      <a:rPr lang="en-US" dirty="0" smtClean="0">
                        <a:solidFill>
                          <a:schemeClr val="tx1"/>
                        </a:solidFill>
                      </a:rPr>
                      <a:t>40,7</a:t>
                    </a:r>
                    <a:r>
                      <a:rPr lang="en-US" dirty="0" smtClean="0"/>
                      <a:t> %</a:t>
                    </a:r>
                    <a:endParaRPr lang="en-US" dirty="0"/>
                  </a:p>
                </c:rich>
              </c:tx>
              <c:showVal val="1"/>
            </c:dLbl>
            <c:dLbl>
              <c:idx val="2"/>
              <c:layout>
                <c:manualLayout>
                  <c:x val="7.359771988358417E-2"/>
                  <c:y val="0.11553941020154652"/>
                </c:manualLayout>
              </c:layout>
              <c:tx>
                <c:rich>
                  <a:bodyPr/>
                  <a:lstStyle/>
                  <a:p>
                    <a:r>
                      <a:rPr lang="en-US" dirty="0" smtClean="0">
                        <a:solidFill>
                          <a:schemeClr val="tx1"/>
                        </a:solidFill>
                      </a:rPr>
                      <a:t>9,7</a:t>
                    </a:r>
                    <a:r>
                      <a:rPr lang="en-US" dirty="0" smtClean="0"/>
                      <a:t>%</a:t>
                    </a:r>
                    <a:endParaRPr lang="en-US" dirty="0"/>
                  </a:p>
                </c:rich>
              </c:tx>
              <c:showVal val="1"/>
            </c:dLbl>
            <c:dLbl>
              <c:idx val="3"/>
              <c:layout>
                <c:manualLayout>
                  <c:x val="9.0018769696313203E-3"/>
                  <c:y val="-7.8157202297559122E-3"/>
                </c:manualLayout>
              </c:layout>
              <c:tx>
                <c:rich>
                  <a:bodyPr/>
                  <a:lstStyle/>
                  <a:p>
                    <a:r>
                      <a:rPr lang="en-US" dirty="0" smtClean="0"/>
                      <a:t>3,3%</a:t>
                    </a:r>
                    <a:endParaRPr lang="en-US" dirty="0"/>
                  </a:p>
                </c:rich>
              </c:tx>
              <c:showVal val="1"/>
            </c:dLbl>
            <c:dLbl>
              <c:idx val="4"/>
              <c:layout>
                <c:manualLayout>
                  <c:x val="3.1084228576174145E-2"/>
                  <c:y val="-2.0738127996185581E-2"/>
                </c:manualLayout>
              </c:layout>
              <c:tx>
                <c:rich>
                  <a:bodyPr/>
                  <a:lstStyle/>
                  <a:p>
                    <a:r>
                      <a:rPr lang="en-US" dirty="0" smtClean="0">
                        <a:solidFill>
                          <a:schemeClr val="tx1"/>
                        </a:solidFill>
                      </a:rPr>
                      <a:t>2</a:t>
                    </a:r>
                    <a:r>
                      <a:rPr lang="en-US" dirty="0" smtClean="0"/>
                      <a:t>,2 %</a:t>
                    </a:r>
                    <a:endParaRPr lang="en-US" dirty="0"/>
                  </a:p>
                </c:rich>
              </c:tx>
              <c:showVal val="1"/>
            </c:dLbl>
            <c:txPr>
              <a:bodyPr/>
              <a:lstStyle/>
              <a:p>
                <a:pPr>
                  <a:defRPr lang="fr-FR">
                    <a:solidFill>
                      <a:schemeClr val="tx1"/>
                    </a:solidFill>
                  </a:defRPr>
                </a:pPr>
                <a:endParaRPr lang="fr-FR"/>
              </a:p>
            </c:txPr>
            <c:showVal val="1"/>
            <c:showLeaderLines val="1"/>
            <c:leaderLines>
              <c:spPr>
                <a:ln>
                  <a:solidFill>
                    <a:schemeClr val="bg1"/>
                  </a:solidFill>
                </a:ln>
              </c:spPr>
            </c:leaderLines>
          </c:dLbls>
          <c:cat>
            <c:strRef>
              <c:f>Feuil1!$A$2:$A$6</c:f>
              <c:strCache>
                <c:ptCount val="5"/>
                <c:pt idx="0">
                  <c:v>cocaïne</c:v>
                </c:pt>
                <c:pt idx="1">
                  <c:v>médicaments opioïdes</c:v>
                </c:pt>
                <c:pt idx="2">
                  <c:v>héroïne</c:v>
                </c:pt>
                <c:pt idx="3">
                  <c:v>crack</c:v>
                </c:pt>
                <c:pt idx="4">
                  <c:v>autres</c:v>
                </c:pt>
              </c:strCache>
            </c:strRef>
          </c:cat>
          <c:val>
            <c:numRef>
              <c:f>Feuil1!$B$2:$B$6</c:f>
              <c:numCache>
                <c:formatCode>General</c:formatCode>
                <c:ptCount val="5"/>
                <c:pt idx="0">
                  <c:v>44.1</c:v>
                </c:pt>
                <c:pt idx="1">
                  <c:v>40.700000000000003</c:v>
                </c:pt>
                <c:pt idx="2">
                  <c:v>9.7000000000000011</c:v>
                </c:pt>
                <c:pt idx="3">
                  <c:v>3.3</c:v>
                </c:pt>
                <c:pt idx="4">
                  <c:v>2.2000000000000002</c:v>
                </c:pt>
              </c:numCache>
            </c:numRef>
          </c:val>
        </c:ser>
        <c:firstSliceAng val="0"/>
      </c:pieChart>
    </c:plotArea>
    <c:legend>
      <c:legendPos val="r"/>
      <c:layout>
        <c:manualLayout>
          <c:xMode val="edge"/>
          <c:yMode val="edge"/>
          <c:x val="0.68184236143074062"/>
          <c:y val="0.110723176482001"/>
          <c:w val="0.26199305576596976"/>
          <c:h val="0.76686663147710465"/>
        </c:manualLayout>
      </c:layout>
      <c:txPr>
        <a:bodyPr/>
        <a:lstStyle/>
        <a:p>
          <a:pPr>
            <a:defRPr lang="fr-FR"/>
          </a:pPr>
          <a:endParaRPr lang="fr-FR"/>
        </a:p>
      </c:txPr>
    </c:legend>
    <c:plotVisOnly val="1"/>
    <c:dispBlanksAs val="zero"/>
  </c:chart>
  <c:txPr>
    <a:bodyPr/>
    <a:lstStyle/>
    <a:p>
      <a:pPr>
        <a:defRPr sz="1800">
          <a:solidFill>
            <a:schemeClr val="tx1">
              <a:lumMod val="65000"/>
              <a:lumOff val="35000"/>
            </a:schemeClr>
          </a:solidFill>
        </a:defRPr>
      </a:pPr>
      <a:endParaRPr lang="fr-F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3C8B128-FC50-459C-A3A5-52760A9B0D1F}" type="datetimeFigureOut">
              <a:rPr lang="fr-FR" smtClean="0"/>
              <a:pPr/>
              <a:t>22/02/2016</a:t>
            </a:fld>
            <a:endParaRPr lang="fr-CA"/>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36FC841-AED1-45CB-B5DD-4A0449AE97F2}" type="slidenum">
              <a:rPr lang="fr-CA" smtClean="0"/>
              <a:pPr/>
              <a:t>‹N°›</a:t>
            </a:fld>
            <a:endParaRPr lang="fr-CA"/>
          </a:p>
        </p:txBody>
      </p:sp>
    </p:spTree>
    <p:extLst>
      <p:ext uri="{BB962C8B-B14F-4D97-AF65-F5344CB8AC3E}">
        <p14:creationId xmlns="" xmlns:p14="http://schemas.microsoft.com/office/powerpoint/2010/main" val="134348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fr-CA"/>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fr-CA"/>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fr-CA"/>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683BED66-709A-4868-925B-DF5BCB3AAC89}" type="slidenum">
              <a:rPr lang="fr-CA"/>
              <a:pPr>
                <a:defRPr/>
              </a:pPr>
              <a:t>‹N°›</a:t>
            </a:fld>
            <a:endParaRPr lang="fr-CA"/>
          </a:p>
        </p:txBody>
      </p:sp>
    </p:spTree>
    <p:extLst>
      <p:ext uri="{BB962C8B-B14F-4D97-AF65-F5344CB8AC3E}">
        <p14:creationId xmlns="" xmlns:p14="http://schemas.microsoft.com/office/powerpoint/2010/main" val="1235492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fr-C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Plus</a:t>
            </a:r>
            <a:r>
              <a:rPr lang="fr-CA" baseline="0" dirty="0" smtClean="0"/>
              <a:t> de 80% (83,8%) des participants recrutés depuis 2011 ont déjà été incarcérés. De ces participants, 15,9% (n=164) se sont déjà injectés en détention et 58,8% de ceux-ci (n=94) ont partagé des aiguilles ou des seringues.</a:t>
            </a:r>
          </a:p>
          <a:p>
            <a:endParaRPr lang="fr-CA" baseline="0" dirty="0" smtClean="0"/>
          </a:p>
          <a:p>
            <a:r>
              <a:rPr lang="fr-CA" baseline="0" dirty="0" smtClean="0"/>
              <a:t>Ces résultats ne permettent pas de distinguer entre l’incarcération en centre provincial ou fédéral. </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 utilisation de seringues déjà utilisés par quelqu’un d’autre a diminué significativement et de façon quasi constante depuis 1995. </a:t>
            </a:r>
          </a:p>
          <a:p>
            <a:endParaRPr lang="fr-CA" dirty="0" smtClean="0"/>
          </a:p>
          <a:p>
            <a:r>
              <a:rPr lang="fr-CA" dirty="0" smtClean="0"/>
              <a:t>L’ utilisation d’au moins un item de matériel déjà utilisé par quelqu’un d’autre a diminué significativement depuis 2010.</a:t>
            </a:r>
            <a:br>
              <a:rPr lang="fr-CA" dirty="0" smtClean="0"/>
            </a:b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4DAE70B2-B47A-4AF8-8AF6-D118F1D894E7}" type="slidenum">
              <a:rPr lang="fr-CA" sz="1200"/>
              <a:pPr algn="r"/>
              <a:t>12</a:t>
            </a:fld>
            <a:endParaRPr lang="fr-CA" sz="12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fr-CA" dirty="0" smtClean="0"/>
              <a:t>Sur l’ensemble de la période 2003-2014, on observe que 14,3 % des participants étaient infectés par le VIH. La prévalence du VIH pour l’année 2013 était de 17,2 %.</a:t>
            </a:r>
          </a:p>
          <a:p>
            <a:pPr eaLnBrk="1" hangingPunct="1"/>
            <a:endParaRPr lang="fr-CA" dirty="0" smtClean="0"/>
          </a:p>
          <a:p>
            <a:pPr eaLnBrk="1" hangingPunct="1"/>
            <a:r>
              <a:rPr lang="fr-CA" dirty="0" smtClean="0"/>
              <a:t>Parmi les personnes qui ont participé à plus d’une reprise, un taux d’incidence du VIH de 2,2 par 100 personnes-années (PA) a été mesuré. Ce taux signifie que chaque année, parmi 100 personnes non infectées par le VIH au départ, 2,2 nouvelles personnes s’infecteront.</a:t>
            </a:r>
          </a:p>
          <a:p>
            <a:pPr eaLnBrk="1" hangingPunct="1"/>
            <a:endParaRPr lang="fr-CA" dirty="0" smtClean="0"/>
          </a:p>
          <a:p>
            <a:pPr eaLnBrk="1" hangingPunct="1"/>
            <a:r>
              <a:rPr lang="fr-CA" dirty="0" smtClean="0"/>
              <a:t>Sur l’ensemble de la période 2003-2014, 62,9 % des participants, soit environ 2 personnes sur 3 ont des anticorps contre le virus de l’hépatite C.</a:t>
            </a:r>
          </a:p>
          <a:p>
            <a:pPr eaLnBrk="1" hangingPunct="1"/>
            <a:endParaRPr lang="fr-CA" dirty="0" smtClean="0"/>
          </a:p>
          <a:p>
            <a:pPr eaLnBrk="1" hangingPunct="1"/>
            <a:r>
              <a:rPr lang="fr-CA" dirty="0" smtClean="0"/>
              <a:t>Le taux d’incidence d’anticorps contre le virus de l’hépatite C est de 22,1 par 100 PA.</a:t>
            </a:r>
          </a:p>
          <a:p>
            <a:pPr eaLnBrk="1" hangingPunct="1"/>
            <a:endParaRPr lang="fr-CA" dirty="0" smtClean="0"/>
          </a:p>
          <a:p>
            <a:pPr eaLnBrk="1" hangingPunct="1"/>
            <a:r>
              <a:rPr lang="fr-CA" dirty="0" smtClean="0"/>
              <a:t>Sur l’ensemble de la période 2003-2014, 12,2 % des participants étaient infectés à la fois par le VIH et le VHC.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14</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4EF7897D-A879-439E-A007-E51ED0838075}" type="slidenum">
              <a:rPr lang="fr-CA" sz="1200"/>
              <a:pPr algn="r"/>
              <a:t>15</a:t>
            </a:fld>
            <a:endParaRPr lang="fr-CA"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fr-CA" dirty="0" smtClean="0"/>
              <a:t>L’incidence du VIH varie selon les régions. Elle est plus élevée à Montréal et dans la région d’Ottawa, suivie par la ville de Québec puis les sites semi-urbains.</a:t>
            </a:r>
          </a:p>
          <a:p>
            <a:pPr eaLnBrk="1" hangingPunct="1"/>
            <a:endParaRPr lang="fr-CA" dirty="0" smtClean="0"/>
          </a:p>
          <a:p>
            <a:pPr eaLnBrk="1" hangingPunct="1"/>
            <a:r>
              <a:rPr lang="fr-CA" dirty="0" smtClean="0"/>
              <a:t>Le taux d’incidence du VHC est un peu plus bas dans les sites semi-urbains.</a:t>
            </a:r>
            <a:endParaRPr lang="fr-FR" dirty="0" smtClean="0"/>
          </a:p>
          <a:p>
            <a:pPr eaLnBrk="1" hangingPunct="1"/>
            <a:endParaRPr lang="fr-F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dirty="0" smtClean="0"/>
              <a:t>Le taux d’incidence du VIH a diminué de façon statistiquement significative dans tout le réseau et dans les différents sites de</a:t>
            </a:r>
            <a:r>
              <a:rPr lang="fr-CA" baseline="0" dirty="0" smtClean="0"/>
              <a:t> recrutement</a:t>
            </a:r>
            <a:r>
              <a:rPr lang="fr-CA" dirty="0" smtClean="0"/>
              <a:t>.</a:t>
            </a:r>
            <a:endParaRPr lang="fr-FR" dirty="0" smtClean="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16</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dirty="0" smtClean="0"/>
              <a:t>Les associations suivantes avec l’incidence du VIH demeurent constantes et statistiquement significatives sur toute la période 1995-2014: l’injection avec des seringues déjà utilisées par quelqu’un d’autre, la cocaïne comme drogue injectée le plus souvent et le sexe masculin. </a:t>
            </a:r>
          </a:p>
          <a:p>
            <a:pPr defTabSz="931774">
              <a:defRPr/>
            </a:pPr>
            <a:endParaRPr lang="fr-CA" dirty="0" smtClean="0"/>
          </a:p>
          <a:p>
            <a:pPr defTabSz="931774">
              <a:defRPr/>
            </a:pPr>
            <a:r>
              <a:rPr lang="fr-CA" dirty="0" smtClean="0"/>
              <a:t>Plusieurs associations avec l’incidence du VIH varient entre les deux périodes 1995-2002 et 2003-2014. Pour certaines variables, l’association était statistiquement significative pour 1995-2002 et devient non significative pour la période 2003-2014. Le fait de s’injecter au mois une fois par jour, l’âge de 25 ans et plus et le site de recrutement urbain sont dans cette situation. </a:t>
            </a:r>
          </a:p>
          <a:p>
            <a:pPr defTabSz="931774">
              <a:defRPr/>
            </a:pPr>
            <a:endParaRPr lang="fr-CA" dirty="0" smtClean="0"/>
          </a:p>
          <a:p>
            <a:pPr defTabSz="931774">
              <a:defRPr/>
            </a:pPr>
            <a:r>
              <a:rPr lang="fr-CA" dirty="0" smtClean="0"/>
              <a:t>La prostitution n’était pas associée significativement avec l’incidence du VIH pour la période 1995-2002 (légèrement au-dessus du seuil de signification) alors qu’elle le devient pour la période 2003-2014.</a:t>
            </a:r>
            <a:r>
              <a:rPr lang="fr-FR" dirty="0" smtClean="0"/>
              <a:t> </a:t>
            </a:r>
          </a:p>
          <a:p>
            <a:pPr defTabSz="931774">
              <a:defRPr/>
            </a:pPr>
            <a:endParaRPr lang="fr-FR" dirty="0" smtClean="0"/>
          </a:p>
          <a:p>
            <a:pPr defTabSz="931774">
              <a:defRPr/>
            </a:pPr>
            <a:r>
              <a:rPr lang="fr-CA" dirty="0" smtClean="0"/>
              <a:t>Seules les variables disponibles pour toute la période 1995-2014 et n’ayant jamais été modifiées pouvaient être incluses dans le modèle.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18</a:t>
            </a:fld>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75AAACD7-6364-489B-BF32-5F0AB4B1B402}" type="slidenum">
              <a:rPr lang="fr-CA" sz="1200"/>
              <a:pPr algn="r"/>
              <a:t>19</a:t>
            </a:fld>
            <a:endParaRPr lang="fr-CA"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fr-CA" sz="1000" dirty="0" smtClean="0"/>
              <a:t>La grande majorité des participants ont déjà été dépistés pour le VIH et le VHC dans leur vie, seulement 8,8-10,3 % ne l’ont jamais été, mais trop peu le sont de manière régulière.</a:t>
            </a:r>
          </a:p>
          <a:p>
            <a:pPr eaLnBrk="1" hangingPunct="1"/>
            <a:endParaRPr lang="fr-CA" sz="1000" dirty="0" smtClean="0"/>
          </a:p>
          <a:p>
            <a:pPr eaLnBrk="1" hangingPunct="1"/>
            <a:r>
              <a:rPr lang="fr-CA" sz="1000" dirty="0" smtClean="0"/>
              <a:t>Parmi ceux que nous avons trouvés infectés par le VIH, 81,2 % savaient qu’ils étaient infectés par ce virus. Parmi ceux-ci, 86,1 % avaient vu un médecin dans les 6 mois précédents et 64,3% prenaient des médicaments antirétroviraux au moment de l’entrevue. </a:t>
            </a:r>
          </a:p>
          <a:p>
            <a:pPr eaLnBrk="1" hangingPunct="1"/>
            <a:endParaRPr lang="fr-CA" sz="1000" dirty="0" smtClean="0"/>
          </a:p>
          <a:p>
            <a:pPr eaLnBrk="1" hangingPunct="1"/>
            <a:r>
              <a:rPr lang="fr-CA" sz="1000" dirty="0" smtClean="0"/>
              <a:t>Parmi ceux que nous avons trouvés séropositifs pour le VHC, 78,9 % le savaient. Parmi ceux-ci, 38,1 % avaient vu un médecin dans les 6 mois précédents et seulement 14,8 % avaient</a:t>
            </a:r>
            <a:r>
              <a:rPr lang="fr-CA" sz="1000" baseline="0" dirty="0" smtClean="0"/>
              <a:t> déjà pris</a:t>
            </a:r>
            <a:r>
              <a:rPr lang="fr-CA" sz="1000" dirty="0" smtClean="0"/>
              <a:t> des médicaments pour le traitement du VHC.</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prise en charge et le traitement du</a:t>
            </a:r>
            <a:r>
              <a:rPr lang="fr-CA" baseline="0" dirty="0" smtClean="0"/>
              <a:t> VIH se sont améliorés considérablement entre 2003-2005 et 2012-2014, en particulier en ce qui a trait à la connaissance du statut VIH+ et à la prise actuelle de médicaments contre le VIH.</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20</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1C620E93-45B9-4F16-A284-400EC9E9D0C0}" type="slidenum">
              <a:rPr lang="fr-CA" sz="1200"/>
              <a:pPr algn="r"/>
              <a:t>2</a:t>
            </a:fld>
            <a:endParaRPr lang="fr-CA"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spcBef>
                <a:spcPct val="10000"/>
              </a:spcBef>
            </a:pPr>
            <a:r>
              <a:rPr lang="fr-CA" dirty="0" smtClean="0">
                <a:solidFill>
                  <a:schemeClr val="bg1"/>
                </a:solidFill>
              </a:rPr>
              <a:t>Le réseau </a:t>
            </a:r>
            <a:r>
              <a:rPr lang="fr-CA" dirty="0" err="1" smtClean="0">
                <a:solidFill>
                  <a:schemeClr val="bg1"/>
                </a:solidFill>
              </a:rPr>
              <a:t>SurvUDI</a:t>
            </a:r>
            <a:r>
              <a:rPr lang="fr-CA" dirty="0" smtClean="0">
                <a:solidFill>
                  <a:schemeClr val="bg1"/>
                </a:solidFill>
              </a:rPr>
              <a:t> est un réseau de surveillance épidémiologique du VIH, du VHC et des comportements à risque associés chez les personnes UDI. Il a été implanté en 1995. </a:t>
            </a:r>
          </a:p>
          <a:p>
            <a:pPr eaLnBrk="1" hangingPunct="1">
              <a:spcBef>
                <a:spcPct val="10000"/>
              </a:spcBef>
            </a:pPr>
            <a:endParaRPr lang="fr-CA" dirty="0" smtClean="0"/>
          </a:p>
          <a:p>
            <a:pPr eaLnBrk="1" hangingPunct="1">
              <a:lnSpc>
                <a:spcPct val="150000"/>
              </a:lnSpc>
            </a:pPr>
            <a:r>
              <a:rPr lang="fr-CA" dirty="0" smtClean="0"/>
              <a:t>La carte au bas de la diapositive montre que le réseau couvre présentement 8 régions du Québec ainsi que la ville d’Ottawa, en Ontario.</a:t>
            </a:r>
          </a:p>
          <a:p>
            <a:pPr eaLnBrk="1" hangingPunct="1">
              <a:lnSpc>
                <a:spcPct val="150000"/>
              </a:lnSpc>
            </a:pPr>
            <a:endParaRPr lang="fr-CA" dirty="0" smtClean="0"/>
          </a:p>
          <a:p>
            <a:pPr eaLnBrk="1" hangingPunct="1">
              <a:lnSpc>
                <a:spcPct val="150000"/>
              </a:lnSpc>
            </a:pPr>
            <a:r>
              <a:rPr lang="fr-CA" dirty="0" smtClean="0"/>
              <a:t>Depuis 2003, le réseau </a:t>
            </a:r>
            <a:r>
              <a:rPr lang="fr-CA" dirty="0" err="1" smtClean="0"/>
              <a:t>SurvUDI</a:t>
            </a:r>
            <a:r>
              <a:rPr lang="fr-CA" dirty="0" smtClean="0"/>
              <a:t> collabore avec l’Agence de santé publique du Canada s’est joint dans</a:t>
            </a:r>
            <a:r>
              <a:rPr lang="fr-CA" baseline="0" dirty="0" smtClean="0"/>
              <a:t> le cadre du</a:t>
            </a:r>
            <a:r>
              <a:rPr lang="fr-CA" dirty="0" smtClean="0"/>
              <a:t> réseau I-</a:t>
            </a:r>
            <a:r>
              <a:rPr lang="fr-CA" dirty="0" err="1" smtClean="0"/>
              <a:t>Track</a:t>
            </a:r>
            <a:r>
              <a:rPr lang="fr-CA" dirty="0" smtClean="0"/>
              <a:t> qui</a:t>
            </a:r>
            <a:r>
              <a:rPr lang="fr-CA" baseline="0" dirty="0" smtClean="0"/>
              <a:t> est lui-même</a:t>
            </a:r>
            <a:r>
              <a:rPr lang="fr-CA" dirty="0" smtClean="0"/>
              <a:t> actif dans plusieurs provinces canadiennes, dont le Québec avec </a:t>
            </a:r>
            <a:r>
              <a:rPr lang="fr-CA" dirty="0" err="1" smtClean="0"/>
              <a:t>SurvUDI</a:t>
            </a:r>
            <a:r>
              <a:rPr lang="fr-CA" dirty="0" smtClean="0"/>
              <a:t>.</a:t>
            </a:r>
          </a:p>
          <a:p>
            <a:pPr eaLnBrk="1" hangingPunct="1">
              <a:lnSpc>
                <a:spcPct val="150000"/>
              </a:lnSpc>
            </a:pPr>
            <a:endParaRPr lang="fr-CA" dirty="0" smtClean="0"/>
          </a:p>
          <a:p>
            <a:pPr eaLnBrk="1" hangingPunct="1">
              <a:lnSpc>
                <a:spcPct val="150000"/>
              </a:lnSpc>
            </a:pPr>
            <a:r>
              <a:rPr lang="fr-CA" dirty="0" smtClean="0"/>
              <a:t>Cet ensemble de diapositives porte uniquement sur les données du réseau </a:t>
            </a:r>
            <a:r>
              <a:rPr lang="fr-CA" dirty="0" err="1" smtClean="0"/>
              <a:t>SurvUDI</a:t>
            </a:r>
            <a:r>
              <a:rPr lang="fr-CA" dirty="0" smtClean="0"/>
              <a:t>.</a:t>
            </a:r>
            <a:endParaRPr lang="fr-F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Des améliorations sont</a:t>
            </a:r>
            <a:r>
              <a:rPr lang="fr-CA" baseline="0" dirty="0" smtClean="0"/>
              <a:t> observées pour la connaissance du statut VIH+</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21</a:t>
            </a:fld>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Depuis 2011, la très grande majorité</a:t>
            </a:r>
            <a:r>
              <a:rPr lang="fr-CA" baseline="0" dirty="0" smtClean="0"/>
              <a:t> des participants rapportent qu’il est plutôt facile ou très facile de se procurer des seringues et qu’ils utilisent un programme d’échange de seringues.</a:t>
            </a:r>
          </a:p>
          <a:p>
            <a:endParaRPr lang="fr-CA" baseline="0" dirty="0" smtClean="0"/>
          </a:p>
          <a:p>
            <a:r>
              <a:rPr lang="fr-CA" baseline="0" dirty="0" smtClean="0"/>
              <a:t>Un biais est probablement présent étant donné que les participants sont recrutés principalement dans les centres d’accès au matériel d’injection. Le résultat de ce biais serait de surestimer la facilité d’accès aux seringues et la fréquence d’utilisation d’un programme.</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22</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Dans</a:t>
            </a:r>
            <a:r>
              <a:rPr lang="fr-CA" baseline="0" dirty="0" smtClean="0"/>
              <a:t> le réseau, l</a:t>
            </a:r>
            <a:r>
              <a:rPr lang="fr-CA" dirty="0" smtClean="0"/>
              <a:t>a source d’approvisionnement en seringues neuves</a:t>
            </a:r>
            <a:r>
              <a:rPr lang="fr-CA" baseline="0" dirty="0" smtClean="0"/>
              <a:t> la plus fréquemment mentionnée est « un site fixe dans un organisme communautaire ». La seconde source la plus fréquemment rapportée est « dans une pharmacie ».</a:t>
            </a:r>
          </a:p>
          <a:p>
            <a:endParaRPr lang="fr-CA" baseline="0" dirty="0" smtClean="0"/>
          </a:p>
          <a:p>
            <a:r>
              <a:rPr lang="fr-CA" baseline="0" dirty="0" smtClean="0"/>
              <a:t>La fréquence des sources d’approvisionnement varie d’une région à l’autre. </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23</a:t>
            </a:fld>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CF0DE6EF-F085-4170-A769-BE19AA2ED81B}" type="slidenum">
              <a:rPr lang="fr-CA" sz="1200"/>
              <a:pPr algn="r"/>
              <a:t>24</a:t>
            </a:fld>
            <a:endParaRPr lang="fr-CA"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B3C60CF-7577-4295-99FA-0335DBFBA3F5}" type="slidenum">
              <a:rPr lang="fr-CA" sz="1200"/>
              <a:pPr algn="r"/>
              <a:t>28</a:t>
            </a:fld>
            <a:endParaRPr lang="fr-CA"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5F2D83B5-8789-4635-BD7F-4655EA0D9B04}" type="slidenum">
              <a:rPr lang="fr-CA" sz="1200"/>
              <a:pPr algn="r"/>
              <a:t>29</a:t>
            </a:fld>
            <a:endParaRPr lang="fr-CA"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056426C-1A12-4981-876A-F5D2FD82FB00}" type="slidenum">
              <a:rPr lang="fr-CA" sz="1200"/>
              <a:pPr algn="r"/>
              <a:t>3</a:t>
            </a:fld>
            <a:endParaRPr lang="fr-CA" sz="120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fr-CA" dirty="0" smtClean="0"/>
              <a:t>Environs 90 % du recrutement est fait par l’intermédiaire des sites fixes, des unités mobiles ou des travailleurs de rue. Le reste du recrutement est fait dans les centres de réadaptation, les prisons, les SIDEP, etc.</a:t>
            </a:r>
          </a:p>
          <a:p>
            <a:pPr eaLnBrk="1" hangingPunct="1"/>
            <a:endParaRPr lang="fr-CA" dirty="0" smtClean="0"/>
          </a:p>
          <a:p>
            <a:pPr eaLnBrk="1" hangingPunct="1"/>
            <a:r>
              <a:rPr lang="fr-CA" dirty="0" smtClean="0"/>
              <a:t>Pour être éligible à l’étude, la personne doit s’être injecté des drogues dans les 6 mois précédents, être âgée de 14 ans ou plus, parler le français ou l’anglais et être en mesure de fournir un consentement éclairé.</a:t>
            </a:r>
          </a:p>
          <a:p>
            <a:pPr eaLnBrk="1" hangingPunct="1"/>
            <a:endParaRPr lang="fr-CA" dirty="0" smtClean="0"/>
          </a:p>
          <a:p>
            <a:pPr eaLnBrk="1" hangingPunct="1"/>
            <a:r>
              <a:rPr lang="fr-CA" dirty="0" smtClean="0"/>
              <a:t>Les participations multiples sont possibles, mais elles doivent être espacées d’au moins 6 mois.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EC56CED-43A1-42D4-87AE-4A6C58C94401}" type="slidenum">
              <a:rPr lang="fr-CA" sz="1200"/>
              <a:pPr algn="r"/>
              <a:t>4</a:t>
            </a:fld>
            <a:endParaRPr lang="fr-CA" sz="1200"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fr-FR" dirty="0" smtClean="0"/>
              <a:t>Près de 26 000 questionnaires ont été complétés depuis 1995 par près de</a:t>
            </a:r>
            <a:r>
              <a:rPr lang="fr-FR" baseline="0" dirty="0" smtClean="0"/>
              <a:t> </a:t>
            </a:r>
            <a:r>
              <a:rPr lang="fr-FR" dirty="0" smtClean="0"/>
              <a:t>14</a:t>
            </a:r>
            <a:r>
              <a:rPr lang="fr-FR" baseline="0" dirty="0" smtClean="0"/>
              <a:t> </a:t>
            </a:r>
            <a:r>
              <a:rPr lang="fr-FR" dirty="0" smtClean="0"/>
              <a:t>000 individus.</a:t>
            </a:r>
          </a:p>
          <a:p>
            <a:pPr eaLnBrk="1" hangingPunct="1"/>
            <a:endParaRPr lang="fr-FR" dirty="0" smtClean="0"/>
          </a:p>
          <a:p>
            <a:pPr eaLnBrk="1" hangingPunct="1"/>
            <a:r>
              <a:rPr lang="fr-FR" dirty="0" smtClean="0"/>
              <a:t>Les trois quarts de ceux-ci sont des hommes dont l’âge moyen est d’environ 36 ans (31 ans chez les femmes).</a:t>
            </a:r>
          </a:p>
          <a:p>
            <a:pPr eaLnBrk="1" hangingPunct="1"/>
            <a:endParaRPr lang="fr-FR" dirty="0" smtClean="0"/>
          </a:p>
          <a:p>
            <a:pPr eaLnBrk="1" hangingPunct="1"/>
            <a:r>
              <a:rPr lang="fr-FR" dirty="0" smtClean="0"/>
              <a:t>La majorité sont recrutés en milieu urbain et sont relativement peu scolarisés. Plusieurs ont des problèmes de logement puisque 40,1 % rapportent avoir dormi dans la rue, un squat ou un refuge au moins une fois dans les 6 derniers mois.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Depuis 2011, 83,8% des participants rapportent être nés au Canada</a:t>
            </a:r>
            <a:r>
              <a:rPr lang="fr-CA" baseline="0" dirty="0" smtClean="0"/>
              <a:t> et 12,2% sont nés au Canada et Autochtones. Les participants nés ailleurs qu’au Canada résident au pays depuis en moyenne 25 ans.</a:t>
            </a:r>
          </a:p>
          <a:p>
            <a:endParaRPr lang="fr-CA" dirty="0" smtClean="0"/>
          </a:p>
          <a:p>
            <a:r>
              <a:rPr lang="fr-CA" dirty="0" smtClean="0"/>
              <a:t>Plus de 60% ont un revenu habituel inférieur</a:t>
            </a:r>
            <a:r>
              <a:rPr lang="fr-CA" baseline="0" dirty="0" smtClean="0"/>
              <a:t> à 1000$ par mois. </a:t>
            </a:r>
          </a:p>
          <a:p>
            <a:endParaRPr lang="fr-CA" baseline="0" dirty="0" smtClean="0"/>
          </a:p>
          <a:p>
            <a:r>
              <a:rPr lang="fr-CA" baseline="0" dirty="0" smtClean="0"/>
              <a:t>La majorité des participants rapportent une orientation sexuelle hétérosexuelle. Entre 4 et 5% des participants des deux sexes rapportent une orientation homosexuelle.</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dirty="0" smtClean="0"/>
              <a:t>La cocaïne demeure la drogue injectée par la plus grande proportion de participants, suivie</a:t>
            </a:r>
            <a:r>
              <a:rPr lang="fr-CA" baseline="0" dirty="0" smtClean="0"/>
              <a:t> de près par les médicaments opioïdes</a:t>
            </a:r>
            <a:r>
              <a:rPr lang="fr-CA" dirty="0" smtClean="0"/>
              <a:t>.</a:t>
            </a:r>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6</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aseline="0" dirty="0" smtClean="0"/>
              <a:t>L’injection de </a:t>
            </a:r>
            <a:r>
              <a:rPr lang="fr-CA" baseline="0" dirty="0" err="1" smtClean="0"/>
              <a:t>Dilaudid</a:t>
            </a:r>
            <a:r>
              <a:rPr lang="fr-CA" baseline="0" dirty="0" smtClean="0"/>
              <a:t> a augmenté de manière importante au cours des dernières années.</a:t>
            </a:r>
          </a:p>
          <a:p>
            <a:pPr defTabSz="931774">
              <a:defRPr/>
            </a:pPr>
            <a:endParaRPr lang="fr-CA" baseline="0" dirty="0" smtClean="0"/>
          </a:p>
          <a:p>
            <a:pPr defTabSz="931774">
              <a:defRPr/>
            </a:pPr>
            <a:r>
              <a:rPr lang="fr-CA" baseline="0" dirty="0" smtClean="0"/>
              <a:t>La proportion de participants ayant déclaré s’être injecté au moins une fois de la cocaïne ou du crack au cours des 6 derniers mois a diminué significativement.</a:t>
            </a:r>
          </a:p>
          <a:p>
            <a:pPr defTabSz="931774">
              <a:defRPr/>
            </a:pPr>
            <a:endParaRPr lang="fr-CA" baseline="0" dirty="0" smtClean="0"/>
          </a:p>
          <a:p>
            <a:pPr defTabSz="931774">
              <a:defRPr/>
            </a:pPr>
            <a:r>
              <a:rPr lang="fr-CA" baseline="0" dirty="0" smtClean="0"/>
              <a:t>L’injection d’héroïne a diminué significativement entre 2003 et 2007 pour augmenter significativement par la suite. </a:t>
            </a:r>
          </a:p>
          <a:p>
            <a:pPr defTabSz="931774">
              <a:defRPr/>
            </a:pPr>
            <a:endParaRPr lang="fr-CA" baseline="0" dirty="0" smtClean="0"/>
          </a:p>
          <a:p>
            <a:pPr defTabSz="931774">
              <a:defRPr/>
            </a:pPr>
            <a:r>
              <a:rPr lang="fr-CA" baseline="0" dirty="0" smtClean="0"/>
              <a:t>Au contraire, la consommation de crack/</a:t>
            </a:r>
            <a:r>
              <a:rPr lang="fr-CA" baseline="0" dirty="0" err="1" smtClean="0"/>
              <a:t>freebase</a:t>
            </a:r>
            <a:r>
              <a:rPr lang="fr-CA" baseline="0" dirty="0" smtClean="0"/>
              <a:t> autrement que par injection a augmenté significativement entre 2003 et 2008 pour ensuite diminuer significativement.</a:t>
            </a:r>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7</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eaLnBrk="1" hangingPunct="1">
              <a:spcBef>
                <a:spcPct val="50000"/>
              </a:spcBef>
            </a:pPr>
            <a:r>
              <a:rPr lang="fr-CA" dirty="0" smtClean="0">
                <a:latin typeface="Arial" pitchFamily="34" charset="0"/>
                <a:cs typeface="Arial" pitchFamily="34" charset="0"/>
              </a:rPr>
              <a:t>Près de la moitié des participants ont déclaré que la drogue qu’ils se sont injectée le plus souvent au cours des 6 derniers mois était la cocaïne. </a:t>
            </a:r>
          </a:p>
          <a:p>
            <a:pPr algn="l" eaLnBrk="1" hangingPunct="1">
              <a:spcBef>
                <a:spcPct val="50000"/>
              </a:spcBef>
            </a:pPr>
            <a:endParaRPr lang="fr-CA" dirty="0" smtClean="0">
              <a:latin typeface="Arial" pitchFamily="34" charset="0"/>
              <a:cs typeface="Arial" pitchFamily="34" charset="0"/>
            </a:endParaRPr>
          </a:p>
          <a:p>
            <a:pPr algn="l" rtl="0" eaLnBrk="1" fontAlgn="base" hangingPunct="1">
              <a:spcBef>
                <a:spcPct val="50000"/>
              </a:spcBef>
              <a:spcAft>
                <a:spcPct val="0"/>
              </a:spcAft>
            </a:pPr>
            <a:r>
              <a:rPr lang="fr-CA" dirty="0" smtClean="0">
                <a:latin typeface="Arial" pitchFamily="34" charset="0"/>
                <a:cs typeface="Arial" pitchFamily="34" charset="0"/>
              </a:rPr>
              <a:t>Plus de 40% rapportent faire le plus souvent usage de</a:t>
            </a:r>
            <a:r>
              <a:rPr lang="fr-CA" baseline="0" dirty="0" smtClean="0">
                <a:latin typeface="Arial" pitchFamily="34" charset="0"/>
                <a:cs typeface="Arial" pitchFamily="34" charset="0"/>
              </a:rPr>
              <a:t> médicaments </a:t>
            </a:r>
            <a:r>
              <a:rPr lang="fr-CA" dirty="0" smtClean="0">
                <a:latin typeface="Arial" pitchFamily="34" charset="0"/>
                <a:cs typeface="Arial" pitchFamily="34" charset="0"/>
              </a:rPr>
              <a:t>opioïdes (</a:t>
            </a:r>
            <a:r>
              <a:rPr lang="fr-CA" dirty="0" err="1" smtClean="0">
                <a:latin typeface="Arial" pitchFamily="34" charset="0"/>
                <a:cs typeface="Arial" pitchFamily="34" charset="0"/>
              </a:rPr>
              <a:t>Dilaudid</a:t>
            </a:r>
            <a:r>
              <a:rPr lang="fr-CA" dirty="0" smtClean="0">
                <a:latin typeface="Arial" pitchFamily="34" charset="0"/>
                <a:cs typeface="Arial" pitchFamily="34" charset="0"/>
              </a:rPr>
              <a:t> (prescrit ou non), méthadone (prescrite ou non), morphine (prescrite ou non), </a:t>
            </a:r>
            <a:r>
              <a:rPr lang="fr-CA" dirty="0" err="1" smtClean="0">
                <a:latin typeface="Arial" pitchFamily="34" charset="0"/>
                <a:cs typeface="Arial" pitchFamily="34" charset="0"/>
              </a:rPr>
              <a:t>suboxone</a:t>
            </a:r>
            <a:r>
              <a:rPr lang="fr-CA" dirty="0" smtClean="0">
                <a:latin typeface="Arial" pitchFamily="34" charset="0"/>
                <a:cs typeface="Arial" pitchFamily="34" charset="0"/>
              </a:rPr>
              <a:t> (prescrit ou non), </a:t>
            </a:r>
            <a:r>
              <a:rPr lang="fr-CA" dirty="0" err="1" smtClean="0">
                <a:latin typeface="Arial" pitchFamily="34" charset="0"/>
                <a:cs typeface="Arial" pitchFamily="34" charset="0"/>
              </a:rPr>
              <a:t>oxycodone</a:t>
            </a:r>
            <a:r>
              <a:rPr lang="fr-CA" dirty="0" smtClean="0">
                <a:latin typeface="Arial" pitchFamily="34" charset="0"/>
                <a:cs typeface="Arial" pitchFamily="34" charset="0"/>
              </a:rPr>
              <a:t>/</a:t>
            </a:r>
            <a:r>
              <a:rPr lang="fr-CA" dirty="0" err="1" smtClean="0">
                <a:latin typeface="Arial" pitchFamily="34" charset="0"/>
                <a:cs typeface="Arial" pitchFamily="34" charset="0"/>
              </a:rPr>
              <a:t>oxycontin</a:t>
            </a:r>
            <a:r>
              <a:rPr lang="fr-CA" dirty="0" smtClean="0">
                <a:latin typeface="Arial" pitchFamily="34" charset="0"/>
                <a:cs typeface="Arial" pitchFamily="34" charset="0"/>
              </a:rPr>
              <a:t>, </a:t>
            </a:r>
            <a:r>
              <a:rPr lang="fr-CA" dirty="0" err="1" smtClean="0">
                <a:latin typeface="Arial" pitchFamily="34" charset="0"/>
                <a:cs typeface="Arial" pitchFamily="34" charset="0"/>
              </a:rPr>
              <a:t>fentanyl</a:t>
            </a:r>
            <a:r>
              <a:rPr lang="fr-CA" dirty="0" smtClean="0">
                <a:latin typeface="Arial" pitchFamily="34" charset="0"/>
                <a:cs typeface="Arial" pitchFamily="34" charset="0"/>
              </a:rPr>
              <a:t>, codéine, </a:t>
            </a:r>
            <a:r>
              <a:rPr lang="fr-CA" dirty="0" err="1" smtClean="0">
                <a:latin typeface="Arial" pitchFamily="34" charset="0"/>
                <a:cs typeface="Arial" pitchFamily="34" charset="0"/>
              </a:rPr>
              <a:t>OxyNEO</a:t>
            </a:r>
            <a:r>
              <a:rPr lang="fr-CA" dirty="0" smtClean="0">
                <a:latin typeface="Arial" pitchFamily="34" charset="0"/>
                <a:cs typeface="Arial" pitchFamily="34" charset="0"/>
              </a:rPr>
              <a:t> </a:t>
            </a:r>
            <a:r>
              <a:rPr lang="fr-CA" dirty="0" err="1" smtClean="0">
                <a:latin typeface="Arial" pitchFamily="34" charset="0"/>
                <a:cs typeface="Arial" pitchFamily="34" charset="0"/>
              </a:rPr>
              <a:t>demerol</a:t>
            </a:r>
            <a:r>
              <a:rPr lang="fr-CA" dirty="0" smtClean="0">
                <a:latin typeface="Arial" pitchFamily="34" charset="0"/>
                <a:cs typeface="Arial" pitchFamily="34" charset="0"/>
              </a:rPr>
              <a:t>, </a:t>
            </a:r>
            <a:r>
              <a:rPr lang="fr-CA" dirty="0" err="1" smtClean="0">
                <a:latin typeface="Arial" pitchFamily="34" charset="0"/>
                <a:cs typeface="Arial" pitchFamily="34" charset="0"/>
              </a:rPr>
              <a:t>Hydromorph</a:t>
            </a:r>
            <a:r>
              <a:rPr lang="fr-CA" dirty="0" smtClean="0">
                <a:latin typeface="Arial" pitchFamily="34" charset="0"/>
                <a:cs typeface="Arial" pitchFamily="34" charset="0"/>
              </a:rPr>
              <a:t> </a:t>
            </a:r>
            <a:r>
              <a:rPr lang="fr-CA" dirty="0" err="1" smtClean="0">
                <a:latin typeface="Arial" pitchFamily="34" charset="0"/>
                <a:cs typeface="Arial" pitchFamily="34" charset="0"/>
              </a:rPr>
              <a:t>Contin</a:t>
            </a:r>
            <a:r>
              <a:rPr lang="fr-CA" dirty="0" smtClean="0">
                <a:latin typeface="Arial" pitchFamily="34" charset="0"/>
                <a:cs typeface="Arial" pitchFamily="34" charset="0"/>
              </a:rPr>
              <a:t>)</a:t>
            </a:r>
          </a:p>
          <a:p>
            <a:pPr algn="l" rtl="0" eaLnBrk="1" fontAlgn="base" hangingPunct="1">
              <a:spcBef>
                <a:spcPct val="50000"/>
              </a:spcBef>
              <a:spcAft>
                <a:spcPct val="0"/>
              </a:spcAft>
            </a:pPr>
            <a:endParaRPr lang="fr-CA" dirty="0" smtClean="0">
              <a:latin typeface="Arial" pitchFamily="34" charset="0"/>
              <a:cs typeface="Arial" pitchFamily="34" charset="0"/>
            </a:endParaRPr>
          </a:p>
          <a:p>
            <a:pPr defTabSz="931774" eaLnBrk="1" hangingPunct="1">
              <a:spcBef>
                <a:spcPct val="50000"/>
              </a:spcBef>
              <a:defRPr/>
            </a:pPr>
            <a:r>
              <a:rPr lang="fr-CA" dirty="0" smtClean="0">
                <a:latin typeface="Arial" pitchFamily="34" charset="0"/>
                <a:cs typeface="Arial" pitchFamily="34" charset="0"/>
              </a:rPr>
              <a:t>La catégorie « autres » inclut notamment les benzodiazépines, les amphétamines, l’ecstasy et le PCP.</a:t>
            </a:r>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L’injection de restes de drogues et l’utilisation de matériel déjà utilisé par quelqu’un d’autre dans ce contexte</a:t>
            </a:r>
            <a:r>
              <a:rPr lang="fr-CA" baseline="0" dirty="0" smtClean="0"/>
              <a:t> sont fréquentes.</a:t>
            </a:r>
          </a:p>
          <a:p>
            <a:endParaRPr lang="fr-CA" baseline="0" dirty="0" smtClean="0"/>
          </a:p>
          <a:p>
            <a:r>
              <a:rPr lang="fr-CA" baseline="0" dirty="0" smtClean="0"/>
              <a:t>Ces pratiques sont observées principalement dans le cadre de l’injection de médicaments opioïdes.</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9</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normAutofit/>
          </a:bodyPr>
          <a:lstStyle>
            <a:lvl1pPr algn="l">
              <a:defRPr sz="3600">
                <a:solidFill>
                  <a:schemeClr val="bg1"/>
                </a:solidFill>
                <a:latin typeface="Raleway" pitchFamily="34" charset="0"/>
              </a:defRPr>
            </a:lvl1pPr>
          </a:lstStyle>
          <a:p>
            <a:r>
              <a:rPr lang="fr-FR" smtClean="0"/>
              <a:t>Cliquez pour modifier le style du titre</a:t>
            </a:r>
            <a:endParaRPr lang="fr-FR"/>
          </a:p>
        </p:txBody>
      </p:sp>
      <p:sp>
        <p:nvSpPr>
          <p:cNvPr id="3" name="Sous-titre 2"/>
          <p:cNvSpPr>
            <a:spLocks noGrp="1"/>
          </p:cNvSpPr>
          <p:nvPr>
            <p:ph type="subTitle" idx="1"/>
          </p:nvPr>
        </p:nvSpPr>
        <p:spPr>
          <a:xfrm>
            <a:off x="619472" y="3886200"/>
            <a:ext cx="6400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BDDB96B-E208-4D2A-905A-DA20A9D2EC7F}" type="datetime1">
              <a:rPr lang="fr-FR" smtClean="0"/>
              <a:pPr/>
              <a:t>22/02/2016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B8A1099C-28D4-43B8-87E1-E8287094F6FF}" type="slidenum">
              <a:rPr lang="fr-CA" smtClean="0"/>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133735DB-DE92-42D0-966A-1440A8086850}" type="datetime1">
              <a:rPr lang="fr-FR" smtClean="0"/>
              <a:pPr/>
              <a:t>22/02/2016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8515D8A3-946A-4A61-9908-484CB371C084}" type="slidenum">
              <a:rPr lang="fr-CA" smtClean="0"/>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Raleway" pitchFamily="34" charset="0"/>
              </a:defRPr>
            </a:lvl1p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1pPr>
              <a:defRPr sz="2600">
                <a:latin typeface="HelveticaNeueLT Std" pitchFamily="34" charset="0"/>
              </a:defRPr>
            </a:lvl1pPr>
            <a:lvl2pPr>
              <a:defRPr sz="2400">
                <a:latin typeface="HelveticaNeueLT Std" pitchFamily="34" charset="0"/>
              </a:defRPr>
            </a:lvl2pPr>
            <a:lvl3pPr>
              <a:defRPr sz="2400">
                <a:latin typeface="HelveticaNeueLT Std" pitchFamily="34" charset="0"/>
              </a:defRPr>
            </a:lvl3pPr>
            <a:lvl4pPr>
              <a:defRPr sz="2400">
                <a:latin typeface="HelveticaNeueLT Std" pitchFamily="34" charset="0"/>
              </a:defRPr>
            </a:lvl4pPr>
            <a:lvl5pPr>
              <a:defRPr sz="2400">
                <a:latin typeface="HelveticaNeueLT Std" pitchFamily="34" charset="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2"/>
          </p:nvPr>
        </p:nvSpPr>
        <p:spPr/>
        <p:txBody>
          <a:bodyPr/>
          <a:lstStyle>
            <a:lvl1pPr>
              <a:defRPr sz="1000">
                <a:latin typeface="HelveticaNeueLT Std" pitchFamily="34" charset="0"/>
              </a:defRPr>
            </a:lvl1pPr>
          </a:lstStyle>
          <a:p>
            <a:pPr>
              <a:defRPr/>
            </a:pPr>
            <a:fld id="{08763B0D-2EF7-4B88-BF2F-BBB0F80E0F0D}" type="slidenum">
              <a:rPr lang="fr-CA" smtClean="0"/>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0040" y="2276872"/>
            <a:ext cx="7772400" cy="1362075"/>
          </a:xfrm>
        </p:spPr>
        <p:txBody>
          <a:bodyPr anchor="t">
            <a:normAutofit/>
          </a:bodyPr>
          <a:lstStyle>
            <a:lvl1pPr algn="l">
              <a:defRPr sz="3600" b="0" i="0" cap="none" baseline="0">
                <a:solidFill>
                  <a:schemeClr val="accent5">
                    <a:lumMod val="75000"/>
                  </a:schemeClr>
                </a:solidFill>
              </a:defRPr>
            </a:lvl1pPr>
          </a:lstStyle>
          <a:p>
            <a:r>
              <a:rPr lang="fr-FR" smtClean="0"/>
              <a:t>Cliquez pour modifier le style du titre</a:t>
            </a:r>
            <a:endParaRPr lang="fr-FR"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FF37730-BED6-4855-9A53-E3E68D5A510F}" type="datetime1">
              <a:rPr lang="fr-FR" smtClean="0"/>
              <a:pPr/>
              <a:t>22/02/2016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46FD66BB-F874-4D79-B2F4-1BEB9C211CB8}" type="slidenum">
              <a:rPr lang="fr-CA" smtClean="0"/>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092D6EF9-D278-4403-BE23-9279D50F87FA}" type="datetime1">
              <a:rPr lang="fr-FR" smtClean="0"/>
              <a:pPr/>
              <a:t>22/02/2016</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pPr>
              <a:defRPr/>
            </a:pPr>
            <a:fld id="{95834B42-BD7D-48A1-9E4F-930BA8354DBF}" type="slidenum">
              <a:rPr lang="fr-CA" smtClean="0"/>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C8A7B0BD-EC42-4CF2-9610-CE457FA4D129}" type="datetime1">
              <a:rPr lang="fr-FR" smtClean="0"/>
              <a:pPr/>
              <a:t>22/02/2016</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pPr>
              <a:defRPr/>
            </a:pPr>
            <a:fld id="{541103D1-EA7E-49A9-82CA-65084DAC4872}" type="slidenum">
              <a:rPr lang="fr-CA" smtClean="0"/>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65367638-7C60-4F6C-AD8B-2B584B74BFDB}" type="datetime1">
              <a:rPr lang="fr-FR" smtClean="0"/>
              <a:pPr/>
              <a:t>22/02/2016</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A2862947-D4D5-429D-8321-CECBC935AE3B}" type="slidenum">
              <a:rPr lang="fr-CA" smtClean="0"/>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7AEF07E-40BD-4F2C-A02F-C432F8BEEC84}" type="datetime1">
              <a:rPr lang="fr-FR" smtClean="0"/>
              <a:pPr/>
              <a:t>22/02/2016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69C622CF-39FC-4D9E-B9B6-267CB6874E78}" type="slidenum">
              <a:rPr lang="fr-CA" smtClean="0"/>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39F5367A-E0F9-4728-B293-32185D597C4D}" type="datetime1">
              <a:rPr lang="fr-FR" smtClean="0"/>
              <a:pPr/>
              <a:t>22/02/2016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47AFCE86-B8B5-4890-8756-F2EB024664FB}" type="slidenum">
              <a:rPr lang="fr-CA" smtClean="0"/>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916832"/>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endParaRPr lang="fr-FR" dirty="0"/>
          </a:p>
        </p:txBody>
      </p:sp>
      <p:sp>
        <p:nvSpPr>
          <p:cNvPr id="6" name="Espace réservé du numéro de diapositive 5"/>
          <p:cNvSpPr>
            <a:spLocks noGrp="1"/>
          </p:cNvSpPr>
          <p:nvPr>
            <p:ph type="sldNum" sz="quarter" idx="4"/>
          </p:nvPr>
        </p:nvSpPr>
        <p:spPr>
          <a:xfrm>
            <a:off x="-19094" y="6520259"/>
            <a:ext cx="442392" cy="365125"/>
          </a:xfrm>
          <a:prstGeom prst="rect">
            <a:avLst/>
          </a:prstGeom>
        </p:spPr>
        <p:txBody>
          <a:bodyPr vert="horz" lIns="91440" tIns="45720" rIns="91440" bIns="45720" rtlCol="0" anchor="ctr"/>
          <a:lstStyle>
            <a:lvl1pPr algn="r">
              <a:defRPr sz="1000">
                <a:solidFill>
                  <a:schemeClr val="bg1">
                    <a:lumMod val="50000"/>
                  </a:schemeClr>
                </a:solidFill>
                <a:latin typeface="HelveticaNeueLT Std" pitchFamily="34" charset="0"/>
              </a:defRPr>
            </a:lvl1pPr>
          </a:lstStyle>
          <a:p>
            <a:pPr>
              <a:defRPr/>
            </a:pPr>
            <a:fld id="{D234C1FE-7A91-4A9E-AF03-6DEF646B117F}" type="slidenum">
              <a:rPr lang="fr-CA" smtClean="0"/>
              <a:pPr>
                <a:defRPr/>
              </a:pPr>
              <a:t>‹N°›</a:t>
            </a:fld>
            <a:endParaRPr lang="fr-CA"/>
          </a:p>
        </p:txBody>
      </p:sp>
      <p:sp>
        <p:nvSpPr>
          <p:cNvPr id="5" name="Line 7"/>
          <p:cNvSpPr>
            <a:spLocks noChangeShapeType="1"/>
          </p:cNvSpPr>
          <p:nvPr userDrawn="1"/>
        </p:nvSpPr>
        <p:spPr bwMode="auto">
          <a:xfrm>
            <a:off x="468313" y="1427163"/>
            <a:ext cx="8207375" cy="0"/>
          </a:xfrm>
          <a:prstGeom prst="line">
            <a:avLst/>
          </a:prstGeom>
          <a:noFill/>
          <a:ln w="28575">
            <a:solidFill>
              <a:srgbClr val="E5ED9D"/>
            </a:solidFill>
            <a:round/>
            <a:headEnd/>
            <a:tailEnd/>
          </a:ln>
          <a:effectLst/>
        </p:spPr>
        <p:txBody>
          <a:bodyPr/>
          <a:lstStyle/>
          <a:p>
            <a:pPr>
              <a:defRPr/>
            </a:pPr>
            <a:endParaRPr lang="fr-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3200" kern="1200">
          <a:solidFill>
            <a:schemeClr val="tx1">
              <a:lumMod val="65000"/>
              <a:lumOff val="35000"/>
            </a:schemeClr>
          </a:solidFill>
          <a:latin typeface="Raleway" pitchFamily="34" charset="0"/>
          <a:ea typeface="+mj-ea"/>
          <a:cs typeface="+mj-cs"/>
        </a:defRPr>
      </a:lvl1pPr>
    </p:titleStyle>
    <p:bodyStyle>
      <a:lvl1pPr marL="0" indent="0" algn="l" defTabSz="914400" rtl="0" eaLnBrk="1" latinLnBrk="0" hangingPunct="1">
        <a:spcBef>
          <a:spcPts val="0"/>
        </a:spcBef>
        <a:spcAft>
          <a:spcPts val="1200"/>
        </a:spcAft>
        <a:buClr>
          <a:schemeClr val="accent5">
            <a:lumMod val="75000"/>
          </a:schemeClr>
        </a:buClr>
        <a:buFontTx/>
        <a:buNone/>
        <a:defRPr sz="2800" kern="1200">
          <a:solidFill>
            <a:schemeClr val="accent5">
              <a:lumMod val="75000"/>
            </a:schemeClr>
          </a:solidFill>
          <a:latin typeface="HelveticaNeueLT Std" pitchFamily="34" charset="0"/>
          <a:ea typeface="+mn-ea"/>
          <a:cs typeface="+mn-cs"/>
        </a:defRPr>
      </a:lvl1pPr>
      <a:lvl2pPr marL="357188" indent="-357188"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2pPr>
      <a:lvl3pPr marL="714375" indent="-357188" algn="l" defTabSz="914400" rtl="0" eaLnBrk="1" latinLnBrk="0" hangingPunct="1">
        <a:spcBef>
          <a:spcPts val="0"/>
        </a:spcBef>
        <a:spcAft>
          <a:spcPts val="1200"/>
        </a:spcAft>
        <a:buClr>
          <a:schemeClr val="accent5">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3pPr>
      <a:lvl4pPr marL="1079500" indent="-365125"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4pPr>
      <a:lvl5pPr marL="1793875" indent="-357188" algn="l" defTabSz="914400" rtl="0" eaLnBrk="1" latinLnBrk="0" hangingPunct="1">
        <a:spcBef>
          <a:spcPct val="20000"/>
        </a:spcBef>
        <a:buClr>
          <a:schemeClr val="accent5">
            <a:lumMod val="75000"/>
          </a:schemeClr>
        </a:buClr>
        <a:buFont typeface="Wingdings" pitchFamily="2" charset="2"/>
        <a:buChar char="§"/>
        <a:defRPr sz="2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7.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13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5.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137.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6" Type="http://schemas.openxmlformats.org/officeDocument/2006/relationships/tags" Target="../tags/tag31.xml"/><Relationship Id="rId21" Type="http://schemas.openxmlformats.org/officeDocument/2006/relationships/tags" Target="../tags/tag26.xml"/><Relationship Id="rId42" Type="http://schemas.openxmlformats.org/officeDocument/2006/relationships/tags" Target="../tags/tag47.xml"/><Relationship Id="rId47" Type="http://schemas.openxmlformats.org/officeDocument/2006/relationships/tags" Target="../tags/tag52.xml"/><Relationship Id="rId63" Type="http://schemas.openxmlformats.org/officeDocument/2006/relationships/tags" Target="../tags/tag68.xml"/><Relationship Id="rId68" Type="http://schemas.openxmlformats.org/officeDocument/2006/relationships/tags" Target="../tags/tag73.xml"/><Relationship Id="rId84" Type="http://schemas.openxmlformats.org/officeDocument/2006/relationships/tags" Target="../tags/tag89.xml"/><Relationship Id="rId89" Type="http://schemas.openxmlformats.org/officeDocument/2006/relationships/tags" Target="../tags/tag94.xml"/><Relationship Id="rId2" Type="http://schemas.openxmlformats.org/officeDocument/2006/relationships/tags" Target="../tags/tag7.xml"/><Relationship Id="rId16" Type="http://schemas.openxmlformats.org/officeDocument/2006/relationships/tags" Target="../tags/tag21.xml"/><Relationship Id="rId29" Type="http://schemas.openxmlformats.org/officeDocument/2006/relationships/tags" Target="../tags/tag34.xml"/><Relationship Id="rId107" Type="http://schemas.openxmlformats.org/officeDocument/2006/relationships/slideLayout" Target="../slideLayouts/slideLayout7.xml"/><Relationship Id="rId11" Type="http://schemas.openxmlformats.org/officeDocument/2006/relationships/tags" Target="../tags/tag16.xml"/><Relationship Id="rId24" Type="http://schemas.openxmlformats.org/officeDocument/2006/relationships/tags" Target="../tags/tag29.xml"/><Relationship Id="rId32" Type="http://schemas.openxmlformats.org/officeDocument/2006/relationships/tags" Target="../tags/tag37.xml"/><Relationship Id="rId37" Type="http://schemas.openxmlformats.org/officeDocument/2006/relationships/tags" Target="../tags/tag42.xml"/><Relationship Id="rId40" Type="http://schemas.openxmlformats.org/officeDocument/2006/relationships/tags" Target="../tags/tag45.xml"/><Relationship Id="rId45" Type="http://schemas.openxmlformats.org/officeDocument/2006/relationships/tags" Target="../tags/tag50.xml"/><Relationship Id="rId53" Type="http://schemas.openxmlformats.org/officeDocument/2006/relationships/tags" Target="../tags/tag58.xml"/><Relationship Id="rId58" Type="http://schemas.openxmlformats.org/officeDocument/2006/relationships/tags" Target="../tags/tag63.xml"/><Relationship Id="rId66" Type="http://schemas.openxmlformats.org/officeDocument/2006/relationships/tags" Target="../tags/tag71.xml"/><Relationship Id="rId74" Type="http://schemas.openxmlformats.org/officeDocument/2006/relationships/tags" Target="../tags/tag79.xml"/><Relationship Id="rId79" Type="http://schemas.openxmlformats.org/officeDocument/2006/relationships/tags" Target="../tags/tag84.xml"/><Relationship Id="rId87" Type="http://schemas.openxmlformats.org/officeDocument/2006/relationships/tags" Target="../tags/tag92.xml"/><Relationship Id="rId102" Type="http://schemas.openxmlformats.org/officeDocument/2006/relationships/tags" Target="../tags/tag107.xml"/><Relationship Id="rId5" Type="http://schemas.openxmlformats.org/officeDocument/2006/relationships/tags" Target="../tags/tag10.xml"/><Relationship Id="rId61" Type="http://schemas.openxmlformats.org/officeDocument/2006/relationships/tags" Target="../tags/tag66.xml"/><Relationship Id="rId82" Type="http://schemas.openxmlformats.org/officeDocument/2006/relationships/tags" Target="../tags/tag87.xml"/><Relationship Id="rId90" Type="http://schemas.openxmlformats.org/officeDocument/2006/relationships/tags" Target="../tags/tag95.xml"/><Relationship Id="rId95" Type="http://schemas.openxmlformats.org/officeDocument/2006/relationships/tags" Target="../tags/tag100.xml"/><Relationship Id="rId19" Type="http://schemas.openxmlformats.org/officeDocument/2006/relationships/tags" Target="../tags/tag2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tags" Target="../tags/tag35.xml"/><Relationship Id="rId35" Type="http://schemas.openxmlformats.org/officeDocument/2006/relationships/tags" Target="../tags/tag40.xml"/><Relationship Id="rId43" Type="http://schemas.openxmlformats.org/officeDocument/2006/relationships/tags" Target="../tags/tag48.xml"/><Relationship Id="rId48" Type="http://schemas.openxmlformats.org/officeDocument/2006/relationships/tags" Target="../tags/tag53.xml"/><Relationship Id="rId56" Type="http://schemas.openxmlformats.org/officeDocument/2006/relationships/tags" Target="../tags/tag61.xml"/><Relationship Id="rId64" Type="http://schemas.openxmlformats.org/officeDocument/2006/relationships/tags" Target="../tags/tag69.xml"/><Relationship Id="rId69" Type="http://schemas.openxmlformats.org/officeDocument/2006/relationships/tags" Target="../tags/tag74.xml"/><Relationship Id="rId77" Type="http://schemas.openxmlformats.org/officeDocument/2006/relationships/tags" Target="../tags/tag82.xml"/><Relationship Id="rId100" Type="http://schemas.openxmlformats.org/officeDocument/2006/relationships/tags" Target="../tags/tag105.xml"/><Relationship Id="rId105" Type="http://schemas.openxmlformats.org/officeDocument/2006/relationships/tags" Target="../tags/tag110.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80" Type="http://schemas.openxmlformats.org/officeDocument/2006/relationships/tags" Target="../tags/tag85.xml"/><Relationship Id="rId85" Type="http://schemas.openxmlformats.org/officeDocument/2006/relationships/tags" Target="../tags/tag90.xml"/><Relationship Id="rId93" Type="http://schemas.openxmlformats.org/officeDocument/2006/relationships/tags" Target="../tags/tag98.xml"/><Relationship Id="rId98" Type="http://schemas.openxmlformats.org/officeDocument/2006/relationships/tags" Target="../tags/tag103.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33" Type="http://schemas.openxmlformats.org/officeDocument/2006/relationships/tags" Target="../tags/tag38.xml"/><Relationship Id="rId38" Type="http://schemas.openxmlformats.org/officeDocument/2006/relationships/tags" Target="../tags/tag43.xml"/><Relationship Id="rId46" Type="http://schemas.openxmlformats.org/officeDocument/2006/relationships/tags" Target="../tags/tag51.xml"/><Relationship Id="rId59" Type="http://schemas.openxmlformats.org/officeDocument/2006/relationships/tags" Target="../tags/tag64.xml"/><Relationship Id="rId67" Type="http://schemas.openxmlformats.org/officeDocument/2006/relationships/tags" Target="../tags/tag72.xml"/><Relationship Id="rId103" Type="http://schemas.openxmlformats.org/officeDocument/2006/relationships/tags" Target="../tags/tag108.xml"/><Relationship Id="rId108" Type="http://schemas.openxmlformats.org/officeDocument/2006/relationships/notesSlide" Target="../notesSlides/notesSlide2.xml"/><Relationship Id="rId20" Type="http://schemas.openxmlformats.org/officeDocument/2006/relationships/tags" Target="../tags/tag25.xml"/><Relationship Id="rId41" Type="http://schemas.openxmlformats.org/officeDocument/2006/relationships/tags" Target="../tags/tag46.xml"/><Relationship Id="rId54" Type="http://schemas.openxmlformats.org/officeDocument/2006/relationships/tags" Target="../tags/tag59.xml"/><Relationship Id="rId62" Type="http://schemas.openxmlformats.org/officeDocument/2006/relationships/tags" Target="../tags/tag67.xml"/><Relationship Id="rId70" Type="http://schemas.openxmlformats.org/officeDocument/2006/relationships/tags" Target="../tags/tag75.xml"/><Relationship Id="rId75" Type="http://schemas.openxmlformats.org/officeDocument/2006/relationships/tags" Target="../tags/tag80.xml"/><Relationship Id="rId83" Type="http://schemas.openxmlformats.org/officeDocument/2006/relationships/tags" Target="../tags/tag88.xml"/><Relationship Id="rId88" Type="http://schemas.openxmlformats.org/officeDocument/2006/relationships/tags" Target="../tags/tag93.xml"/><Relationship Id="rId91" Type="http://schemas.openxmlformats.org/officeDocument/2006/relationships/tags" Target="../tags/tag96.xml"/><Relationship Id="rId96" Type="http://schemas.openxmlformats.org/officeDocument/2006/relationships/tags" Target="../tags/tag101.xml"/><Relationship Id="rId1" Type="http://schemas.openxmlformats.org/officeDocument/2006/relationships/tags" Target="../tags/tag6.xml"/><Relationship Id="rId6" Type="http://schemas.openxmlformats.org/officeDocument/2006/relationships/tags" Target="../tags/tag11.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tags" Target="../tags/tag33.xml"/><Relationship Id="rId36" Type="http://schemas.openxmlformats.org/officeDocument/2006/relationships/tags" Target="../tags/tag41.xml"/><Relationship Id="rId49" Type="http://schemas.openxmlformats.org/officeDocument/2006/relationships/tags" Target="../tags/tag54.xml"/><Relationship Id="rId57" Type="http://schemas.openxmlformats.org/officeDocument/2006/relationships/tags" Target="../tags/tag62.xml"/><Relationship Id="rId106" Type="http://schemas.openxmlformats.org/officeDocument/2006/relationships/tags" Target="../tags/tag111.xml"/><Relationship Id="rId10" Type="http://schemas.openxmlformats.org/officeDocument/2006/relationships/tags" Target="../tags/tag15.xml"/><Relationship Id="rId31" Type="http://schemas.openxmlformats.org/officeDocument/2006/relationships/tags" Target="../tags/tag36.xml"/><Relationship Id="rId44" Type="http://schemas.openxmlformats.org/officeDocument/2006/relationships/tags" Target="../tags/tag49.xml"/><Relationship Id="rId52" Type="http://schemas.openxmlformats.org/officeDocument/2006/relationships/tags" Target="../tags/tag57.xml"/><Relationship Id="rId60" Type="http://schemas.openxmlformats.org/officeDocument/2006/relationships/tags" Target="../tags/tag65.xml"/><Relationship Id="rId65" Type="http://schemas.openxmlformats.org/officeDocument/2006/relationships/tags" Target="../tags/tag70.xml"/><Relationship Id="rId73" Type="http://schemas.openxmlformats.org/officeDocument/2006/relationships/tags" Target="../tags/tag78.xml"/><Relationship Id="rId78" Type="http://schemas.openxmlformats.org/officeDocument/2006/relationships/tags" Target="../tags/tag83.xml"/><Relationship Id="rId81" Type="http://schemas.openxmlformats.org/officeDocument/2006/relationships/tags" Target="../tags/tag86.xml"/><Relationship Id="rId86" Type="http://schemas.openxmlformats.org/officeDocument/2006/relationships/tags" Target="../tags/tag91.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4" Type="http://schemas.openxmlformats.org/officeDocument/2006/relationships/tags" Target="../tags/tag9.xml"/><Relationship Id="rId9" Type="http://schemas.openxmlformats.org/officeDocument/2006/relationships/tags" Target="../tags/tag14.xml"/><Relationship Id="rId13" Type="http://schemas.openxmlformats.org/officeDocument/2006/relationships/tags" Target="../tags/tag18.xml"/><Relationship Id="rId18" Type="http://schemas.openxmlformats.org/officeDocument/2006/relationships/tags" Target="../tags/tag23.xml"/><Relationship Id="rId39" Type="http://schemas.openxmlformats.org/officeDocument/2006/relationships/tags" Target="../tags/tag44.xml"/><Relationship Id="rId109" Type="http://schemas.openxmlformats.org/officeDocument/2006/relationships/image" Target="../media/image4.png"/><Relationship Id="rId34" Type="http://schemas.openxmlformats.org/officeDocument/2006/relationships/tags" Target="../tags/tag39.xml"/><Relationship Id="rId50" Type="http://schemas.openxmlformats.org/officeDocument/2006/relationships/tags" Target="../tags/tag55.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04" Type="http://schemas.openxmlformats.org/officeDocument/2006/relationships/tags" Target="../tags/tag109.xml"/><Relationship Id="rId7" Type="http://schemas.openxmlformats.org/officeDocument/2006/relationships/tags" Target="../tags/tag12.xml"/><Relationship Id="rId71" Type="http://schemas.openxmlformats.org/officeDocument/2006/relationships/tags" Target="../tags/tag76.xml"/><Relationship Id="rId92" Type="http://schemas.openxmlformats.org/officeDocument/2006/relationships/tags" Target="../tags/tag97.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23.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46.xml"/><Relationship Id="rId7" Type="http://schemas.openxmlformats.org/officeDocument/2006/relationships/slideLayout" Target="../slideLayouts/slideLayout7.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image" Target="../media/image13.png"/><Relationship Id="rId5" Type="http://schemas.openxmlformats.org/officeDocument/2006/relationships/tags" Target="../tags/tag148.xml"/><Relationship Id="rId10" Type="http://schemas.openxmlformats.org/officeDocument/2006/relationships/image" Target="../media/image12.png"/><Relationship Id="rId4" Type="http://schemas.openxmlformats.org/officeDocument/2006/relationships/tags" Target="../tags/tag147.xml"/><Relationship Id="rId9" Type="http://schemas.openxmlformats.org/officeDocument/2006/relationships/hyperlink" Target="http://www.inspq.qc.ca/" TargetMode="External"/></Relationships>
</file>

<file path=ppt/slides/_rels/slide29.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notesSlide" Target="../notesSlides/notesSlide25.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15.xml"/></Relationships>
</file>

<file path=ppt/slides/_rels/slide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1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6.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chart" Target="../charts/chart1.x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custDataLst>
              <p:tags r:id="rId1"/>
            </p:custDataLst>
          </p:nvPr>
        </p:nvSpPr>
        <p:spPr>
          <a:xfrm>
            <a:off x="0" y="1928802"/>
            <a:ext cx="6394450" cy="1803397"/>
          </a:xfrm>
        </p:spPr>
        <p:txBody>
          <a:bodyPr/>
          <a:lstStyle/>
          <a:p>
            <a:pPr eaLnBrk="1" hangingPunct="1"/>
            <a:r>
              <a:rPr lang="fr-CA" sz="3200" dirty="0" smtClean="0">
                <a:solidFill>
                  <a:schemeClr val="accent6"/>
                </a:solidFill>
              </a:rPr>
              <a:t>Surv</a:t>
            </a:r>
            <a:r>
              <a:rPr lang="fr-CA" sz="3200" dirty="0" smtClean="0"/>
              <a:t>eillance des maladies infectieuses chez les </a:t>
            </a:r>
            <a:r>
              <a:rPr lang="fr-CA" sz="3200" dirty="0" smtClean="0">
                <a:solidFill>
                  <a:schemeClr val="accent6"/>
                </a:solidFill>
              </a:rPr>
              <a:t>U</a:t>
            </a:r>
            <a:r>
              <a:rPr lang="fr-CA" sz="3200" dirty="0" smtClean="0"/>
              <a:t>tilisateurs de </a:t>
            </a:r>
            <a:r>
              <a:rPr lang="fr-CA" sz="3200" dirty="0" smtClean="0">
                <a:solidFill>
                  <a:schemeClr val="accent6"/>
                </a:solidFill>
              </a:rPr>
              <a:t>D</a:t>
            </a:r>
            <a:r>
              <a:rPr lang="fr-CA" sz="3200" dirty="0" smtClean="0"/>
              <a:t>rogues par </a:t>
            </a:r>
            <a:r>
              <a:rPr lang="fr-CA" sz="3200" dirty="0" smtClean="0">
                <a:solidFill>
                  <a:schemeClr val="accent6"/>
                </a:solidFill>
              </a:rPr>
              <a:t>I</a:t>
            </a:r>
            <a:r>
              <a:rPr lang="fr-CA" sz="3200" dirty="0" smtClean="0"/>
              <a:t>njection </a:t>
            </a:r>
          </a:p>
        </p:txBody>
      </p:sp>
      <p:sp>
        <p:nvSpPr>
          <p:cNvPr id="4099" name="Rectangle 3"/>
          <p:cNvSpPr>
            <a:spLocks noGrp="1" noChangeArrowheads="1"/>
          </p:cNvSpPr>
          <p:nvPr>
            <p:ph type="subTitle" idx="1"/>
            <p:custDataLst>
              <p:tags r:id="rId2"/>
            </p:custDataLst>
          </p:nvPr>
        </p:nvSpPr>
        <p:spPr>
          <a:xfrm>
            <a:off x="285720" y="4214818"/>
            <a:ext cx="2928958" cy="855669"/>
          </a:xfrm>
        </p:spPr>
        <p:txBody>
          <a:bodyPr>
            <a:normAutofit/>
          </a:bodyPr>
          <a:lstStyle/>
          <a:p>
            <a:pPr marL="0" indent="0">
              <a:lnSpc>
                <a:spcPct val="90000"/>
              </a:lnSpc>
            </a:pPr>
            <a:r>
              <a:rPr lang="fr-CA" sz="1200" dirty="0" smtClean="0"/>
              <a:t>Épidémiologie du VIH 1995 - 2014</a:t>
            </a:r>
          </a:p>
          <a:p>
            <a:pPr marL="0" indent="0">
              <a:lnSpc>
                <a:spcPct val="90000"/>
              </a:lnSpc>
            </a:pPr>
            <a:r>
              <a:rPr lang="fr-CA" sz="1200" dirty="0" smtClean="0"/>
              <a:t>Épidémiologie du VHC 2003 - 2014</a:t>
            </a:r>
          </a:p>
          <a:p>
            <a:pPr marL="0" indent="0" eaLnBrk="1" hangingPunct="1">
              <a:lnSpc>
                <a:spcPct val="90000"/>
              </a:lnSpc>
            </a:pPr>
            <a:endParaRPr lang="fr-CA" sz="1200" dirty="0" smtClean="0"/>
          </a:p>
        </p:txBody>
      </p:sp>
      <p:sp>
        <p:nvSpPr>
          <p:cNvPr id="4100" name="Rectangle 5"/>
          <p:cNvSpPr>
            <a:spLocks noChangeArrowheads="1"/>
          </p:cNvSpPr>
          <p:nvPr>
            <p:custDataLst>
              <p:tags r:id="rId3"/>
            </p:custDataLst>
          </p:nvPr>
        </p:nvSpPr>
        <p:spPr bwMode="auto">
          <a:xfrm>
            <a:off x="6357950" y="2786058"/>
            <a:ext cx="2857552" cy="2286016"/>
          </a:xfrm>
          <a:prstGeom prst="rect">
            <a:avLst/>
          </a:prstGeom>
          <a:noFill/>
          <a:ln w="9525">
            <a:noFill/>
            <a:miter lim="800000"/>
            <a:headEnd/>
            <a:tailEnd/>
          </a:ln>
        </p:spPr>
        <p:txBody>
          <a:bodyPr/>
          <a:lstStyle/>
          <a:p>
            <a:pPr>
              <a:spcAft>
                <a:spcPct val="30000"/>
              </a:spcAft>
            </a:pPr>
            <a:r>
              <a:rPr lang="fr-CA" sz="1400" dirty="0" smtClean="0">
                <a:solidFill>
                  <a:schemeClr val="bg1"/>
                </a:solidFill>
                <a:latin typeface="HelveticaNeueLT Std" pitchFamily="34" charset="0"/>
              </a:rPr>
              <a:t>Chercheurs :</a:t>
            </a:r>
            <a:endParaRPr lang="fr-CA" sz="1400" dirty="0">
              <a:solidFill>
                <a:schemeClr val="bg1"/>
              </a:solidFill>
              <a:latin typeface="HelveticaNeueLT Std" pitchFamily="34" charset="0"/>
            </a:endParaRPr>
          </a:p>
          <a:p>
            <a:pPr>
              <a:spcAft>
                <a:spcPct val="30000"/>
              </a:spcAft>
              <a:tabLst>
                <a:tab pos="447675" algn="l"/>
              </a:tabLst>
            </a:pPr>
            <a:r>
              <a:rPr lang="fr-CA" sz="1400" dirty="0">
                <a:solidFill>
                  <a:schemeClr val="bg1"/>
                </a:solidFill>
                <a:latin typeface="HelveticaNeueLT Std" pitchFamily="34" charset="0"/>
              </a:rPr>
              <a:t>	Michel </a:t>
            </a:r>
            <a:r>
              <a:rPr lang="fr-CA" sz="1400" dirty="0" err="1">
                <a:solidFill>
                  <a:schemeClr val="bg1"/>
                </a:solidFill>
                <a:latin typeface="HelveticaNeueLT Std" pitchFamily="34" charset="0"/>
              </a:rPr>
              <a:t>Alary</a:t>
            </a:r>
            <a:endParaRPr lang="fr-CA" sz="1400" dirty="0">
              <a:solidFill>
                <a:schemeClr val="bg1"/>
              </a:solidFill>
              <a:latin typeface="HelveticaNeueLT Std" pitchFamily="34" charset="0"/>
            </a:endParaRPr>
          </a:p>
          <a:p>
            <a:pPr>
              <a:spcAft>
                <a:spcPct val="30000"/>
              </a:spcAft>
              <a:tabLst>
                <a:tab pos="447675" algn="l"/>
              </a:tabLst>
            </a:pPr>
            <a:r>
              <a:rPr lang="fr-CA" sz="1400" dirty="0">
                <a:solidFill>
                  <a:schemeClr val="bg1"/>
                </a:solidFill>
                <a:latin typeface="HelveticaNeueLT Std" pitchFamily="34" charset="0"/>
              </a:rPr>
              <a:t>	Carole Morissette</a:t>
            </a:r>
          </a:p>
          <a:p>
            <a:pPr>
              <a:spcAft>
                <a:spcPct val="30000"/>
              </a:spcAft>
              <a:tabLst>
                <a:tab pos="447675" algn="l"/>
              </a:tabLst>
            </a:pPr>
            <a:r>
              <a:rPr lang="fr-CA" sz="1400" dirty="0">
                <a:solidFill>
                  <a:schemeClr val="bg1"/>
                </a:solidFill>
                <a:latin typeface="HelveticaNeueLT Std" pitchFamily="34" charset="0"/>
              </a:rPr>
              <a:t>	Élise Roy</a:t>
            </a:r>
          </a:p>
          <a:p>
            <a:pPr>
              <a:spcAft>
                <a:spcPct val="30000"/>
              </a:spcAft>
              <a:tabLst>
                <a:tab pos="447675" algn="l"/>
              </a:tabLst>
            </a:pPr>
            <a:r>
              <a:rPr lang="fr-CA" sz="1400" dirty="0">
                <a:solidFill>
                  <a:schemeClr val="bg1"/>
                </a:solidFill>
                <a:latin typeface="HelveticaNeueLT Std" pitchFamily="34" charset="0"/>
              </a:rPr>
              <a:t>	Pascale Leclerc</a:t>
            </a:r>
          </a:p>
          <a:p>
            <a:pPr>
              <a:spcAft>
                <a:spcPct val="30000"/>
              </a:spcAft>
              <a:tabLst>
                <a:tab pos="447675" algn="l"/>
              </a:tabLst>
            </a:pPr>
            <a:r>
              <a:rPr lang="fr-CA" sz="1400" dirty="0">
                <a:solidFill>
                  <a:schemeClr val="bg1"/>
                </a:solidFill>
                <a:latin typeface="HelveticaNeueLT Std" pitchFamily="34" charset="0"/>
              </a:rPr>
              <a:t>	Le groupe d’étude </a:t>
            </a:r>
            <a:r>
              <a:rPr lang="fr-CA" sz="1400" dirty="0" err="1" smtClean="0">
                <a:solidFill>
                  <a:schemeClr val="bg1"/>
                </a:solidFill>
                <a:latin typeface="HelveticaNeueLT Std" pitchFamily="34" charset="0"/>
              </a:rPr>
              <a:t>SurvUDI</a:t>
            </a:r>
            <a:endParaRPr lang="fr-CA" sz="1400" dirty="0" smtClean="0">
              <a:solidFill>
                <a:schemeClr val="bg1"/>
              </a:solidFill>
              <a:latin typeface="HelveticaNeueLT Std" pitchFamily="34" charset="0"/>
            </a:endParaRPr>
          </a:p>
          <a:p>
            <a:pPr>
              <a:spcAft>
                <a:spcPct val="30000"/>
              </a:spcAft>
              <a:tabLst>
                <a:tab pos="542925" algn="l"/>
              </a:tabLst>
            </a:pPr>
            <a:r>
              <a:rPr lang="fr-CA" sz="1400" dirty="0" smtClean="0">
                <a:solidFill>
                  <a:schemeClr val="bg1"/>
                </a:solidFill>
                <a:latin typeface="HelveticaNeueLT Std" pitchFamily="34" charset="0"/>
              </a:rPr>
              <a:t>Coordination :</a:t>
            </a:r>
          </a:p>
          <a:p>
            <a:pPr>
              <a:spcAft>
                <a:spcPct val="30000"/>
              </a:spcAft>
              <a:tabLst>
                <a:tab pos="542925" algn="l"/>
              </a:tabLst>
            </a:pPr>
            <a:r>
              <a:rPr lang="fr-CA" sz="1400" dirty="0" smtClean="0">
                <a:solidFill>
                  <a:schemeClr val="bg1"/>
                </a:solidFill>
                <a:latin typeface="HelveticaNeueLT Std" pitchFamily="34" charset="0"/>
              </a:rPr>
              <a:t>	Karine Blouin</a:t>
            </a:r>
          </a:p>
          <a:p>
            <a:pPr>
              <a:spcAft>
                <a:spcPct val="30000"/>
              </a:spcAft>
              <a:tabLst>
                <a:tab pos="447675" algn="l"/>
              </a:tabLst>
            </a:pPr>
            <a:endParaRPr lang="fr-CA" sz="1400" dirty="0">
              <a:solidFill>
                <a:schemeClr val="bg1"/>
              </a:solidFill>
              <a:latin typeface="HelveticaNeueLT Std" pitchFamily="34" charset="0"/>
            </a:endParaRPr>
          </a:p>
        </p:txBody>
      </p:sp>
      <p:sp>
        <p:nvSpPr>
          <p:cNvPr id="4102" name="Text Box 6"/>
          <p:cNvSpPr txBox="1">
            <a:spLocks noChangeArrowheads="1"/>
          </p:cNvSpPr>
          <p:nvPr>
            <p:custDataLst>
              <p:tags r:id="rId4"/>
            </p:custDataLst>
          </p:nvPr>
        </p:nvSpPr>
        <p:spPr bwMode="auto">
          <a:xfrm>
            <a:off x="6660232" y="5429264"/>
            <a:ext cx="2376537" cy="461665"/>
          </a:xfrm>
          <a:prstGeom prst="rect">
            <a:avLst/>
          </a:prstGeom>
          <a:noFill/>
          <a:ln w="9525">
            <a:noFill/>
            <a:miter lim="800000"/>
            <a:headEnd/>
            <a:tailEnd/>
          </a:ln>
        </p:spPr>
        <p:txBody>
          <a:bodyPr wrap="square">
            <a:spAutoFit/>
          </a:bodyPr>
          <a:lstStyle/>
          <a:p>
            <a:pPr>
              <a:spcBef>
                <a:spcPct val="50000"/>
              </a:spcBef>
            </a:pPr>
            <a:r>
              <a:rPr lang="fr-CA" sz="2400" dirty="0" smtClean="0">
                <a:latin typeface="HelveticaNeueLT Std" pitchFamily="34" charset="0"/>
              </a:rPr>
              <a:t>Décembre 2015</a:t>
            </a:r>
            <a:endParaRPr lang="fr-FR" sz="2400" dirty="0">
              <a:latin typeface="HelveticaNeueLT Std" pitchFamily="34" charset="0"/>
            </a:endParaRPr>
          </a:p>
        </p:txBody>
      </p:sp>
      <p:sp>
        <p:nvSpPr>
          <p:cNvPr id="4103" name="Text Box 7"/>
          <p:cNvSpPr txBox="1">
            <a:spLocks noChangeArrowheads="1"/>
          </p:cNvSpPr>
          <p:nvPr>
            <p:custDataLst>
              <p:tags r:id="rId5"/>
            </p:custDataLst>
          </p:nvPr>
        </p:nvSpPr>
        <p:spPr bwMode="auto">
          <a:xfrm>
            <a:off x="142844" y="3643314"/>
            <a:ext cx="3621099" cy="519112"/>
          </a:xfrm>
          <a:prstGeom prst="rect">
            <a:avLst/>
          </a:prstGeom>
          <a:noFill/>
          <a:ln w="9525">
            <a:noFill/>
            <a:miter lim="800000"/>
            <a:headEnd/>
            <a:tailEnd/>
          </a:ln>
        </p:spPr>
        <p:txBody>
          <a:bodyPr wrap="square">
            <a:spAutoFit/>
          </a:bodyPr>
          <a:lstStyle/>
          <a:p>
            <a:pPr>
              <a:spcBef>
                <a:spcPct val="50000"/>
              </a:spcBef>
            </a:pPr>
            <a:r>
              <a:rPr lang="fr-CA" sz="2800" dirty="0">
                <a:solidFill>
                  <a:schemeClr val="bg1"/>
                </a:solidFill>
                <a:latin typeface="Raleway" pitchFamily="34" charset="0"/>
              </a:rPr>
              <a:t>Le réseau </a:t>
            </a:r>
            <a:r>
              <a:rPr lang="fr-CA" sz="2800" dirty="0" err="1" smtClean="0">
                <a:solidFill>
                  <a:schemeClr val="bg1"/>
                </a:solidFill>
                <a:latin typeface="Raleway" pitchFamily="34" charset="0"/>
              </a:rPr>
              <a:t>SurvUDI</a:t>
            </a:r>
            <a:r>
              <a:rPr lang="fr-CA" sz="2800" dirty="0" smtClean="0">
                <a:solidFill>
                  <a:schemeClr val="bg1"/>
                </a:solidFill>
                <a:latin typeface="Raleway" pitchFamily="34" charset="0"/>
              </a:rPr>
              <a:t> :</a:t>
            </a:r>
            <a:endParaRPr lang="fr-FR" sz="2800" dirty="0">
              <a:solidFill>
                <a:schemeClr val="bg1"/>
              </a:solidFill>
              <a:latin typeface="Raleway"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Injection en centre de détention, 2011-2014</a:t>
            </a:r>
            <a:endParaRPr lang="fr-FR" dirty="0"/>
          </a:p>
        </p:txBody>
      </p:sp>
      <p:sp>
        <p:nvSpPr>
          <p:cNvPr id="6" name="Espace réservé du contenu 2"/>
          <p:cNvSpPr>
            <a:spLocks noGrp="1"/>
          </p:cNvSpPr>
          <p:nvPr>
            <p:ph idx="1"/>
          </p:nvPr>
        </p:nvSpPr>
        <p:spPr>
          <a:xfrm>
            <a:off x="467544" y="1700808"/>
            <a:ext cx="8229600" cy="3816424"/>
          </a:xfrm>
          <a:noFill/>
          <a:ln>
            <a:noFill/>
          </a:ln>
        </p:spPr>
        <p:txBody>
          <a:bodyPr>
            <a:normAutofit/>
          </a:bodyPr>
          <a:lstStyle/>
          <a:p>
            <a:r>
              <a:rPr lang="fr-CA" sz="2200" dirty="0" smtClean="0">
                <a:solidFill>
                  <a:schemeClr val="tx1">
                    <a:lumMod val="65000"/>
                    <a:lumOff val="35000"/>
                  </a:schemeClr>
                </a:solidFill>
              </a:rPr>
              <a:t>Ont déjà été </a:t>
            </a:r>
            <a:r>
              <a:rPr lang="fr-FR" sz="2200" dirty="0" smtClean="0">
                <a:solidFill>
                  <a:schemeClr val="tx1">
                    <a:lumMod val="65000"/>
                    <a:lumOff val="35000"/>
                  </a:schemeClr>
                </a:solidFill>
              </a:rPr>
              <a:t>incarcérés dans une prison, un pénitencier ou un établissement correctionnel</a:t>
            </a:r>
            <a:r>
              <a:rPr lang="fr-CA" sz="2200" dirty="0" smtClean="0">
                <a:solidFill>
                  <a:schemeClr val="tx1">
                    <a:lumMod val="65000"/>
                    <a:lumOff val="35000"/>
                  </a:schemeClr>
                </a:solidFill>
              </a:rPr>
              <a:t> </a:t>
            </a:r>
          </a:p>
          <a:p>
            <a:pPr lvl="1">
              <a:lnSpc>
                <a:spcPct val="90000"/>
              </a:lnSpc>
            </a:pPr>
            <a:r>
              <a:rPr lang="fr-CA" sz="2000" dirty="0" smtClean="0"/>
              <a:t>83,8 % (1033/1233)</a:t>
            </a:r>
            <a:endParaRPr lang="fr-FR" sz="2000" dirty="0" smtClean="0"/>
          </a:p>
          <a:p>
            <a:r>
              <a:rPr lang="fr-FR" sz="2200" dirty="0" smtClean="0">
                <a:solidFill>
                  <a:schemeClr val="tx1">
                    <a:lumMod val="65000"/>
                    <a:lumOff val="35000"/>
                  </a:schemeClr>
                </a:solidFill>
              </a:rPr>
              <a:t>Se sont déjà injectés des drogues dans une prison, un pénitencier ou un établissement correctionnel</a:t>
            </a:r>
          </a:p>
          <a:p>
            <a:pPr lvl="1">
              <a:lnSpc>
                <a:spcPct val="90000"/>
              </a:lnSpc>
            </a:pPr>
            <a:r>
              <a:rPr lang="fr-CA" sz="2000" dirty="0" smtClean="0"/>
              <a:t>15,9 % (164/1030)</a:t>
            </a:r>
            <a:endParaRPr lang="fr-FR" sz="2000" dirty="0" smtClean="0"/>
          </a:p>
          <a:p>
            <a:r>
              <a:rPr lang="fr-FR" sz="2200" dirty="0" smtClean="0">
                <a:solidFill>
                  <a:schemeClr val="tx1">
                    <a:lumMod val="65000"/>
                    <a:lumOff val="35000"/>
                  </a:schemeClr>
                </a:solidFill>
              </a:rPr>
              <a:t>Ont déjà partagé des aiguilles ou des seringues dans une prison, un pénitencier ou un établissement correctionnel</a:t>
            </a:r>
          </a:p>
          <a:p>
            <a:pPr lvl="1">
              <a:lnSpc>
                <a:spcPct val="90000"/>
              </a:lnSpc>
            </a:pPr>
            <a:r>
              <a:rPr lang="fr-CA" sz="2000" dirty="0" smtClean="0"/>
              <a:t>58,8 % (94/160)</a:t>
            </a:r>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10</a:t>
            </a:fld>
            <a:endParaRPr lang="fr-CA" sz="1400" b="1" dirty="0">
              <a:solidFill>
                <a:schemeClr val="tx1"/>
              </a:solidFill>
              <a:latin typeface="HelveticaNeueLT Std Lt" pitchFamily="34" charset="0"/>
            </a:endParaRPr>
          </a:p>
        </p:txBody>
      </p:sp>
      <p:sp>
        <p:nvSpPr>
          <p:cNvPr id="5" name="Rectangle 4"/>
          <p:cNvSpPr/>
          <p:nvPr/>
        </p:nvSpPr>
        <p:spPr>
          <a:xfrm>
            <a:off x="571472" y="5786454"/>
            <a:ext cx="4572000" cy="369332"/>
          </a:xfrm>
          <a:prstGeom prst="rect">
            <a:avLst/>
          </a:prstGeom>
        </p:spPr>
        <p:txBody>
          <a:bodyPr>
            <a:spAutoFit/>
          </a:bodyPr>
          <a:lstStyle/>
          <a:p>
            <a:pPr algn="just">
              <a:spcBef>
                <a:spcPts val="0"/>
              </a:spcBef>
            </a:pPr>
            <a:r>
              <a:rPr lang="fr-CA" dirty="0" smtClean="0">
                <a:solidFill>
                  <a:schemeClr val="tx1">
                    <a:lumMod val="65000"/>
                    <a:lumOff val="35000"/>
                  </a:schemeClr>
                </a:solidFill>
                <a:latin typeface="Helvetica" pitchFamily="34" charset="0"/>
              </a:rPr>
              <a:t>Dernier questionnaire complété</a:t>
            </a:r>
            <a:endParaRPr lang="fr-FR" dirty="0">
              <a:solidFill>
                <a:schemeClr val="tx1">
                  <a:lumMod val="65000"/>
                  <a:lumOff val="3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sz="3200" dirty="0" smtClean="0"/>
              <a:t>Utilisation de seringues et de matériels déjà utilisés par quelqu’un d’autre</a:t>
            </a:r>
            <a:endParaRPr lang="fr-FR" sz="2400" dirty="0"/>
          </a:p>
        </p:txBody>
      </p:sp>
      <p:sp>
        <p:nvSpPr>
          <p:cNvPr id="2" name="Espace réservé du numéro de diapositive 1"/>
          <p:cNvSpPr>
            <a:spLocks noGrp="1"/>
          </p:cNvSpPr>
          <p:nvPr>
            <p:ph type="sldNum" sz="quarter" idx="12"/>
          </p:nvPr>
        </p:nvSpPr>
        <p:spPr>
          <a:xfrm>
            <a:off x="0" y="6492875"/>
            <a:ext cx="442392" cy="365125"/>
          </a:xfrm>
        </p:spPr>
        <p:txBody>
          <a:bodyPr/>
          <a:lstStyle/>
          <a:p>
            <a:pPr>
              <a:defRPr/>
            </a:pPr>
            <a:fld id="{A2862947-D4D5-429D-8321-CECBC935AE3B}" type="slidenum">
              <a:rPr lang="fr-CA" sz="1400" b="1" smtClean="0">
                <a:solidFill>
                  <a:schemeClr val="tx1"/>
                </a:solidFill>
                <a:latin typeface="HelveticaNeueLT Std Lt" pitchFamily="34" charset="0"/>
              </a:rPr>
              <a:pPr>
                <a:defRPr/>
              </a:pPr>
              <a:t>11</a:t>
            </a:fld>
            <a:endParaRPr lang="fr-CA" sz="1400" b="1" dirty="0">
              <a:solidFill>
                <a:schemeClr val="tx1"/>
              </a:solidFill>
              <a:latin typeface="HelveticaNeueLT Std Lt" pitchFamily="34" charset="0"/>
            </a:endParaRPr>
          </a:p>
        </p:txBody>
      </p:sp>
      <p:sp>
        <p:nvSpPr>
          <p:cNvPr id="3" name="Text Box 4"/>
          <p:cNvSpPr txBox="1">
            <a:spLocks noChangeArrowheads="1"/>
          </p:cNvSpPr>
          <p:nvPr>
            <p:custDataLst>
              <p:tags r:id="rId1"/>
            </p:custDataLst>
          </p:nvPr>
        </p:nvSpPr>
        <p:spPr bwMode="auto">
          <a:xfrm>
            <a:off x="285720" y="5657671"/>
            <a:ext cx="6858048" cy="861774"/>
          </a:xfrm>
          <a:prstGeom prst="rect">
            <a:avLst/>
          </a:prstGeom>
          <a:noFill/>
          <a:ln w="9525">
            <a:noFill/>
            <a:miter lim="800000"/>
            <a:headEnd/>
            <a:tailEnd/>
          </a:ln>
        </p:spPr>
        <p:txBody>
          <a:bodyPr wrap="square">
            <a:spAutoFit/>
          </a:bodyPr>
          <a:lstStyle/>
          <a:p>
            <a:pPr algn="just">
              <a:spcBef>
                <a:spcPts val="0"/>
              </a:spcBef>
            </a:pPr>
            <a:r>
              <a:rPr lang="fr-CA" dirty="0" smtClean="0">
                <a:solidFill>
                  <a:schemeClr val="bg1"/>
                </a:solidFill>
                <a:latin typeface="Helvetica" pitchFamily="34" charset="0"/>
              </a:rPr>
              <a:t>6 derniers mois</a:t>
            </a:r>
          </a:p>
          <a:p>
            <a:pPr algn="just">
              <a:spcBef>
                <a:spcPts val="0"/>
              </a:spcBef>
            </a:pPr>
            <a:r>
              <a:rPr lang="fr-CA" sz="1600" dirty="0" smtClean="0">
                <a:solidFill>
                  <a:schemeClr val="tx1">
                    <a:lumMod val="65000"/>
                    <a:lumOff val="35000"/>
                  </a:schemeClr>
                </a:solidFill>
                <a:latin typeface="Helvetica" pitchFamily="34" charset="0"/>
              </a:rPr>
              <a:t>Première visite annuelle conservée</a:t>
            </a:r>
          </a:p>
          <a:p>
            <a:pPr algn="just">
              <a:spcBef>
                <a:spcPts val="0"/>
              </a:spcBef>
            </a:pPr>
            <a:r>
              <a:rPr lang="fr-CA" sz="1600" dirty="0" smtClean="0">
                <a:solidFill>
                  <a:schemeClr val="tx1">
                    <a:lumMod val="65000"/>
                    <a:lumOff val="35000"/>
                  </a:schemeClr>
                </a:solidFill>
                <a:latin typeface="Helvetica" pitchFamily="34" charset="0"/>
              </a:rPr>
              <a:t>Test par </a:t>
            </a:r>
            <a:r>
              <a:rPr lang="fr-CA" sz="1600" dirty="0" err="1" smtClean="0">
                <a:solidFill>
                  <a:schemeClr val="tx1">
                    <a:lumMod val="65000"/>
                    <a:lumOff val="35000"/>
                  </a:schemeClr>
                </a:solidFill>
                <a:latin typeface="Helvetica" pitchFamily="34" charset="0"/>
              </a:rPr>
              <a:t>bootstrap</a:t>
            </a:r>
            <a:r>
              <a:rPr lang="fr-CA" sz="1600" dirty="0" smtClean="0">
                <a:solidFill>
                  <a:schemeClr val="tx1">
                    <a:lumMod val="65000"/>
                    <a:lumOff val="35000"/>
                  </a:schemeClr>
                </a:solidFill>
                <a:latin typeface="Helvetica" pitchFamily="34" charset="0"/>
              </a:rPr>
              <a:t> (1 000 itérations) sur l’ensemble de la période</a:t>
            </a:r>
          </a:p>
        </p:txBody>
      </p:sp>
      <p:pic>
        <p:nvPicPr>
          <p:cNvPr id="4" name="Picture 2"/>
          <p:cNvPicPr>
            <a:picLocks noChangeAspect="1" noChangeArrowheads="1"/>
          </p:cNvPicPr>
          <p:nvPr/>
        </p:nvPicPr>
        <p:blipFill>
          <a:blip r:embed="rId4" cstate="print"/>
          <a:srcRect/>
          <a:stretch>
            <a:fillRect/>
          </a:stretch>
        </p:blipFill>
        <p:spPr bwMode="auto">
          <a:xfrm>
            <a:off x="179512" y="1628800"/>
            <a:ext cx="8732837" cy="4535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C1192E0F-86D2-47CC-8C0F-89F46FE692F5}" type="slidenum">
              <a:rPr lang="fr-CA" sz="1400" b="1">
                <a:latin typeface="HelveticaNeueLT Std Lt" pitchFamily="34" charset="0"/>
              </a:rPr>
              <a:pPr algn="r"/>
              <a:t>12</a:t>
            </a:fld>
            <a:endParaRPr lang="fr-CA" sz="1400" b="1" dirty="0">
              <a:latin typeface="HelveticaNeueLT Std Lt" pitchFamily="34" charset="0"/>
            </a:endParaRPr>
          </a:p>
        </p:txBody>
      </p:sp>
      <p:sp>
        <p:nvSpPr>
          <p:cNvPr id="12291" name="Rectangle 2"/>
          <p:cNvSpPr>
            <a:spLocks noGrp="1" noChangeArrowheads="1"/>
          </p:cNvSpPr>
          <p:nvPr>
            <p:ph type="title" idx="4294967295"/>
            <p:custDataLst>
              <p:tags r:id="rId2"/>
            </p:custDataLst>
          </p:nvPr>
        </p:nvSpPr>
        <p:spPr>
          <a:xfrm>
            <a:off x="467544" y="260648"/>
            <a:ext cx="7762056" cy="1143000"/>
          </a:xfrm>
        </p:spPr>
        <p:txBody>
          <a:bodyPr/>
          <a:lstStyle/>
          <a:p>
            <a:pPr eaLnBrk="1" hangingPunct="1"/>
            <a:r>
              <a:rPr lang="fr-CA" sz="3200" dirty="0" smtClean="0"/>
              <a:t>Infection par le VIH et le VHC</a:t>
            </a:r>
            <a:endParaRPr lang="fr-FR" sz="3200" dirty="0" smtClean="0"/>
          </a:p>
        </p:txBody>
      </p:sp>
      <p:sp>
        <p:nvSpPr>
          <p:cNvPr id="12292" name="Rectangle 3"/>
          <p:cNvSpPr>
            <a:spLocks noGrp="1" noChangeArrowheads="1"/>
          </p:cNvSpPr>
          <p:nvPr>
            <p:ph type="body" idx="4294967295"/>
            <p:custDataLst>
              <p:tags r:id="rId3"/>
            </p:custDataLst>
          </p:nvPr>
        </p:nvSpPr>
        <p:spPr>
          <a:xfrm>
            <a:off x="395536" y="1772816"/>
            <a:ext cx="8286776" cy="4321645"/>
          </a:xfrm>
        </p:spPr>
        <p:txBody>
          <a:bodyPr>
            <a:normAutofit fontScale="85000" lnSpcReduction="20000"/>
          </a:bodyPr>
          <a:lstStyle/>
          <a:p>
            <a:pPr eaLnBrk="1" hangingPunct="1"/>
            <a:r>
              <a:rPr lang="en-CA" sz="2400" dirty="0" smtClean="0">
                <a:solidFill>
                  <a:schemeClr val="tx1">
                    <a:lumMod val="65000"/>
                    <a:lumOff val="35000"/>
                  </a:schemeClr>
                </a:solidFill>
              </a:rPr>
              <a:t>Infection par le VIH :</a:t>
            </a:r>
          </a:p>
          <a:p>
            <a:pPr lvl="1"/>
            <a:r>
              <a:rPr lang="en-CA" sz="2200" dirty="0" err="1" smtClean="0"/>
              <a:t>Prévalence</a:t>
            </a:r>
            <a:r>
              <a:rPr lang="en-CA" sz="2200" dirty="0" smtClean="0"/>
              <a:t> 2003-2014 : 14,3 %, </a:t>
            </a:r>
            <a:r>
              <a:rPr lang="fr-CA" sz="2200" dirty="0" smtClean="0"/>
              <a:t>IC 95 % : [13,5-15,1]</a:t>
            </a:r>
            <a:r>
              <a:rPr lang="en-CA" sz="2200" dirty="0" smtClean="0"/>
              <a:t> </a:t>
            </a:r>
          </a:p>
          <a:p>
            <a:pPr lvl="1"/>
            <a:r>
              <a:rPr lang="en-CA" sz="2200" dirty="0" err="1" smtClean="0"/>
              <a:t>Prévalence</a:t>
            </a:r>
            <a:r>
              <a:rPr lang="en-CA" sz="2200" dirty="0" smtClean="0"/>
              <a:t> 2013 : 17,2 %</a:t>
            </a:r>
          </a:p>
          <a:p>
            <a:pPr lvl="1"/>
            <a:r>
              <a:rPr lang="en-CA" sz="2200" dirty="0" smtClean="0"/>
              <a:t>Incidence 1995-2014 : 2,2 par 100 PA, </a:t>
            </a:r>
            <a:r>
              <a:rPr lang="fr-CA" sz="2200" dirty="0" smtClean="0"/>
              <a:t>IC 95 % : [1,9-2,4</a:t>
            </a:r>
            <a:r>
              <a:rPr lang="fr-CA" sz="2000" dirty="0" smtClean="0"/>
              <a:t>]</a:t>
            </a:r>
            <a:endParaRPr lang="en-CA" sz="2000" dirty="0" smtClean="0"/>
          </a:p>
          <a:p>
            <a:pPr eaLnBrk="1" hangingPunct="1">
              <a:spcBef>
                <a:spcPct val="40000"/>
              </a:spcBef>
            </a:pPr>
            <a:r>
              <a:rPr lang="en-CA" sz="2400" dirty="0" err="1" smtClean="0">
                <a:solidFill>
                  <a:schemeClr val="tx1">
                    <a:lumMod val="65000"/>
                    <a:lumOff val="35000"/>
                  </a:schemeClr>
                </a:solidFill>
              </a:rPr>
              <a:t>Anticorps</a:t>
            </a:r>
            <a:r>
              <a:rPr lang="en-CA" sz="2400" dirty="0" smtClean="0">
                <a:solidFill>
                  <a:schemeClr val="tx1">
                    <a:lumMod val="65000"/>
                    <a:lumOff val="35000"/>
                  </a:schemeClr>
                </a:solidFill>
              </a:rPr>
              <a:t> </a:t>
            </a:r>
            <a:r>
              <a:rPr lang="en-CA" sz="2400" dirty="0" err="1" smtClean="0">
                <a:solidFill>
                  <a:schemeClr val="tx1">
                    <a:lumMod val="65000"/>
                    <a:lumOff val="35000"/>
                  </a:schemeClr>
                </a:solidFill>
              </a:rPr>
              <a:t>contre</a:t>
            </a:r>
            <a:r>
              <a:rPr lang="en-CA" sz="2400" dirty="0" smtClean="0">
                <a:solidFill>
                  <a:schemeClr val="tx1">
                    <a:lumMod val="65000"/>
                    <a:lumOff val="35000"/>
                  </a:schemeClr>
                </a:solidFill>
              </a:rPr>
              <a:t> le VHC :</a:t>
            </a:r>
          </a:p>
          <a:p>
            <a:pPr lvl="1"/>
            <a:r>
              <a:rPr lang="en-CA" sz="2200" dirty="0" err="1" smtClean="0"/>
              <a:t>Prévalence</a:t>
            </a:r>
            <a:r>
              <a:rPr lang="en-CA" sz="2200" dirty="0" smtClean="0"/>
              <a:t> 2003-2014 : 62,9 %, </a:t>
            </a:r>
            <a:r>
              <a:rPr lang="fr-CA" sz="2200" dirty="0" smtClean="0"/>
              <a:t>IC 95 % : [61,7-64,0]</a:t>
            </a:r>
            <a:endParaRPr lang="en-CA" sz="2200" dirty="0" smtClean="0"/>
          </a:p>
          <a:p>
            <a:pPr lvl="1"/>
            <a:r>
              <a:rPr lang="en-CA" sz="2200" dirty="0" err="1" smtClean="0"/>
              <a:t>Prévalence</a:t>
            </a:r>
            <a:r>
              <a:rPr lang="en-CA" sz="2200" dirty="0" smtClean="0"/>
              <a:t> 2013 : 68,8 </a:t>
            </a:r>
            <a:r>
              <a:rPr lang="fr-CA" sz="2200" dirty="0" smtClean="0"/>
              <a:t>%</a:t>
            </a:r>
            <a:endParaRPr lang="en-CA" sz="2200" dirty="0" smtClean="0"/>
          </a:p>
          <a:p>
            <a:pPr lvl="1"/>
            <a:r>
              <a:rPr lang="en-CA" sz="2200" dirty="0" smtClean="0"/>
              <a:t>Incidence 1997-2014 : 22,1 par 100 PA, </a:t>
            </a:r>
            <a:r>
              <a:rPr lang="fr-CA" sz="2200" dirty="0" smtClean="0"/>
              <a:t>IC 95 % : [20,2-24,0]</a:t>
            </a:r>
            <a:endParaRPr lang="en-CA" sz="2200" dirty="0" smtClean="0"/>
          </a:p>
          <a:p>
            <a:pPr eaLnBrk="1" hangingPunct="1">
              <a:spcBef>
                <a:spcPts val="1200"/>
              </a:spcBef>
            </a:pPr>
            <a:r>
              <a:rPr lang="en-CA" sz="2400" dirty="0" smtClean="0">
                <a:solidFill>
                  <a:schemeClr val="tx1">
                    <a:lumMod val="65000"/>
                    <a:lumOff val="35000"/>
                  </a:schemeClr>
                </a:solidFill>
              </a:rPr>
              <a:t>Co infection par le VIH et le VHC 2003-2014 (</a:t>
            </a:r>
            <a:r>
              <a:rPr lang="en-CA" sz="2400" dirty="0" err="1" smtClean="0">
                <a:solidFill>
                  <a:schemeClr val="tx1">
                    <a:lumMod val="65000"/>
                    <a:lumOff val="35000"/>
                  </a:schemeClr>
                </a:solidFill>
              </a:rPr>
              <a:t>anticorps</a:t>
            </a:r>
            <a:r>
              <a:rPr lang="en-CA" sz="2400" dirty="0" smtClean="0">
                <a:solidFill>
                  <a:schemeClr val="tx1">
                    <a:lumMod val="65000"/>
                    <a:lumOff val="35000"/>
                  </a:schemeClr>
                </a:solidFill>
              </a:rPr>
              <a:t>) : </a:t>
            </a:r>
            <a:r>
              <a:rPr lang="en-CA" sz="2400" b="1" dirty="0" smtClean="0">
                <a:solidFill>
                  <a:schemeClr val="tx1">
                    <a:lumMod val="65000"/>
                    <a:lumOff val="35000"/>
                  </a:schemeClr>
                </a:solidFill>
              </a:rPr>
              <a:t>12,2 %</a:t>
            </a:r>
          </a:p>
          <a:p>
            <a:pPr lvl="1"/>
            <a:r>
              <a:rPr lang="fr-CA" sz="2200" dirty="0" smtClean="0"/>
              <a:t>35,1 % ne sont infectés ni par le VIH ni par le VHC</a:t>
            </a:r>
            <a:endParaRPr lang="en-CA" sz="2200" dirty="0" smtClean="0"/>
          </a:p>
          <a:p>
            <a:pPr eaLnBrk="1" hangingPunct="1">
              <a:spcBef>
                <a:spcPct val="40000"/>
              </a:spcBef>
              <a:spcAft>
                <a:spcPct val="0"/>
              </a:spcAft>
            </a:pPr>
            <a:endParaRPr lang="en-CA" sz="2400" b="1" dirty="0" smtClean="0">
              <a:solidFill>
                <a:srgbClr val="66FF66"/>
              </a:solidFill>
            </a:endParaRPr>
          </a:p>
        </p:txBody>
      </p:sp>
      <p:sp>
        <p:nvSpPr>
          <p:cNvPr id="12293" name="Text Box 4"/>
          <p:cNvSpPr txBox="1">
            <a:spLocks noChangeArrowheads="1"/>
          </p:cNvSpPr>
          <p:nvPr>
            <p:custDataLst>
              <p:tags r:id="rId4"/>
            </p:custDataLst>
          </p:nvPr>
        </p:nvSpPr>
        <p:spPr bwMode="auto">
          <a:xfrm>
            <a:off x="539552" y="5934670"/>
            <a:ext cx="4248472" cy="923330"/>
          </a:xfrm>
          <a:prstGeom prst="rect">
            <a:avLst/>
          </a:prstGeom>
          <a:noFill/>
          <a:ln w="9525">
            <a:noFill/>
            <a:miter lim="800000"/>
            <a:headEnd/>
            <a:tailEnd/>
          </a:ln>
        </p:spPr>
        <p:txBody>
          <a:bodyPr wrap="square">
            <a:spAutoFit/>
          </a:bodyPr>
          <a:lstStyle/>
          <a:p>
            <a:pPr algn="just">
              <a:spcBef>
                <a:spcPts val="0"/>
              </a:spcBef>
              <a:tabLst>
                <a:tab pos="628650" algn="l"/>
              </a:tabLst>
            </a:pPr>
            <a:r>
              <a:rPr lang="fr-CA" dirty="0" smtClean="0">
                <a:solidFill>
                  <a:schemeClr val="tx1">
                    <a:lumMod val="65000"/>
                    <a:lumOff val="35000"/>
                  </a:schemeClr>
                </a:solidFill>
                <a:latin typeface="HelveticaNeueLT Std" pitchFamily="34" charset="0"/>
              </a:rPr>
              <a:t>PA : personnes-années</a:t>
            </a:r>
          </a:p>
          <a:p>
            <a:pPr algn="just">
              <a:spcBef>
                <a:spcPts val="0"/>
              </a:spcBef>
              <a:tabLst>
                <a:tab pos="628650" algn="l"/>
              </a:tabLst>
            </a:pPr>
            <a:r>
              <a:rPr lang="fr-CA" dirty="0" smtClean="0">
                <a:solidFill>
                  <a:schemeClr val="tx1">
                    <a:lumMod val="65000"/>
                    <a:lumOff val="35000"/>
                  </a:schemeClr>
                </a:solidFill>
                <a:latin typeface="HelveticaNeueLT Std" pitchFamily="34" charset="0"/>
              </a:rPr>
              <a:t>Données au 31 mars 2014</a:t>
            </a:r>
          </a:p>
          <a:p>
            <a:pPr algn="just">
              <a:spcBef>
                <a:spcPts val="0"/>
              </a:spcBef>
              <a:tabLst>
                <a:tab pos="628650" algn="l"/>
              </a:tabLst>
            </a:pPr>
            <a:r>
              <a:rPr lang="fr-CA" dirty="0" smtClean="0">
                <a:solidFill>
                  <a:schemeClr val="tx1">
                    <a:lumMod val="65000"/>
                    <a:lumOff val="35000"/>
                  </a:schemeClr>
                </a:solidFill>
                <a:latin typeface="HelveticaNeueLT Std" pitchFamily="34" charset="0"/>
              </a:rPr>
              <a:t>IC95 %: Intervalles de confiance à 95%</a:t>
            </a:r>
            <a:endParaRPr lang="fr-CA" dirty="0">
              <a:solidFill>
                <a:schemeClr val="tx1">
                  <a:lumMod val="65000"/>
                  <a:lumOff val="35000"/>
                </a:schemeClr>
              </a:solidFill>
              <a:latin typeface="HelveticaNeueLT St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lstStyle/>
          <a:p>
            <a:r>
              <a:rPr lang="fr-CA" sz="3200" dirty="0" smtClean="0"/>
              <a:t>Prévalence du VIH, variations régionales (2003-2014)</a:t>
            </a:r>
            <a:endParaRPr lang="fr-FR" sz="3200" dirty="0"/>
          </a:p>
        </p:txBody>
      </p:sp>
      <p:sp>
        <p:nvSpPr>
          <p:cNvPr id="4" name="Espace réservé du numéro de diapositive 3"/>
          <p:cNvSpPr>
            <a:spLocks noGrp="1"/>
          </p:cNvSpPr>
          <p:nvPr>
            <p:ph type="sldNum" sz="quarter" idx="12"/>
          </p:nvPr>
        </p:nvSpPr>
        <p:spPr>
          <a:xfrm>
            <a:off x="0" y="6492875"/>
            <a:ext cx="442392" cy="365125"/>
          </a:xfrm>
        </p:spPr>
        <p:txBody>
          <a:bodyPr/>
          <a:lstStyle/>
          <a:p>
            <a:pPr>
              <a:defRPr/>
            </a:pPr>
            <a:fld id="{08763B0D-2EF7-4B88-BF2F-BBB0F80E0F0D}" type="slidenum">
              <a:rPr lang="fr-CA" sz="1400" b="1" smtClean="0">
                <a:solidFill>
                  <a:schemeClr val="tx1"/>
                </a:solidFill>
                <a:latin typeface="HelveticaNeueLT Std Lt" pitchFamily="34" charset="0"/>
              </a:rPr>
              <a:pPr>
                <a:defRPr/>
              </a:pPr>
              <a:t>13</a:t>
            </a:fld>
            <a:endParaRPr lang="fr-CA" sz="1400" b="1" dirty="0">
              <a:solidFill>
                <a:schemeClr val="tx1"/>
              </a:solidFill>
              <a:latin typeface="HelveticaNeueLT Std Lt" pitchFamily="34" charset="0"/>
            </a:endParaRPr>
          </a:p>
        </p:txBody>
      </p:sp>
      <p:graphicFrame>
        <p:nvGraphicFramePr>
          <p:cNvPr id="5" name="Group 44"/>
          <p:cNvGraphicFramePr>
            <a:graphicFrameLocks noGrp="1"/>
          </p:cNvGraphicFramePr>
          <p:nvPr/>
        </p:nvGraphicFramePr>
        <p:xfrm>
          <a:off x="323528" y="1714488"/>
          <a:ext cx="7748934" cy="3958200"/>
        </p:xfrm>
        <a:graphic>
          <a:graphicData uri="http://schemas.openxmlformats.org/drawingml/2006/table">
            <a:tbl>
              <a:tblPr firstRow="1">
                <a:tableStyleId>{8FD4443E-F989-4FC4-A0C8-D5A2AF1F390B}</a:tableStyleId>
              </a:tblPr>
              <a:tblGrid>
                <a:gridCol w="3510164"/>
                <a:gridCol w="1461594"/>
                <a:gridCol w="1390048"/>
                <a:gridCol w="1387128"/>
              </a:tblGrid>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Région de recrutement</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N</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 Pos *</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IC 95 %</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Montréal</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2 867 </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19,3</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17,9-20,8</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Ville de 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1065</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13,8</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11,7-15,9</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Estrie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371</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10,8</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7,6-13,9</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Ottawa</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1 648</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10,4</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9,0-11,9</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Outaouais</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177</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9,0</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4,8-13,3</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65484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Mauricie et du Centre-du-Québec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222</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7,7</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4,2-12,0</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7727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Montérégie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98</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7,1</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2,0-12,2</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Saguenay-Lac Saint-Jean</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107</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4,7</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0,7-8,7</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Abitibi-</a:t>
                      </a:r>
                      <a:r>
                        <a:rPr kumimoji="0" lang="fr-CA" sz="1800" u="none" strike="noStrike" cap="none" normalizeH="0" baseline="0" dirty="0" err="1" smtClean="0">
                          <a:ln>
                            <a:noFill/>
                          </a:ln>
                          <a:effectLst/>
                        </a:rPr>
                        <a:t>Témiscamingue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204</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3,4</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0,9-5,9</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bl>
          </a:graphicData>
        </a:graphic>
      </p:graphicFrame>
      <p:sp>
        <p:nvSpPr>
          <p:cNvPr id="6" name="Text Box 33"/>
          <p:cNvSpPr txBox="1">
            <a:spLocks noChangeArrowheads="1"/>
          </p:cNvSpPr>
          <p:nvPr>
            <p:custDataLst>
              <p:tags r:id="rId1"/>
            </p:custDataLst>
          </p:nvPr>
        </p:nvSpPr>
        <p:spPr bwMode="auto">
          <a:xfrm>
            <a:off x="251520" y="5949280"/>
            <a:ext cx="6858048" cy="584775"/>
          </a:xfrm>
          <a:prstGeom prst="rect">
            <a:avLst/>
          </a:prstGeom>
          <a:noFill/>
          <a:ln w="9525">
            <a:noFill/>
            <a:miter lim="800000"/>
            <a:headEnd/>
            <a:tailEnd/>
          </a:ln>
        </p:spPr>
        <p:txBody>
          <a:bodyPr wrap="square">
            <a:spAutoFit/>
          </a:bodyPr>
          <a:lstStyle/>
          <a:p>
            <a:pPr marL="171450" lvl="0" indent="-171450">
              <a:spcBef>
                <a:spcPct val="50000"/>
              </a:spcBef>
            </a:pPr>
            <a:r>
              <a:rPr lang="fr-CA" dirty="0" smtClean="0">
                <a:solidFill>
                  <a:schemeClr val="tx1">
                    <a:lumMod val="65000"/>
                    <a:lumOff val="35000"/>
                  </a:schemeClr>
                </a:solidFill>
                <a:latin typeface="Helvetica" pitchFamily="34" charset="0"/>
              </a:rPr>
              <a:t>	</a:t>
            </a:r>
            <a:r>
              <a:rPr lang="fr-CA" sz="1400" dirty="0" smtClean="0">
                <a:solidFill>
                  <a:schemeClr val="tx1">
                    <a:lumMod val="65000"/>
                    <a:lumOff val="35000"/>
                  </a:schemeClr>
                </a:solidFill>
                <a:latin typeface="Helvetica" pitchFamily="34" charset="0"/>
              </a:rPr>
              <a:t>* Prévalences brutes; consulter le rapport pour les prévalences ajustées pour l’âge et le sexe. IC95 %: Intervalle de confiance à 95 %</a:t>
            </a:r>
            <a:endParaRPr lang="fr-FR" sz="1400" dirty="0">
              <a:solidFill>
                <a:schemeClr val="tx1">
                  <a:lumMod val="65000"/>
                  <a:lumOff val="35000"/>
                </a:schemeClr>
              </a:solidFill>
              <a:latin typeface="Helvetic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lstStyle/>
          <a:p>
            <a:r>
              <a:rPr lang="fr-CA" sz="3200" dirty="0" smtClean="0"/>
              <a:t>Prévalence des anticorps contre le VHC variations régionales (2003-2014)</a:t>
            </a:r>
            <a:endParaRPr lang="fr-FR" sz="3200"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14</a:t>
            </a:fld>
            <a:endParaRPr lang="fr-CA" sz="1400" b="1" dirty="0">
              <a:solidFill>
                <a:schemeClr val="tx1"/>
              </a:solidFill>
              <a:latin typeface="HelveticaNeueLT Std Lt" pitchFamily="34" charset="0"/>
            </a:endParaRPr>
          </a:p>
        </p:txBody>
      </p:sp>
      <p:graphicFrame>
        <p:nvGraphicFramePr>
          <p:cNvPr id="5" name="Group 44"/>
          <p:cNvGraphicFramePr>
            <a:graphicFrameLocks noGrp="1"/>
          </p:cNvGraphicFramePr>
          <p:nvPr/>
        </p:nvGraphicFramePr>
        <p:xfrm>
          <a:off x="357158" y="1785926"/>
          <a:ext cx="7606057" cy="4099222"/>
        </p:xfrm>
        <a:graphic>
          <a:graphicData uri="http://schemas.openxmlformats.org/drawingml/2006/table">
            <a:tbl>
              <a:tblPr firstRow="1">
                <a:tableStyleId>{8FD4443E-F989-4FC4-A0C8-D5A2AF1F390B}</a:tableStyleId>
              </a:tblPr>
              <a:tblGrid>
                <a:gridCol w="3315490"/>
                <a:gridCol w="1300192"/>
                <a:gridCol w="1300192"/>
                <a:gridCol w="1690183"/>
              </a:tblGrid>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Région de recrutement</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N</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 Pos*</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IC 95 %</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Ville de 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1 066</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68,1</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65,3-70,9</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Montréal</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a:t>2 </a:t>
                      </a:r>
                      <a:r>
                        <a:rPr lang="fr-CA" sz="1800" dirty="0" smtClean="0"/>
                        <a:t>874</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67,3</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65,6-69,0</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150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Mauricie et du Centre-du-Québec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222</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62,2</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47,4-66,9</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Ottawa</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a:t>1 </a:t>
                      </a:r>
                      <a:r>
                        <a:rPr lang="fr-CA" sz="1800" dirty="0" smtClean="0"/>
                        <a:t>648</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61,3</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58,9-63,6</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Montérégie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98</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57,1</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47,4-66,9</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Estrie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371</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52,8</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47,8-59,9</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Outaouais</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177</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52,5</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45,2-60,1</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Abitibi-</a:t>
                      </a:r>
                      <a:r>
                        <a:rPr kumimoji="0" lang="fr-CA" sz="1800" u="none" strike="noStrike" cap="none" normalizeH="0" baseline="0" dirty="0" err="1" smtClean="0">
                          <a:ln>
                            <a:noFill/>
                          </a:ln>
                          <a:effectLst/>
                        </a:rPr>
                        <a:t>Témiscamingue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203</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48,8</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41,9-55,6</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rPr>
                        <a:t>Saguenay-Lac Saint-Jean</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107</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22,4</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t>14,5-30,3</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bl>
          </a:graphicData>
        </a:graphic>
      </p:graphicFrame>
      <p:sp>
        <p:nvSpPr>
          <p:cNvPr id="6" name="Text Box 33"/>
          <p:cNvSpPr txBox="1">
            <a:spLocks noChangeArrowheads="1"/>
          </p:cNvSpPr>
          <p:nvPr>
            <p:custDataLst>
              <p:tags r:id="rId1"/>
            </p:custDataLst>
          </p:nvPr>
        </p:nvSpPr>
        <p:spPr bwMode="auto">
          <a:xfrm>
            <a:off x="323528" y="6211669"/>
            <a:ext cx="6891678" cy="584775"/>
          </a:xfrm>
          <a:prstGeom prst="rect">
            <a:avLst/>
          </a:prstGeom>
          <a:noFill/>
          <a:ln w="9525">
            <a:noFill/>
            <a:miter lim="800000"/>
            <a:headEnd/>
            <a:tailEnd/>
          </a:ln>
        </p:spPr>
        <p:txBody>
          <a:bodyPr wrap="square">
            <a:spAutoFit/>
          </a:bodyPr>
          <a:lstStyle/>
          <a:p>
            <a:pPr marL="171450" lvl="0" indent="-171450">
              <a:spcBef>
                <a:spcPct val="50000"/>
              </a:spcBef>
            </a:pPr>
            <a:r>
              <a:rPr lang="fr-CA" dirty="0" smtClean="0">
                <a:solidFill>
                  <a:schemeClr val="bg1"/>
                </a:solidFill>
                <a:latin typeface="Helvetica" pitchFamily="34" charset="0"/>
              </a:rPr>
              <a:t>	</a:t>
            </a:r>
            <a:r>
              <a:rPr lang="fr-CA" sz="1400" dirty="0" smtClean="0">
                <a:solidFill>
                  <a:schemeClr val="tx1">
                    <a:lumMod val="65000"/>
                    <a:lumOff val="35000"/>
                  </a:schemeClr>
                </a:solidFill>
                <a:latin typeface="HelveticaNeueLT Std" pitchFamily="34" charset="0"/>
              </a:rPr>
              <a:t>* Prévalences brutes; consulter le rapport pour les prévalences ajustées pour l’âge et le sexe. IC95%: Intervalle de confiance à 95 %</a:t>
            </a:r>
            <a:endParaRPr lang="fr-FR" sz="1400" dirty="0">
              <a:solidFill>
                <a:schemeClr val="tx1">
                  <a:lumMod val="65000"/>
                  <a:lumOff val="35000"/>
                </a:schemeClr>
              </a:solidFill>
              <a:latin typeface="HelveticaNeueLT St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8A7742FD-3BAC-4C93-B6A7-458878DF32B9}" type="slidenum">
              <a:rPr lang="fr-CA" sz="1400" b="1">
                <a:latin typeface="HelveticaNeueLT Std Lt" pitchFamily="34" charset="0"/>
              </a:rPr>
              <a:pPr algn="r"/>
              <a:t>15</a:t>
            </a:fld>
            <a:endParaRPr lang="fr-CA" sz="1400" b="1" dirty="0">
              <a:latin typeface="HelveticaNeueLT Std Lt" pitchFamily="34" charset="0"/>
            </a:endParaRPr>
          </a:p>
        </p:txBody>
      </p:sp>
      <p:sp>
        <p:nvSpPr>
          <p:cNvPr id="13315" name="Rectangle 2"/>
          <p:cNvSpPr>
            <a:spLocks noGrp="1" noChangeArrowheads="1"/>
          </p:cNvSpPr>
          <p:nvPr>
            <p:ph type="title" idx="4294967295"/>
            <p:custDataLst>
              <p:tags r:id="rId2"/>
            </p:custDataLst>
          </p:nvPr>
        </p:nvSpPr>
        <p:spPr>
          <a:xfrm>
            <a:off x="467544" y="274638"/>
            <a:ext cx="7762056" cy="1143000"/>
          </a:xfrm>
        </p:spPr>
        <p:txBody>
          <a:bodyPr/>
          <a:lstStyle/>
          <a:p>
            <a:pPr eaLnBrk="1" hangingPunct="1"/>
            <a:r>
              <a:rPr lang="fr-CA" sz="3200" dirty="0" smtClean="0"/>
              <a:t>Incidence VIH et VHC </a:t>
            </a:r>
            <a:r>
              <a:rPr lang="fr-CA" sz="2800" dirty="0" smtClean="0"/>
              <a:t>(par 100 PA)</a:t>
            </a:r>
            <a:r>
              <a:rPr lang="fr-CA" sz="3200" dirty="0" smtClean="0"/>
              <a:t/>
            </a:r>
            <a:br>
              <a:rPr lang="fr-CA" sz="3200" dirty="0" smtClean="0"/>
            </a:br>
            <a:r>
              <a:rPr lang="fr-CA" sz="3200" dirty="0" smtClean="0"/>
              <a:t>Variations régionales</a:t>
            </a:r>
            <a:endParaRPr lang="fr-FR" sz="2400" dirty="0" smtClean="0"/>
          </a:p>
        </p:txBody>
      </p:sp>
      <p:sp>
        <p:nvSpPr>
          <p:cNvPr id="13346" name="Text Box 33"/>
          <p:cNvSpPr txBox="1">
            <a:spLocks noChangeArrowheads="1"/>
          </p:cNvSpPr>
          <p:nvPr>
            <p:custDataLst>
              <p:tags r:id="rId3"/>
            </p:custDataLst>
          </p:nvPr>
        </p:nvSpPr>
        <p:spPr bwMode="auto">
          <a:xfrm>
            <a:off x="285720" y="5214950"/>
            <a:ext cx="8391555" cy="630942"/>
          </a:xfrm>
          <a:prstGeom prst="rect">
            <a:avLst/>
          </a:prstGeom>
          <a:noFill/>
          <a:ln w="9525">
            <a:noFill/>
            <a:miter lim="800000"/>
            <a:headEnd/>
            <a:tailEnd/>
          </a:ln>
        </p:spPr>
        <p:txBody>
          <a:bodyPr wrap="square">
            <a:spAutoFit/>
          </a:bodyPr>
          <a:lstStyle/>
          <a:p>
            <a:pPr marL="171450" indent="-171450">
              <a:spcBef>
                <a:spcPct val="50000"/>
              </a:spcBef>
            </a:pPr>
            <a:r>
              <a:rPr lang="fr-CA" sz="1400" dirty="0" smtClean="0">
                <a:solidFill>
                  <a:schemeClr val="tx1">
                    <a:lumMod val="65000"/>
                    <a:lumOff val="35000"/>
                  </a:schemeClr>
                </a:solidFill>
                <a:latin typeface="HelveticaNeueLT Std" pitchFamily="34" charset="0"/>
              </a:rPr>
              <a:t>*Abitibi-</a:t>
            </a:r>
            <a:r>
              <a:rPr lang="fr-CA" sz="1400" dirty="0" err="1" smtClean="0">
                <a:solidFill>
                  <a:schemeClr val="tx1">
                    <a:lumMod val="65000"/>
                    <a:lumOff val="35000"/>
                  </a:schemeClr>
                </a:solidFill>
                <a:latin typeface="HelveticaNeueLT Std" pitchFamily="34" charset="0"/>
              </a:rPr>
              <a:t>Témiscamingue</a:t>
            </a:r>
            <a:r>
              <a:rPr lang="fr-CA" sz="1400" dirty="0">
                <a:solidFill>
                  <a:schemeClr val="tx1">
                    <a:lumMod val="65000"/>
                    <a:lumOff val="35000"/>
                  </a:schemeClr>
                </a:solidFill>
                <a:latin typeface="HelveticaNeueLT Std" pitchFamily="34" charset="0"/>
              </a:rPr>
              <a:t>, Montérégie, Saguenay-Lac </a:t>
            </a:r>
            <a:r>
              <a:rPr lang="fr-CA" sz="1400" dirty="0" smtClean="0">
                <a:solidFill>
                  <a:schemeClr val="tx1">
                    <a:lumMod val="65000"/>
                    <a:lumOff val="35000"/>
                  </a:schemeClr>
                </a:solidFill>
                <a:latin typeface="HelveticaNeueLT Std" pitchFamily="34" charset="0"/>
              </a:rPr>
              <a:t>Saint-Jean</a:t>
            </a:r>
            <a:r>
              <a:rPr lang="fr-CA" sz="1400" dirty="0">
                <a:solidFill>
                  <a:schemeClr val="tx1">
                    <a:lumMod val="65000"/>
                    <a:lumOff val="35000"/>
                  </a:schemeClr>
                </a:solidFill>
                <a:latin typeface="HelveticaNeueLT Std" pitchFamily="34" charset="0"/>
              </a:rPr>
              <a:t>, </a:t>
            </a:r>
            <a:r>
              <a:rPr lang="fr-CA" sz="1400" dirty="0" smtClean="0">
                <a:solidFill>
                  <a:schemeClr val="tx1">
                    <a:lumMod val="65000"/>
                    <a:lumOff val="35000"/>
                  </a:schemeClr>
                </a:solidFill>
                <a:latin typeface="HelveticaNeueLT Std" pitchFamily="34" charset="0"/>
              </a:rPr>
              <a:t>Estrie, Mauricie et Centre-du-Québec</a:t>
            </a:r>
          </a:p>
          <a:p>
            <a:pPr marL="171450" lvl="0" indent="-171450">
              <a:spcBef>
                <a:spcPct val="50000"/>
              </a:spcBef>
              <a:buFont typeface="Arial" pitchFamily="34" charset="0"/>
              <a:buChar char="•"/>
            </a:pPr>
            <a:r>
              <a:rPr lang="fr-CA" sz="1400" dirty="0" smtClean="0">
                <a:solidFill>
                  <a:schemeClr val="tx1">
                    <a:lumMod val="65000"/>
                    <a:lumOff val="35000"/>
                  </a:schemeClr>
                </a:solidFill>
                <a:latin typeface="HelveticaNeueLT Std" pitchFamily="34" charset="0"/>
              </a:rPr>
              <a:t>IC95%: Intervalle de confiance à 95 %</a:t>
            </a:r>
            <a:endParaRPr lang="fr-FR" sz="1400" dirty="0">
              <a:solidFill>
                <a:schemeClr val="tx1">
                  <a:lumMod val="65000"/>
                  <a:lumOff val="35000"/>
                </a:schemeClr>
              </a:solidFill>
              <a:latin typeface="HelveticaNeueLT Std" pitchFamily="34" charset="0"/>
            </a:endParaRPr>
          </a:p>
        </p:txBody>
      </p:sp>
      <p:graphicFrame>
        <p:nvGraphicFramePr>
          <p:cNvPr id="6" name="Group 165"/>
          <p:cNvGraphicFramePr>
            <a:graphicFrameLocks/>
          </p:cNvGraphicFramePr>
          <p:nvPr>
            <p:custDataLst>
              <p:tags r:id="rId4"/>
            </p:custDataLst>
          </p:nvPr>
        </p:nvGraphicFramePr>
        <p:xfrm>
          <a:off x="539552" y="1844824"/>
          <a:ext cx="7500990" cy="3143273"/>
        </p:xfrm>
        <a:graphic>
          <a:graphicData uri="http://schemas.openxmlformats.org/drawingml/2006/table">
            <a:tbl>
              <a:tblPr firstRow="1">
                <a:tableStyleId>{8FD4443E-F989-4FC4-A0C8-D5A2AF1F390B}</a:tableStyleId>
              </a:tblPr>
              <a:tblGrid>
                <a:gridCol w="2500330"/>
                <a:gridCol w="2497436"/>
                <a:gridCol w="2503224"/>
              </a:tblGrid>
              <a:tr h="6463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VIH [IC95%]</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(1995-2014)</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VHC [IC 95%]</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(1997-2014)</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521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Réseau</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2,2 [1,9-2,4]</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22,1 [20,2-24,0]</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smtClean="0">
                          <a:ln>
                            <a:noFill/>
                          </a:ln>
                          <a:effectLst/>
                        </a:rPr>
                        <a:t>Montréal</a:t>
                      </a:r>
                      <a:endParaRPr kumimoji="0" lang="fr-FR" sz="1800" b="0" i="0" u="none" strike="noStrike" cap="none" normalizeH="0" baseline="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2,4 [2,0-2,8]</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23,6 [20,8-26,4]</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Ville de Québec</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2,0 [1,6-2,4]</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26,1 [22,0-30,3]</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smtClean="0">
                          <a:ln>
                            <a:noFill/>
                          </a:ln>
                          <a:effectLst/>
                        </a:rPr>
                        <a:t>Ottawa/Outaouais</a:t>
                      </a:r>
                      <a:endParaRPr kumimoji="0" lang="fr-FR" sz="1800" b="0" i="0" u="none" strike="noStrike" cap="none" normalizeH="0" baseline="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2,5 [1,8-3,2]</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19,0 [14,3-23,7]</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smtClean="0">
                          <a:ln>
                            <a:noFill/>
                          </a:ln>
                          <a:effectLst/>
                        </a:rPr>
                        <a:t>Semi-urbains*</a:t>
                      </a:r>
                      <a:endParaRPr kumimoji="0" lang="fr-FR" sz="1800" b="0" i="0" u="none" strike="noStrike" cap="none" normalizeH="0" baseline="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1,2 [0,7-1,8]</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rPr>
                        <a:t>13,0 [9,2-16,9]</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827584" y="260648"/>
            <a:ext cx="7704856"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fontAlgn="base">
              <a:spcAft>
                <a:spcPct val="0"/>
              </a:spcAft>
            </a:pPr>
            <a:r>
              <a:rPr lang="fr-CA" sz="3200" dirty="0">
                <a:solidFill>
                  <a:schemeClr val="tx1">
                    <a:lumMod val="65000"/>
                    <a:lumOff val="35000"/>
                  </a:schemeClr>
                </a:solidFill>
                <a:latin typeface="Raleway" pitchFamily="34" charset="0"/>
                <a:ea typeface="+mj-ea"/>
                <a:cs typeface="+mj-cs"/>
              </a:rPr>
              <a:t>Tendance de l’incidence du </a:t>
            </a:r>
            <a:r>
              <a:rPr lang="fr-CA" sz="3200" dirty="0" smtClean="0">
                <a:solidFill>
                  <a:schemeClr val="tx1">
                    <a:lumMod val="65000"/>
                    <a:lumOff val="35000"/>
                  </a:schemeClr>
                </a:solidFill>
                <a:latin typeface="Raleway" pitchFamily="34" charset="0"/>
                <a:ea typeface="+mj-ea"/>
                <a:cs typeface="+mj-cs"/>
              </a:rPr>
              <a:t>VIH </a:t>
            </a:r>
          </a:p>
        </p:txBody>
      </p:sp>
      <p:sp>
        <p:nvSpPr>
          <p:cNvPr id="14" name="Text Box 10"/>
          <p:cNvSpPr txBox="1">
            <a:spLocks noChangeArrowheads="1"/>
          </p:cNvSpPr>
          <p:nvPr/>
        </p:nvSpPr>
        <p:spPr bwMode="auto">
          <a:xfrm>
            <a:off x="1000100" y="6215082"/>
            <a:ext cx="564360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Test par </a:t>
            </a:r>
            <a:r>
              <a:rPr lang="fr-CA" sz="1400" dirty="0" err="1" smtClean="0">
                <a:solidFill>
                  <a:schemeClr val="tx1">
                    <a:lumMod val="65000"/>
                    <a:lumOff val="35000"/>
                  </a:schemeClr>
                </a:solidFill>
                <a:latin typeface="HelveticaNeueLT Std" pitchFamily="34" charset="0"/>
              </a:rPr>
              <a:t>bootstrap</a:t>
            </a:r>
            <a:r>
              <a:rPr lang="fr-CA" sz="1400" dirty="0" smtClean="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Les valeurs-p sont celles des tests faits sur l’ensemble de la période.</a:t>
            </a:r>
          </a:p>
        </p:txBody>
      </p:sp>
      <p:sp>
        <p:nvSpPr>
          <p:cNvPr id="5" name="Espace réservé du numéro de diapositive 4"/>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16</a:t>
            </a:fld>
            <a:endParaRPr lang="fr-CA" sz="1400" b="1" dirty="0">
              <a:solidFill>
                <a:schemeClr val="tx1"/>
              </a:solidFill>
              <a:latin typeface="HelveticaNeueLT Std Lt"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179512" y="1484784"/>
            <a:ext cx="9144322" cy="48752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Tendance de l’incidence du VHC </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17</a:t>
            </a:fld>
            <a:endParaRPr lang="fr-CA"/>
          </a:p>
        </p:txBody>
      </p:sp>
      <p:pic>
        <p:nvPicPr>
          <p:cNvPr id="25602" name="Picture 2"/>
          <p:cNvPicPr>
            <a:picLocks noGrp="1" noChangeAspect="1" noChangeArrowheads="1"/>
          </p:cNvPicPr>
          <p:nvPr>
            <p:ph idx="1"/>
          </p:nvPr>
        </p:nvPicPr>
        <p:blipFill>
          <a:blip r:embed="rId2" cstate="print"/>
          <a:srcRect t="3438" b="2017"/>
          <a:stretch>
            <a:fillRect/>
          </a:stretch>
        </p:blipFill>
        <p:spPr bwMode="auto">
          <a:xfrm>
            <a:off x="107504" y="2060848"/>
            <a:ext cx="9036496" cy="3960440"/>
          </a:xfrm>
          <a:prstGeom prst="rect">
            <a:avLst/>
          </a:prstGeom>
          <a:noFill/>
          <a:ln w="9525">
            <a:noFill/>
            <a:miter lim="800000"/>
            <a:headEnd/>
            <a:tailEnd/>
          </a:ln>
          <a:effectLst/>
        </p:spPr>
      </p:pic>
      <p:sp>
        <p:nvSpPr>
          <p:cNvPr id="6" name="Text Box 10"/>
          <p:cNvSpPr txBox="1">
            <a:spLocks noChangeArrowheads="1"/>
          </p:cNvSpPr>
          <p:nvPr/>
        </p:nvSpPr>
        <p:spPr bwMode="auto">
          <a:xfrm>
            <a:off x="1000100" y="6215082"/>
            <a:ext cx="564360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Test par </a:t>
            </a:r>
            <a:r>
              <a:rPr lang="fr-CA" sz="1400" dirty="0" err="1" smtClean="0">
                <a:solidFill>
                  <a:schemeClr val="tx1">
                    <a:lumMod val="65000"/>
                    <a:lumOff val="35000"/>
                  </a:schemeClr>
                </a:solidFill>
                <a:latin typeface="HelveticaNeueLT Std" pitchFamily="34" charset="0"/>
              </a:rPr>
              <a:t>bootstrap</a:t>
            </a:r>
            <a:r>
              <a:rPr lang="fr-CA" sz="1400" dirty="0" smtClean="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La valeur-p est celle du test fait sur l’ensemble de la période.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Facteurs de risque de l’incidence du VIH</a:t>
            </a:r>
            <a:endParaRPr lang="fr-FR" dirty="0"/>
          </a:p>
        </p:txBody>
      </p:sp>
      <p:graphicFrame>
        <p:nvGraphicFramePr>
          <p:cNvPr id="5" name="Espace réservé du contenu 4"/>
          <p:cNvGraphicFramePr>
            <a:graphicFrameLocks noGrp="1"/>
          </p:cNvGraphicFramePr>
          <p:nvPr>
            <p:ph idx="1"/>
          </p:nvPr>
        </p:nvGraphicFramePr>
        <p:xfrm>
          <a:off x="611561" y="1718003"/>
          <a:ext cx="7103711" cy="3854138"/>
        </p:xfrm>
        <a:graphic>
          <a:graphicData uri="http://schemas.openxmlformats.org/drawingml/2006/table">
            <a:tbl>
              <a:tblPr firstRow="1">
                <a:tableStyleId>{8FD4443E-F989-4FC4-A0C8-D5A2AF1F390B}</a:tableStyleId>
              </a:tblPr>
              <a:tblGrid>
                <a:gridCol w="2826008"/>
                <a:gridCol w="987401"/>
                <a:gridCol w="1206393"/>
                <a:gridCol w="1097283"/>
                <a:gridCol w="986626"/>
              </a:tblGrid>
              <a:tr h="254952">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Facteurs de risque</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RT</a:t>
                      </a:r>
                      <a:r>
                        <a:rPr lang="fr-CA" sz="1200" baseline="30000" dirty="0"/>
                        <a:t>1</a:t>
                      </a:r>
                      <a:r>
                        <a:rPr lang="fr-CA" sz="1200" dirty="0"/>
                        <a:t> brut</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RT ajusté</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IC 95 %</a:t>
                      </a:r>
                      <a:r>
                        <a:rPr lang="fr-CA" sz="1200" baseline="30000" dirty="0"/>
                        <a:t>2</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Valeur-p</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470779">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S’injecter avec des seringues déjà utilisées par quelqu’un d’autre</a:t>
                      </a:r>
                      <a:r>
                        <a:rPr lang="fr-CA" sz="1200" baseline="30000" dirty="0"/>
                        <a:t>3,4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2,52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2,33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1,85 </a:t>
                      </a:r>
                      <a:r>
                        <a:rPr lang="fr-CA" sz="1200" dirty="0"/>
                        <a:t>– </a:t>
                      </a:r>
                      <a:r>
                        <a:rPr lang="fr-CA" sz="1200" dirty="0" smtClean="0"/>
                        <a:t>2,94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t>&lt; 0,001</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333204">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Cocaïne comme drogue injectée le plus souvent</a:t>
                      </a:r>
                      <a:r>
                        <a:rPr lang="fr-CA" sz="1200" baseline="30000" dirty="0"/>
                        <a:t>3,4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2,27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1,91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1,41 </a:t>
                      </a:r>
                      <a:r>
                        <a:rPr lang="fr-CA" sz="1200" dirty="0"/>
                        <a:t>– </a:t>
                      </a:r>
                      <a:r>
                        <a:rPr lang="fr-CA" sz="1200" dirty="0" smtClean="0"/>
                        <a:t>2,59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&lt; 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240439">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Sexe masculin</a:t>
                      </a:r>
                      <a:r>
                        <a:rPr lang="fr-CA" sz="1200" baseline="30000" dirty="0"/>
                        <a:t>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1,07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1,31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0,97 </a:t>
                      </a:r>
                      <a:r>
                        <a:rPr lang="fr-CA" sz="1200" dirty="0"/>
                        <a:t>– </a:t>
                      </a:r>
                      <a:r>
                        <a:rPr lang="fr-CA" sz="1200" dirty="0" smtClean="0"/>
                        <a:t>1,78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0,081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416506">
                <a:tc>
                  <a:txBody>
                    <a:bodyPr/>
                    <a:lstStyle/>
                    <a:p>
                      <a:pPr algn="r">
                        <a:lnSpc>
                          <a:spcPts val="12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S’injecter au moins </a:t>
                      </a:r>
                      <a:r>
                        <a:rPr lang="fr-CA" sz="1200" dirty="0" smtClean="0"/>
                        <a:t>une </a:t>
                      </a:r>
                      <a:r>
                        <a:rPr lang="fr-CA" sz="1200" dirty="0"/>
                        <a:t>fois par jour </a:t>
                      </a:r>
                      <a:r>
                        <a:rPr lang="fr-CA" sz="1200" dirty="0" smtClean="0"/>
                        <a:t>(</a:t>
                      </a:r>
                      <a:r>
                        <a:rPr lang="fr-CA" sz="1200" dirty="0"/>
                        <a:t>1995-2002)</a:t>
                      </a:r>
                      <a:r>
                        <a:rPr lang="fr-CA" sz="1200" baseline="30000" dirty="0"/>
                        <a:t>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1,41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1,49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1,09 – </a:t>
                      </a:r>
                      <a:r>
                        <a:rPr lang="fr-CA" sz="1200" dirty="0" smtClean="0"/>
                        <a:t>2,02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0,012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324181">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a:t>
                      </a:r>
                      <a:r>
                        <a:rPr lang="fr-CA" sz="1200" dirty="0" smtClean="0"/>
                        <a:t>2003-2014)</a:t>
                      </a:r>
                      <a:r>
                        <a:rPr lang="fr-CA" sz="1200" baseline="30000" dirty="0" smtClean="0"/>
                        <a:t>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0,99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1,09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0,74 </a:t>
                      </a:r>
                      <a:r>
                        <a:rPr lang="fr-CA" sz="1200" dirty="0"/>
                        <a:t>– </a:t>
                      </a:r>
                      <a:r>
                        <a:rPr lang="fr-CA" sz="1200" dirty="0" smtClean="0"/>
                        <a:t>1,60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0,678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r>
              <a:tr h="215384">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t>Âge 25 ans et plus (1995-2002)</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2,60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2,43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1,59 – 3,72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&lt; 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341536">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a:t>
                      </a:r>
                      <a:r>
                        <a:rPr lang="fr-CA" sz="1200" dirty="0" smtClean="0"/>
                        <a:t>2003-2014)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0,74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0,76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0,46 – </a:t>
                      </a:r>
                      <a:r>
                        <a:rPr lang="fr-CA" sz="1200" dirty="0" smtClean="0"/>
                        <a:t>1,26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0,286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r>
              <a:tr h="166603">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t>Prostitution (1995-2002)</a:t>
                      </a:r>
                      <a:r>
                        <a:rPr lang="fr-CA" sz="1200" baseline="30000"/>
                        <a:t>3,6</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1,38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1,40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0,96– 2,03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0,083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340842">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a:t>
                      </a:r>
                      <a:r>
                        <a:rPr lang="fr-CA" sz="1200" dirty="0" smtClean="0"/>
                        <a:t>2003-2014)</a:t>
                      </a:r>
                      <a:r>
                        <a:rPr lang="fr-CA" sz="1200" baseline="30000" dirty="0" smtClean="0"/>
                        <a:t>3,6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2,42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2,19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1,43 – </a:t>
                      </a:r>
                      <a:r>
                        <a:rPr lang="fr-CA" sz="1200" dirty="0" smtClean="0"/>
                        <a:t>3,37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&lt; 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r>
              <a:tr h="166603">
                <a:tc>
                  <a:txBody>
                    <a:bodyPr/>
                    <a:lstStyle/>
                    <a:p>
                      <a:pP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t>Aussi dans le modèle :</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CA" sz="1200" dirty="0">
                        <a:solidFill>
                          <a:schemeClr val="tx1">
                            <a:lumMod val="65000"/>
                            <a:lumOff val="35000"/>
                          </a:schemeClr>
                        </a:solidFill>
                        <a:latin typeface="HelveticaNeueLT Std" pitchFamily="34" charset="0"/>
                        <a:ea typeface="Times New Roman"/>
                        <a:cs typeface="Arial"/>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CA" sz="1200" dirty="0">
                        <a:solidFill>
                          <a:schemeClr val="tx1">
                            <a:lumMod val="65000"/>
                            <a:lumOff val="35000"/>
                          </a:schemeClr>
                        </a:solidFill>
                        <a:latin typeface="HelveticaNeueLT Std" pitchFamily="34" charset="0"/>
                        <a:ea typeface="Times New Roman"/>
                        <a:cs typeface="Arial"/>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CA" sz="1200" dirty="0">
                        <a:solidFill>
                          <a:schemeClr val="tx1">
                            <a:lumMod val="65000"/>
                            <a:lumOff val="35000"/>
                          </a:schemeClr>
                        </a:solidFill>
                        <a:latin typeface="HelveticaNeueLT Std" pitchFamily="34" charset="0"/>
                        <a:ea typeface="Times New Roman"/>
                        <a:cs typeface="Arial"/>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CA" sz="1200" dirty="0">
                        <a:solidFill>
                          <a:schemeClr val="tx1">
                            <a:lumMod val="65000"/>
                            <a:lumOff val="35000"/>
                          </a:schemeClr>
                        </a:solidFill>
                        <a:latin typeface="HelveticaNeueLT Std" pitchFamily="34" charset="0"/>
                        <a:ea typeface="Times New Roman"/>
                        <a:cs typeface="Arial"/>
                      </a:endParaRPr>
                    </a:p>
                  </a:txBody>
                  <a:tcPr marL="68580" marR="68580" marT="0" marB="0" anchor="ctr"/>
                </a:tc>
              </a:tr>
              <a:tr h="416506">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Région de recrutement urbaine </a:t>
                      </a:r>
                      <a:endParaRPr lang="fr-FR" sz="1200" dirty="0"/>
                    </a:p>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(1995-2002)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2,57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2,60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1,15– 5,88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0,022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166603">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t>(</a:t>
                      </a:r>
                      <a:r>
                        <a:rPr lang="fr-CA" sz="1200" dirty="0" smtClean="0"/>
                        <a:t>2003-2014)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1,11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1,27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0,71– 2,27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t>0,425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bl>
          </a:graphicData>
        </a:graphic>
      </p:graphicFrame>
      <p:sp>
        <p:nvSpPr>
          <p:cNvPr id="4" name="Espace réservé du numéro de diapositive 3"/>
          <p:cNvSpPr>
            <a:spLocks noGrp="1"/>
          </p:cNvSpPr>
          <p:nvPr>
            <p:ph type="sldNum" sz="quarter" idx="12"/>
          </p:nvPr>
        </p:nvSpPr>
        <p:spPr>
          <a:xfrm>
            <a:off x="0" y="6492875"/>
            <a:ext cx="442392" cy="365125"/>
          </a:xfrm>
        </p:spPr>
        <p:txBody>
          <a:bodyPr/>
          <a:lstStyle/>
          <a:p>
            <a:pPr>
              <a:defRPr/>
            </a:pPr>
            <a:fld id="{08763B0D-2EF7-4B88-BF2F-BBB0F80E0F0D}" type="slidenum">
              <a:rPr lang="fr-CA" sz="1400" b="1" smtClean="0">
                <a:solidFill>
                  <a:schemeClr val="tx1"/>
                </a:solidFill>
                <a:latin typeface="HelveticaNeueLT Std Lt" pitchFamily="34" charset="0"/>
              </a:rPr>
              <a:pPr>
                <a:defRPr/>
              </a:pPr>
              <a:t>18</a:t>
            </a:fld>
            <a:endParaRPr lang="fr-CA" sz="1400" b="1" dirty="0">
              <a:solidFill>
                <a:schemeClr val="tx1"/>
              </a:solidFill>
              <a:latin typeface="HelveticaNeueLT Std Lt" pitchFamily="34" charset="0"/>
            </a:endParaRPr>
          </a:p>
        </p:txBody>
      </p:sp>
      <p:sp>
        <p:nvSpPr>
          <p:cNvPr id="6" name="ZoneTexte 5"/>
          <p:cNvSpPr txBox="1"/>
          <p:nvPr/>
        </p:nvSpPr>
        <p:spPr>
          <a:xfrm>
            <a:off x="642910" y="5643578"/>
            <a:ext cx="6197530" cy="1107996"/>
          </a:xfrm>
          <a:prstGeom prst="rect">
            <a:avLst/>
          </a:prstGeom>
          <a:noFill/>
        </p:spPr>
        <p:txBody>
          <a:bodyPr wrap="square" rtlCol="0">
            <a:spAutoFit/>
          </a:bodyPr>
          <a:lstStyle/>
          <a:p>
            <a:r>
              <a:rPr lang="fr-CA" sz="1100" baseline="30000" dirty="0" smtClean="0">
                <a:solidFill>
                  <a:schemeClr val="tx1">
                    <a:lumMod val="65000"/>
                    <a:lumOff val="35000"/>
                  </a:schemeClr>
                </a:solidFill>
                <a:latin typeface="HelveticaNeueLT Std" pitchFamily="34" charset="0"/>
              </a:rPr>
              <a:t>1.</a:t>
            </a:r>
            <a:r>
              <a:rPr lang="fr-CA" sz="1100" dirty="0" smtClean="0">
                <a:solidFill>
                  <a:schemeClr val="tx1">
                    <a:lumMod val="65000"/>
                    <a:lumOff val="35000"/>
                  </a:schemeClr>
                </a:solidFill>
                <a:latin typeface="HelveticaNeueLT Std" pitchFamily="34" charset="0"/>
              </a:rPr>
              <a:t>Rapport de taux obtenu par le modèle de Cox.</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2.</a:t>
            </a:r>
            <a:r>
              <a:rPr lang="fr-CA" sz="1100" dirty="0" smtClean="0">
                <a:solidFill>
                  <a:schemeClr val="tx1">
                    <a:lumMod val="65000"/>
                    <a:lumOff val="35000"/>
                  </a:schemeClr>
                </a:solidFill>
                <a:latin typeface="HelveticaNeueLT Std" pitchFamily="34" charset="0"/>
              </a:rPr>
              <a:t>Intervalle de confiance à 95 %. </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3.</a:t>
            </a:r>
            <a:r>
              <a:rPr lang="fr-CA" sz="1100" dirty="0" smtClean="0">
                <a:solidFill>
                  <a:schemeClr val="tx1">
                    <a:lumMod val="65000"/>
                    <a:lumOff val="35000"/>
                  </a:schemeClr>
                </a:solidFill>
                <a:latin typeface="HelveticaNeueLT Std" pitchFamily="34" charset="0"/>
              </a:rPr>
              <a:t>Au cours des six derniers mois.</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4.</a:t>
            </a:r>
            <a:r>
              <a:rPr lang="fr-CA" sz="1100" dirty="0" smtClean="0">
                <a:solidFill>
                  <a:schemeClr val="tx1">
                    <a:lumMod val="65000"/>
                    <a:lumOff val="35000"/>
                  </a:schemeClr>
                </a:solidFill>
                <a:latin typeface="HelveticaNeueLT Std" pitchFamily="34" charset="0"/>
              </a:rPr>
              <a:t>Sur l’ensemble des deux périodes (1995-2002 et 2003-2014).</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5.</a:t>
            </a:r>
            <a:r>
              <a:rPr lang="fr-CA" sz="1100" dirty="0" smtClean="0">
                <a:solidFill>
                  <a:schemeClr val="tx1">
                    <a:lumMod val="65000"/>
                    <a:lumOff val="35000"/>
                  </a:schemeClr>
                </a:solidFill>
                <a:latin typeface="HelveticaNeueLT Std" pitchFamily="34" charset="0"/>
              </a:rPr>
              <a:t>Au cours du dernier mois.</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6.</a:t>
            </a:r>
            <a:r>
              <a:rPr lang="fr-CA" sz="1100" dirty="0" smtClean="0">
                <a:solidFill>
                  <a:schemeClr val="tx1">
                    <a:lumMod val="65000"/>
                    <a:lumOff val="35000"/>
                  </a:schemeClr>
                </a:solidFill>
                <a:latin typeface="HelveticaNeueLT Std" pitchFamily="34" charset="0"/>
              </a:rPr>
              <a:t>On inclut ici les faveurs sexuelles en échange d’argent, de drogues ou d’autres choses</a:t>
            </a:r>
            <a:r>
              <a:rPr lang="fr-CA" sz="1100" dirty="0" smtClean="0">
                <a:solidFill>
                  <a:schemeClr val="tx1">
                    <a:lumMod val="65000"/>
                    <a:lumOff val="35000"/>
                  </a:schemeClr>
                </a:solidFill>
              </a:rPr>
              <a:t>.</a:t>
            </a:r>
            <a:endParaRPr lang="fr-FR" sz="1100" dirty="0" smtClean="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27F60604-E4FF-4353-AF7F-F316673969A8}" type="slidenum">
              <a:rPr lang="fr-CA" sz="1400" b="1">
                <a:latin typeface="HelveticaNeueLT Std Lt" pitchFamily="34" charset="0"/>
              </a:rPr>
              <a:pPr algn="r"/>
              <a:t>19</a:t>
            </a:fld>
            <a:endParaRPr lang="fr-CA" sz="1400" b="1" dirty="0">
              <a:latin typeface="HelveticaNeueLT Std Lt" pitchFamily="34" charset="0"/>
            </a:endParaRPr>
          </a:p>
        </p:txBody>
      </p:sp>
      <p:sp>
        <p:nvSpPr>
          <p:cNvPr id="15363" name="Rectangle 2"/>
          <p:cNvSpPr>
            <a:spLocks noGrp="1" noChangeArrowheads="1"/>
          </p:cNvSpPr>
          <p:nvPr>
            <p:ph type="title" idx="4294967295"/>
            <p:custDataLst>
              <p:tags r:id="rId2"/>
            </p:custDataLst>
          </p:nvPr>
        </p:nvSpPr>
        <p:spPr>
          <a:xfrm>
            <a:off x="251520" y="142852"/>
            <a:ext cx="8120924" cy="1143000"/>
          </a:xfrm>
        </p:spPr>
        <p:txBody>
          <a:bodyPr/>
          <a:lstStyle/>
          <a:p>
            <a:pPr eaLnBrk="1" hangingPunct="1"/>
            <a:r>
              <a:rPr lang="fr-CA" sz="3200" dirty="0" smtClean="0"/>
              <a:t>Dépistage et prise en charge VIH/VHC</a:t>
            </a:r>
            <a:br>
              <a:rPr lang="fr-CA" sz="3200" dirty="0" smtClean="0"/>
            </a:br>
            <a:r>
              <a:rPr lang="fr-CA" sz="3200" dirty="0" smtClean="0"/>
              <a:t>2003-2014</a:t>
            </a:r>
            <a:endParaRPr lang="fr-FR" sz="2800" dirty="0" smtClean="0"/>
          </a:p>
        </p:txBody>
      </p:sp>
      <p:sp>
        <p:nvSpPr>
          <p:cNvPr id="15364" name="Rectangle 3"/>
          <p:cNvSpPr>
            <a:spLocks noGrp="1" noChangeArrowheads="1"/>
          </p:cNvSpPr>
          <p:nvPr>
            <p:ph type="body" idx="4294967295"/>
            <p:custDataLst>
              <p:tags r:id="rId3"/>
            </p:custDataLst>
          </p:nvPr>
        </p:nvSpPr>
        <p:spPr>
          <a:xfrm>
            <a:off x="214282" y="1643050"/>
            <a:ext cx="7966098" cy="4572032"/>
          </a:xfrm>
        </p:spPr>
        <p:txBody>
          <a:bodyPr>
            <a:normAutofit fontScale="77500" lnSpcReduction="20000"/>
          </a:bodyPr>
          <a:lstStyle/>
          <a:p>
            <a:pPr indent="3175">
              <a:spcBef>
                <a:spcPts val="1200"/>
              </a:spcBef>
              <a:defRPr/>
            </a:pPr>
            <a:r>
              <a:rPr lang="fr-CA" sz="2200" b="1" kern="0" dirty="0" smtClean="0">
                <a:solidFill>
                  <a:schemeClr val="tx1">
                    <a:lumMod val="65000"/>
                    <a:lumOff val="35000"/>
                  </a:schemeClr>
                </a:solidFill>
              </a:rPr>
              <a:t>Dépistage</a:t>
            </a:r>
            <a:r>
              <a:rPr lang="fr-CA" sz="2200" kern="0" dirty="0" smtClean="0">
                <a:solidFill>
                  <a:schemeClr val="tx1">
                    <a:lumMod val="65000"/>
                    <a:lumOff val="35000"/>
                  </a:schemeClr>
                </a:solidFill>
              </a:rPr>
              <a:t> :</a:t>
            </a:r>
          </a:p>
          <a:p>
            <a:pPr lvl="1" defTabSz="933450">
              <a:tabLst>
                <a:tab pos="3676650" algn="l"/>
              </a:tabLst>
            </a:pPr>
            <a:r>
              <a:rPr lang="fr-CA" sz="2200" dirty="0" smtClean="0"/>
              <a:t>Jamais testés à vie	</a:t>
            </a:r>
            <a:r>
              <a:rPr lang="fr-CA" sz="2200" b="1" dirty="0" smtClean="0"/>
              <a:t>VIH :   8,8 %	VHC : 10,3 %</a:t>
            </a:r>
            <a:r>
              <a:rPr lang="fr-CA" sz="2200" dirty="0" smtClean="0"/>
              <a:t>	</a:t>
            </a:r>
          </a:p>
          <a:p>
            <a:pPr lvl="1" defTabSz="933450">
              <a:tabLst>
                <a:tab pos="3676650" algn="l"/>
              </a:tabLst>
            </a:pPr>
            <a:r>
              <a:rPr lang="fr-CA" sz="2200" dirty="0" smtClean="0"/>
              <a:t>Testés dans les 6 derniers mois* 	</a:t>
            </a:r>
            <a:r>
              <a:rPr lang="fr-CA" sz="2200" b="1" dirty="0" smtClean="0"/>
              <a:t>VIH : 54,4 %	VHC : 53,2 %</a:t>
            </a:r>
          </a:p>
          <a:p>
            <a:pPr lvl="1" defTabSz="933450">
              <a:tabLst>
                <a:tab pos="3676650" algn="l"/>
              </a:tabLst>
            </a:pPr>
            <a:r>
              <a:rPr lang="fr-CA" sz="2200" dirty="0" smtClean="0"/>
              <a:t>Ignorent qu’ils sont séropositifs**   	</a:t>
            </a:r>
            <a:r>
              <a:rPr lang="fr-CA" sz="2200" b="1" dirty="0" smtClean="0"/>
              <a:t>VIH : 18,8 %	VHC : 21,1 %</a:t>
            </a:r>
          </a:p>
          <a:p>
            <a:pPr indent="3175">
              <a:lnSpc>
                <a:spcPct val="110000"/>
              </a:lnSpc>
              <a:spcBef>
                <a:spcPts val="1200"/>
              </a:spcBef>
              <a:spcAft>
                <a:spcPts val="600"/>
              </a:spcAft>
              <a:defRPr/>
            </a:pPr>
            <a:r>
              <a:rPr lang="fr-CA" sz="2200" b="1" kern="0" dirty="0" smtClean="0">
                <a:solidFill>
                  <a:schemeClr val="tx1">
                    <a:lumMod val="65000"/>
                    <a:lumOff val="35000"/>
                  </a:schemeClr>
                </a:solidFill>
              </a:rPr>
              <a:t>Prise en charge :</a:t>
            </a:r>
          </a:p>
          <a:p>
            <a:pPr indent="3175">
              <a:lnSpc>
                <a:spcPct val="110000"/>
              </a:lnSpc>
              <a:spcBef>
                <a:spcPts val="1200"/>
              </a:spcBef>
              <a:defRPr/>
            </a:pPr>
            <a:r>
              <a:rPr lang="fr-CA" sz="2200" kern="0" dirty="0" smtClean="0">
                <a:solidFill>
                  <a:schemeClr val="tx1">
                    <a:lumMod val="65000"/>
                    <a:lumOff val="35000"/>
                  </a:schemeClr>
                </a:solidFill>
              </a:rPr>
              <a:t>Chez ceux qui se savent infectés par le VIH (incluant si anticorps contre VHC) :</a:t>
            </a:r>
          </a:p>
          <a:p>
            <a:pPr lvl="1">
              <a:defRPr/>
            </a:pPr>
            <a:r>
              <a:rPr lang="fr-CA" sz="2200" dirty="0" smtClean="0"/>
              <a:t>86,1 % avaient vu un médecin (VIH) dans les 6 derniers mois</a:t>
            </a:r>
          </a:p>
          <a:p>
            <a:pPr lvl="1">
              <a:defRPr/>
            </a:pPr>
            <a:r>
              <a:rPr lang="fr-CA" sz="2200" dirty="0" smtClean="0"/>
              <a:t>64,3 % prenaient des médicaments anti-VIH (prise actuelle)</a:t>
            </a:r>
          </a:p>
          <a:p>
            <a:pPr marL="0" lvl="2" indent="3175">
              <a:spcBef>
                <a:spcPts val="1200"/>
              </a:spcBef>
              <a:buClr>
                <a:schemeClr val="accent1"/>
              </a:buClr>
              <a:buNone/>
              <a:defRPr/>
            </a:pPr>
            <a:r>
              <a:rPr lang="fr-CA" sz="2200" kern="0" dirty="0" smtClean="0"/>
              <a:t>Chez ceux qui savent qu’ils ont des anticorps contre le VHC seulement :</a:t>
            </a:r>
          </a:p>
          <a:p>
            <a:pPr lvl="1">
              <a:defRPr/>
            </a:pPr>
            <a:r>
              <a:rPr lang="fr-CA" sz="2200" dirty="0" smtClean="0"/>
              <a:t>38,1 % avaient vu un médecin (VHC) dans les 6 derniers mois</a:t>
            </a:r>
          </a:p>
          <a:p>
            <a:pPr lvl="1">
              <a:defRPr/>
            </a:pPr>
            <a:r>
              <a:rPr lang="fr-CA" sz="2200" dirty="0" smtClean="0"/>
              <a:t>14,8 % ont déjà pris des médicaments anti-VHC </a:t>
            </a:r>
          </a:p>
        </p:txBody>
      </p:sp>
      <p:sp>
        <p:nvSpPr>
          <p:cNvPr id="6" name="ZoneTexte 5"/>
          <p:cNvSpPr txBox="1"/>
          <p:nvPr/>
        </p:nvSpPr>
        <p:spPr>
          <a:xfrm>
            <a:off x="539552" y="6237312"/>
            <a:ext cx="5110694" cy="523220"/>
          </a:xfrm>
          <a:prstGeom prst="rect">
            <a:avLst/>
          </a:prstGeom>
          <a:noFill/>
        </p:spPr>
        <p:txBody>
          <a:bodyPr wrap="square" rtlCol="0">
            <a:spAutoFit/>
          </a:bodyPr>
          <a:lstStyle/>
          <a:p>
            <a:r>
              <a:rPr lang="fr-CA" sz="1400" dirty="0" smtClean="0">
                <a:solidFill>
                  <a:schemeClr val="tx1">
                    <a:lumMod val="65000"/>
                    <a:lumOff val="35000"/>
                  </a:schemeClr>
                </a:solidFill>
              </a:rPr>
              <a:t>* Parmi les participants qui n’ont jamais reçu un résultat positif</a:t>
            </a:r>
          </a:p>
          <a:p>
            <a:r>
              <a:rPr lang="fr-CA" sz="1400" dirty="0" smtClean="0">
                <a:solidFill>
                  <a:schemeClr val="tx1">
                    <a:lumMod val="65000"/>
                    <a:lumOff val="35000"/>
                  </a:schemeClr>
                </a:solidFill>
              </a:rPr>
              <a:t>** Parmi ceux trouvés infectés par le VIH/VHC</a:t>
            </a:r>
            <a:endParaRPr lang="fr-FR" sz="1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3885532F-D04E-4E4B-8B58-8204717AA444}" type="slidenum">
              <a:rPr lang="fr-CA" sz="1400" b="1">
                <a:latin typeface="HelveticaNeueLT Std Lt" pitchFamily="34" charset="0"/>
              </a:rPr>
              <a:pPr algn="r"/>
              <a:t>2</a:t>
            </a:fld>
            <a:endParaRPr lang="fr-CA" sz="1400" b="1" dirty="0">
              <a:latin typeface="HelveticaNeueLT Std Lt" pitchFamily="34" charset="0"/>
            </a:endParaRPr>
          </a:p>
        </p:txBody>
      </p:sp>
      <p:sp>
        <p:nvSpPr>
          <p:cNvPr id="5123" name="AutoShape 3"/>
          <p:cNvSpPr>
            <a:spLocks noChangeAspect="1" noChangeArrowheads="1"/>
          </p:cNvSpPr>
          <p:nvPr>
            <p:custDataLst>
              <p:tags r:id="rId2"/>
            </p:custDataLst>
          </p:nvPr>
        </p:nvSpPr>
        <p:spPr bwMode="auto">
          <a:xfrm>
            <a:off x="1116013" y="549275"/>
            <a:ext cx="6908800" cy="6259513"/>
          </a:xfrm>
          <a:prstGeom prst="rect">
            <a:avLst/>
          </a:prstGeom>
          <a:noFill/>
          <a:ln w="9525">
            <a:noFill/>
            <a:miter lim="800000"/>
            <a:headEnd/>
            <a:tailEnd/>
          </a:ln>
        </p:spPr>
        <p:txBody>
          <a:bodyPr/>
          <a:lstStyle/>
          <a:p>
            <a:endParaRPr lang="fr-FR"/>
          </a:p>
        </p:txBody>
      </p:sp>
      <p:sp>
        <p:nvSpPr>
          <p:cNvPr id="5124" name="Rectangle 4"/>
          <p:cNvSpPr>
            <a:spLocks noChangeArrowheads="1"/>
          </p:cNvSpPr>
          <p:nvPr>
            <p:custDataLst>
              <p:tags r:id="rId3"/>
            </p:custDataLst>
          </p:nvPr>
        </p:nvSpPr>
        <p:spPr bwMode="auto">
          <a:xfrm>
            <a:off x="6343620" y="982685"/>
            <a:ext cx="32060" cy="138499"/>
          </a:xfrm>
          <a:prstGeom prst="rect">
            <a:avLst/>
          </a:prstGeom>
          <a:noFill/>
          <a:ln w="9525">
            <a:noFill/>
            <a:miter lim="800000"/>
            <a:headEnd/>
            <a:tailEnd/>
          </a:ln>
        </p:spPr>
        <p:txBody>
          <a:bodyPr wrap="none" lIns="0" tIns="0" rIns="0" bIns="0">
            <a:spAutoFit/>
          </a:bodyPr>
          <a:lstStyle/>
          <a:p>
            <a:r>
              <a:rPr lang="fr-FR" sz="900"/>
              <a:t> </a:t>
            </a:r>
            <a:endParaRPr lang="fr-FR"/>
          </a:p>
        </p:txBody>
      </p:sp>
      <p:sp>
        <p:nvSpPr>
          <p:cNvPr id="5125" name="Rectangle 5"/>
          <p:cNvSpPr>
            <a:spLocks noChangeArrowheads="1"/>
          </p:cNvSpPr>
          <p:nvPr>
            <p:custDataLst>
              <p:tags r:id="rId4"/>
            </p:custDataLst>
          </p:nvPr>
        </p:nvSpPr>
        <p:spPr bwMode="auto">
          <a:xfrm>
            <a:off x="357158" y="1154135"/>
            <a:ext cx="68930" cy="138499"/>
          </a:xfrm>
          <a:prstGeom prst="rect">
            <a:avLst/>
          </a:prstGeom>
          <a:noFill/>
          <a:ln w="9525">
            <a:noFill/>
            <a:miter lim="800000"/>
            <a:headEnd/>
            <a:tailEnd/>
          </a:ln>
        </p:spPr>
        <p:txBody>
          <a:bodyPr wrap="none" lIns="0" tIns="0" rIns="0" bIns="0">
            <a:spAutoFit/>
          </a:bodyPr>
          <a:lstStyle/>
          <a:p>
            <a:r>
              <a:rPr lang="fr-FR" sz="900">
                <a:latin typeface="Courier" pitchFamily="49" charset="0"/>
              </a:rPr>
              <a:t> </a:t>
            </a:r>
            <a:endParaRPr lang="fr-FR"/>
          </a:p>
        </p:txBody>
      </p:sp>
      <p:sp>
        <p:nvSpPr>
          <p:cNvPr id="5126" name="Rectangle 6"/>
          <p:cNvSpPr>
            <a:spLocks noChangeArrowheads="1"/>
          </p:cNvSpPr>
          <p:nvPr>
            <p:custDataLst>
              <p:tags r:id="rId5"/>
            </p:custDataLst>
          </p:nvPr>
        </p:nvSpPr>
        <p:spPr bwMode="auto">
          <a:xfrm>
            <a:off x="7983538" y="1417638"/>
            <a:ext cx="38100" cy="168275"/>
          </a:xfrm>
          <a:prstGeom prst="rect">
            <a:avLst/>
          </a:prstGeom>
          <a:noFill/>
          <a:ln w="9525">
            <a:noFill/>
            <a:miter lim="800000"/>
            <a:headEnd/>
            <a:tailEnd/>
          </a:ln>
        </p:spPr>
        <p:txBody>
          <a:bodyPr wrap="none" lIns="0" tIns="0" rIns="0" bIns="0">
            <a:spAutoFit/>
          </a:bodyPr>
          <a:lstStyle/>
          <a:p>
            <a:r>
              <a:rPr lang="fr-FR" sz="1100" b="1"/>
              <a:t> </a:t>
            </a:r>
            <a:endParaRPr lang="fr-FR"/>
          </a:p>
        </p:txBody>
      </p:sp>
      <p:sp>
        <p:nvSpPr>
          <p:cNvPr id="5127" name="Rectangle 7"/>
          <p:cNvSpPr>
            <a:spLocks noChangeArrowheads="1"/>
          </p:cNvSpPr>
          <p:nvPr>
            <p:custDataLst>
              <p:tags r:id="rId6"/>
            </p:custDataLst>
          </p:nvPr>
        </p:nvSpPr>
        <p:spPr bwMode="auto">
          <a:xfrm>
            <a:off x="1917670" y="1624035"/>
            <a:ext cx="38100" cy="168275"/>
          </a:xfrm>
          <a:prstGeom prst="rect">
            <a:avLst/>
          </a:prstGeom>
          <a:noFill/>
          <a:ln w="9525">
            <a:noFill/>
            <a:miter lim="800000"/>
            <a:headEnd/>
            <a:tailEnd/>
          </a:ln>
        </p:spPr>
        <p:txBody>
          <a:bodyPr wrap="none" lIns="0" tIns="0" rIns="0" bIns="0">
            <a:spAutoFit/>
          </a:bodyPr>
          <a:lstStyle/>
          <a:p>
            <a:r>
              <a:rPr lang="fr-FR" sz="1100" b="1"/>
              <a:t> </a:t>
            </a:r>
            <a:endParaRPr lang="fr-FR"/>
          </a:p>
        </p:txBody>
      </p:sp>
      <p:sp>
        <p:nvSpPr>
          <p:cNvPr id="5128" name="Rectangle 8"/>
          <p:cNvSpPr>
            <a:spLocks noChangeArrowheads="1"/>
          </p:cNvSpPr>
          <p:nvPr>
            <p:custDataLst>
              <p:tags r:id="rId7"/>
            </p:custDataLst>
          </p:nvPr>
        </p:nvSpPr>
        <p:spPr bwMode="auto">
          <a:xfrm>
            <a:off x="357158" y="1830410"/>
            <a:ext cx="68930" cy="138499"/>
          </a:xfrm>
          <a:prstGeom prst="rect">
            <a:avLst/>
          </a:prstGeom>
          <a:noFill/>
          <a:ln w="9525">
            <a:noFill/>
            <a:miter lim="800000"/>
            <a:headEnd/>
            <a:tailEnd/>
          </a:ln>
        </p:spPr>
        <p:txBody>
          <a:bodyPr wrap="none" lIns="0" tIns="0" rIns="0" bIns="0">
            <a:spAutoFit/>
          </a:bodyPr>
          <a:lstStyle/>
          <a:p>
            <a:r>
              <a:rPr lang="fr-FR" sz="900" b="1">
                <a:latin typeface="Courier" pitchFamily="49" charset="0"/>
              </a:rPr>
              <a:t> </a:t>
            </a:r>
            <a:endParaRPr lang="fr-FR"/>
          </a:p>
        </p:txBody>
      </p:sp>
      <p:sp>
        <p:nvSpPr>
          <p:cNvPr id="5129" name="Rectangle 9"/>
          <p:cNvSpPr>
            <a:spLocks noChangeArrowheads="1"/>
          </p:cNvSpPr>
          <p:nvPr>
            <p:custDataLst>
              <p:tags r:id="rId8"/>
            </p:custDataLst>
          </p:nvPr>
        </p:nvSpPr>
        <p:spPr bwMode="auto">
          <a:xfrm>
            <a:off x="3211483" y="6051573"/>
            <a:ext cx="480901" cy="138499"/>
          </a:xfrm>
          <a:prstGeom prst="rect">
            <a:avLst/>
          </a:prstGeom>
          <a:noFill/>
          <a:ln w="9525">
            <a:noFill/>
            <a:miter lim="800000"/>
            <a:headEnd/>
            <a:tailEnd/>
          </a:ln>
        </p:spPr>
        <p:txBody>
          <a:bodyPr wrap="none" lIns="0" tIns="0" rIns="0" bIns="0">
            <a:spAutoFit/>
          </a:bodyPr>
          <a:lstStyle/>
          <a:p>
            <a:r>
              <a:rPr lang="fr-FR" sz="900" b="1" dirty="0"/>
              <a:t>Montréal</a:t>
            </a:r>
            <a:endParaRPr lang="fr-FR" dirty="0"/>
          </a:p>
        </p:txBody>
      </p:sp>
      <p:sp>
        <p:nvSpPr>
          <p:cNvPr id="5130" name="Rectangle 10"/>
          <p:cNvSpPr>
            <a:spLocks noChangeArrowheads="1"/>
          </p:cNvSpPr>
          <p:nvPr>
            <p:custDataLst>
              <p:tags r:id="rId9"/>
            </p:custDataLst>
          </p:nvPr>
        </p:nvSpPr>
        <p:spPr bwMode="auto">
          <a:xfrm>
            <a:off x="3187670" y="6172223"/>
            <a:ext cx="531813" cy="14287"/>
          </a:xfrm>
          <a:prstGeom prst="rect">
            <a:avLst/>
          </a:prstGeom>
          <a:solidFill>
            <a:schemeClr val="bg1"/>
          </a:solidFill>
          <a:ln w="9525">
            <a:noFill/>
            <a:miter lim="800000"/>
            <a:headEnd/>
            <a:tailEnd/>
          </a:ln>
        </p:spPr>
        <p:txBody>
          <a:bodyPr/>
          <a:lstStyle/>
          <a:p>
            <a:endParaRPr lang="fr-FR"/>
          </a:p>
        </p:txBody>
      </p:sp>
      <p:sp>
        <p:nvSpPr>
          <p:cNvPr id="5131" name="Rectangle 11"/>
          <p:cNvSpPr>
            <a:spLocks noChangeArrowheads="1"/>
          </p:cNvSpPr>
          <p:nvPr>
            <p:custDataLst>
              <p:tags r:id="rId10"/>
            </p:custDataLst>
          </p:nvPr>
        </p:nvSpPr>
        <p:spPr bwMode="auto">
          <a:xfrm>
            <a:off x="3721070" y="6040460"/>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pic>
        <p:nvPicPr>
          <p:cNvPr id="5132" name="Picture 12"/>
          <p:cNvPicPr>
            <a:picLocks noChangeAspect="1" noChangeArrowheads="1"/>
          </p:cNvPicPr>
          <p:nvPr>
            <p:custDataLst>
              <p:tags r:id="rId11"/>
            </p:custDataLst>
          </p:nvPr>
        </p:nvPicPr>
        <p:blipFill>
          <a:blip r:embed="rId109" cstate="print"/>
          <a:srcRect/>
          <a:stretch>
            <a:fillRect/>
          </a:stretch>
        </p:blipFill>
        <p:spPr bwMode="auto">
          <a:xfrm>
            <a:off x="447645" y="579460"/>
            <a:ext cx="2878138" cy="2262188"/>
          </a:xfrm>
          <a:prstGeom prst="rect">
            <a:avLst/>
          </a:prstGeom>
          <a:noFill/>
          <a:ln w="9525">
            <a:noFill/>
            <a:miter lim="800000"/>
            <a:headEnd/>
            <a:tailEnd/>
          </a:ln>
        </p:spPr>
      </p:pic>
      <p:grpSp>
        <p:nvGrpSpPr>
          <p:cNvPr id="2" name="Group 13"/>
          <p:cNvGrpSpPr>
            <a:grpSpLocks/>
          </p:cNvGrpSpPr>
          <p:nvPr>
            <p:custDataLst>
              <p:tags r:id="rId12"/>
            </p:custDataLst>
          </p:nvPr>
        </p:nvGrpSpPr>
        <p:grpSpPr bwMode="auto">
          <a:xfrm>
            <a:off x="2574895" y="2543198"/>
            <a:ext cx="38100" cy="38100"/>
            <a:chOff x="3284" y="2875"/>
            <a:chExt cx="56" cy="56"/>
          </a:xfrm>
        </p:grpSpPr>
        <p:sp>
          <p:nvSpPr>
            <p:cNvPr id="5264" name="Oval 14"/>
            <p:cNvSpPr>
              <a:spLocks noChangeArrowheads="1"/>
            </p:cNvSpPr>
            <p:nvPr/>
          </p:nvSpPr>
          <p:spPr bwMode="auto">
            <a:xfrm>
              <a:off x="3284" y="2875"/>
              <a:ext cx="56" cy="56"/>
            </a:xfrm>
            <a:prstGeom prst="ellipse">
              <a:avLst/>
            </a:prstGeom>
            <a:solidFill>
              <a:srgbClr val="000000"/>
            </a:solidFill>
            <a:ln w="0">
              <a:solidFill>
                <a:srgbClr val="000000"/>
              </a:solidFill>
              <a:round/>
              <a:headEnd/>
              <a:tailEnd/>
            </a:ln>
          </p:spPr>
          <p:txBody>
            <a:bodyPr/>
            <a:lstStyle/>
            <a:p>
              <a:endParaRPr lang="fr-FR"/>
            </a:p>
          </p:txBody>
        </p:sp>
        <p:sp>
          <p:nvSpPr>
            <p:cNvPr id="5265" name="Oval 15"/>
            <p:cNvSpPr>
              <a:spLocks noChangeArrowheads="1"/>
            </p:cNvSpPr>
            <p:nvPr/>
          </p:nvSpPr>
          <p:spPr bwMode="auto">
            <a:xfrm>
              <a:off x="3284" y="2875"/>
              <a:ext cx="56" cy="56"/>
            </a:xfrm>
            <a:prstGeom prst="ellipse">
              <a:avLst/>
            </a:prstGeom>
            <a:noFill/>
            <a:ln w="4445" cap="rnd">
              <a:solidFill>
                <a:srgbClr val="000000"/>
              </a:solidFill>
              <a:round/>
              <a:headEnd/>
              <a:tailEnd/>
            </a:ln>
          </p:spPr>
          <p:txBody>
            <a:bodyPr/>
            <a:lstStyle/>
            <a:p>
              <a:endParaRPr lang="fr-FR"/>
            </a:p>
          </p:txBody>
        </p:sp>
      </p:grpSp>
      <p:grpSp>
        <p:nvGrpSpPr>
          <p:cNvPr id="3" name="Group 16"/>
          <p:cNvGrpSpPr>
            <a:grpSpLocks/>
          </p:cNvGrpSpPr>
          <p:nvPr>
            <p:custDataLst>
              <p:tags r:id="rId13"/>
            </p:custDataLst>
          </p:nvPr>
        </p:nvGrpSpPr>
        <p:grpSpPr bwMode="auto">
          <a:xfrm>
            <a:off x="2581245" y="2482873"/>
            <a:ext cx="39688" cy="39687"/>
            <a:chOff x="3293" y="2787"/>
            <a:chExt cx="57" cy="57"/>
          </a:xfrm>
        </p:grpSpPr>
        <p:sp>
          <p:nvSpPr>
            <p:cNvPr id="5262" name="Oval 17"/>
            <p:cNvSpPr>
              <a:spLocks noChangeArrowheads="1"/>
            </p:cNvSpPr>
            <p:nvPr/>
          </p:nvSpPr>
          <p:spPr bwMode="auto">
            <a:xfrm>
              <a:off x="3293" y="2787"/>
              <a:ext cx="57" cy="57"/>
            </a:xfrm>
            <a:prstGeom prst="ellipse">
              <a:avLst/>
            </a:prstGeom>
            <a:solidFill>
              <a:srgbClr val="000000"/>
            </a:solidFill>
            <a:ln w="0">
              <a:solidFill>
                <a:srgbClr val="000000"/>
              </a:solidFill>
              <a:round/>
              <a:headEnd/>
              <a:tailEnd/>
            </a:ln>
          </p:spPr>
          <p:txBody>
            <a:bodyPr/>
            <a:lstStyle/>
            <a:p>
              <a:endParaRPr lang="fr-FR"/>
            </a:p>
          </p:txBody>
        </p:sp>
        <p:sp>
          <p:nvSpPr>
            <p:cNvPr id="5263" name="Oval 18"/>
            <p:cNvSpPr>
              <a:spLocks noChangeArrowheads="1"/>
            </p:cNvSpPr>
            <p:nvPr/>
          </p:nvSpPr>
          <p:spPr bwMode="auto">
            <a:xfrm>
              <a:off x="3293" y="2787"/>
              <a:ext cx="57" cy="57"/>
            </a:xfrm>
            <a:prstGeom prst="ellipse">
              <a:avLst/>
            </a:prstGeom>
            <a:noFill/>
            <a:ln w="4445" cap="rnd">
              <a:solidFill>
                <a:srgbClr val="000000"/>
              </a:solidFill>
              <a:round/>
              <a:headEnd/>
              <a:tailEnd/>
            </a:ln>
          </p:spPr>
          <p:txBody>
            <a:bodyPr/>
            <a:lstStyle/>
            <a:p>
              <a:endParaRPr lang="fr-FR"/>
            </a:p>
          </p:txBody>
        </p:sp>
      </p:grpSp>
      <p:grpSp>
        <p:nvGrpSpPr>
          <p:cNvPr id="4" name="Group 19"/>
          <p:cNvGrpSpPr>
            <a:grpSpLocks/>
          </p:cNvGrpSpPr>
          <p:nvPr>
            <p:custDataLst>
              <p:tags r:id="rId14"/>
            </p:custDataLst>
          </p:nvPr>
        </p:nvGrpSpPr>
        <p:grpSpPr bwMode="auto">
          <a:xfrm>
            <a:off x="2697133" y="2338410"/>
            <a:ext cx="38100" cy="38100"/>
            <a:chOff x="3462" y="2574"/>
            <a:chExt cx="56" cy="56"/>
          </a:xfrm>
        </p:grpSpPr>
        <p:sp>
          <p:nvSpPr>
            <p:cNvPr id="5260" name="Oval 20"/>
            <p:cNvSpPr>
              <a:spLocks noChangeArrowheads="1"/>
            </p:cNvSpPr>
            <p:nvPr/>
          </p:nvSpPr>
          <p:spPr bwMode="auto">
            <a:xfrm>
              <a:off x="3462" y="2574"/>
              <a:ext cx="56" cy="56"/>
            </a:xfrm>
            <a:prstGeom prst="ellipse">
              <a:avLst/>
            </a:prstGeom>
            <a:solidFill>
              <a:srgbClr val="000000"/>
            </a:solidFill>
            <a:ln w="0">
              <a:solidFill>
                <a:srgbClr val="000000"/>
              </a:solidFill>
              <a:round/>
              <a:headEnd/>
              <a:tailEnd/>
            </a:ln>
          </p:spPr>
          <p:txBody>
            <a:bodyPr/>
            <a:lstStyle/>
            <a:p>
              <a:endParaRPr lang="fr-FR"/>
            </a:p>
          </p:txBody>
        </p:sp>
        <p:sp>
          <p:nvSpPr>
            <p:cNvPr id="5261" name="Oval 21"/>
            <p:cNvSpPr>
              <a:spLocks noChangeArrowheads="1"/>
            </p:cNvSpPr>
            <p:nvPr/>
          </p:nvSpPr>
          <p:spPr bwMode="auto">
            <a:xfrm>
              <a:off x="3462" y="2574"/>
              <a:ext cx="56" cy="56"/>
            </a:xfrm>
            <a:prstGeom prst="ellipse">
              <a:avLst/>
            </a:prstGeom>
            <a:noFill/>
            <a:ln w="4445" cap="rnd">
              <a:solidFill>
                <a:srgbClr val="000000"/>
              </a:solidFill>
              <a:round/>
              <a:headEnd/>
              <a:tailEnd/>
            </a:ln>
          </p:spPr>
          <p:txBody>
            <a:bodyPr/>
            <a:lstStyle/>
            <a:p>
              <a:endParaRPr lang="fr-FR"/>
            </a:p>
          </p:txBody>
        </p:sp>
      </p:grpSp>
      <p:grpSp>
        <p:nvGrpSpPr>
          <p:cNvPr id="5" name="Group 22"/>
          <p:cNvGrpSpPr>
            <a:grpSpLocks/>
          </p:cNvGrpSpPr>
          <p:nvPr>
            <p:custDataLst>
              <p:tags r:id="rId15"/>
            </p:custDataLst>
          </p:nvPr>
        </p:nvGrpSpPr>
        <p:grpSpPr bwMode="auto">
          <a:xfrm>
            <a:off x="2757458" y="2347935"/>
            <a:ext cx="36512" cy="38100"/>
            <a:chOff x="3550" y="2589"/>
            <a:chExt cx="55" cy="56"/>
          </a:xfrm>
        </p:grpSpPr>
        <p:sp>
          <p:nvSpPr>
            <p:cNvPr id="5258" name="Oval 23"/>
            <p:cNvSpPr>
              <a:spLocks noChangeArrowheads="1"/>
            </p:cNvSpPr>
            <p:nvPr/>
          </p:nvSpPr>
          <p:spPr bwMode="auto">
            <a:xfrm>
              <a:off x="3550" y="2589"/>
              <a:ext cx="55" cy="56"/>
            </a:xfrm>
            <a:prstGeom prst="ellipse">
              <a:avLst/>
            </a:prstGeom>
            <a:solidFill>
              <a:srgbClr val="000000"/>
            </a:solidFill>
            <a:ln w="0">
              <a:solidFill>
                <a:srgbClr val="000000"/>
              </a:solidFill>
              <a:round/>
              <a:headEnd/>
              <a:tailEnd/>
            </a:ln>
          </p:spPr>
          <p:txBody>
            <a:bodyPr/>
            <a:lstStyle/>
            <a:p>
              <a:endParaRPr lang="fr-FR"/>
            </a:p>
          </p:txBody>
        </p:sp>
        <p:sp>
          <p:nvSpPr>
            <p:cNvPr id="5259" name="Oval 24"/>
            <p:cNvSpPr>
              <a:spLocks noChangeArrowheads="1"/>
            </p:cNvSpPr>
            <p:nvPr/>
          </p:nvSpPr>
          <p:spPr bwMode="auto">
            <a:xfrm>
              <a:off x="3550" y="2589"/>
              <a:ext cx="55" cy="56"/>
            </a:xfrm>
            <a:prstGeom prst="ellipse">
              <a:avLst/>
            </a:prstGeom>
            <a:noFill/>
            <a:ln w="4445" cap="rnd">
              <a:solidFill>
                <a:srgbClr val="000000"/>
              </a:solidFill>
              <a:round/>
              <a:headEnd/>
              <a:tailEnd/>
            </a:ln>
          </p:spPr>
          <p:txBody>
            <a:bodyPr/>
            <a:lstStyle/>
            <a:p>
              <a:endParaRPr lang="fr-FR"/>
            </a:p>
          </p:txBody>
        </p:sp>
      </p:grpSp>
      <p:grpSp>
        <p:nvGrpSpPr>
          <p:cNvPr id="6" name="Group 25"/>
          <p:cNvGrpSpPr>
            <a:grpSpLocks/>
          </p:cNvGrpSpPr>
          <p:nvPr>
            <p:custDataLst>
              <p:tags r:id="rId16"/>
            </p:custDataLst>
          </p:nvPr>
        </p:nvGrpSpPr>
        <p:grpSpPr bwMode="auto">
          <a:xfrm>
            <a:off x="2660620" y="2233635"/>
            <a:ext cx="39688" cy="38100"/>
            <a:chOff x="3409" y="2422"/>
            <a:chExt cx="57" cy="56"/>
          </a:xfrm>
        </p:grpSpPr>
        <p:sp>
          <p:nvSpPr>
            <p:cNvPr id="5256" name="Oval 26"/>
            <p:cNvSpPr>
              <a:spLocks noChangeArrowheads="1"/>
            </p:cNvSpPr>
            <p:nvPr/>
          </p:nvSpPr>
          <p:spPr bwMode="auto">
            <a:xfrm>
              <a:off x="3409" y="2422"/>
              <a:ext cx="57" cy="56"/>
            </a:xfrm>
            <a:prstGeom prst="ellipse">
              <a:avLst/>
            </a:prstGeom>
            <a:solidFill>
              <a:srgbClr val="000000"/>
            </a:solidFill>
            <a:ln w="0">
              <a:solidFill>
                <a:srgbClr val="000000"/>
              </a:solidFill>
              <a:round/>
              <a:headEnd/>
              <a:tailEnd/>
            </a:ln>
          </p:spPr>
          <p:txBody>
            <a:bodyPr/>
            <a:lstStyle/>
            <a:p>
              <a:endParaRPr lang="fr-FR"/>
            </a:p>
          </p:txBody>
        </p:sp>
        <p:sp>
          <p:nvSpPr>
            <p:cNvPr id="5257" name="Oval 27"/>
            <p:cNvSpPr>
              <a:spLocks noChangeArrowheads="1"/>
            </p:cNvSpPr>
            <p:nvPr/>
          </p:nvSpPr>
          <p:spPr bwMode="auto">
            <a:xfrm>
              <a:off x="3409" y="2422"/>
              <a:ext cx="57" cy="56"/>
            </a:xfrm>
            <a:prstGeom prst="ellipse">
              <a:avLst/>
            </a:prstGeom>
            <a:noFill/>
            <a:ln w="4445" cap="rnd">
              <a:solidFill>
                <a:srgbClr val="000000"/>
              </a:solidFill>
              <a:round/>
              <a:headEnd/>
              <a:tailEnd/>
            </a:ln>
          </p:spPr>
          <p:txBody>
            <a:bodyPr/>
            <a:lstStyle/>
            <a:p>
              <a:endParaRPr lang="fr-FR"/>
            </a:p>
          </p:txBody>
        </p:sp>
      </p:grpSp>
      <p:grpSp>
        <p:nvGrpSpPr>
          <p:cNvPr id="7" name="Group 28"/>
          <p:cNvGrpSpPr>
            <a:grpSpLocks/>
          </p:cNvGrpSpPr>
          <p:nvPr>
            <p:custDataLst>
              <p:tags r:id="rId17"/>
            </p:custDataLst>
          </p:nvPr>
        </p:nvGrpSpPr>
        <p:grpSpPr bwMode="auto">
          <a:xfrm>
            <a:off x="2706658" y="2413023"/>
            <a:ext cx="38100" cy="38100"/>
            <a:chOff x="3477" y="2684"/>
            <a:chExt cx="56" cy="56"/>
          </a:xfrm>
        </p:grpSpPr>
        <p:sp>
          <p:nvSpPr>
            <p:cNvPr id="5254" name="Oval 29"/>
            <p:cNvSpPr>
              <a:spLocks noChangeArrowheads="1"/>
            </p:cNvSpPr>
            <p:nvPr/>
          </p:nvSpPr>
          <p:spPr bwMode="auto">
            <a:xfrm>
              <a:off x="3477" y="2684"/>
              <a:ext cx="56" cy="56"/>
            </a:xfrm>
            <a:prstGeom prst="ellipse">
              <a:avLst/>
            </a:prstGeom>
            <a:solidFill>
              <a:srgbClr val="000000"/>
            </a:solidFill>
            <a:ln w="0">
              <a:solidFill>
                <a:srgbClr val="000000"/>
              </a:solidFill>
              <a:round/>
              <a:headEnd/>
              <a:tailEnd/>
            </a:ln>
          </p:spPr>
          <p:txBody>
            <a:bodyPr/>
            <a:lstStyle/>
            <a:p>
              <a:endParaRPr lang="fr-FR"/>
            </a:p>
          </p:txBody>
        </p:sp>
        <p:sp>
          <p:nvSpPr>
            <p:cNvPr id="5255" name="Oval 30"/>
            <p:cNvSpPr>
              <a:spLocks noChangeArrowheads="1"/>
            </p:cNvSpPr>
            <p:nvPr/>
          </p:nvSpPr>
          <p:spPr bwMode="auto">
            <a:xfrm>
              <a:off x="3477" y="2684"/>
              <a:ext cx="56" cy="56"/>
            </a:xfrm>
            <a:prstGeom prst="ellipse">
              <a:avLst/>
            </a:prstGeom>
            <a:noFill/>
            <a:ln w="4445" cap="rnd">
              <a:solidFill>
                <a:srgbClr val="000000"/>
              </a:solidFill>
              <a:round/>
              <a:headEnd/>
              <a:tailEnd/>
            </a:ln>
          </p:spPr>
          <p:txBody>
            <a:bodyPr/>
            <a:lstStyle/>
            <a:p>
              <a:endParaRPr lang="fr-FR"/>
            </a:p>
          </p:txBody>
        </p:sp>
      </p:grpSp>
      <p:grpSp>
        <p:nvGrpSpPr>
          <p:cNvPr id="8" name="Group 31"/>
          <p:cNvGrpSpPr>
            <a:grpSpLocks/>
          </p:cNvGrpSpPr>
          <p:nvPr>
            <p:custDataLst>
              <p:tags r:id="rId18"/>
            </p:custDataLst>
          </p:nvPr>
        </p:nvGrpSpPr>
        <p:grpSpPr bwMode="auto">
          <a:xfrm>
            <a:off x="2751108" y="2413023"/>
            <a:ext cx="38100" cy="38100"/>
            <a:chOff x="3541" y="2684"/>
            <a:chExt cx="57" cy="56"/>
          </a:xfrm>
        </p:grpSpPr>
        <p:sp>
          <p:nvSpPr>
            <p:cNvPr id="5252" name="Oval 32"/>
            <p:cNvSpPr>
              <a:spLocks noChangeArrowheads="1"/>
            </p:cNvSpPr>
            <p:nvPr/>
          </p:nvSpPr>
          <p:spPr bwMode="auto">
            <a:xfrm>
              <a:off x="3541" y="2684"/>
              <a:ext cx="57" cy="56"/>
            </a:xfrm>
            <a:prstGeom prst="ellipse">
              <a:avLst/>
            </a:prstGeom>
            <a:solidFill>
              <a:srgbClr val="000000"/>
            </a:solidFill>
            <a:ln w="0">
              <a:solidFill>
                <a:srgbClr val="000000"/>
              </a:solidFill>
              <a:round/>
              <a:headEnd/>
              <a:tailEnd/>
            </a:ln>
          </p:spPr>
          <p:txBody>
            <a:bodyPr/>
            <a:lstStyle/>
            <a:p>
              <a:endParaRPr lang="fr-FR"/>
            </a:p>
          </p:txBody>
        </p:sp>
        <p:sp>
          <p:nvSpPr>
            <p:cNvPr id="5253" name="Oval 33"/>
            <p:cNvSpPr>
              <a:spLocks noChangeArrowheads="1"/>
            </p:cNvSpPr>
            <p:nvPr/>
          </p:nvSpPr>
          <p:spPr bwMode="auto">
            <a:xfrm>
              <a:off x="3541" y="2684"/>
              <a:ext cx="57" cy="56"/>
            </a:xfrm>
            <a:prstGeom prst="ellipse">
              <a:avLst/>
            </a:prstGeom>
            <a:noFill/>
            <a:ln w="4445" cap="rnd">
              <a:solidFill>
                <a:srgbClr val="000000"/>
              </a:solidFill>
              <a:round/>
              <a:headEnd/>
              <a:tailEnd/>
            </a:ln>
          </p:spPr>
          <p:txBody>
            <a:bodyPr/>
            <a:lstStyle/>
            <a:p>
              <a:endParaRPr lang="fr-FR"/>
            </a:p>
          </p:txBody>
        </p:sp>
      </p:grpSp>
      <p:grpSp>
        <p:nvGrpSpPr>
          <p:cNvPr id="9" name="Group 34"/>
          <p:cNvGrpSpPr>
            <a:grpSpLocks/>
          </p:cNvGrpSpPr>
          <p:nvPr>
            <p:custDataLst>
              <p:tags r:id="rId19"/>
            </p:custDataLst>
          </p:nvPr>
        </p:nvGrpSpPr>
        <p:grpSpPr bwMode="auto">
          <a:xfrm>
            <a:off x="2719358" y="2252685"/>
            <a:ext cx="39687" cy="38100"/>
            <a:chOff x="3496" y="2450"/>
            <a:chExt cx="57" cy="56"/>
          </a:xfrm>
        </p:grpSpPr>
        <p:sp>
          <p:nvSpPr>
            <p:cNvPr id="5250" name="Oval 35"/>
            <p:cNvSpPr>
              <a:spLocks noChangeArrowheads="1"/>
            </p:cNvSpPr>
            <p:nvPr/>
          </p:nvSpPr>
          <p:spPr bwMode="auto">
            <a:xfrm>
              <a:off x="3496" y="2450"/>
              <a:ext cx="57" cy="56"/>
            </a:xfrm>
            <a:prstGeom prst="ellipse">
              <a:avLst/>
            </a:prstGeom>
            <a:solidFill>
              <a:srgbClr val="000000"/>
            </a:solidFill>
            <a:ln w="0">
              <a:solidFill>
                <a:srgbClr val="000000"/>
              </a:solidFill>
              <a:round/>
              <a:headEnd/>
              <a:tailEnd/>
            </a:ln>
          </p:spPr>
          <p:txBody>
            <a:bodyPr/>
            <a:lstStyle/>
            <a:p>
              <a:endParaRPr lang="fr-FR"/>
            </a:p>
          </p:txBody>
        </p:sp>
        <p:sp>
          <p:nvSpPr>
            <p:cNvPr id="5251" name="Oval 36"/>
            <p:cNvSpPr>
              <a:spLocks noChangeArrowheads="1"/>
            </p:cNvSpPr>
            <p:nvPr/>
          </p:nvSpPr>
          <p:spPr bwMode="auto">
            <a:xfrm>
              <a:off x="3496" y="2450"/>
              <a:ext cx="57" cy="56"/>
            </a:xfrm>
            <a:prstGeom prst="ellipse">
              <a:avLst/>
            </a:prstGeom>
            <a:noFill/>
            <a:ln w="4445" cap="rnd">
              <a:solidFill>
                <a:srgbClr val="000000"/>
              </a:solidFill>
              <a:round/>
              <a:headEnd/>
              <a:tailEnd/>
            </a:ln>
          </p:spPr>
          <p:txBody>
            <a:bodyPr/>
            <a:lstStyle/>
            <a:p>
              <a:endParaRPr lang="fr-FR"/>
            </a:p>
          </p:txBody>
        </p:sp>
      </p:grpSp>
      <p:grpSp>
        <p:nvGrpSpPr>
          <p:cNvPr id="10" name="Group 37"/>
          <p:cNvGrpSpPr>
            <a:grpSpLocks/>
          </p:cNvGrpSpPr>
          <p:nvPr>
            <p:custDataLst>
              <p:tags r:id="rId20"/>
            </p:custDataLst>
          </p:nvPr>
        </p:nvGrpSpPr>
        <p:grpSpPr bwMode="auto">
          <a:xfrm>
            <a:off x="1393795" y="2478110"/>
            <a:ext cx="38100" cy="38100"/>
            <a:chOff x="1554" y="2778"/>
            <a:chExt cx="57" cy="56"/>
          </a:xfrm>
        </p:grpSpPr>
        <p:sp>
          <p:nvSpPr>
            <p:cNvPr id="5248" name="Oval 38"/>
            <p:cNvSpPr>
              <a:spLocks noChangeArrowheads="1"/>
            </p:cNvSpPr>
            <p:nvPr/>
          </p:nvSpPr>
          <p:spPr bwMode="auto">
            <a:xfrm>
              <a:off x="1554" y="2778"/>
              <a:ext cx="57" cy="56"/>
            </a:xfrm>
            <a:prstGeom prst="ellipse">
              <a:avLst/>
            </a:prstGeom>
            <a:solidFill>
              <a:srgbClr val="000000"/>
            </a:solidFill>
            <a:ln w="0">
              <a:solidFill>
                <a:srgbClr val="000000"/>
              </a:solidFill>
              <a:round/>
              <a:headEnd/>
              <a:tailEnd/>
            </a:ln>
          </p:spPr>
          <p:txBody>
            <a:bodyPr/>
            <a:lstStyle/>
            <a:p>
              <a:endParaRPr lang="fr-FR"/>
            </a:p>
          </p:txBody>
        </p:sp>
        <p:sp>
          <p:nvSpPr>
            <p:cNvPr id="5249" name="Oval 39"/>
            <p:cNvSpPr>
              <a:spLocks noChangeArrowheads="1"/>
            </p:cNvSpPr>
            <p:nvPr/>
          </p:nvSpPr>
          <p:spPr bwMode="auto">
            <a:xfrm>
              <a:off x="1554" y="2778"/>
              <a:ext cx="57" cy="56"/>
            </a:xfrm>
            <a:prstGeom prst="ellipse">
              <a:avLst/>
            </a:prstGeom>
            <a:noFill/>
            <a:ln w="4445" cap="rnd">
              <a:solidFill>
                <a:srgbClr val="000000"/>
              </a:solidFill>
              <a:round/>
              <a:headEnd/>
              <a:tailEnd/>
            </a:ln>
          </p:spPr>
          <p:txBody>
            <a:bodyPr/>
            <a:lstStyle/>
            <a:p>
              <a:endParaRPr lang="fr-FR"/>
            </a:p>
          </p:txBody>
        </p:sp>
      </p:grpSp>
      <p:grpSp>
        <p:nvGrpSpPr>
          <p:cNvPr id="11" name="Group 40"/>
          <p:cNvGrpSpPr>
            <a:grpSpLocks/>
          </p:cNvGrpSpPr>
          <p:nvPr>
            <p:custDataLst>
              <p:tags r:id="rId21"/>
            </p:custDataLst>
          </p:nvPr>
        </p:nvGrpSpPr>
        <p:grpSpPr bwMode="auto">
          <a:xfrm>
            <a:off x="2422495" y="2546373"/>
            <a:ext cx="38100" cy="39687"/>
            <a:chOff x="3060" y="2880"/>
            <a:chExt cx="56" cy="56"/>
          </a:xfrm>
        </p:grpSpPr>
        <p:sp>
          <p:nvSpPr>
            <p:cNvPr id="5246" name="Oval 41"/>
            <p:cNvSpPr>
              <a:spLocks noChangeArrowheads="1"/>
            </p:cNvSpPr>
            <p:nvPr/>
          </p:nvSpPr>
          <p:spPr bwMode="auto">
            <a:xfrm>
              <a:off x="3060" y="2880"/>
              <a:ext cx="56" cy="56"/>
            </a:xfrm>
            <a:prstGeom prst="ellipse">
              <a:avLst/>
            </a:prstGeom>
            <a:solidFill>
              <a:srgbClr val="000000"/>
            </a:solidFill>
            <a:ln w="0">
              <a:solidFill>
                <a:srgbClr val="000000"/>
              </a:solidFill>
              <a:round/>
              <a:headEnd/>
              <a:tailEnd/>
            </a:ln>
          </p:spPr>
          <p:txBody>
            <a:bodyPr/>
            <a:lstStyle/>
            <a:p>
              <a:endParaRPr lang="fr-FR"/>
            </a:p>
          </p:txBody>
        </p:sp>
        <p:sp>
          <p:nvSpPr>
            <p:cNvPr id="5247" name="Oval 42"/>
            <p:cNvSpPr>
              <a:spLocks noChangeArrowheads="1"/>
            </p:cNvSpPr>
            <p:nvPr/>
          </p:nvSpPr>
          <p:spPr bwMode="auto">
            <a:xfrm>
              <a:off x="3060" y="2880"/>
              <a:ext cx="56" cy="56"/>
            </a:xfrm>
            <a:prstGeom prst="ellipse">
              <a:avLst/>
            </a:prstGeom>
            <a:noFill/>
            <a:ln w="4445" cap="rnd">
              <a:solidFill>
                <a:srgbClr val="000000"/>
              </a:solidFill>
              <a:round/>
              <a:headEnd/>
              <a:tailEnd/>
            </a:ln>
          </p:spPr>
          <p:txBody>
            <a:bodyPr/>
            <a:lstStyle/>
            <a:p>
              <a:endParaRPr lang="fr-FR"/>
            </a:p>
          </p:txBody>
        </p:sp>
      </p:grpSp>
      <p:grpSp>
        <p:nvGrpSpPr>
          <p:cNvPr id="12" name="Group 43"/>
          <p:cNvGrpSpPr>
            <a:grpSpLocks/>
          </p:cNvGrpSpPr>
          <p:nvPr>
            <p:custDataLst>
              <p:tags r:id="rId22"/>
            </p:custDataLst>
          </p:nvPr>
        </p:nvGrpSpPr>
        <p:grpSpPr bwMode="auto">
          <a:xfrm>
            <a:off x="2511395" y="2667023"/>
            <a:ext cx="36513" cy="38100"/>
            <a:chOff x="3281" y="2975"/>
            <a:chExt cx="55" cy="56"/>
          </a:xfrm>
        </p:grpSpPr>
        <p:sp>
          <p:nvSpPr>
            <p:cNvPr id="5244" name="Oval 44"/>
            <p:cNvSpPr>
              <a:spLocks noChangeArrowheads="1"/>
            </p:cNvSpPr>
            <p:nvPr/>
          </p:nvSpPr>
          <p:spPr bwMode="auto">
            <a:xfrm>
              <a:off x="3281" y="2975"/>
              <a:ext cx="55" cy="56"/>
            </a:xfrm>
            <a:prstGeom prst="ellipse">
              <a:avLst/>
            </a:prstGeom>
            <a:solidFill>
              <a:srgbClr val="000000"/>
            </a:solidFill>
            <a:ln w="0">
              <a:solidFill>
                <a:srgbClr val="000000"/>
              </a:solidFill>
              <a:round/>
              <a:headEnd/>
              <a:tailEnd/>
            </a:ln>
          </p:spPr>
          <p:txBody>
            <a:bodyPr/>
            <a:lstStyle/>
            <a:p>
              <a:endParaRPr lang="fr-FR"/>
            </a:p>
          </p:txBody>
        </p:sp>
        <p:sp>
          <p:nvSpPr>
            <p:cNvPr id="5245" name="Oval 45"/>
            <p:cNvSpPr>
              <a:spLocks noChangeArrowheads="1"/>
            </p:cNvSpPr>
            <p:nvPr/>
          </p:nvSpPr>
          <p:spPr bwMode="auto">
            <a:xfrm>
              <a:off x="3281" y="2975"/>
              <a:ext cx="55" cy="56"/>
            </a:xfrm>
            <a:prstGeom prst="ellipse">
              <a:avLst/>
            </a:prstGeom>
            <a:noFill/>
            <a:ln w="4445" cap="rnd">
              <a:solidFill>
                <a:srgbClr val="000000"/>
              </a:solidFill>
              <a:round/>
              <a:headEnd/>
              <a:tailEnd/>
            </a:ln>
          </p:spPr>
          <p:txBody>
            <a:bodyPr/>
            <a:lstStyle/>
            <a:p>
              <a:endParaRPr lang="fr-FR"/>
            </a:p>
          </p:txBody>
        </p:sp>
      </p:grpSp>
      <p:grpSp>
        <p:nvGrpSpPr>
          <p:cNvPr id="13" name="Group 46"/>
          <p:cNvGrpSpPr>
            <a:grpSpLocks/>
          </p:cNvGrpSpPr>
          <p:nvPr>
            <p:custDataLst>
              <p:tags r:id="rId23"/>
            </p:custDataLst>
          </p:nvPr>
        </p:nvGrpSpPr>
        <p:grpSpPr bwMode="auto">
          <a:xfrm>
            <a:off x="706408" y="2533673"/>
            <a:ext cx="38100" cy="38100"/>
            <a:chOff x="548" y="2860"/>
            <a:chExt cx="56" cy="56"/>
          </a:xfrm>
        </p:grpSpPr>
        <p:sp>
          <p:nvSpPr>
            <p:cNvPr id="5242" name="Oval 47"/>
            <p:cNvSpPr>
              <a:spLocks noChangeArrowheads="1"/>
            </p:cNvSpPr>
            <p:nvPr/>
          </p:nvSpPr>
          <p:spPr bwMode="auto">
            <a:xfrm>
              <a:off x="548" y="2860"/>
              <a:ext cx="56" cy="56"/>
            </a:xfrm>
            <a:prstGeom prst="ellipse">
              <a:avLst/>
            </a:prstGeom>
            <a:solidFill>
              <a:srgbClr val="000000"/>
            </a:solidFill>
            <a:ln w="0">
              <a:solidFill>
                <a:srgbClr val="000000"/>
              </a:solidFill>
              <a:round/>
              <a:headEnd/>
              <a:tailEnd/>
            </a:ln>
          </p:spPr>
          <p:txBody>
            <a:bodyPr/>
            <a:lstStyle/>
            <a:p>
              <a:endParaRPr lang="fr-FR"/>
            </a:p>
          </p:txBody>
        </p:sp>
        <p:sp>
          <p:nvSpPr>
            <p:cNvPr id="5243" name="Oval 48"/>
            <p:cNvSpPr>
              <a:spLocks noChangeArrowheads="1"/>
            </p:cNvSpPr>
            <p:nvPr/>
          </p:nvSpPr>
          <p:spPr bwMode="auto">
            <a:xfrm>
              <a:off x="548" y="2860"/>
              <a:ext cx="56" cy="56"/>
            </a:xfrm>
            <a:prstGeom prst="ellipse">
              <a:avLst/>
            </a:prstGeom>
            <a:noFill/>
            <a:ln w="4445" cap="rnd">
              <a:solidFill>
                <a:srgbClr val="000000"/>
              </a:solidFill>
              <a:round/>
              <a:headEnd/>
              <a:tailEnd/>
            </a:ln>
          </p:spPr>
          <p:txBody>
            <a:bodyPr/>
            <a:lstStyle/>
            <a:p>
              <a:endParaRPr lang="fr-FR"/>
            </a:p>
          </p:txBody>
        </p:sp>
      </p:grpSp>
      <p:grpSp>
        <p:nvGrpSpPr>
          <p:cNvPr id="14" name="Group 49"/>
          <p:cNvGrpSpPr>
            <a:grpSpLocks/>
          </p:cNvGrpSpPr>
          <p:nvPr>
            <p:custDataLst>
              <p:tags r:id="rId24"/>
            </p:custDataLst>
          </p:nvPr>
        </p:nvGrpSpPr>
        <p:grpSpPr bwMode="auto">
          <a:xfrm>
            <a:off x="2495520" y="2432073"/>
            <a:ext cx="38100" cy="39687"/>
            <a:chOff x="3167" y="2712"/>
            <a:chExt cx="56" cy="57"/>
          </a:xfrm>
        </p:grpSpPr>
        <p:sp>
          <p:nvSpPr>
            <p:cNvPr id="5240" name="Oval 50"/>
            <p:cNvSpPr>
              <a:spLocks noChangeArrowheads="1"/>
            </p:cNvSpPr>
            <p:nvPr/>
          </p:nvSpPr>
          <p:spPr bwMode="auto">
            <a:xfrm>
              <a:off x="3167" y="2712"/>
              <a:ext cx="56" cy="57"/>
            </a:xfrm>
            <a:prstGeom prst="ellipse">
              <a:avLst/>
            </a:prstGeom>
            <a:solidFill>
              <a:srgbClr val="000000"/>
            </a:solidFill>
            <a:ln w="0">
              <a:solidFill>
                <a:srgbClr val="000000"/>
              </a:solidFill>
              <a:round/>
              <a:headEnd/>
              <a:tailEnd/>
            </a:ln>
          </p:spPr>
          <p:txBody>
            <a:bodyPr/>
            <a:lstStyle/>
            <a:p>
              <a:endParaRPr lang="fr-FR"/>
            </a:p>
          </p:txBody>
        </p:sp>
        <p:sp>
          <p:nvSpPr>
            <p:cNvPr id="5241" name="Oval 51"/>
            <p:cNvSpPr>
              <a:spLocks noChangeArrowheads="1"/>
            </p:cNvSpPr>
            <p:nvPr/>
          </p:nvSpPr>
          <p:spPr bwMode="auto">
            <a:xfrm>
              <a:off x="3167" y="2712"/>
              <a:ext cx="56" cy="57"/>
            </a:xfrm>
            <a:prstGeom prst="ellipse">
              <a:avLst/>
            </a:prstGeom>
            <a:noFill/>
            <a:ln w="4445" cap="rnd">
              <a:solidFill>
                <a:srgbClr val="000000"/>
              </a:solidFill>
              <a:round/>
              <a:headEnd/>
              <a:tailEnd/>
            </a:ln>
          </p:spPr>
          <p:txBody>
            <a:bodyPr/>
            <a:lstStyle/>
            <a:p>
              <a:endParaRPr lang="fr-FR"/>
            </a:p>
          </p:txBody>
        </p:sp>
      </p:grpSp>
      <p:grpSp>
        <p:nvGrpSpPr>
          <p:cNvPr id="15" name="Group 52"/>
          <p:cNvGrpSpPr>
            <a:grpSpLocks/>
          </p:cNvGrpSpPr>
          <p:nvPr>
            <p:custDataLst>
              <p:tags r:id="rId25"/>
            </p:custDataLst>
          </p:nvPr>
        </p:nvGrpSpPr>
        <p:grpSpPr bwMode="auto">
          <a:xfrm>
            <a:off x="1723995" y="2508273"/>
            <a:ext cx="38100" cy="38100"/>
            <a:chOff x="2038" y="2823"/>
            <a:chExt cx="56" cy="56"/>
          </a:xfrm>
        </p:grpSpPr>
        <p:sp>
          <p:nvSpPr>
            <p:cNvPr id="5238" name="Oval 53"/>
            <p:cNvSpPr>
              <a:spLocks noChangeArrowheads="1"/>
            </p:cNvSpPr>
            <p:nvPr/>
          </p:nvSpPr>
          <p:spPr bwMode="auto">
            <a:xfrm>
              <a:off x="2038" y="2823"/>
              <a:ext cx="56" cy="56"/>
            </a:xfrm>
            <a:prstGeom prst="ellipse">
              <a:avLst/>
            </a:prstGeom>
            <a:solidFill>
              <a:srgbClr val="000000"/>
            </a:solidFill>
            <a:ln w="0">
              <a:solidFill>
                <a:srgbClr val="000000"/>
              </a:solidFill>
              <a:round/>
              <a:headEnd/>
              <a:tailEnd/>
            </a:ln>
          </p:spPr>
          <p:txBody>
            <a:bodyPr/>
            <a:lstStyle/>
            <a:p>
              <a:endParaRPr lang="fr-FR"/>
            </a:p>
          </p:txBody>
        </p:sp>
        <p:sp>
          <p:nvSpPr>
            <p:cNvPr id="5239" name="Oval 54"/>
            <p:cNvSpPr>
              <a:spLocks noChangeArrowheads="1"/>
            </p:cNvSpPr>
            <p:nvPr/>
          </p:nvSpPr>
          <p:spPr bwMode="auto">
            <a:xfrm>
              <a:off x="2038" y="2823"/>
              <a:ext cx="56" cy="56"/>
            </a:xfrm>
            <a:prstGeom prst="ellipse">
              <a:avLst/>
            </a:prstGeom>
            <a:noFill/>
            <a:ln w="4445" cap="rnd">
              <a:solidFill>
                <a:srgbClr val="000000"/>
              </a:solidFill>
              <a:round/>
              <a:headEnd/>
              <a:tailEnd/>
            </a:ln>
          </p:spPr>
          <p:txBody>
            <a:bodyPr/>
            <a:lstStyle/>
            <a:p>
              <a:endParaRPr lang="fr-FR"/>
            </a:p>
          </p:txBody>
        </p:sp>
      </p:grpSp>
      <p:sp>
        <p:nvSpPr>
          <p:cNvPr id="5147" name="Rectangle 55"/>
          <p:cNvSpPr>
            <a:spLocks noChangeArrowheads="1"/>
          </p:cNvSpPr>
          <p:nvPr>
            <p:custDataLst>
              <p:tags r:id="rId26"/>
            </p:custDataLst>
          </p:nvPr>
        </p:nvSpPr>
        <p:spPr bwMode="auto">
          <a:xfrm>
            <a:off x="538133" y="2581298"/>
            <a:ext cx="407987" cy="122237"/>
          </a:xfrm>
          <a:prstGeom prst="rect">
            <a:avLst/>
          </a:prstGeom>
          <a:noFill/>
          <a:ln w="9525">
            <a:noFill/>
            <a:miter lim="800000"/>
            <a:headEnd/>
            <a:tailEnd/>
          </a:ln>
        </p:spPr>
        <p:txBody>
          <a:bodyPr lIns="0" tIns="0" rIns="0" bIns="0"/>
          <a:lstStyle/>
          <a:p>
            <a:endParaRPr lang="fr-FR"/>
          </a:p>
        </p:txBody>
      </p:sp>
      <p:sp>
        <p:nvSpPr>
          <p:cNvPr id="5148" name="Rectangle 56"/>
          <p:cNvSpPr>
            <a:spLocks noChangeArrowheads="1"/>
          </p:cNvSpPr>
          <p:nvPr>
            <p:custDataLst>
              <p:tags r:id="rId27"/>
            </p:custDataLst>
          </p:nvPr>
        </p:nvSpPr>
        <p:spPr bwMode="auto">
          <a:xfrm>
            <a:off x="908020" y="2579710"/>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49" name="Rectangle 57"/>
          <p:cNvSpPr>
            <a:spLocks noChangeArrowheads="1"/>
          </p:cNvSpPr>
          <p:nvPr>
            <p:custDataLst>
              <p:tags r:id="rId28"/>
            </p:custDataLst>
          </p:nvPr>
        </p:nvSpPr>
        <p:spPr bwMode="auto">
          <a:xfrm>
            <a:off x="1273145" y="2506685"/>
            <a:ext cx="278923" cy="92333"/>
          </a:xfrm>
          <a:prstGeom prst="rect">
            <a:avLst/>
          </a:prstGeom>
          <a:noFill/>
          <a:ln w="9525">
            <a:noFill/>
            <a:miter lim="800000"/>
            <a:headEnd/>
            <a:tailEnd/>
          </a:ln>
        </p:spPr>
        <p:txBody>
          <a:bodyPr wrap="none" lIns="0" tIns="0" rIns="0" bIns="0">
            <a:spAutoFit/>
          </a:bodyPr>
          <a:lstStyle/>
          <a:p>
            <a:r>
              <a:rPr lang="fr-FR" sz="600">
                <a:latin typeface="Courier" pitchFamily="49" charset="0"/>
              </a:rPr>
              <a:t>Regina</a:t>
            </a:r>
            <a:endParaRPr lang="fr-FR"/>
          </a:p>
        </p:txBody>
      </p:sp>
      <p:sp>
        <p:nvSpPr>
          <p:cNvPr id="5150" name="Rectangle 58"/>
          <p:cNvSpPr>
            <a:spLocks noChangeArrowheads="1"/>
          </p:cNvSpPr>
          <p:nvPr>
            <p:custDataLst>
              <p:tags r:id="rId29"/>
            </p:custDataLst>
          </p:nvPr>
        </p:nvSpPr>
        <p:spPr bwMode="auto">
          <a:xfrm>
            <a:off x="1582708" y="25066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1" name="Rectangle 59"/>
          <p:cNvSpPr>
            <a:spLocks noChangeArrowheads="1"/>
          </p:cNvSpPr>
          <p:nvPr>
            <p:custDataLst>
              <p:tags r:id="rId30"/>
            </p:custDataLst>
          </p:nvPr>
        </p:nvSpPr>
        <p:spPr bwMode="auto">
          <a:xfrm>
            <a:off x="2062133" y="2525735"/>
            <a:ext cx="344487" cy="122238"/>
          </a:xfrm>
          <a:prstGeom prst="rect">
            <a:avLst/>
          </a:prstGeom>
          <a:noFill/>
          <a:ln w="9525">
            <a:noFill/>
            <a:miter lim="800000"/>
            <a:headEnd/>
            <a:tailEnd/>
          </a:ln>
        </p:spPr>
        <p:txBody>
          <a:bodyPr wrap="none" lIns="0" tIns="0" rIns="0" bIns="0"/>
          <a:lstStyle/>
          <a:p>
            <a:r>
              <a:rPr lang="fr-FR" sz="600">
                <a:latin typeface="Courier" pitchFamily="49" charset="0"/>
              </a:rPr>
              <a:t>Sudbury</a:t>
            </a:r>
            <a:endParaRPr lang="fr-FR"/>
          </a:p>
        </p:txBody>
      </p:sp>
      <p:sp>
        <p:nvSpPr>
          <p:cNvPr id="5152" name="Rectangle 60"/>
          <p:cNvSpPr>
            <a:spLocks noChangeArrowheads="1"/>
          </p:cNvSpPr>
          <p:nvPr>
            <p:custDataLst>
              <p:tags r:id="rId31"/>
            </p:custDataLst>
          </p:nvPr>
        </p:nvSpPr>
        <p:spPr bwMode="auto">
          <a:xfrm>
            <a:off x="2514570" y="2473348"/>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3" name="Rectangle 61"/>
          <p:cNvSpPr>
            <a:spLocks noChangeArrowheads="1"/>
          </p:cNvSpPr>
          <p:nvPr>
            <p:custDataLst>
              <p:tags r:id="rId32"/>
            </p:custDataLst>
          </p:nvPr>
        </p:nvSpPr>
        <p:spPr bwMode="auto">
          <a:xfrm>
            <a:off x="2168495" y="2636860"/>
            <a:ext cx="438150" cy="128588"/>
          </a:xfrm>
          <a:prstGeom prst="rect">
            <a:avLst/>
          </a:prstGeom>
          <a:noFill/>
          <a:ln w="9525">
            <a:noFill/>
            <a:miter lim="800000"/>
            <a:headEnd/>
            <a:tailEnd/>
          </a:ln>
        </p:spPr>
        <p:txBody>
          <a:bodyPr lIns="0" tIns="0" rIns="0" bIns="0"/>
          <a:lstStyle/>
          <a:p>
            <a:endParaRPr lang="fr-FR"/>
          </a:p>
        </p:txBody>
      </p:sp>
      <p:sp>
        <p:nvSpPr>
          <p:cNvPr id="5154" name="Rectangle 62"/>
          <p:cNvSpPr>
            <a:spLocks noChangeArrowheads="1"/>
          </p:cNvSpPr>
          <p:nvPr>
            <p:custDataLst>
              <p:tags r:id="rId33"/>
            </p:custDataLst>
          </p:nvPr>
        </p:nvSpPr>
        <p:spPr bwMode="auto">
          <a:xfrm>
            <a:off x="2920970" y="266543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5" name="Rectangle 63"/>
          <p:cNvSpPr>
            <a:spLocks noChangeArrowheads="1"/>
          </p:cNvSpPr>
          <p:nvPr>
            <p:custDataLst>
              <p:tags r:id="rId34"/>
            </p:custDataLst>
          </p:nvPr>
        </p:nvSpPr>
        <p:spPr bwMode="auto">
          <a:xfrm>
            <a:off x="1577945" y="2593998"/>
            <a:ext cx="371897" cy="92333"/>
          </a:xfrm>
          <a:prstGeom prst="rect">
            <a:avLst/>
          </a:prstGeom>
          <a:noFill/>
          <a:ln w="9525">
            <a:noFill/>
            <a:miter lim="800000"/>
            <a:headEnd/>
            <a:tailEnd/>
          </a:ln>
        </p:spPr>
        <p:txBody>
          <a:bodyPr wrap="none" lIns="0" tIns="0" rIns="0" bIns="0">
            <a:spAutoFit/>
          </a:bodyPr>
          <a:lstStyle/>
          <a:p>
            <a:r>
              <a:rPr lang="fr-FR" sz="600">
                <a:latin typeface="Courier" pitchFamily="49" charset="0"/>
              </a:rPr>
              <a:t>Winnipeg</a:t>
            </a:r>
            <a:endParaRPr lang="fr-FR"/>
          </a:p>
        </p:txBody>
      </p:sp>
      <p:sp>
        <p:nvSpPr>
          <p:cNvPr id="5156" name="Rectangle 64"/>
          <p:cNvSpPr>
            <a:spLocks noChangeArrowheads="1"/>
          </p:cNvSpPr>
          <p:nvPr>
            <p:custDataLst>
              <p:tags r:id="rId35"/>
            </p:custDataLst>
          </p:nvPr>
        </p:nvSpPr>
        <p:spPr bwMode="auto">
          <a:xfrm>
            <a:off x="2092295" y="25574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7" name="Line 65"/>
          <p:cNvSpPr>
            <a:spLocks noChangeShapeType="1"/>
          </p:cNvSpPr>
          <p:nvPr>
            <p:custDataLst>
              <p:tags r:id="rId36"/>
            </p:custDataLst>
          </p:nvPr>
        </p:nvSpPr>
        <p:spPr bwMode="auto">
          <a:xfrm flipH="1">
            <a:off x="1290608" y="2424135"/>
            <a:ext cx="1131887" cy="2635250"/>
          </a:xfrm>
          <a:prstGeom prst="line">
            <a:avLst/>
          </a:prstGeom>
          <a:noFill/>
          <a:ln w="8890" cap="rnd">
            <a:solidFill>
              <a:schemeClr val="accent5"/>
            </a:solidFill>
            <a:round/>
            <a:headEnd/>
            <a:tailEnd/>
          </a:ln>
        </p:spPr>
        <p:txBody>
          <a:bodyPr/>
          <a:lstStyle/>
          <a:p>
            <a:endParaRPr lang="fr-CA"/>
          </a:p>
        </p:txBody>
      </p:sp>
      <p:sp>
        <p:nvSpPr>
          <p:cNvPr id="5158" name="Line 66"/>
          <p:cNvSpPr>
            <a:spLocks noChangeShapeType="1"/>
          </p:cNvSpPr>
          <p:nvPr>
            <p:custDataLst>
              <p:tags r:id="rId37"/>
            </p:custDataLst>
          </p:nvPr>
        </p:nvSpPr>
        <p:spPr bwMode="auto">
          <a:xfrm>
            <a:off x="2871758" y="2301898"/>
            <a:ext cx="2405062" cy="2643187"/>
          </a:xfrm>
          <a:prstGeom prst="line">
            <a:avLst/>
          </a:prstGeom>
          <a:noFill/>
          <a:ln w="8890" cap="rnd">
            <a:solidFill>
              <a:schemeClr val="accent5"/>
            </a:solidFill>
            <a:round/>
            <a:headEnd/>
            <a:tailEnd/>
          </a:ln>
        </p:spPr>
        <p:txBody>
          <a:bodyPr/>
          <a:lstStyle/>
          <a:p>
            <a:endParaRPr lang="fr-CA"/>
          </a:p>
        </p:txBody>
      </p:sp>
      <p:sp>
        <p:nvSpPr>
          <p:cNvPr id="5159" name="Freeform 67"/>
          <p:cNvSpPr>
            <a:spLocks/>
          </p:cNvSpPr>
          <p:nvPr>
            <p:custDataLst>
              <p:tags r:id="rId38"/>
            </p:custDataLst>
          </p:nvPr>
        </p:nvSpPr>
        <p:spPr bwMode="auto">
          <a:xfrm>
            <a:off x="3811558" y="5805510"/>
            <a:ext cx="1139825" cy="493713"/>
          </a:xfrm>
          <a:custGeom>
            <a:avLst/>
            <a:gdLst>
              <a:gd name="T0" fmla="*/ 1139825 w 1667"/>
              <a:gd name="T1" fmla="*/ 0 h 722"/>
              <a:gd name="T2" fmla="*/ 1106321 w 1667"/>
              <a:gd name="T3" fmla="*/ 28720 h 722"/>
              <a:gd name="T4" fmla="*/ 1078971 w 1667"/>
              <a:gd name="T5" fmla="*/ 39661 h 722"/>
              <a:gd name="T6" fmla="*/ 1059825 w 1667"/>
              <a:gd name="T7" fmla="*/ 56073 h 722"/>
              <a:gd name="T8" fmla="*/ 1033843 w 1667"/>
              <a:gd name="T9" fmla="*/ 61543 h 722"/>
              <a:gd name="T10" fmla="*/ 1015381 w 1667"/>
              <a:gd name="T11" fmla="*/ 77271 h 722"/>
              <a:gd name="T12" fmla="*/ 996920 w 1667"/>
              <a:gd name="T13" fmla="*/ 94366 h 722"/>
              <a:gd name="T14" fmla="*/ 968885 w 1667"/>
              <a:gd name="T15" fmla="*/ 105307 h 722"/>
              <a:gd name="T16" fmla="*/ 942903 w 1667"/>
              <a:gd name="T17" fmla="*/ 115564 h 722"/>
              <a:gd name="T18" fmla="*/ 915552 w 1667"/>
              <a:gd name="T19" fmla="*/ 115564 h 722"/>
              <a:gd name="T20" fmla="*/ 888202 w 1667"/>
              <a:gd name="T21" fmla="*/ 131976 h 722"/>
              <a:gd name="T22" fmla="*/ 862219 w 1667"/>
              <a:gd name="T23" fmla="*/ 136763 h 722"/>
              <a:gd name="T24" fmla="*/ 843074 w 1667"/>
              <a:gd name="T25" fmla="*/ 153858 h 722"/>
              <a:gd name="T26" fmla="*/ 816407 w 1667"/>
              <a:gd name="T27" fmla="*/ 158645 h 722"/>
              <a:gd name="T28" fmla="*/ 787690 w 1667"/>
              <a:gd name="T29" fmla="*/ 175056 h 722"/>
              <a:gd name="T30" fmla="*/ 762391 w 1667"/>
              <a:gd name="T31" fmla="*/ 175056 h 722"/>
              <a:gd name="T32" fmla="*/ 733673 w 1667"/>
              <a:gd name="T33" fmla="*/ 175056 h 722"/>
              <a:gd name="T34" fmla="*/ 706322 w 1667"/>
              <a:gd name="T35" fmla="*/ 180527 h 722"/>
              <a:gd name="T36" fmla="*/ 680339 w 1667"/>
              <a:gd name="T37" fmla="*/ 185313 h 722"/>
              <a:gd name="T38" fmla="*/ 642733 w 1667"/>
              <a:gd name="T39" fmla="*/ 202409 h 722"/>
              <a:gd name="T40" fmla="*/ 616750 w 1667"/>
              <a:gd name="T41" fmla="*/ 213350 h 722"/>
              <a:gd name="T42" fmla="*/ 590083 w 1667"/>
              <a:gd name="T43" fmla="*/ 224291 h 722"/>
              <a:gd name="T44" fmla="*/ 553160 w 1667"/>
              <a:gd name="T45" fmla="*/ 229077 h 722"/>
              <a:gd name="T46" fmla="*/ 526494 w 1667"/>
              <a:gd name="T47" fmla="*/ 245489 h 722"/>
              <a:gd name="T48" fmla="*/ 490255 w 1667"/>
              <a:gd name="T49" fmla="*/ 250959 h 722"/>
              <a:gd name="T50" fmla="*/ 454016 w 1667"/>
              <a:gd name="T51" fmla="*/ 267371 h 722"/>
              <a:gd name="T52" fmla="*/ 379486 w 1667"/>
              <a:gd name="T53" fmla="*/ 272841 h 722"/>
              <a:gd name="T54" fmla="*/ 343247 w 1667"/>
              <a:gd name="T55" fmla="*/ 282415 h 722"/>
              <a:gd name="T56" fmla="*/ 317948 w 1667"/>
              <a:gd name="T57" fmla="*/ 287885 h 722"/>
              <a:gd name="T58" fmla="*/ 290597 w 1667"/>
              <a:gd name="T59" fmla="*/ 298826 h 722"/>
              <a:gd name="T60" fmla="*/ 263247 w 1667"/>
              <a:gd name="T61" fmla="*/ 309767 h 722"/>
              <a:gd name="T62" fmla="*/ 235897 w 1667"/>
              <a:gd name="T63" fmla="*/ 326179 h 722"/>
              <a:gd name="T64" fmla="*/ 209230 w 1667"/>
              <a:gd name="T65" fmla="*/ 336436 h 722"/>
              <a:gd name="T66" fmla="*/ 190769 w 1667"/>
              <a:gd name="T67" fmla="*/ 353531 h 722"/>
              <a:gd name="T68" fmla="*/ 163418 w 1667"/>
              <a:gd name="T69" fmla="*/ 358318 h 722"/>
              <a:gd name="T70" fmla="*/ 136752 w 1667"/>
              <a:gd name="T71" fmla="*/ 375413 h 722"/>
              <a:gd name="T72" fmla="*/ 108718 w 1667"/>
              <a:gd name="T73" fmla="*/ 385671 h 722"/>
              <a:gd name="T74" fmla="*/ 99829 w 1667"/>
              <a:gd name="T75" fmla="*/ 428067 h 722"/>
              <a:gd name="T76" fmla="*/ 90256 w 1667"/>
              <a:gd name="T77" fmla="*/ 445162 h 722"/>
              <a:gd name="T78" fmla="*/ 63590 w 1667"/>
              <a:gd name="T79" fmla="*/ 456103 h 722"/>
              <a:gd name="T80" fmla="*/ 36239 w 1667"/>
              <a:gd name="T81" fmla="*/ 461574 h 722"/>
              <a:gd name="T82" fmla="*/ 17778 w 1667"/>
              <a:gd name="T83" fmla="*/ 477301 h 722"/>
              <a:gd name="T84" fmla="*/ 0 w 1667"/>
              <a:gd name="T85" fmla="*/ 493713 h 722"/>
              <a:gd name="T86" fmla="*/ 2051 w 1667"/>
              <a:gd name="T87" fmla="*/ 493713 h 7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7"/>
              <a:gd name="T133" fmla="*/ 0 h 722"/>
              <a:gd name="T134" fmla="*/ 1667 w 1667"/>
              <a:gd name="T135" fmla="*/ 722 h 7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7" h="722">
                <a:moveTo>
                  <a:pt x="1667" y="0"/>
                </a:moveTo>
                <a:lnTo>
                  <a:pt x="1618" y="42"/>
                </a:lnTo>
                <a:lnTo>
                  <a:pt x="1578" y="58"/>
                </a:lnTo>
                <a:lnTo>
                  <a:pt x="1550" y="82"/>
                </a:lnTo>
                <a:lnTo>
                  <a:pt x="1512" y="90"/>
                </a:lnTo>
                <a:lnTo>
                  <a:pt x="1485" y="113"/>
                </a:lnTo>
                <a:lnTo>
                  <a:pt x="1458" y="138"/>
                </a:lnTo>
                <a:lnTo>
                  <a:pt x="1417" y="154"/>
                </a:lnTo>
                <a:lnTo>
                  <a:pt x="1379" y="169"/>
                </a:lnTo>
                <a:lnTo>
                  <a:pt x="1339" y="169"/>
                </a:lnTo>
                <a:lnTo>
                  <a:pt x="1299" y="193"/>
                </a:lnTo>
                <a:lnTo>
                  <a:pt x="1261" y="200"/>
                </a:lnTo>
                <a:lnTo>
                  <a:pt x="1233" y="225"/>
                </a:lnTo>
                <a:lnTo>
                  <a:pt x="1194" y="232"/>
                </a:lnTo>
                <a:lnTo>
                  <a:pt x="1152" y="256"/>
                </a:lnTo>
                <a:lnTo>
                  <a:pt x="1115" y="256"/>
                </a:lnTo>
                <a:lnTo>
                  <a:pt x="1073" y="256"/>
                </a:lnTo>
                <a:lnTo>
                  <a:pt x="1033" y="264"/>
                </a:lnTo>
                <a:lnTo>
                  <a:pt x="995" y="271"/>
                </a:lnTo>
                <a:lnTo>
                  <a:pt x="940" y="296"/>
                </a:lnTo>
                <a:lnTo>
                  <a:pt x="902" y="312"/>
                </a:lnTo>
                <a:lnTo>
                  <a:pt x="863" y="328"/>
                </a:lnTo>
                <a:lnTo>
                  <a:pt x="809" y="335"/>
                </a:lnTo>
                <a:lnTo>
                  <a:pt x="770" y="359"/>
                </a:lnTo>
                <a:lnTo>
                  <a:pt x="717" y="367"/>
                </a:lnTo>
                <a:lnTo>
                  <a:pt x="664" y="391"/>
                </a:lnTo>
                <a:lnTo>
                  <a:pt x="555" y="399"/>
                </a:lnTo>
                <a:lnTo>
                  <a:pt x="502" y="413"/>
                </a:lnTo>
                <a:lnTo>
                  <a:pt x="465" y="421"/>
                </a:lnTo>
                <a:lnTo>
                  <a:pt x="425" y="437"/>
                </a:lnTo>
                <a:lnTo>
                  <a:pt x="385" y="453"/>
                </a:lnTo>
                <a:lnTo>
                  <a:pt x="345" y="477"/>
                </a:lnTo>
                <a:lnTo>
                  <a:pt x="306" y="492"/>
                </a:lnTo>
                <a:lnTo>
                  <a:pt x="279" y="517"/>
                </a:lnTo>
                <a:lnTo>
                  <a:pt x="239" y="524"/>
                </a:lnTo>
                <a:lnTo>
                  <a:pt x="200" y="549"/>
                </a:lnTo>
                <a:lnTo>
                  <a:pt x="159" y="564"/>
                </a:lnTo>
                <a:lnTo>
                  <a:pt x="146" y="626"/>
                </a:lnTo>
                <a:lnTo>
                  <a:pt x="132" y="651"/>
                </a:lnTo>
                <a:lnTo>
                  <a:pt x="93" y="667"/>
                </a:lnTo>
                <a:lnTo>
                  <a:pt x="53" y="675"/>
                </a:lnTo>
                <a:lnTo>
                  <a:pt x="26" y="698"/>
                </a:lnTo>
                <a:lnTo>
                  <a:pt x="0" y="722"/>
                </a:lnTo>
                <a:lnTo>
                  <a:pt x="3" y="722"/>
                </a:lnTo>
              </a:path>
            </a:pathLst>
          </a:custGeom>
          <a:noFill/>
          <a:ln w="14605" cap="rnd">
            <a:solidFill>
              <a:schemeClr val="tx1"/>
            </a:solidFill>
            <a:prstDash val="solid"/>
            <a:round/>
            <a:headEnd/>
            <a:tailEnd/>
          </a:ln>
        </p:spPr>
        <p:txBody>
          <a:bodyPr/>
          <a:lstStyle/>
          <a:p>
            <a:endParaRPr lang="fr-CA"/>
          </a:p>
        </p:txBody>
      </p:sp>
      <p:sp>
        <p:nvSpPr>
          <p:cNvPr id="5160" name="Rectangle 68"/>
          <p:cNvSpPr>
            <a:spLocks noChangeArrowheads="1"/>
          </p:cNvSpPr>
          <p:nvPr>
            <p:custDataLst>
              <p:tags r:id="rId39"/>
            </p:custDataLst>
          </p:nvPr>
        </p:nvSpPr>
        <p:spPr bwMode="auto">
          <a:xfrm>
            <a:off x="4508470" y="5691210"/>
            <a:ext cx="490538" cy="138499"/>
          </a:xfrm>
          <a:prstGeom prst="rect">
            <a:avLst/>
          </a:prstGeom>
          <a:noFill/>
          <a:ln w="9525">
            <a:noFill/>
            <a:miter lim="800000"/>
            <a:headEnd/>
            <a:tailEnd/>
          </a:ln>
        </p:spPr>
        <p:txBody>
          <a:bodyPr lIns="0" tIns="0" rIns="0" bIns="0">
            <a:spAutoFit/>
          </a:bodyPr>
          <a:lstStyle/>
          <a:p>
            <a:r>
              <a:rPr lang="fr-FR" sz="900" b="1" dirty="0"/>
              <a:t>Québec</a:t>
            </a:r>
            <a:endParaRPr lang="fr-FR" dirty="0"/>
          </a:p>
        </p:txBody>
      </p:sp>
      <p:sp>
        <p:nvSpPr>
          <p:cNvPr id="5161" name="Rectangle 69"/>
          <p:cNvSpPr>
            <a:spLocks noChangeArrowheads="1"/>
          </p:cNvSpPr>
          <p:nvPr>
            <p:custDataLst>
              <p:tags r:id="rId40"/>
            </p:custDataLst>
          </p:nvPr>
        </p:nvSpPr>
        <p:spPr bwMode="auto">
          <a:xfrm>
            <a:off x="4559270" y="5830910"/>
            <a:ext cx="469900" cy="14288"/>
          </a:xfrm>
          <a:prstGeom prst="rect">
            <a:avLst/>
          </a:prstGeom>
          <a:solidFill>
            <a:schemeClr val="bg1"/>
          </a:solidFill>
          <a:ln w="9525">
            <a:noFill/>
            <a:miter lim="800000"/>
            <a:headEnd/>
            <a:tailEnd/>
          </a:ln>
        </p:spPr>
        <p:txBody>
          <a:bodyPr/>
          <a:lstStyle/>
          <a:p>
            <a:endParaRPr lang="fr-FR"/>
          </a:p>
        </p:txBody>
      </p:sp>
      <p:sp>
        <p:nvSpPr>
          <p:cNvPr id="5162" name="Rectangle 71"/>
          <p:cNvSpPr>
            <a:spLocks noChangeArrowheads="1"/>
          </p:cNvSpPr>
          <p:nvPr>
            <p:custDataLst>
              <p:tags r:id="rId41"/>
            </p:custDataLst>
          </p:nvPr>
        </p:nvSpPr>
        <p:spPr bwMode="auto">
          <a:xfrm>
            <a:off x="2419320" y="6118248"/>
            <a:ext cx="576263" cy="138499"/>
          </a:xfrm>
          <a:prstGeom prst="rect">
            <a:avLst/>
          </a:prstGeom>
          <a:noFill/>
          <a:ln w="9525">
            <a:noFill/>
            <a:miter lim="800000"/>
            <a:headEnd/>
            <a:tailEnd/>
          </a:ln>
        </p:spPr>
        <p:txBody>
          <a:bodyPr lIns="0" tIns="0" rIns="0" bIns="0">
            <a:spAutoFit/>
          </a:bodyPr>
          <a:lstStyle/>
          <a:p>
            <a:r>
              <a:rPr lang="fr-FR" sz="900" b="1"/>
              <a:t>Outaouais</a:t>
            </a:r>
            <a:endParaRPr lang="fr-FR"/>
          </a:p>
        </p:txBody>
      </p:sp>
      <p:sp>
        <p:nvSpPr>
          <p:cNvPr id="5163" name="Rectangle 72"/>
          <p:cNvSpPr>
            <a:spLocks noChangeArrowheads="1"/>
          </p:cNvSpPr>
          <p:nvPr>
            <p:custDataLst>
              <p:tags r:id="rId42"/>
            </p:custDataLst>
          </p:nvPr>
        </p:nvSpPr>
        <p:spPr bwMode="auto">
          <a:xfrm>
            <a:off x="2358985" y="6245267"/>
            <a:ext cx="625475" cy="12700"/>
          </a:xfrm>
          <a:prstGeom prst="rect">
            <a:avLst/>
          </a:prstGeom>
          <a:solidFill>
            <a:schemeClr val="bg1"/>
          </a:solidFill>
          <a:ln w="9525">
            <a:noFill/>
            <a:miter lim="800000"/>
            <a:headEnd/>
            <a:tailEnd/>
          </a:ln>
        </p:spPr>
        <p:txBody>
          <a:bodyPr/>
          <a:lstStyle/>
          <a:p>
            <a:endParaRPr lang="fr-FR"/>
          </a:p>
        </p:txBody>
      </p:sp>
      <p:sp>
        <p:nvSpPr>
          <p:cNvPr id="5164" name="Rectangle 74"/>
          <p:cNvSpPr>
            <a:spLocks noChangeArrowheads="1"/>
          </p:cNvSpPr>
          <p:nvPr>
            <p:custDataLst>
              <p:tags r:id="rId43"/>
            </p:custDataLst>
          </p:nvPr>
        </p:nvSpPr>
        <p:spPr bwMode="auto">
          <a:xfrm>
            <a:off x="2492345" y="6483373"/>
            <a:ext cx="503238" cy="138499"/>
          </a:xfrm>
          <a:prstGeom prst="rect">
            <a:avLst/>
          </a:prstGeom>
          <a:noFill/>
          <a:ln w="9525">
            <a:noFill/>
            <a:miter lim="800000"/>
            <a:headEnd/>
            <a:tailEnd/>
          </a:ln>
        </p:spPr>
        <p:txBody>
          <a:bodyPr lIns="0" tIns="0" rIns="0" bIns="0">
            <a:spAutoFit/>
          </a:bodyPr>
          <a:lstStyle/>
          <a:p>
            <a:r>
              <a:rPr lang="fr-FR" sz="900" b="1"/>
              <a:t>Ottawa</a:t>
            </a:r>
            <a:endParaRPr lang="fr-FR"/>
          </a:p>
        </p:txBody>
      </p:sp>
      <p:sp>
        <p:nvSpPr>
          <p:cNvPr id="5165" name="Rectangle 75"/>
          <p:cNvSpPr>
            <a:spLocks noChangeArrowheads="1"/>
          </p:cNvSpPr>
          <p:nvPr>
            <p:custDataLst>
              <p:tags r:id="rId44"/>
            </p:custDataLst>
          </p:nvPr>
        </p:nvSpPr>
        <p:spPr bwMode="auto">
          <a:xfrm>
            <a:off x="2517745" y="6629423"/>
            <a:ext cx="428625" cy="14287"/>
          </a:xfrm>
          <a:prstGeom prst="rect">
            <a:avLst/>
          </a:prstGeom>
          <a:solidFill>
            <a:schemeClr val="bg1"/>
          </a:solidFill>
          <a:ln w="9525">
            <a:noFill/>
            <a:miter lim="800000"/>
            <a:headEnd/>
            <a:tailEnd/>
          </a:ln>
        </p:spPr>
        <p:txBody>
          <a:bodyPr/>
          <a:lstStyle/>
          <a:p>
            <a:endParaRPr lang="fr-FR"/>
          </a:p>
        </p:txBody>
      </p:sp>
      <p:sp>
        <p:nvSpPr>
          <p:cNvPr id="5166" name="Rectangle 76"/>
          <p:cNvSpPr>
            <a:spLocks noChangeArrowheads="1"/>
          </p:cNvSpPr>
          <p:nvPr>
            <p:custDataLst>
              <p:tags r:id="rId45"/>
            </p:custDataLst>
          </p:nvPr>
        </p:nvSpPr>
        <p:spPr bwMode="auto">
          <a:xfrm>
            <a:off x="2946370" y="6497660"/>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67" name="Rectangle 77"/>
          <p:cNvSpPr>
            <a:spLocks noChangeArrowheads="1"/>
          </p:cNvSpPr>
          <p:nvPr>
            <p:custDataLst>
              <p:tags r:id="rId46"/>
            </p:custDataLst>
          </p:nvPr>
        </p:nvSpPr>
        <p:spPr bwMode="auto">
          <a:xfrm>
            <a:off x="1266795" y="5259410"/>
            <a:ext cx="1576388" cy="182563"/>
          </a:xfrm>
          <a:prstGeom prst="rect">
            <a:avLst/>
          </a:prstGeom>
          <a:noFill/>
          <a:ln w="9525">
            <a:noFill/>
            <a:miter lim="800000"/>
            <a:headEnd/>
            <a:tailEnd/>
          </a:ln>
        </p:spPr>
        <p:txBody>
          <a:bodyPr lIns="0" tIns="0" rIns="0" bIns="0"/>
          <a:lstStyle/>
          <a:p>
            <a:r>
              <a:rPr lang="fr-FR" sz="900" b="1"/>
              <a:t>Abitibi/Témiscamingue</a:t>
            </a:r>
            <a:endParaRPr lang="fr-FR"/>
          </a:p>
        </p:txBody>
      </p:sp>
      <p:sp>
        <p:nvSpPr>
          <p:cNvPr id="5168" name="Rectangle 78"/>
          <p:cNvSpPr>
            <a:spLocks noChangeArrowheads="1"/>
          </p:cNvSpPr>
          <p:nvPr>
            <p:custDataLst>
              <p:tags r:id="rId47"/>
            </p:custDataLst>
          </p:nvPr>
        </p:nvSpPr>
        <p:spPr bwMode="auto">
          <a:xfrm>
            <a:off x="1289020" y="5426098"/>
            <a:ext cx="1400175" cy="12700"/>
          </a:xfrm>
          <a:prstGeom prst="rect">
            <a:avLst/>
          </a:prstGeom>
          <a:solidFill>
            <a:schemeClr val="bg1"/>
          </a:solidFill>
          <a:ln w="9525">
            <a:noFill/>
            <a:miter lim="800000"/>
            <a:headEnd/>
            <a:tailEnd/>
          </a:ln>
        </p:spPr>
        <p:txBody>
          <a:bodyPr/>
          <a:lstStyle/>
          <a:p>
            <a:endParaRPr lang="fr-FR"/>
          </a:p>
        </p:txBody>
      </p:sp>
      <p:sp>
        <p:nvSpPr>
          <p:cNvPr id="5169" name="Rectangle 79"/>
          <p:cNvSpPr>
            <a:spLocks noChangeArrowheads="1"/>
          </p:cNvSpPr>
          <p:nvPr>
            <p:custDataLst>
              <p:tags r:id="rId48"/>
            </p:custDataLst>
          </p:nvPr>
        </p:nvSpPr>
        <p:spPr bwMode="auto">
          <a:xfrm>
            <a:off x="2690783" y="5294335"/>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0" name="Rectangle 80"/>
          <p:cNvSpPr>
            <a:spLocks noChangeArrowheads="1"/>
          </p:cNvSpPr>
          <p:nvPr>
            <p:custDataLst>
              <p:tags r:id="rId49"/>
            </p:custDataLst>
          </p:nvPr>
        </p:nvSpPr>
        <p:spPr bwMode="auto">
          <a:xfrm>
            <a:off x="3643283" y="5114948"/>
            <a:ext cx="955390" cy="138499"/>
          </a:xfrm>
          <a:prstGeom prst="rect">
            <a:avLst/>
          </a:prstGeom>
          <a:noFill/>
          <a:ln w="9525">
            <a:noFill/>
            <a:miter lim="800000"/>
            <a:headEnd/>
            <a:tailEnd/>
          </a:ln>
        </p:spPr>
        <p:txBody>
          <a:bodyPr wrap="none" lIns="0" tIns="0" rIns="0" bIns="0">
            <a:spAutoFit/>
          </a:bodyPr>
          <a:lstStyle/>
          <a:p>
            <a:r>
              <a:rPr lang="fr-FR" sz="900" b="1" dirty="0"/>
              <a:t>Saguenay/ Lac St</a:t>
            </a:r>
            <a:endParaRPr lang="fr-FR" dirty="0"/>
          </a:p>
        </p:txBody>
      </p:sp>
      <p:sp>
        <p:nvSpPr>
          <p:cNvPr id="5171" name="Rectangle 81"/>
          <p:cNvSpPr>
            <a:spLocks noChangeArrowheads="1"/>
          </p:cNvSpPr>
          <p:nvPr>
            <p:custDataLst>
              <p:tags r:id="rId50"/>
            </p:custDataLst>
          </p:nvPr>
        </p:nvSpPr>
        <p:spPr bwMode="auto">
          <a:xfrm>
            <a:off x="4624358" y="5126060"/>
            <a:ext cx="38472" cy="138499"/>
          </a:xfrm>
          <a:prstGeom prst="rect">
            <a:avLst/>
          </a:prstGeom>
          <a:noFill/>
          <a:ln w="9525">
            <a:noFill/>
            <a:miter lim="800000"/>
            <a:headEnd/>
            <a:tailEnd/>
          </a:ln>
        </p:spPr>
        <p:txBody>
          <a:bodyPr wrap="none" lIns="0" tIns="0" rIns="0" bIns="0">
            <a:spAutoFit/>
          </a:bodyPr>
          <a:lstStyle/>
          <a:p>
            <a:r>
              <a:rPr lang="fr-FR" sz="900" b="1"/>
              <a:t>-</a:t>
            </a:r>
            <a:endParaRPr lang="fr-FR"/>
          </a:p>
        </p:txBody>
      </p:sp>
      <p:sp>
        <p:nvSpPr>
          <p:cNvPr id="5172" name="Rectangle 82"/>
          <p:cNvSpPr>
            <a:spLocks noChangeArrowheads="1"/>
          </p:cNvSpPr>
          <p:nvPr>
            <p:custDataLst>
              <p:tags r:id="rId51"/>
            </p:custDataLst>
          </p:nvPr>
        </p:nvSpPr>
        <p:spPr bwMode="auto">
          <a:xfrm>
            <a:off x="3565495" y="5257823"/>
            <a:ext cx="1101725" cy="14287"/>
          </a:xfrm>
          <a:prstGeom prst="rect">
            <a:avLst/>
          </a:prstGeom>
          <a:solidFill>
            <a:schemeClr val="bg1"/>
          </a:solidFill>
          <a:ln w="9525">
            <a:noFill/>
            <a:miter lim="800000"/>
            <a:headEnd/>
            <a:tailEnd/>
          </a:ln>
        </p:spPr>
        <p:txBody>
          <a:bodyPr/>
          <a:lstStyle/>
          <a:p>
            <a:endParaRPr lang="fr-FR"/>
          </a:p>
        </p:txBody>
      </p:sp>
      <p:sp>
        <p:nvSpPr>
          <p:cNvPr id="5173" name="Rectangle 83"/>
          <p:cNvSpPr>
            <a:spLocks noChangeArrowheads="1"/>
          </p:cNvSpPr>
          <p:nvPr>
            <p:custDataLst>
              <p:tags r:id="rId52"/>
            </p:custDataLst>
          </p:nvPr>
        </p:nvSpPr>
        <p:spPr bwMode="auto">
          <a:xfrm>
            <a:off x="3571845" y="5259410"/>
            <a:ext cx="294953" cy="138499"/>
          </a:xfrm>
          <a:prstGeom prst="rect">
            <a:avLst/>
          </a:prstGeom>
          <a:noFill/>
          <a:ln w="9525">
            <a:noFill/>
            <a:miter lim="800000"/>
            <a:headEnd/>
            <a:tailEnd/>
          </a:ln>
        </p:spPr>
        <p:txBody>
          <a:bodyPr wrap="none" lIns="0" tIns="0" rIns="0" bIns="0">
            <a:spAutoFit/>
          </a:bodyPr>
          <a:lstStyle/>
          <a:p>
            <a:r>
              <a:rPr lang="fr-FR" sz="900" b="1" dirty="0"/>
              <a:t>Jean </a:t>
            </a:r>
            <a:endParaRPr lang="fr-FR" dirty="0"/>
          </a:p>
        </p:txBody>
      </p:sp>
      <p:sp>
        <p:nvSpPr>
          <p:cNvPr id="5174" name="Rectangle 84"/>
          <p:cNvSpPr>
            <a:spLocks noChangeArrowheads="1"/>
          </p:cNvSpPr>
          <p:nvPr>
            <p:custDataLst>
              <p:tags r:id="rId53"/>
            </p:custDataLst>
          </p:nvPr>
        </p:nvSpPr>
        <p:spPr bwMode="auto">
          <a:xfrm>
            <a:off x="3565495" y="5405460"/>
            <a:ext cx="290513" cy="14288"/>
          </a:xfrm>
          <a:prstGeom prst="rect">
            <a:avLst/>
          </a:prstGeom>
          <a:solidFill>
            <a:schemeClr val="bg1"/>
          </a:solidFill>
          <a:ln w="9525">
            <a:noFill/>
            <a:miter lim="800000"/>
            <a:headEnd/>
            <a:tailEnd/>
          </a:ln>
        </p:spPr>
        <p:txBody>
          <a:bodyPr/>
          <a:lstStyle/>
          <a:p>
            <a:endParaRPr lang="fr-FR"/>
          </a:p>
        </p:txBody>
      </p:sp>
      <p:sp>
        <p:nvSpPr>
          <p:cNvPr id="5175" name="Rectangle 85"/>
          <p:cNvSpPr>
            <a:spLocks noChangeArrowheads="1"/>
          </p:cNvSpPr>
          <p:nvPr>
            <p:custDataLst>
              <p:tags r:id="rId54"/>
            </p:custDataLst>
          </p:nvPr>
        </p:nvSpPr>
        <p:spPr bwMode="auto">
          <a:xfrm>
            <a:off x="3890933" y="5273698"/>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6" name="Rectangle 86"/>
          <p:cNvSpPr>
            <a:spLocks noChangeArrowheads="1"/>
          </p:cNvSpPr>
          <p:nvPr>
            <p:custDataLst>
              <p:tags r:id="rId55"/>
            </p:custDataLst>
          </p:nvPr>
        </p:nvSpPr>
        <p:spPr bwMode="auto">
          <a:xfrm>
            <a:off x="3716308" y="6411935"/>
            <a:ext cx="615553" cy="138499"/>
          </a:xfrm>
          <a:prstGeom prst="rect">
            <a:avLst/>
          </a:prstGeom>
          <a:noFill/>
          <a:ln w="9525">
            <a:noFill/>
            <a:miter lim="800000"/>
            <a:headEnd/>
            <a:tailEnd/>
          </a:ln>
        </p:spPr>
        <p:txBody>
          <a:bodyPr wrap="none" lIns="0" tIns="0" rIns="0" bIns="0">
            <a:spAutoFit/>
          </a:bodyPr>
          <a:lstStyle/>
          <a:p>
            <a:r>
              <a:rPr lang="fr-FR" sz="900" b="1"/>
              <a:t>Montérégie</a:t>
            </a:r>
            <a:endParaRPr lang="fr-FR"/>
          </a:p>
        </p:txBody>
      </p:sp>
      <p:sp>
        <p:nvSpPr>
          <p:cNvPr id="5177" name="Rectangle 87"/>
          <p:cNvSpPr>
            <a:spLocks noChangeArrowheads="1"/>
          </p:cNvSpPr>
          <p:nvPr>
            <p:custDataLst>
              <p:tags r:id="rId56"/>
            </p:custDataLst>
          </p:nvPr>
        </p:nvSpPr>
        <p:spPr bwMode="auto">
          <a:xfrm>
            <a:off x="2501861" y="6030953"/>
            <a:ext cx="682625" cy="14288"/>
          </a:xfrm>
          <a:prstGeom prst="rect">
            <a:avLst/>
          </a:prstGeom>
          <a:solidFill>
            <a:schemeClr val="bg1"/>
          </a:solidFill>
          <a:ln w="9525">
            <a:noFill/>
            <a:miter lim="800000"/>
            <a:headEnd/>
            <a:tailEnd/>
          </a:ln>
        </p:spPr>
        <p:txBody>
          <a:bodyPr/>
          <a:lstStyle/>
          <a:p>
            <a:endParaRPr lang="fr-FR"/>
          </a:p>
        </p:txBody>
      </p:sp>
      <p:sp>
        <p:nvSpPr>
          <p:cNvPr id="5178" name="Rectangle 88"/>
          <p:cNvSpPr>
            <a:spLocks noChangeArrowheads="1"/>
          </p:cNvSpPr>
          <p:nvPr>
            <p:custDataLst>
              <p:tags r:id="rId57"/>
            </p:custDataLst>
          </p:nvPr>
        </p:nvSpPr>
        <p:spPr bwMode="auto">
          <a:xfrm>
            <a:off x="4362420" y="6413523"/>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9" name="Oval 89"/>
          <p:cNvSpPr>
            <a:spLocks noChangeArrowheads="1"/>
          </p:cNvSpPr>
          <p:nvPr>
            <p:custDataLst>
              <p:tags r:id="rId58"/>
            </p:custDataLst>
          </p:nvPr>
        </p:nvSpPr>
        <p:spPr bwMode="auto">
          <a:xfrm>
            <a:off x="2611408" y="6272235"/>
            <a:ext cx="93662" cy="61913"/>
          </a:xfrm>
          <a:prstGeom prst="ellipse">
            <a:avLst/>
          </a:prstGeom>
          <a:solidFill>
            <a:schemeClr val="tx1"/>
          </a:solidFill>
          <a:ln w="0">
            <a:solidFill>
              <a:schemeClr val="tx1"/>
            </a:solidFill>
            <a:round/>
            <a:headEnd/>
            <a:tailEnd/>
          </a:ln>
        </p:spPr>
        <p:txBody>
          <a:bodyPr/>
          <a:lstStyle/>
          <a:p>
            <a:endParaRPr lang="fr-FR"/>
          </a:p>
        </p:txBody>
      </p:sp>
      <p:sp>
        <p:nvSpPr>
          <p:cNvPr id="5180" name="Oval 90"/>
          <p:cNvSpPr>
            <a:spLocks noChangeArrowheads="1"/>
          </p:cNvSpPr>
          <p:nvPr>
            <p:custDataLst>
              <p:tags r:id="rId59"/>
            </p:custDataLst>
          </p:nvPr>
        </p:nvSpPr>
        <p:spPr bwMode="auto">
          <a:xfrm>
            <a:off x="3917920" y="5476898"/>
            <a:ext cx="95250" cy="61912"/>
          </a:xfrm>
          <a:prstGeom prst="ellipse">
            <a:avLst/>
          </a:prstGeom>
          <a:solidFill>
            <a:schemeClr val="tx1"/>
          </a:solidFill>
          <a:ln w="0">
            <a:solidFill>
              <a:schemeClr val="tx1"/>
            </a:solidFill>
            <a:round/>
            <a:headEnd/>
            <a:tailEnd/>
          </a:ln>
        </p:spPr>
        <p:txBody>
          <a:bodyPr/>
          <a:lstStyle/>
          <a:p>
            <a:endParaRPr lang="fr-FR"/>
          </a:p>
        </p:txBody>
      </p:sp>
      <p:sp>
        <p:nvSpPr>
          <p:cNvPr id="5181" name="Oval 91"/>
          <p:cNvSpPr>
            <a:spLocks noChangeArrowheads="1"/>
          </p:cNvSpPr>
          <p:nvPr>
            <p:custDataLst>
              <p:tags r:id="rId60"/>
            </p:custDataLst>
          </p:nvPr>
        </p:nvSpPr>
        <p:spPr bwMode="auto">
          <a:xfrm>
            <a:off x="3870295" y="6064273"/>
            <a:ext cx="95250" cy="63500"/>
          </a:xfrm>
          <a:prstGeom prst="ellipse">
            <a:avLst/>
          </a:prstGeom>
          <a:solidFill>
            <a:schemeClr val="tx1"/>
          </a:solidFill>
          <a:ln w="0">
            <a:solidFill>
              <a:schemeClr val="tx1"/>
            </a:solidFill>
            <a:round/>
            <a:headEnd/>
            <a:tailEnd/>
          </a:ln>
        </p:spPr>
        <p:txBody>
          <a:bodyPr/>
          <a:lstStyle/>
          <a:p>
            <a:endParaRPr lang="fr-FR"/>
          </a:p>
        </p:txBody>
      </p:sp>
      <p:sp>
        <p:nvSpPr>
          <p:cNvPr id="5182" name="Oval 92"/>
          <p:cNvSpPr>
            <a:spLocks noChangeArrowheads="1"/>
          </p:cNvSpPr>
          <p:nvPr>
            <p:custDataLst>
              <p:tags r:id="rId61"/>
            </p:custDataLst>
          </p:nvPr>
        </p:nvSpPr>
        <p:spPr bwMode="auto">
          <a:xfrm>
            <a:off x="2517745" y="6384948"/>
            <a:ext cx="93663" cy="61912"/>
          </a:xfrm>
          <a:prstGeom prst="ellipse">
            <a:avLst/>
          </a:prstGeom>
          <a:solidFill>
            <a:schemeClr val="tx1"/>
          </a:solidFill>
          <a:ln w="0">
            <a:solidFill>
              <a:schemeClr val="tx1"/>
            </a:solidFill>
            <a:round/>
            <a:headEnd/>
            <a:tailEnd/>
          </a:ln>
        </p:spPr>
        <p:txBody>
          <a:bodyPr/>
          <a:lstStyle/>
          <a:p>
            <a:endParaRPr lang="fr-FR"/>
          </a:p>
        </p:txBody>
      </p:sp>
      <p:sp>
        <p:nvSpPr>
          <p:cNvPr id="5183" name="Oval 93"/>
          <p:cNvSpPr>
            <a:spLocks noChangeArrowheads="1"/>
          </p:cNvSpPr>
          <p:nvPr>
            <p:custDataLst>
              <p:tags r:id="rId62"/>
            </p:custDataLst>
          </p:nvPr>
        </p:nvSpPr>
        <p:spPr bwMode="auto">
          <a:xfrm>
            <a:off x="4529108" y="5878535"/>
            <a:ext cx="93662" cy="63500"/>
          </a:xfrm>
          <a:prstGeom prst="ellipse">
            <a:avLst/>
          </a:prstGeom>
          <a:solidFill>
            <a:schemeClr val="tx1"/>
          </a:solidFill>
          <a:ln w="0">
            <a:solidFill>
              <a:schemeClr val="tx1"/>
            </a:solidFill>
            <a:round/>
            <a:headEnd/>
            <a:tailEnd/>
          </a:ln>
        </p:spPr>
        <p:txBody>
          <a:bodyPr/>
          <a:lstStyle/>
          <a:p>
            <a:endParaRPr lang="fr-FR"/>
          </a:p>
        </p:txBody>
      </p:sp>
      <p:sp>
        <p:nvSpPr>
          <p:cNvPr id="5184" name="Oval 94"/>
          <p:cNvSpPr>
            <a:spLocks noChangeArrowheads="1"/>
          </p:cNvSpPr>
          <p:nvPr>
            <p:custDataLst>
              <p:tags r:id="rId63"/>
            </p:custDataLst>
          </p:nvPr>
        </p:nvSpPr>
        <p:spPr bwMode="auto">
          <a:xfrm>
            <a:off x="3501993" y="5888077"/>
            <a:ext cx="95250" cy="63500"/>
          </a:xfrm>
          <a:prstGeom prst="ellipse">
            <a:avLst/>
          </a:prstGeom>
          <a:solidFill>
            <a:schemeClr val="bg1"/>
          </a:solidFill>
          <a:ln w="0">
            <a:solidFill>
              <a:schemeClr val="bg1"/>
            </a:solidFill>
            <a:round/>
            <a:headEnd/>
            <a:tailEnd/>
          </a:ln>
        </p:spPr>
        <p:txBody>
          <a:bodyPr/>
          <a:lstStyle/>
          <a:p>
            <a:endParaRPr lang="fr-FR"/>
          </a:p>
        </p:txBody>
      </p:sp>
      <p:sp>
        <p:nvSpPr>
          <p:cNvPr id="5185" name="Oval 95"/>
          <p:cNvSpPr>
            <a:spLocks noChangeArrowheads="1"/>
          </p:cNvSpPr>
          <p:nvPr>
            <p:custDataLst>
              <p:tags r:id="rId64"/>
            </p:custDataLst>
          </p:nvPr>
        </p:nvSpPr>
        <p:spPr bwMode="auto">
          <a:xfrm>
            <a:off x="1384270" y="5476898"/>
            <a:ext cx="95250" cy="61912"/>
          </a:xfrm>
          <a:prstGeom prst="ellipse">
            <a:avLst/>
          </a:prstGeom>
          <a:solidFill>
            <a:schemeClr val="tx1"/>
          </a:solidFill>
          <a:ln w="0">
            <a:solidFill>
              <a:schemeClr val="tx1"/>
            </a:solidFill>
            <a:round/>
            <a:headEnd/>
            <a:tailEnd/>
          </a:ln>
        </p:spPr>
        <p:txBody>
          <a:bodyPr/>
          <a:lstStyle/>
          <a:p>
            <a:endParaRPr lang="fr-FR"/>
          </a:p>
        </p:txBody>
      </p:sp>
      <p:sp>
        <p:nvSpPr>
          <p:cNvPr id="5186" name="Rectangle 96"/>
          <p:cNvSpPr>
            <a:spLocks noChangeArrowheads="1"/>
          </p:cNvSpPr>
          <p:nvPr>
            <p:custDataLst>
              <p:tags r:id="rId65"/>
            </p:custDataLst>
          </p:nvPr>
        </p:nvSpPr>
        <p:spPr bwMode="auto">
          <a:xfrm>
            <a:off x="4579908" y="6118248"/>
            <a:ext cx="317500" cy="138499"/>
          </a:xfrm>
          <a:prstGeom prst="rect">
            <a:avLst/>
          </a:prstGeom>
          <a:noFill/>
          <a:ln w="9525">
            <a:noFill/>
            <a:miter lim="800000"/>
            <a:headEnd/>
            <a:tailEnd/>
          </a:ln>
        </p:spPr>
        <p:txBody>
          <a:bodyPr lIns="0" tIns="0" rIns="0" bIns="0">
            <a:spAutoFit/>
          </a:bodyPr>
          <a:lstStyle/>
          <a:p>
            <a:r>
              <a:rPr lang="fr-FR" sz="900" b="1"/>
              <a:t>Estrie</a:t>
            </a:r>
            <a:endParaRPr lang="fr-FR"/>
          </a:p>
        </p:txBody>
      </p:sp>
      <p:sp>
        <p:nvSpPr>
          <p:cNvPr id="5187" name="Rectangle 97"/>
          <p:cNvSpPr>
            <a:spLocks noChangeArrowheads="1"/>
          </p:cNvSpPr>
          <p:nvPr>
            <p:custDataLst>
              <p:tags r:id="rId66"/>
            </p:custDataLst>
          </p:nvPr>
        </p:nvSpPr>
        <p:spPr bwMode="auto">
          <a:xfrm>
            <a:off x="4513233" y="6237310"/>
            <a:ext cx="354012" cy="12700"/>
          </a:xfrm>
          <a:prstGeom prst="rect">
            <a:avLst/>
          </a:prstGeom>
          <a:solidFill>
            <a:schemeClr val="bg1"/>
          </a:solidFill>
          <a:ln w="9525">
            <a:noFill/>
            <a:miter lim="800000"/>
            <a:headEnd/>
            <a:tailEnd/>
          </a:ln>
        </p:spPr>
        <p:txBody>
          <a:bodyPr/>
          <a:lstStyle/>
          <a:p>
            <a:endParaRPr lang="fr-FR"/>
          </a:p>
        </p:txBody>
      </p:sp>
      <p:sp>
        <p:nvSpPr>
          <p:cNvPr id="5189" name="Freeform 100"/>
          <p:cNvSpPr>
            <a:spLocks/>
          </p:cNvSpPr>
          <p:nvPr>
            <p:custDataLst>
              <p:tags r:id="rId67"/>
            </p:custDataLst>
          </p:nvPr>
        </p:nvSpPr>
        <p:spPr bwMode="auto">
          <a:xfrm>
            <a:off x="4965670" y="4195785"/>
            <a:ext cx="1443038" cy="1584325"/>
          </a:xfrm>
          <a:custGeom>
            <a:avLst/>
            <a:gdLst>
              <a:gd name="T0" fmla="*/ 1440158 w 7516"/>
              <a:gd name="T1" fmla="*/ 0 h 8240"/>
              <a:gd name="T2" fmla="*/ 1208420 w 7516"/>
              <a:gd name="T3" fmla="*/ 22688 h 8240"/>
              <a:gd name="T4" fmla="*/ 1146789 w 7516"/>
              <a:gd name="T5" fmla="*/ 56913 h 8240"/>
              <a:gd name="T6" fmla="*/ 1126246 w 7516"/>
              <a:gd name="T7" fmla="*/ 97482 h 8240"/>
              <a:gd name="T8" fmla="*/ 1064807 w 7516"/>
              <a:gd name="T9" fmla="*/ 198810 h 8240"/>
              <a:gd name="T10" fmla="*/ 1074599 w 7516"/>
              <a:gd name="T11" fmla="*/ 293023 h 8240"/>
              <a:gd name="T12" fmla="*/ 1085351 w 7516"/>
              <a:gd name="T13" fmla="*/ 313789 h 8240"/>
              <a:gd name="T14" fmla="*/ 1003176 w 7516"/>
              <a:gd name="T15" fmla="*/ 401465 h 8240"/>
              <a:gd name="T16" fmla="*/ 890667 w 7516"/>
              <a:gd name="T17" fmla="*/ 475682 h 8240"/>
              <a:gd name="T18" fmla="*/ 737263 w 7516"/>
              <a:gd name="T19" fmla="*/ 549899 h 8240"/>
              <a:gd name="T20" fmla="*/ 583666 w 7516"/>
              <a:gd name="T21" fmla="*/ 624693 h 8240"/>
              <a:gd name="T22" fmla="*/ 552371 w 7516"/>
              <a:gd name="T23" fmla="*/ 637768 h 8240"/>
              <a:gd name="T24" fmla="*/ 522036 w 7516"/>
              <a:gd name="T25" fmla="*/ 651227 h 8240"/>
              <a:gd name="T26" fmla="*/ 471157 w 7516"/>
              <a:gd name="T27" fmla="*/ 691988 h 8240"/>
              <a:gd name="T28" fmla="*/ 450613 w 7516"/>
              <a:gd name="T29" fmla="*/ 739672 h 8240"/>
              <a:gd name="T30" fmla="*/ 398967 w 7516"/>
              <a:gd name="T31" fmla="*/ 955786 h 8240"/>
              <a:gd name="T32" fmla="*/ 327544 w 7516"/>
              <a:gd name="T33" fmla="*/ 1022889 h 8240"/>
              <a:gd name="T34" fmla="*/ 286457 w 7516"/>
              <a:gd name="T35" fmla="*/ 1063651 h 8240"/>
              <a:gd name="T36" fmla="*/ 256122 w 7516"/>
              <a:gd name="T37" fmla="*/ 1104221 h 8240"/>
              <a:gd name="T38" fmla="*/ 204283 w 7516"/>
              <a:gd name="T39" fmla="*/ 1219199 h 8240"/>
              <a:gd name="T40" fmla="*/ 173948 w 7516"/>
              <a:gd name="T41" fmla="*/ 1279765 h 8240"/>
              <a:gd name="T42" fmla="*/ 61631 w 7516"/>
              <a:gd name="T43" fmla="*/ 1496648 h 8240"/>
              <a:gd name="T44" fmla="*/ 30335 w 7516"/>
              <a:gd name="T45" fmla="*/ 1536641 h 8240"/>
              <a:gd name="T46" fmla="*/ 0 w 7516"/>
              <a:gd name="T47" fmla="*/ 1584325 h 8240"/>
              <a:gd name="T48" fmla="*/ 172988 w 7516"/>
              <a:gd name="T49" fmla="*/ 1405704 h 8240"/>
              <a:gd name="T50" fmla="*/ 307001 w 7516"/>
              <a:gd name="T51" fmla="*/ 1306876 h 8240"/>
              <a:gd name="T52" fmla="*/ 337336 w 7516"/>
              <a:gd name="T53" fmla="*/ 1246310 h 8240"/>
              <a:gd name="T54" fmla="*/ 357880 w 7516"/>
              <a:gd name="T55" fmla="*/ 1226313 h 8240"/>
              <a:gd name="T56" fmla="*/ 378423 w 7516"/>
              <a:gd name="T57" fmla="*/ 1185552 h 8240"/>
              <a:gd name="T58" fmla="*/ 552371 w 7516"/>
              <a:gd name="T59" fmla="*/ 1016544 h 8240"/>
              <a:gd name="T60" fmla="*/ 634545 w 7516"/>
              <a:gd name="T61" fmla="*/ 935213 h 8240"/>
              <a:gd name="T62" fmla="*/ 665840 w 7516"/>
              <a:gd name="T63" fmla="*/ 915217 h 8240"/>
              <a:gd name="T64" fmla="*/ 747054 w 7516"/>
              <a:gd name="T65" fmla="*/ 847345 h 8240"/>
              <a:gd name="T66" fmla="*/ 787950 w 7516"/>
              <a:gd name="T67" fmla="*/ 806775 h 8240"/>
              <a:gd name="T68" fmla="*/ 911211 w 7516"/>
              <a:gd name="T69" fmla="*/ 732558 h 8240"/>
              <a:gd name="T70" fmla="*/ 1044263 w 7516"/>
              <a:gd name="T71" fmla="*/ 678337 h 8240"/>
              <a:gd name="T72" fmla="*/ 1136037 w 7516"/>
              <a:gd name="T73" fmla="*/ 631230 h 8240"/>
              <a:gd name="T74" fmla="*/ 1228963 w 7516"/>
              <a:gd name="T75" fmla="*/ 557013 h 8240"/>
              <a:gd name="T76" fmla="*/ 1320929 w 7516"/>
              <a:gd name="T77" fmla="*/ 522789 h 8240"/>
              <a:gd name="T78" fmla="*/ 1382559 w 7516"/>
              <a:gd name="T79" fmla="*/ 496447 h 8240"/>
              <a:gd name="T80" fmla="*/ 1443038 w 7516"/>
              <a:gd name="T81" fmla="*/ 415116 h 8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16"/>
              <a:gd name="T124" fmla="*/ 0 h 8240"/>
              <a:gd name="T125" fmla="*/ 7516 w 7516"/>
              <a:gd name="T126" fmla="*/ 8240 h 8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16" h="8240">
                <a:moveTo>
                  <a:pt x="7501" y="0"/>
                </a:moveTo>
                <a:cubicBezTo>
                  <a:pt x="7201" y="68"/>
                  <a:pt x="6615" y="94"/>
                  <a:pt x="6294" y="118"/>
                </a:cubicBezTo>
                <a:cubicBezTo>
                  <a:pt x="6167" y="175"/>
                  <a:pt x="6065" y="205"/>
                  <a:pt x="5973" y="296"/>
                </a:cubicBezTo>
                <a:cubicBezTo>
                  <a:pt x="5938" y="329"/>
                  <a:pt x="5892" y="470"/>
                  <a:pt x="5866" y="507"/>
                </a:cubicBezTo>
                <a:cubicBezTo>
                  <a:pt x="5729" y="692"/>
                  <a:pt x="5642" y="836"/>
                  <a:pt x="5546" y="1034"/>
                </a:cubicBezTo>
                <a:cubicBezTo>
                  <a:pt x="5561" y="1199"/>
                  <a:pt x="5566" y="1363"/>
                  <a:pt x="5597" y="1524"/>
                </a:cubicBezTo>
                <a:cubicBezTo>
                  <a:pt x="5602" y="1561"/>
                  <a:pt x="5653" y="1595"/>
                  <a:pt x="5653" y="1632"/>
                </a:cubicBezTo>
                <a:cubicBezTo>
                  <a:pt x="5653" y="1786"/>
                  <a:pt x="5362" y="1967"/>
                  <a:pt x="5225" y="2088"/>
                </a:cubicBezTo>
                <a:cubicBezTo>
                  <a:pt x="5128" y="2286"/>
                  <a:pt x="4899" y="2353"/>
                  <a:pt x="4639" y="2474"/>
                </a:cubicBezTo>
                <a:cubicBezTo>
                  <a:pt x="4359" y="2605"/>
                  <a:pt x="4176" y="2790"/>
                  <a:pt x="3840" y="2860"/>
                </a:cubicBezTo>
                <a:cubicBezTo>
                  <a:pt x="3565" y="2981"/>
                  <a:pt x="3320" y="3129"/>
                  <a:pt x="3040" y="3249"/>
                </a:cubicBezTo>
                <a:cubicBezTo>
                  <a:pt x="2984" y="3273"/>
                  <a:pt x="2933" y="3293"/>
                  <a:pt x="2877" y="3317"/>
                </a:cubicBezTo>
                <a:cubicBezTo>
                  <a:pt x="2826" y="3340"/>
                  <a:pt x="2719" y="3387"/>
                  <a:pt x="2719" y="3387"/>
                </a:cubicBezTo>
                <a:cubicBezTo>
                  <a:pt x="2643" y="3464"/>
                  <a:pt x="2526" y="3518"/>
                  <a:pt x="2454" y="3599"/>
                </a:cubicBezTo>
                <a:cubicBezTo>
                  <a:pt x="2388" y="3672"/>
                  <a:pt x="2388" y="3766"/>
                  <a:pt x="2347" y="3847"/>
                </a:cubicBezTo>
                <a:cubicBezTo>
                  <a:pt x="2327" y="4072"/>
                  <a:pt x="2297" y="4713"/>
                  <a:pt x="2078" y="4971"/>
                </a:cubicBezTo>
                <a:cubicBezTo>
                  <a:pt x="1930" y="5149"/>
                  <a:pt x="1864" y="5169"/>
                  <a:pt x="1706" y="5320"/>
                </a:cubicBezTo>
                <a:cubicBezTo>
                  <a:pt x="1629" y="5391"/>
                  <a:pt x="1492" y="5532"/>
                  <a:pt x="1492" y="5532"/>
                </a:cubicBezTo>
                <a:cubicBezTo>
                  <a:pt x="1324" y="5888"/>
                  <a:pt x="1584" y="5377"/>
                  <a:pt x="1334" y="5743"/>
                </a:cubicBezTo>
                <a:cubicBezTo>
                  <a:pt x="1207" y="5931"/>
                  <a:pt x="1141" y="6143"/>
                  <a:pt x="1064" y="6341"/>
                </a:cubicBezTo>
                <a:cubicBezTo>
                  <a:pt x="1023" y="6448"/>
                  <a:pt x="906" y="6656"/>
                  <a:pt x="906" y="6656"/>
                </a:cubicBezTo>
                <a:cubicBezTo>
                  <a:pt x="866" y="7099"/>
                  <a:pt x="922" y="7515"/>
                  <a:pt x="321" y="7784"/>
                </a:cubicBezTo>
                <a:cubicBezTo>
                  <a:pt x="158" y="8086"/>
                  <a:pt x="392" y="7677"/>
                  <a:pt x="158" y="7992"/>
                </a:cubicBezTo>
                <a:cubicBezTo>
                  <a:pt x="91" y="8076"/>
                  <a:pt x="102" y="8167"/>
                  <a:pt x="0" y="8240"/>
                </a:cubicBezTo>
                <a:lnTo>
                  <a:pt x="901" y="7311"/>
                </a:lnTo>
                <a:cubicBezTo>
                  <a:pt x="1115" y="7136"/>
                  <a:pt x="1360" y="6958"/>
                  <a:pt x="1599" y="6797"/>
                </a:cubicBezTo>
                <a:cubicBezTo>
                  <a:pt x="1650" y="6693"/>
                  <a:pt x="1660" y="6572"/>
                  <a:pt x="1757" y="6482"/>
                </a:cubicBezTo>
                <a:cubicBezTo>
                  <a:pt x="1792" y="6448"/>
                  <a:pt x="1838" y="6415"/>
                  <a:pt x="1864" y="6378"/>
                </a:cubicBezTo>
                <a:cubicBezTo>
                  <a:pt x="1910" y="6311"/>
                  <a:pt x="1910" y="6227"/>
                  <a:pt x="1971" y="6166"/>
                </a:cubicBezTo>
                <a:cubicBezTo>
                  <a:pt x="2271" y="5871"/>
                  <a:pt x="2566" y="5575"/>
                  <a:pt x="2877" y="5287"/>
                </a:cubicBezTo>
                <a:cubicBezTo>
                  <a:pt x="3025" y="5149"/>
                  <a:pt x="3162" y="5005"/>
                  <a:pt x="3305" y="4864"/>
                </a:cubicBezTo>
                <a:cubicBezTo>
                  <a:pt x="3346" y="4824"/>
                  <a:pt x="3417" y="4797"/>
                  <a:pt x="3468" y="4760"/>
                </a:cubicBezTo>
                <a:cubicBezTo>
                  <a:pt x="3610" y="4649"/>
                  <a:pt x="3758" y="4522"/>
                  <a:pt x="3891" y="4407"/>
                </a:cubicBezTo>
                <a:cubicBezTo>
                  <a:pt x="3967" y="4340"/>
                  <a:pt x="3997" y="4243"/>
                  <a:pt x="4104" y="4196"/>
                </a:cubicBezTo>
                <a:cubicBezTo>
                  <a:pt x="4354" y="4089"/>
                  <a:pt x="4512" y="3921"/>
                  <a:pt x="4746" y="3810"/>
                </a:cubicBezTo>
                <a:cubicBezTo>
                  <a:pt x="5011" y="3686"/>
                  <a:pt x="5169" y="3619"/>
                  <a:pt x="5439" y="3528"/>
                </a:cubicBezTo>
                <a:cubicBezTo>
                  <a:pt x="5617" y="3468"/>
                  <a:pt x="5749" y="3357"/>
                  <a:pt x="5917" y="3283"/>
                </a:cubicBezTo>
                <a:cubicBezTo>
                  <a:pt x="6085" y="3115"/>
                  <a:pt x="6162" y="3001"/>
                  <a:pt x="6401" y="2897"/>
                </a:cubicBezTo>
                <a:cubicBezTo>
                  <a:pt x="6579" y="2719"/>
                  <a:pt x="6635" y="2806"/>
                  <a:pt x="6880" y="2719"/>
                </a:cubicBezTo>
                <a:cubicBezTo>
                  <a:pt x="6992" y="2679"/>
                  <a:pt x="7201" y="2582"/>
                  <a:pt x="7201" y="2582"/>
                </a:cubicBezTo>
                <a:cubicBezTo>
                  <a:pt x="7262" y="2451"/>
                  <a:pt x="7338" y="2236"/>
                  <a:pt x="7516" y="2159"/>
                </a:cubicBezTo>
              </a:path>
            </a:pathLst>
          </a:custGeom>
          <a:noFill/>
          <a:ln w="14605" cap="flat">
            <a:solidFill>
              <a:schemeClr val="tx1"/>
            </a:solidFill>
            <a:prstDash val="solid"/>
            <a:round/>
            <a:headEnd/>
            <a:tailEnd/>
          </a:ln>
        </p:spPr>
        <p:txBody>
          <a:bodyPr/>
          <a:lstStyle/>
          <a:p>
            <a:endParaRPr lang="fr-CA" dirty="0"/>
          </a:p>
        </p:txBody>
      </p:sp>
      <p:sp>
        <p:nvSpPr>
          <p:cNvPr id="5190" name="Rectangle 101"/>
          <p:cNvSpPr>
            <a:spLocks noChangeArrowheads="1"/>
          </p:cNvSpPr>
          <p:nvPr>
            <p:custDataLst>
              <p:tags r:id="rId68"/>
            </p:custDataLst>
          </p:nvPr>
        </p:nvSpPr>
        <p:spPr bwMode="auto">
          <a:xfrm>
            <a:off x="3211483" y="5691210"/>
            <a:ext cx="1102866" cy="138499"/>
          </a:xfrm>
          <a:prstGeom prst="rect">
            <a:avLst/>
          </a:prstGeom>
          <a:noFill/>
          <a:ln w="9525">
            <a:noFill/>
            <a:miter lim="800000"/>
            <a:headEnd/>
            <a:tailEnd/>
          </a:ln>
        </p:spPr>
        <p:txBody>
          <a:bodyPr wrap="none" lIns="0" tIns="0" rIns="0" bIns="0">
            <a:spAutoFit/>
          </a:bodyPr>
          <a:lstStyle/>
          <a:p>
            <a:r>
              <a:rPr lang="fr-FR" sz="900" b="1"/>
              <a:t>Mauricie/ Centre du </a:t>
            </a:r>
            <a:endParaRPr lang="fr-FR"/>
          </a:p>
        </p:txBody>
      </p:sp>
      <p:sp>
        <p:nvSpPr>
          <p:cNvPr id="5191" name="Rectangle 102"/>
          <p:cNvSpPr>
            <a:spLocks noChangeArrowheads="1"/>
          </p:cNvSpPr>
          <p:nvPr>
            <p:custDataLst>
              <p:tags r:id="rId69"/>
            </p:custDataLst>
          </p:nvPr>
        </p:nvSpPr>
        <p:spPr bwMode="auto">
          <a:xfrm>
            <a:off x="3216241" y="6245267"/>
            <a:ext cx="1185863" cy="14287"/>
          </a:xfrm>
          <a:prstGeom prst="rect">
            <a:avLst/>
          </a:prstGeom>
          <a:solidFill>
            <a:schemeClr val="bg1"/>
          </a:solidFill>
          <a:ln w="9525">
            <a:noFill/>
            <a:miter lim="800000"/>
            <a:headEnd/>
            <a:tailEnd/>
          </a:ln>
        </p:spPr>
        <p:txBody>
          <a:bodyPr/>
          <a:lstStyle/>
          <a:p>
            <a:endParaRPr lang="fr-FR"/>
          </a:p>
        </p:txBody>
      </p:sp>
      <p:sp>
        <p:nvSpPr>
          <p:cNvPr id="5192" name="Rectangle 103"/>
          <p:cNvSpPr>
            <a:spLocks noChangeArrowheads="1"/>
          </p:cNvSpPr>
          <p:nvPr>
            <p:custDataLst>
              <p:tags r:id="rId70"/>
            </p:custDataLst>
          </p:nvPr>
        </p:nvSpPr>
        <p:spPr bwMode="auto">
          <a:xfrm>
            <a:off x="3211483" y="5835673"/>
            <a:ext cx="423193" cy="138499"/>
          </a:xfrm>
          <a:prstGeom prst="rect">
            <a:avLst/>
          </a:prstGeom>
          <a:noFill/>
          <a:ln w="9525">
            <a:noFill/>
            <a:miter lim="800000"/>
            <a:headEnd/>
            <a:tailEnd/>
          </a:ln>
        </p:spPr>
        <p:txBody>
          <a:bodyPr wrap="none" lIns="0" tIns="0" rIns="0" bIns="0">
            <a:spAutoFit/>
          </a:bodyPr>
          <a:lstStyle/>
          <a:p>
            <a:r>
              <a:rPr lang="fr-FR" sz="900" b="1" dirty="0"/>
              <a:t>Québec</a:t>
            </a:r>
            <a:endParaRPr lang="fr-FR" dirty="0"/>
          </a:p>
        </p:txBody>
      </p:sp>
      <p:sp>
        <p:nvSpPr>
          <p:cNvPr id="5193" name="Rectangle 104"/>
          <p:cNvSpPr>
            <a:spLocks noChangeArrowheads="1"/>
          </p:cNvSpPr>
          <p:nvPr>
            <p:custDataLst>
              <p:tags r:id="rId71"/>
            </p:custDataLst>
          </p:nvPr>
        </p:nvSpPr>
        <p:spPr bwMode="auto">
          <a:xfrm>
            <a:off x="3209895" y="5978548"/>
            <a:ext cx="466725" cy="14287"/>
          </a:xfrm>
          <a:prstGeom prst="rect">
            <a:avLst/>
          </a:prstGeom>
          <a:solidFill>
            <a:schemeClr val="bg1"/>
          </a:solidFill>
          <a:ln w="9525">
            <a:noFill/>
            <a:miter lim="800000"/>
            <a:headEnd/>
            <a:tailEnd/>
          </a:ln>
        </p:spPr>
        <p:txBody>
          <a:bodyPr/>
          <a:lstStyle/>
          <a:p>
            <a:endParaRPr lang="fr-FR"/>
          </a:p>
        </p:txBody>
      </p:sp>
      <p:sp>
        <p:nvSpPr>
          <p:cNvPr id="5194" name="Rectangle 105"/>
          <p:cNvSpPr>
            <a:spLocks noChangeArrowheads="1"/>
          </p:cNvSpPr>
          <p:nvPr>
            <p:custDataLst>
              <p:tags r:id="rId72"/>
            </p:custDataLst>
          </p:nvPr>
        </p:nvSpPr>
        <p:spPr bwMode="auto">
          <a:xfrm>
            <a:off x="3676620" y="5846785"/>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95" name="Oval 106"/>
          <p:cNvSpPr>
            <a:spLocks noChangeArrowheads="1"/>
          </p:cNvSpPr>
          <p:nvPr>
            <p:custDataLst>
              <p:tags r:id="rId73"/>
            </p:custDataLst>
          </p:nvPr>
        </p:nvSpPr>
        <p:spPr bwMode="auto">
          <a:xfrm>
            <a:off x="4200495" y="5892823"/>
            <a:ext cx="93663" cy="61912"/>
          </a:xfrm>
          <a:prstGeom prst="ellipse">
            <a:avLst/>
          </a:prstGeom>
          <a:solidFill>
            <a:schemeClr val="tx1"/>
          </a:solidFill>
          <a:ln w="0">
            <a:solidFill>
              <a:schemeClr val="tx1"/>
            </a:solidFill>
            <a:round/>
            <a:headEnd/>
            <a:tailEnd/>
          </a:ln>
        </p:spPr>
        <p:txBody>
          <a:bodyPr/>
          <a:lstStyle/>
          <a:p>
            <a:endParaRPr lang="fr-FR" dirty="0"/>
          </a:p>
        </p:txBody>
      </p:sp>
      <p:sp>
        <p:nvSpPr>
          <p:cNvPr id="5196" name="Oval 107"/>
          <p:cNvSpPr>
            <a:spLocks noChangeArrowheads="1"/>
          </p:cNvSpPr>
          <p:nvPr>
            <p:custDataLst>
              <p:tags r:id="rId74"/>
            </p:custDataLst>
          </p:nvPr>
        </p:nvSpPr>
        <p:spPr bwMode="auto">
          <a:xfrm>
            <a:off x="2420908" y="2154260"/>
            <a:ext cx="465137" cy="447675"/>
          </a:xfrm>
          <a:prstGeom prst="ellipse">
            <a:avLst/>
          </a:prstGeom>
          <a:noFill/>
          <a:ln w="8890" cap="rnd">
            <a:solidFill>
              <a:srgbClr val="000000"/>
            </a:solidFill>
            <a:round/>
            <a:headEnd/>
            <a:tailEnd/>
          </a:ln>
        </p:spPr>
        <p:txBody>
          <a:bodyPr/>
          <a:lstStyle/>
          <a:p>
            <a:endParaRPr lang="fr-FR"/>
          </a:p>
        </p:txBody>
      </p:sp>
      <p:grpSp>
        <p:nvGrpSpPr>
          <p:cNvPr id="16" name="Group 108"/>
          <p:cNvGrpSpPr>
            <a:grpSpLocks/>
          </p:cNvGrpSpPr>
          <p:nvPr>
            <p:custDataLst>
              <p:tags r:id="rId75"/>
            </p:custDataLst>
          </p:nvPr>
        </p:nvGrpSpPr>
        <p:grpSpPr bwMode="auto">
          <a:xfrm>
            <a:off x="906433" y="3349648"/>
            <a:ext cx="2916237" cy="1308100"/>
            <a:chOff x="841" y="4054"/>
            <a:chExt cx="4270" cy="1916"/>
          </a:xfrm>
        </p:grpSpPr>
        <p:sp>
          <p:nvSpPr>
            <p:cNvPr id="5236" name="Rectangle 109"/>
            <p:cNvSpPr>
              <a:spLocks noChangeArrowheads="1"/>
            </p:cNvSpPr>
            <p:nvPr/>
          </p:nvSpPr>
          <p:spPr bwMode="auto">
            <a:xfrm>
              <a:off x="841" y="4054"/>
              <a:ext cx="4270" cy="1916"/>
            </a:xfrm>
            <a:prstGeom prst="rect">
              <a:avLst/>
            </a:prstGeom>
            <a:solidFill>
              <a:srgbClr val="FFFFFF"/>
            </a:solidFill>
            <a:ln w="9525">
              <a:noFill/>
              <a:miter lim="800000"/>
              <a:headEnd/>
              <a:tailEnd/>
            </a:ln>
          </p:spPr>
          <p:txBody>
            <a:bodyPr/>
            <a:lstStyle/>
            <a:p>
              <a:endParaRPr lang="fr-FR"/>
            </a:p>
          </p:txBody>
        </p:sp>
        <p:sp>
          <p:nvSpPr>
            <p:cNvPr id="5237" name="Rectangle 110"/>
            <p:cNvSpPr>
              <a:spLocks noChangeArrowheads="1"/>
            </p:cNvSpPr>
            <p:nvPr/>
          </p:nvSpPr>
          <p:spPr bwMode="auto">
            <a:xfrm>
              <a:off x="841" y="4054"/>
              <a:ext cx="4270" cy="1916"/>
            </a:xfrm>
            <a:prstGeom prst="rect">
              <a:avLst/>
            </a:prstGeom>
            <a:noFill/>
            <a:ln w="8890" cap="rnd">
              <a:solidFill>
                <a:srgbClr val="000000"/>
              </a:solidFill>
              <a:miter lim="800000"/>
              <a:headEnd/>
              <a:tailEnd/>
            </a:ln>
          </p:spPr>
          <p:txBody>
            <a:bodyPr/>
            <a:lstStyle/>
            <a:p>
              <a:endParaRPr lang="fr-FR"/>
            </a:p>
          </p:txBody>
        </p:sp>
      </p:grpSp>
      <p:sp>
        <p:nvSpPr>
          <p:cNvPr id="5198" name="Rectangle 111"/>
          <p:cNvSpPr>
            <a:spLocks noChangeArrowheads="1"/>
          </p:cNvSpPr>
          <p:nvPr>
            <p:custDataLst>
              <p:tags r:id="rId76"/>
            </p:custDataLst>
          </p:nvPr>
        </p:nvSpPr>
        <p:spPr bwMode="auto">
          <a:xfrm>
            <a:off x="2366933" y="3400448"/>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199" name="Rectangle 112"/>
          <p:cNvSpPr>
            <a:spLocks noChangeArrowheads="1"/>
          </p:cNvSpPr>
          <p:nvPr>
            <p:custDataLst>
              <p:tags r:id="rId77"/>
            </p:custDataLst>
          </p:nvPr>
        </p:nvSpPr>
        <p:spPr bwMode="auto">
          <a:xfrm>
            <a:off x="1854170" y="3579835"/>
            <a:ext cx="973023" cy="261610"/>
          </a:xfrm>
          <a:prstGeom prst="rect">
            <a:avLst/>
          </a:prstGeom>
          <a:noFill/>
          <a:ln w="9525">
            <a:noFill/>
            <a:miter lim="800000"/>
            <a:headEnd/>
            <a:tailEnd/>
          </a:ln>
        </p:spPr>
        <p:txBody>
          <a:bodyPr wrap="none" lIns="0" tIns="0" rIns="0" bIns="0">
            <a:spAutoFit/>
          </a:bodyPr>
          <a:lstStyle/>
          <a:p>
            <a:r>
              <a:rPr lang="fr-FR" sz="1700"/>
              <a:t>Le réseau</a:t>
            </a:r>
            <a:endParaRPr lang="fr-FR"/>
          </a:p>
        </p:txBody>
      </p:sp>
      <p:sp>
        <p:nvSpPr>
          <p:cNvPr id="5200" name="Rectangle 113"/>
          <p:cNvSpPr>
            <a:spLocks noChangeArrowheads="1"/>
          </p:cNvSpPr>
          <p:nvPr>
            <p:custDataLst>
              <p:tags r:id="rId78"/>
            </p:custDataLst>
          </p:nvPr>
        </p:nvSpPr>
        <p:spPr bwMode="auto">
          <a:xfrm>
            <a:off x="2879695" y="3579835"/>
            <a:ext cx="60914" cy="261610"/>
          </a:xfrm>
          <a:prstGeom prst="rect">
            <a:avLst/>
          </a:prstGeom>
          <a:noFill/>
          <a:ln w="9525">
            <a:noFill/>
            <a:miter lim="800000"/>
            <a:headEnd/>
            <a:tailEnd/>
          </a:ln>
        </p:spPr>
        <p:txBody>
          <a:bodyPr wrap="none" lIns="0" tIns="0" rIns="0" bIns="0">
            <a:spAutoFit/>
          </a:bodyPr>
          <a:lstStyle/>
          <a:p>
            <a:r>
              <a:rPr lang="fr-FR" sz="1700"/>
              <a:t> </a:t>
            </a:r>
            <a:endParaRPr lang="fr-FR"/>
          </a:p>
        </p:txBody>
      </p:sp>
      <p:sp>
        <p:nvSpPr>
          <p:cNvPr id="5201" name="Rectangle 114"/>
          <p:cNvSpPr>
            <a:spLocks noChangeArrowheads="1"/>
          </p:cNvSpPr>
          <p:nvPr>
            <p:custDataLst>
              <p:tags r:id="rId79"/>
            </p:custDataLst>
          </p:nvPr>
        </p:nvSpPr>
        <p:spPr bwMode="auto">
          <a:xfrm>
            <a:off x="1928783" y="3841773"/>
            <a:ext cx="823944" cy="261610"/>
          </a:xfrm>
          <a:prstGeom prst="rect">
            <a:avLst/>
          </a:prstGeom>
          <a:noFill/>
          <a:ln w="9525">
            <a:noFill/>
            <a:miter lim="800000"/>
            <a:headEnd/>
            <a:tailEnd/>
          </a:ln>
        </p:spPr>
        <p:txBody>
          <a:bodyPr wrap="none" lIns="0" tIns="0" rIns="0" bIns="0">
            <a:spAutoFit/>
          </a:bodyPr>
          <a:lstStyle/>
          <a:p>
            <a:r>
              <a:rPr lang="fr-FR" sz="1700"/>
              <a:t>SurvUDI</a:t>
            </a:r>
            <a:endParaRPr lang="fr-FR"/>
          </a:p>
        </p:txBody>
      </p:sp>
      <p:sp>
        <p:nvSpPr>
          <p:cNvPr id="5202" name="Rectangle 115"/>
          <p:cNvSpPr>
            <a:spLocks noChangeArrowheads="1"/>
          </p:cNvSpPr>
          <p:nvPr>
            <p:custDataLst>
              <p:tags r:id="rId80"/>
            </p:custDataLst>
          </p:nvPr>
        </p:nvSpPr>
        <p:spPr bwMode="auto">
          <a:xfrm>
            <a:off x="2803495" y="3841773"/>
            <a:ext cx="60914" cy="261610"/>
          </a:xfrm>
          <a:prstGeom prst="rect">
            <a:avLst/>
          </a:prstGeom>
          <a:noFill/>
          <a:ln w="9525">
            <a:noFill/>
            <a:miter lim="800000"/>
            <a:headEnd/>
            <a:tailEnd/>
          </a:ln>
        </p:spPr>
        <p:txBody>
          <a:bodyPr wrap="none" lIns="0" tIns="0" rIns="0" bIns="0">
            <a:spAutoFit/>
          </a:bodyPr>
          <a:lstStyle/>
          <a:p>
            <a:r>
              <a:rPr lang="fr-FR" sz="1700"/>
              <a:t> </a:t>
            </a:r>
            <a:endParaRPr lang="fr-FR"/>
          </a:p>
        </p:txBody>
      </p:sp>
      <p:sp>
        <p:nvSpPr>
          <p:cNvPr id="5203" name="Rectangle 116"/>
          <p:cNvSpPr>
            <a:spLocks noChangeArrowheads="1"/>
          </p:cNvSpPr>
          <p:nvPr>
            <p:custDataLst>
              <p:tags r:id="rId81"/>
            </p:custDataLst>
          </p:nvPr>
        </p:nvSpPr>
        <p:spPr bwMode="auto">
          <a:xfrm>
            <a:off x="2006570" y="4111648"/>
            <a:ext cx="60914" cy="261610"/>
          </a:xfrm>
          <a:prstGeom prst="rect">
            <a:avLst/>
          </a:prstGeom>
          <a:noFill/>
          <a:ln w="9525">
            <a:noFill/>
            <a:miter lim="800000"/>
            <a:headEnd/>
            <a:tailEnd/>
          </a:ln>
        </p:spPr>
        <p:txBody>
          <a:bodyPr wrap="none" lIns="0" tIns="0" rIns="0" bIns="0">
            <a:spAutoFit/>
          </a:bodyPr>
          <a:lstStyle/>
          <a:p>
            <a:r>
              <a:rPr lang="fr-FR" sz="1700"/>
              <a:t>I</a:t>
            </a:r>
            <a:endParaRPr lang="fr-FR"/>
          </a:p>
        </p:txBody>
      </p:sp>
      <p:sp>
        <p:nvSpPr>
          <p:cNvPr id="5204" name="Rectangle 117"/>
          <p:cNvSpPr>
            <a:spLocks noChangeArrowheads="1"/>
          </p:cNvSpPr>
          <p:nvPr>
            <p:custDataLst>
              <p:tags r:id="rId82"/>
            </p:custDataLst>
          </p:nvPr>
        </p:nvSpPr>
        <p:spPr bwMode="auto">
          <a:xfrm>
            <a:off x="2070070" y="4111648"/>
            <a:ext cx="72136" cy="261610"/>
          </a:xfrm>
          <a:prstGeom prst="rect">
            <a:avLst/>
          </a:prstGeom>
          <a:noFill/>
          <a:ln w="9525">
            <a:noFill/>
            <a:miter lim="800000"/>
            <a:headEnd/>
            <a:tailEnd/>
          </a:ln>
        </p:spPr>
        <p:txBody>
          <a:bodyPr wrap="none" lIns="0" tIns="0" rIns="0" bIns="0">
            <a:spAutoFit/>
          </a:bodyPr>
          <a:lstStyle/>
          <a:p>
            <a:r>
              <a:rPr lang="fr-FR" sz="1700"/>
              <a:t>-</a:t>
            </a:r>
            <a:endParaRPr lang="fr-FR"/>
          </a:p>
        </p:txBody>
      </p:sp>
      <p:sp>
        <p:nvSpPr>
          <p:cNvPr id="5205" name="Rectangle 118"/>
          <p:cNvSpPr>
            <a:spLocks noChangeArrowheads="1"/>
          </p:cNvSpPr>
          <p:nvPr>
            <p:custDataLst>
              <p:tags r:id="rId83"/>
            </p:custDataLst>
          </p:nvPr>
        </p:nvSpPr>
        <p:spPr bwMode="auto">
          <a:xfrm>
            <a:off x="2144683" y="4111648"/>
            <a:ext cx="536942" cy="261610"/>
          </a:xfrm>
          <a:prstGeom prst="rect">
            <a:avLst/>
          </a:prstGeom>
          <a:noFill/>
          <a:ln w="9525">
            <a:noFill/>
            <a:miter lim="800000"/>
            <a:headEnd/>
            <a:tailEnd/>
          </a:ln>
        </p:spPr>
        <p:txBody>
          <a:bodyPr wrap="none" lIns="0" tIns="0" rIns="0" bIns="0">
            <a:spAutoFit/>
          </a:bodyPr>
          <a:lstStyle/>
          <a:p>
            <a:r>
              <a:rPr lang="fr-FR" sz="1700"/>
              <a:t>Track</a:t>
            </a:r>
            <a:endParaRPr lang="fr-FR"/>
          </a:p>
        </p:txBody>
      </p:sp>
      <p:sp>
        <p:nvSpPr>
          <p:cNvPr id="5206" name="Rectangle 119"/>
          <p:cNvSpPr>
            <a:spLocks noChangeArrowheads="1"/>
          </p:cNvSpPr>
          <p:nvPr>
            <p:custDataLst>
              <p:tags r:id="rId84"/>
            </p:custDataLst>
          </p:nvPr>
        </p:nvSpPr>
        <p:spPr bwMode="auto">
          <a:xfrm>
            <a:off x="2725708" y="4178323"/>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207" name="Rectangle 120"/>
          <p:cNvSpPr>
            <a:spLocks noChangeArrowheads="1"/>
          </p:cNvSpPr>
          <p:nvPr>
            <p:custDataLst>
              <p:tags r:id="rId85"/>
            </p:custDataLst>
          </p:nvPr>
        </p:nvSpPr>
        <p:spPr bwMode="auto">
          <a:xfrm>
            <a:off x="2366933" y="4370410"/>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208" name="Rectangle 121"/>
          <p:cNvSpPr>
            <a:spLocks noChangeArrowheads="1"/>
          </p:cNvSpPr>
          <p:nvPr>
            <p:custDataLst>
              <p:tags r:id="rId86"/>
            </p:custDataLst>
          </p:nvPr>
        </p:nvSpPr>
        <p:spPr bwMode="auto">
          <a:xfrm>
            <a:off x="2366933" y="4546623"/>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09" name="Rectangle 122"/>
          <p:cNvSpPr>
            <a:spLocks noChangeArrowheads="1"/>
          </p:cNvSpPr>
          <p:nvPr>
            <p:custDataLst>
              <p:tags r:id="rId87"/>
            </p:custDataLst>
          </p:nvPr>
        </p:nvSpPr>
        <p:spPr bwMode="auto">
          <a:xfrm>
            <a:off x="2341533" y="4519635"/>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10" name="Rectangle 123"/>
          <p:cNvSpPr>
            <a:spLocks noChangeArrowheads="1"/>
          </p:cNvSpPr>
          <p:nvPr>
            <p:custDataLst>
              <p:tags r:id="rId88"/>
            </p:custDataLst>
          </p:nvPr>
        </p:nvSpPr>
        <p:spPr bwMode="auto">
          <a:xfrm>
            <a:off x="2354233" y="4533923"/>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11" name="Rectangle 124"/>
          <p:cNvSpPr>
            <a:spLocks noChangeArrowheads="1"/>
          </p:cNvSpPr>
          <p:nvPr>
            <p:custDataLst>
              <p:tags r:id="rId89"/>
            </p:custDataLst>
          </p:nvPr>
        </p:nvSpPr>
        <p:spPr bwMode="auto">
          <a:xfrm>
            <a:off x="947708" y="2330473"/>
            <a:ext cx="232436" cy="92333"/>
          </a:xfrm>
          <a:prstGeom prst="rect">
            <a:avLst/>
          </a:prstGeom>
          <a:noFill/>
          <a:ln w="9525">
            <a:noFill/>
            <a:miter lim="800000"/>
            <a:headEnd/>
            <a:tailEnd/>
          </a:ln>
        </p:spPr>
        <p:txBody>
          <a:bodyPr wrap="none" lIns="0" tIns="0" rIns="0" bIns="0">
            <a:spAutoFit/>
          </a:bodyPr>
          <a:lstStyle/>
          <a:p>
            <a:r>
              <a:rPr lang="fr-FR" sz="600">
                <a:latin typeface="Courier" pitchFamily="49" charset="0"/>
              </a:rPr>
              <a:t>Edmon</a:t>
            </a:r>
            <a:endParaRPr lang="fr-FR"/>
          </a:p>
        </p:txBody>
      </p:sp>
      <p:sp>
        <p:nvSpPr>
          <p:cNvPr id="5212" name="Rectangle 125"/>
          <p:cNvSpPr>
            <a:spLocks noChangeArrowheads="1"/>
          </p:cNvSpPr>
          <p:nvPr>
            <p:custDataLst>
              <p:tags r:id="rId90"/>
            </p:custDataLst>
          </p:nvPr>
        </p:nvSpPr>
        <p:spPr bwMode="auto">
          <a:xfrm>
            <a:off x="1176308" y="2328885"/>
            <a:ext cx="139462" cy="92333"/>
          </a:xfrm>
          <a:prstGeom prst="rect">
            <a:avLst/>
          </a:prstGeom>
          <a:noFill/>
          <a:ln w="9525">
            <a:noFill/>
            <a:miter lim="800000"/>
            <a:headEnd/>
            <a:tailEnd/>
          </a:ln>
        </p:spPr>
        <p:txBody>
          <a:bodyPr wrap="none" lIns="0" tIns="0" rIns="0" bIns="0">
            <a:spAutoFit/>
          </a:bodyPr>
          <a:lstStyle/>
          <a:p>
            <a:r>
              <a:rPr lang="fr-FR" sz="600">
                <a:latin typeface="Courier" pitchFamily="49" charset="0"/>
              </a:rPr>
              <a:t>ton</a:t>
            </a:r>
            <a:endParaRPr lang="fr-FR"/>
          </a:p>
        </p:txBody>
      </p:sp>
      <p:sp>
        <p:nvSpPr>
          <p:cNvPr id="5213" name="Rectangle 126"/>
          <p:cNvSpPr>
            <a:spLocks noChangeArrowheads="1"/>
          </p:cNvSpPr>
          <p:nvPr>
            <p:custDataLst>
              <p:tags r:id="rId91"/>
            </p:custDataLst>
          </p:nvPr>
        </p:nvSpPr>
        <p:spPr bwMode="auto">
          <a:xfrm>
            <a:off x="1316008" y="23288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grpSp>
        <p:nvGrpSpPr>
          <p:cNvPr id="17" name="Group 127"/>
          <p:cNvGrpSpPr>
            <a:grpSpLocks/>
          </p:cNvGrpSpPr>
          <p:nvPr>
            <p:custDataLst>
              <p:tags r:id="rId92"/>
            </p:custDataLst>
          </p:nvPr>
        </p:nvGrpSpPr>
        <p:grpSpPr bwMode="auto">
          <a:xfrm>
            <a:off x="1136620" y="2443185"/>
            <a:ext cx="38100" cy="38100"/>
            <a:chOff x="1178" y="2727"/>
            <a:chExt cx="56" cy="57"/>
          </a:xfrm>
        </p:grpSpPr>
        <p:sp>
          <p:nvSpPr>
            <p:cNvPr id="5234" name="Oval 128"/>
            <p:cNvSpPr>
              <a:spLocks noChangeArrowheads="1"/>
            </p:cNvSpPr>
            <p:nvPr/>
          </p:nvSpPr>
          <p:spPr bwMode="auto">
            <a:xfrm>
              <a:off x="1178" y="2727"/>
              <a:ext cx="56" cy="57"/>
            </a:xfrm>
            <a:prstGeom prst="ellipse">
              <a:avLst/>
            </a:prstGeom>
            <a:solidFill>
              <a:srgbClr val="000000"/>
            </a:solidFill>
            <a:ln w="0">
              <a:solidFill>
                <a:srgbClr val="000000"/>
              </a:solidFill>
              <a:round/>
              <a:headEnd/>
              <a:tailEnd/>
            </a:ln>
          </p:spPr>
          <p:txBody>
            <a:bodyPr/>
            <a:lstStyle/>
            <a:p>
              <a:endParaRPr lang="fr-FR"/>
            </a:p>
          </p:txBody>
        </p:sp>
        <p:sp>
          <p:nvSpPr>
            <p:cNvPr id="5235" name="Oval 129"/>
            <p:cNvSpPr>
              <a:spLocks noChangeArrowheads="1"/>
            </p:cNvSpPr>
            <p:nvPr/>
          </p:nvSpPr>
          <p:spPr bwMode="auto">
            <a:xfrm>
              <a:off x="1178" y="2727"/>
              <a:ext cx="56" cy="57"/>
            </a:xfrm>
            <a:prstGeom prst="ellipse">
              <a:avLst/>
            </a:prstGeom>
            <a:noFill/>
            <a:ln w="4445" cap="rnd">
              <a:solidFill>
                <a:srgbClr val="000000"/>
              </a:solidFill>
              <a:round/>
              <a:headEnd/>
              <a:tailEnd/>
            </a:ln>
          </p:spPr>
          <p:txBody>
            <a:bodyPr/>
            <a:lstStyle/>
            <a:p>
              <a:endParaRPr lang="fr-FR"/>
            </a:p>
          </p:txBody>
        </p:sp>
      </p:grpSp>
      <p:sp>
        <p:nvSpPr>
          <p:cNvPr id="5215" name="Oval 130"/>
          <p:cNvSpPr>
            <a:spLocks noChangeArrowheads="1"/>
          </p:cNvSpPr>
          <p:nvPr>
            <p:custDataLst>
              <p:tags r:id="rId93"/>
            </p:custDataLst>
          </p:nvPr>
        </p:nvSpPr>
        <p:spPr bwMode="auto">
          <a:xfrm>
            <a:off x="3965545" y="6188098"/>
            <a:ext cx="93663" cy="63500"/>
          </a:xfrm>
          <a:prstGeom prst="ellipse">
            <a:avLst/>
          </a:prstGeom>
          <a:solidFill>
            <a:schemeClr val="tx1"/>
          </a:solidFill>
          <a:ln w="0">
            <a:solidFill>
              <a:schemeClr val="tx1"/>
            </a:solidFill>
            <a:round/>
            <a:headEnd/>
            <a:tailEnd/>
          </a:ln>
        </p:spPr>
        <p:txBody>
          <a:bodyPr/>
          <a:lstStyle/>
          <a:p>
            <a:endParaRPr lang="fr-FR"/>
          </a:p>
        </p:txBody>
      </p:sp>
      <p:grpSp>
        <p:nvGrpSpPr>
          <p:cNvPr id="18" name="Group 131"/>
          <p:cNvGrpSpPr>
            <a:grpSpLocks/>
          </p:cNvGrpSpPr>
          <p:nvPr>
            <p:custDataLst>
              <p:tags r:id="rId94"/>
            </p:custDataLst>
          </p:nvPr>
        </p:nvGrpSpPr>
        <p:grpSpPr bwMode="auto">
          <a:xfrm>
            <a:off x="785783" y="2262210"/>
            <a:ext cx="38100" cy="39688"/>
            <a:chOff x="548" y="2860"/>
            <a:chExt cx="56" cy="56"/>
          </a:xfrm>
        </p:grpSpPr>
        <p:sp>
          <p:nvSpPr>
            <p:cNvPr id="5232" name="Oval 132"/>
            <p:cNvSpPr>
              <a:spLocks noChangeArrowheads="1"/>
            </p:cNvSpPr>
            <p:nvPr/>
          </p:nvSpPr>
          <p:spPr bwMode="auto">
            <a:xfrm>
              <a:off x="548" y="2860"/>
              <a:ext cx="56" cy="56"/>
            </a:xfrm>
            <a:prstGeom prst="ellipse">
              <a:avLst/>
            </a:prstGeom>
            <a:solidFill>
              <a:srgbClr val="000000"/>
            </a:solidFill>
            <a:ln w="0">
              <a:solidFill>
                <a:srgbClr val="000000"/>
              </a:solidFill>
              <a:round/>
              <a:headEnd/>
              <a:tailEnd/>
            </a:ln>
          </p:spPr>
          <p:txBody>
            <a:bodyPr/>
            <a:lstStyle/>
            <a:p>
              <a:endParaRPr lang="fr-FR"/>
            </a:p>
          </p:txBody>
        </p:sp>
        <p:sp>
          <p:nvSpPr>
            <p:cNvPr id="5233" name="Oval 133"/>
            <p:cNvSpPr>
              <a:spLocks noChangeArrowheads="1"/>
            </p:cNvSpPr>
            <p:nvPr/>
          </p:nvSpPr>
          <p:spPr bwMode="auto">
            <a:xfrm>
              <a:off x="548" y="2860"/>
              <a:ext cx="56" cy="56"/>
            </a:xfrm>
            <a:prstGeom prst="ellipse">
              <a:avLst/>
            </a:prstGeom>
            <a:noFill/>
            <a:ln w="4445" cap="rnd">
              <a:solidFill>
                <a:srgbClr val="000000"/>
              </a:solidFill>
              <a:round/>
              <a:headEnd/>
              <a:tailEnd/>
            </a:ln>
          </p:spPr>
          <p:txBody>
            <a:bodyPr/>
            <a:lstStyle/>
            <a:p>
              <a:endParaRPr lang="fr-FR"/>
            </a:p>
          </p:txBody>
        </p:sp>
      </p:grpSp>
      <p:grpSp>
        <p:nvGrpSpPr>
          <p:cNvPr id="19" name="Group 134"/>
          <p:cNvGrpSpPr>
            <a:grpSpLocks/>
          </p:cNvGrpSpPr>
          <p:nvPr>
            <p:custDataLst>
              <p:tags r:id="rId95"/>
            </p:custDataLst>
          </p:nvPr>
        </p:nvGrpSpPr>
        <p:grpSpPr bwMode="auto">
          <a:xfrm>
            <a:off x="2586008" y="2605110"/>
            <a:ext cx="38100" cy="38100"/>
            <a:chOff x="3281" y="2975"/>
            <a:chExt cx="55" cy="56"/>
          </a:xfrm>
        </p:grpSpPr>
        <p:sp>
          <p:nvSpPr>
            <p:cNvPr id="5230" name="Oval 135"/>
            <p:cNvSpPr>
              <a:spLocks noChangeArrowheads="1"/>
            </p:cNvSpPr>
            <p:nvPr/>
          </p:nvSpPr>
          <p:spPr bwMode="auto">
            <a:xfrm>
              <a:off x="3281" y="2975"/>
              <a:ext cx="55" cy="56"/>
            </a:xfrm>
            <a:prstGeom prst="ellipse">
              <a:avLst/>
            </a:prstGeom>
            <a:solidFill>
              <a:srgbClr val="000000"/>
            </a:solidFill>
            <a:ln w="0">
              <a:solidFill>
                <a:srgbClr val="000000"/>
              </a:solidFill>
              <a:round/>
              <a:headEnd/>
              <a:tailEnd/>
            </a:ln>
          </p:spPr>
          <p:txBody>
            <a:bodyPr/>
            <a:lstStyle/>
            <a:p>
              <a:endParaRPr lang="fr-FR"/>
            </a:p>
          </p:txBody>
        </p:sp>
        <p:sp>
          <p:nvSpPr>
            <p:cNvPr id="5231" name="Oval 136"/>
            <p:cNvSpPr>
              <a:spLocks noChangeArrowheads="1"/>
            </p:cNvSpPr>
            <p:nvPr/>
          </p:nvSpPr>
          <p:spPr bwMode="auto">
            <a:xfrm>
              <a:off x="3281" y="2975"/>
              <a:ext cx="55" cy="56"/>
            </a:xfrm>
            <a:prstGeom prst="ellipse">
              <a:avLst/>
            </a:prstGeom>
            <a:noFill/>
            <a:ln w="4445" cap="rnd">
              <a:solidFill>
                <a:srgbClr val="000000"/>
              </a:solidFill>
              <a:round/>
              <a:headEnd/>
              <a:tailEnd/>
            </a:ln>
          </p:spPr>
          <p:txBody>
            <a:bodyPr/>
            <a:lstStyle/>
            <a:p>
              <a:endParaRPr lang="fr-FR"/>
            </a:p>
          </p:txBody>
        </p:sp>
      </p:grpSp>
      <p:sp>
        <p:nvSpPr>
          <p:cNvPr id="5218" name="Rectangle 137"/>
          <p:cNvSpPr>
            <a:spLocks noChangeArrowheads="1"/>
          </p:cNvSpPr>
          <p:nvPr>
            <p:custDataLst>
              <p:tags r:id="rId96"/>
            </p:custDataLst>
          </p:nvPr>
        </p:nvSpPr>
        <p:spPr bwMode="auto">
          <a:xfrm>
            <a:off x="2760633" y="2828948"/>
            <a:ext cx="65" cy="276999"/>
          </a:xfrm>
          <a:prstGeom prst="rect">
            <a:avLst/>
          </a:prstGeom>
          <a:noFill/>
          <a:ln w="9525">
            <a:noFill/>
            <a:miter lim="800000"/>
            <a:headEnd/>
            <a:tailEnd/>
          </a:ln>
        </p:spPr>
        <p:txBody>
          <a:bodyPr wrap="none" lIns="0" tIns="0" rIns="0" bIns="0">
            <a:spAutoFit/>
          </a:bodyPr>
          <a:lstStyle/>
          <a:p>
            <a:endParaRPr lang="fr-FR"/>
          </a:p>
        </p:txBody>
      </p:sp>
      <p:sp>
        <p:nvSpPr>
          <p:cNvPr id="5219" name="Rectangle 138"/>
          <p:cNvSpPr>
            <a:spLocks noChangeArrowheads="1"/>
          </p:cNvSpPr>
          <p:nvPr>
            <p:custDataLst>
              <p:tags r:id="rId97"/>
            </p:custDataLst>
          </p:nvPr>
        </p:nvSpPr>
        <p:spPr bwMode="auto">
          <a:xfrm>
            <a:off x="2633633" y="2624160"/>
            <a:ext cx="371897" cy="92333"/>
          </a:xfrm>
          <a:prstGeom prst="rect">
            <a:avLst/>
          </a:prstGeom>
          <a:noFill/>
          <a:ln w="9525">
            <a:noFill/>
            <a:miter lim="800000"/>
            <a:headEnd/>
            <a:tailEnd/>
          </a:ln>
        </p:spPr>
        <p:txBody>
          <a:bodyPr wrap="none" lIns="0" tIns="0" rIns="0" bIns="0">
            <a:spAutoFit/>
          </a:bodyPr>
          <a:lstStyle/>
          <a:p>
            <a:r>
              <a:rPr lang="fr-FR" sz="600">
                <a:latin typeface="Courier" pitchFamily="49" charset="0"/>
              </a:rPr>
              <a:t>Kingston</a:t>
            </a:r>
            <a:endParaRPr lang="fr-FR"/>
          </a:p>
        </p:txBody>
      </p:sp>
      <p:sp>
        <p:nvSpPr>
          <p:cNvPr id="5220" name="Rectangle 139"/>
          <p:cNvSpPr>
            <a:spLocks noChangeArrowheads="1"/>
          </p:cNvSpPr>
          <p:nvPr>
            <p:custDataLst>
              <p:tags r:id="rId98"/>
            </p:custDataLst>
          </p:nvPr>
        </p:nvSpPr>
        <p:spPr bwMode="auto">
          <a:xfrm>
            <a:off x="646083" y="2055835"/>
            <a:ext cx="325410" cy="184666"/>
          </a:xfrm>
          <a:prstGeom prst="rect">
            <a:avLst/>
          </a:prstGeom>
          <a:noFill/>
          <a:ln w="9525">
            <a:noFill/>
            <a:miter lim="800000"/>
            <a:headEnd/>
            <a:tailEnd/>
          </a:ln>
        </p:spPr>
        <p:txBody>
          <a:bodyPr wrap="none" lIns="0" tIns="0" rIns="0" bIns="0">
            <a:spAutoFit/>
          </a:bodyPr>
          <a:lstStyle/>
          <a:p>
            <a:r>
              <a:rPr lang="fr-FR" sz="600">
                <a:latin typeface="Courier" pitchFamily="49" charset="0"/>
              </a:rPr>
              <a:t>Prince </a:t>
            </a:r>
          </a:p>
          <a:p>
            <a:r>
              <a:rPr lang="fr-FR" sz="600">
                <a:latin typeface="Courier" pitchFamily="49" charset="0"/>
              </a:rPr>
              <a:t>George</a:t>
            </a:r>
            <a:endParaRPr lang="fr-FR"/>
          </a:p>
        </p:txBody>
      </p:sp>
      <p:sp>
        <p:nvSpPr>
          <p:cNvPr id="5221" name="Rectangle 140"/>
          <p:cNvSpPr>
            <a:spLocks noChangeArrowheads="1"/>
          </p:cNvSpPr>
          <p:nvPr>
            <p:custDataLst>
              <p:tags r:id="rId99"/>
            </p:custDataLst>
          </p:nvPr>
        </p:nvSpPr>
        <p:spPr bwMode="auto">
          <a:xfrm>
            <a:off x="2019270" y="2365398"/>
            <a:ext cx="123825" cy="122237"/>
          </a:xfrm>
          <a:prstGeom prst="rect">
            <a:avLst/>
          </a:prstGeom>
          <a:solidFill>
            <a:srgbClr val="FFFFFF"/>
          </a:solidFill>
          <a:ln w="9525">
            <a:noFill/>
            <a:miter lim="800000"/>
            <a:headEnd/>
            <a:tailEnd/>
          </a:ln>
        </p:spPr>
        <p:txBody>
          <a:bodyPr/>
          <a:lstStyle/>
          <a:p>
            <a:endParaRPr lang="fr-FR"/>
          </a:p>
        </p:txBody>
      </p:sp>
      <p:grpSp>
        <p:nvGrpSpPr>
          <p:cNvPr id="20" name="Group 141"/>
          <p:cNvGrpSpPr>
            <a:grpSpLocks/>
          </p:cNvGrpSpPr>
          <p:nvPr>
            <p:custDataLst>
              <p:tags r:id="rId100"/>
            </p:custDataLst>
          </p:nvPr>
        </p:nvGrpSpPr>
        <p:grpSpPr bwMode="auto">
          <a:xfrm>
            <a:off x="2078008" y="2438423"/>
            <a:ext cx="39687" cy="38100"/>
            <a:chOff x="1554" y="2778"/>
            <a:chExt cx="57" cy="56"/>
          </a:xfrm>
        </p:grpSpPr>
        <p:sp>
          <p:nvSpPr>
            <p:cNvPr id="5228" name="Oval 142"/>
            <p:cNvSpPr>
              <a:spLocks noChangeArrowheads="1"/>
            </p:cNvSpPr>
            <p:nvPr/>
          </p:nvSpPr>
          <p:spPr bwMode="auto">
            <a:xfrm>
              <a:off x="1554" y="2778"/>
              <a:ext cx="57" cy="56"/>
            </a:xfrm>
            <a:prstGeom prst="ellipse">
              <a:avLst/>
            </a:prstGeom>
            <a:solidFill>
              <a:srgbClr val="000000"/>
            </a:solidFill>
            <a:ln w="0">
              <a:solidFill>
                <a:srgbClr val="000000"/>
              </a:solidFill>
              <a:round/>
              <a:headEnd/>
              <a:tailEnd/>
            </a:ln>
          </p:spPr>
          <p:txBody>
            <a:bodyPr/>
            <a:lstStyle/>
            <a:p>
              <a:endParaRPr lang="fr-FR"/>
            </a:p>
          </p:txBody>
        </p:sp>
        <p:sp>
          <p:nvSpPr>
            <p:cNvPr id="5229" name="Oval 143"/>
            <p:cNvSpPr>
              <a:spLocks noChangeArrowheads="1"/>
            </p:cNvSpPr>
            <p:nvPr/>
          </p:nvSpPr>
          <p:spPr bwMode="auto">
            <a:xfrm>
              <a:off x="1554" y="2778"/>
              <a:ext cx="57" cy="56"/>
            </a:xfrm>
            <a:prstGeom prst="ellipse">
              <a:avLst/>
            </a:prstGeom>
            <a:noFill/>
            <a:ln w="4445" cap="rnd">
              <a:solidFill>
                <a:srgbClr val="000000"/>
              </a:solidFill>
              <a:round/>
              <a:headEnd/>
              <a:tailEnd/>
            </a:ln>
          </p:spPr>
          <p:txBody>
            <a:bodyPr/>
            <a:lstStyle/>
            <a:p>
              <a:endParaRPr lang="fr-FR"/>
            </a:p>
          </p:txBody>
        </p:sp>
      </p:grpSp>
      <p:sp>
        <p:nvSpPr>
          <p:cNvPr id="5223" name="Rectangle 144"/>
          <p:cNvSpPr>
            <a:spLocks noChangeArrowheads="1"/>
          </p:cNvSpPr>
          <p:nvPr>
            <p:custDataLst>
              <p:tags r:id="rId101"/>
            </p:custDataLst>
          </p:nvPr>
        </p:nvSpPr>
        <p:spPr bwMode="auto">
          <a:xfrm>
            <a:off x="1906558" y="2263798"/>
            <a:ext cx="384175" cy="287337"/>
          </a:xfrm>
          <a:prstGeom prst="rect">
            <a:avLst/>
          </a:prstGeom>
          <a:noFill/>
          <a:ln w="9525">
            <a:noFill/>
            <a:miter lim="800000"/>
            <a:headEnd/>
            <a:tailEnd/>
          </a:ln>
        </p:spPr>
        <p:txBody>
          <a:bodyPr lIns="0" tIns="0" rIns="0" bIns="0"/>
          <a:lstStyle/>
          <a:p>
            <a:pPr algn="ctr"/>
            <a:r>
              <a:rPr lang="fr-FR" sz="600">
                <a:latin typeface="Courier" pitchFamily="49" charset="0"/>
              </a:rPr>
              <a:t>Thunder</a:t>
            </a:r>
          </a:p>
          <a:p>
            <a:pPr algn="ctr"/>
            <a:r>
              <a:rPr lang="fr-FR" sz="600">
                <a:latin typeface="Courier" pitchFamily="49" charset="0"/>
              </a:rPr>
              <a:t>Bay</a:t>
            </a:r>
            <a:endParaRPr lang="fr-FR"/>
          </a:p>
        </p:txBody>
      </p:sp>
      <p:sp>
        <p:nvSpPr>
          <p:cNvPr id="5224" name="Text Box 145"/>
          <p:cNvSpPr txBox="1">
            <a:spLocks noChangeArrowheads="1"/>
          </p:cNvSpPr>
          <p:nvPr>
            <p:custDataLst>
              <p:tags r:id="rId102"/>
            </p:custDataLst>
          </p:nvPr>
        </p:nvSpPr>
        <p:spPr bwMode="auto">
          <a:xfrm>
            <a:off x="4071934" y="1643050"/>
            <a:ext cx="4929222" cy="1871282"/>
          </a:xfrm>
          <a:prstGeom prst="rect">
            <a:avLst/>
          </a:prstGeom>
          <a:noFill/>
          <a:ln w="9525">
            <a:noFill/>
            <a:miter lim="800000"/>
            <a:headEnd/>
            <a:tailEnd/>
          </a:ln>
        </p:spPr>
        <p:txBody>
          <a:bodyPr wrap="square">
            <a:spAutoFit/>
          </a:bodyPr>
          <a:lstStyle/>
          <a:p>
            <a:pPr>
              <a:lnSpc>
                <a:spcPct val="90000"/>
              </a:lnSpc>
              <a:spcBef>
                <a:spcPts val="0"/>
              </a:spcBef>
              <a:spcAft>
                <a:spcPts val="1200"/>
              </a:spcAft>
              <a:buClr>
                <a:schemeClr val="accent5">
                  <a:lumMod val="75000"/>
                </a:schemeClr>
              </a:buClr>
            </a:pPr>
            <a:r>
              <a:rPr lang="fr-CA" dirty="0">
                <a:solidFill>
                  <a:schemeClr val="accent5">
                    <a:lumMod val="75000"/>
                  </a:schemeClr>
                </a:solidFill>
                <a:latin typeface="HelveticaNeueLT Std" pitchFamily="34" charset="0"/>
              </a:rPr>
              <a:t>Réseau </a:t>
            </a:r>
            <a:r>
              <a:rPr lang="fr-CA" dirty="0" err="1" smtClean="0">
                <a:solidFill>
                  <a:schemeClr val="accent5">
                    <a:lumMod val="75000"/>
                  </a:schemeClr>
                </a:solidFill>
                <a:latin typeface="HelveticaNeueLT Std" pitchFamily="34" charset="0"/>
              </a:rPr>
              <a:t>SurvUDI</a:t>
            </a:r>
            <a:r>
              <a:rPr lang="fr-CA" dirty="0" smtClean="0">
                <a:solidFill>
                  <a:schemeClr val="accent5">
                    <a:lumMod val="75000"/>
                  </a:schemeClr>
                </a:solidFill>
                <a:latin typeface="HelveticaNeueLT Std" pitchFamily="34" charset="0"/>
              </a:rPr>
              <a:t> : </a:t>
            </a:r>
            <a:endParaRPr lang="fr-CA" dirty="0">
              <a:solidFill>
                <a:schemeClr val="accent5">
                  <a:lumMod val="75000"/>
                </a:schemeClr>
              </a:solidFill>
              <a:latin typeface="HelveticaNeueLT Std" pitchFamily="34" charset="0"/>
            </a:endParaRP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Implanté en 1995</a:t>
            </a: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En </a:t>
            </a:r>
            <a:r>
              <a:rPr lang="fr-CA" sz="1600" dirty="0" smtClean="0">
                <a:solidFill>
                  <a:schemeClr val="tx1">
                    <a:lumMod val="65000"/>
                    <a:lumOff val="35000"/>
                  </a:schemeClr>
                </a:solidFill>
                <a:latin typeface="HelveticaNeueLT Std" pitchFamily="34" charset="0"/>
              </a:rPr>
              <a:t>2014 : </a:t>
            </a:r>
            <a:r>
              <a:rPr lang="fr-CA" sz="1600" dirty="0">
                <a:solidFill>
                  <a:schemeClr val="tx1">
                    <a:lumMod val="65000"/>
                    <a:lumOff val="35000"/>
                  </a:schemeClr>
                </a:solidFill>
                <a:latin typeface="HelveticaNeueLT Std" pitchFamily="34" charset="0"/>
              </a:rPr>
              <a:t>8 régions du Québec + ville d’Ottawa</a:t>
            </a:r>
          </a:p>
          <a:p>
            <a:pPr>
              <a:lnSpc>
                <a:spcPct val="90000"/>
              </a:lnSpc>
              <a:spcBef>
                <a:spcPts val="0"/>
              </a:spcBef>
              <a:spcAft>
                <a:spcPts val="1200"/>
              </a:spcAft>
              <a:buClr>
                <a:schemeClr val="accent5">
                  <a:lumMod val="75000"/>
                </a:schemeClr>
              </a:buClr>
            </a:pPr>
            <a:r>
              <a:rPr lang="fr-CA" dirty="0">
                <a:solidFill>
                  <a:schemeClr val="accent5">
                    <a:lumMod val="75000"/>
                  </a:schemeClr>
                </a:solidFill>
                <a:latin typeface="HelveticaNeueLT Std" pitchFamily="34" charset="0"/>
              </a:rPr>
              <a:t>Réseau canadien </a:t>
            </a:r>
            <a:r>
              <a:rPr lang="fr-CA" dirty="0" smtClean="0">
                <a:solidFill>
                  <a:schemeClr val="accent5">
                    <a:lumMod val="75000"/>
                  </a:schemeClr>
                </a:solidFill>
                <a:latin typeface="HelveticaNeueLT Std" pitchFamily="34" charset="0"/>
              </a:rPr>
              <a:t>I-</a:t>
            </a:r>
            <a:r>
              <a:rPr lang="fr-CA" dirty="0" err="1" smtClean="0">
                <a:solidFill>
                  <a:schemeClr val="accent5">
                    <a:lumMod val="75000"/>
                  </a:schemeClr>
                </a:solidFill>
                <a:latin typeface="HelveticaNeueLT Std" pitchFamily="34" charset="0"/>
              </a:rPr>
              <a:t>Track</a:t>
            </a:r>
            <a:r>
              <a:rPr lang="fr-CA" dirty="0" smtClean="0">
                <a:solidFill>
                  <a:schemeClr val="accent5">
                    <a:lumMod val="75000"/>
                  </a:schemeClr>
                </a:solidFill>
                <a:latin typeface="HelveticaNeueLT Std" pitchFamily="34" charset="0"/>
              </a:rPr>
              <a:t> :</a:t>
            </a:r>
            <a:endParaRPr lang="fr-CA" dirty="0">
              <a:solidFill>
                <a:schemeClr val="accent5">
                  <a:lumMod val="75000"/>
                </a:schemeClr>
              </a:solidFill>
              <a:latin typeface="HelveticaNeueLT Std" pitchFamily="34" charset="0"/>
            </a:endParaRP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Implanté en 2003 </a:t>
            </a:r>
          </a:p>
        </p:txBody>
      </p:sp>
      <p:sp>
        <p:nvSpPr>
          <p:cNvPr id="5225" name="Rectangle 146"/>
          <p:cNvSpPr>
            <a:spLocks noChangeArrowheads="1"/>
          </p:cNvSpPr>
          <p:nvPr>
            <p:custDataLst>
              <p:tags r:id="rId103"/>
            </p:custDataLst>
          </p:nvPr>
        </p:nvSpPr>
        <p:spPr bwMode="auto">
          <a:xfrm>
            <a:off x="547658" y="2595585"/>
            <a:ext cx="743793" cy="92333"/>
          </a:xfrm>
          <a:prstGeom prst="rect">
            <a:avLst/>
          </a:prstGeom>
          <a:noFill/>
          <a:ln w="9525">
            <a:noFill/>
            <a:miter lim="800000"/>
            <a:headEnd/>
            <a:tailEnd/>
          </a:ln>
        </p:spPr>
        <p:txBody>
          <a:bodyPr wrap="none" lIns="0" tIns="0" rIns="0" bIns="0">
            <a:spAutoFit/>
          </a:bodyPr>
          <a:lstStyle/>
          <a:p>
            <a:r>
              <a:rPr lang="fr-FR" sz="600">
                <a:latin typeface="Courier" pitchFamily="49" charset="0"/>
              </a:rPr>
              <a:t>Vancouver Island</a:t>
            </a:r>
            <a:endParaRPr lang="fr-FR"/>
          </a:p>
        </p:txBody>
      </p:sp>
      <p:sp>
        <p:nvSpPr>
          <p:cNvPr id="5226" name="Rectangle 147"/>
          <p:cNvSpPr>
            <a:spLocks noChangeArrowheads="1"/>
          </p:cNvSpPr>
          <p:nvPr>
            <p:custDataLst>
              <p:tags r:id="rId104"/>
            </p:custDataLst>
          </p:nvPr>
        </p:nvSpPr>
        <p:spPr bwMode="auto">
          <a:xfrm>
            <a:off x="2563783" y="2738460"/>
            <a:ext cx="325410" cy="92333"/>
          </a:xfrm>
          <a:prstGeom prst="rect">
            <a:avLst/>
          </a:prstGeom>
          <a:noFill/>
          <a:ln w="9525">
            <a:noFill/>
            <a:miter lim="800000"/>
            <a:headEnd/>
            <a:tailEnd/>
          </a:ln>
        </p:spPr>
        <p:txBody>
          <a:bodyPr wrap="none" lIns="0" tIns="0" rIns="0" bIns="0">
            <a:spAutoFit/>
          </a:bodyPr>
          <a:lstStyle/>
          <a:p>
            <a:r>
              <a:rPr lang="fr-FR" sz="600">
                <a:latin typeface="Courier" pitchFamily="49" charset="0"/>
              </a:rPr>
              <a:t>Toronto</a:t>
            </a:r>
            <a:endParaRPr lang="fr-FR"/>
          </a:p>
        </p:txBody>
      </p:sp>
      <p:sp>
        <p:nvSpPr>
          <p:cNvPr id="5227" name="Rectangle 148"/>
          <p:cNvSpPr>
            <a:spLocks noGrp="1" noChangeArrowheads="1"/>
          </p:cNvSpPr>
          <p:nvPr>
            <p:ph type="title" idx="4294967295"/>
            <p:custDataLst>
              <p:tags r:id="rId105"/>
            </p:custDataLst>
          </p:nvPr>
        </p:nvSpPr>
        <p:spPr>
          <a:xfrm>
            <a:off x="3214678" y="357166"/>
            <a:ext cx="5572164" cy="785810"/>
          </a:xfrm>
          <a:noFill/>
        </p:spPr>
        <p:txBody>
          <a:bodyPr>
            <a:normAutofit/>
          </a:bodyPr>
          <a:lstStyle/>
          <a:p>
            <a:r>
              <a:rPr lang="fr-CA" dirty="0" smtClean="0"/>
              <a:t>Qu’est-ce que </a:t>
            </a:r>
            <a:r>
              <a:rPr lang="fr-CA" dirty="0" err="1" smtClean="0"/>
              <a:t>SurvUDI</a:t>
            </a:r>
            <a:r>
              <a:rPr lang="fr-CA" dirty="0" smtClean="0"/>
              <a:t>?</a:t>
            </a:r>
            <a:endParaRPr lang="fr-FR" dirty="0" smtClean="0"/>
          </a:p>
        </p:txBody>
      </p:sp>
      <p:sp>
        <p:nvSpPr>
          <p:cNvPr id="5188" name="Freeform 99"/>
          <p:cNvSpPr>
            <a:spLocks/>
          </p:cNvSpPr>
          <p:nvPr>
            <p:custDataLst>
              <p:tags r:id="rId106"/>
            </p:custDataLst>
          </p:nvPr>
        </p:nvSpPr>
        <p:spPr bwMode="auto">
          <a:xfrm>
            <a:off x="1052483" y="5114948"/>
            <a:ext cx="5345112" cy="1290637"/>
          </a:xfrm>
          <a:custGeom>
            <a:avLst/>
            <a:gdLst>
              <a:gd name="T0" fmla="*/ 0 w 7825"/>
              <a:gd name="T1" fmla="*/ 227639 h 1888"/>
              <a:gd name="T2" fmla="*/ 103145 w 7825"/>
              <a:gd name="T3" fmla="*/ 350687 h 1888"/>
              <a:gd name="T4" fmla="*/ 185115 w 7825"/>
              <a:gd name="T5" fmla="*/ 458696 h 1888"/>
              <a:gd name="T6" fmla="*/ 297140 w 7825"/>
              <a:gd name="T7" fmla="*/ 533892 h 1888"/>
              <a:gd name="T8" fmla="*/ 645512 w 7825"/>
              <a:gd name="T9" fmla="*/ 796394 h 1888"/>
              <a:gd name="T10" fmla="*/ 870246 w 7825"/>
              <a:gd name="T11" fmla="*/ 1019931 h 1888"/>
              <a:gd name="T12" fmla="*/ 952899 w 7825"/>
              <a:gd name="T13" fmla="*/ 1073252 h 1888"/>
              <a:gd name="T14" fmla="*/ 1055361 w 7825"/>
              <a:gd name="T15" fmla="*/ 1134776 h 1888"/>
              <a:gd name="T16" fmla="*/ 1270531 w 7825"/>
              <a:gd name="T17" fmla="*/ 1168273 h 1888"/>
              <a:gd name="T18" fmla="*/ 1352501 w 7825"/>
              <a:gd name="T19" fmla="*/ 1195617 h 1888"/>
              <a:gd name="T20" fmla="*/ 1393486 w 7825"/>
              <a:gd name="T21" fmla="*/ 1209289 h 1888"/>
              <a:gd name="T22" fmla="*/ 1465210 w 7825"/>
              <a:gd name="T23" fmla="*/ 1215441 h 1888"/>
              <a:gd name="T24" fmla="*/ 1588165 w 7825"/>
              <a:gd name="T25" fmla="*/ 1235949 h 1888"/>
              <a:gd name="T26" fmla="*/ 1834074 w 7825"/>
              <a:gd name="T27" fmla="*/ 1263293 h 1888"/>
              <a:gd name="T28" fmla="*/ 2212501 w 7825"/>
              <a:gd name="T29" fmla="*/ 1269445 h 1888"/>
              <a:gd name="T30" fmla="*/ 2366877 w 7825"/>
              <a:gd name="T31" fmla="*/ 1290637 h 1888"/>
              <a:gd name="T32" fmla="*/ 2591611 w 7825"/>
              <a:gd name="T33" fmla="*/ 1255773 h 1888"/>
              <a:gd name="T34" fmla="*/ 2673581 w 7825"/>
              <a:gd name="T35" fmla="*/ 1215441 h 1888"/>
              <a:gd name="T36" fmla="*/ 2775360 w 7825"/>
              <a:gd name="T37" fmla="*/ 1235949 h 1888"/>
              <a:gd name="T38" fmla="*/ 2857330 w 7825"/>
              <a:gd name="T39" fmla="*/ 1249621 h 1888"/>
              <a:gd name="T40" fmla="*/ 2888752 w 7825"/>
              <a:gd name="T41" fmla="*/ 1263293 h 1888"/>
              <a:gd name="T42" fmla="*/ 2949546 w 7825"/>
              <a:gd name="T43" fmla="*/ 1276965 h 1888"/>
              <a:gd name="T44" fmla="*/ 3136027 w 7825"/>
              <a:gd name="T45" fmla="*/ 1277649 h 1888"/>
              <a:gd name="T46" fmla="*/ 3707083 w 7825"/>
              <a:gd name="T47" fmla="*/ 1267395 h 1888"/>
              <a:gd name="T48" fmla="*/ 3871706 w 7825"/>
              <a:gd name="T49" fmla="*/ 1209289 h 1888"/>
              <a:gd name="T50" fmla="*/ 4127861 w 7825"/>
              <a:gd name="T51" fmla="*/ 1175792 h 1888"/>
              <a:gd name="T52" fmla="*/ 4148354 w 7825"/>
              <a:gd name="T53" fmla="*/ 1154601 h 1888"/>
              <a:gd name="T54" fmla="*/ 4157917 w 7825"/>
              <a:gd name="T55" fmla="*/ 1195617 h 1888"/>
              <a:gd name="T56" fmla="*/ 4250133 w 7825"/>
              <a:gd name="T57" fmla="*/ 1181945 h 1888"/>
              <a:gd name="T58" fmla="*/ 4379918 w 7825"/>
              <a:gd name="T59" fmla="*/ 1154601 h 1888"/>
              <a:gd name="T60" fmla="*/ 4409291 w 7825"/>
              <a:gd name="T61" fmla="*/ 1142979 h 1888"/>
              <a:gd name="T62" fmla="*/ 4509021 w 7825"/>
              <a:gd name="T63" fmla="*/ 1065733 h 1888"/>
              <a:gd name="T64" fmla="*/ 4485796 w 7825"/>
              <a:gd name="T65" fmla="*/ 958407 h 1888"/>
              <a:gd name="T66" fmla="*/ 4526781 w 7825"/>
              <a:gd name="T67" fmla="*/ 884579 h 1888"/>
              <a:gd name="T68" fmla="*/ 4506288 w 7825"/>
              <a:gd name="T69" fmla="*/ 736237 h 1888"/>
              <a:gd name="T70" fmla="*/ 4475550 w 7825"/>
              <a:gd name="T71" fmla="*/ 675397 h 1888"/>
              <a:gd name="T72" fmla="*/ 4496725 w 7825"/>
              <a:gd name="T73" fmla="*/ 607721 h 1888"/>
              <a:gd name="T74" fmla="*/ 4506288 w 7825"/>
              <a:gd name="T75" fmla="*/ 520220 h 1888"/>
              <a:gd name="T76" fmla="*/ 4670228 w 7825"/>
              <a:gd name="T77" fmla="*/ 290530 h 1888"/>
              <a:gd name="T78" fmla="*/ 4670228 w 7825"/>
              <a:gd name="T79" fmla="*/ 235842 h 1888"/>
              <a:gd name="T80" fmla="*/ 4649735 w 7825"/>
              <a:gd name="T81" fmla="*/ 195510 h 1888"/>
              <a:gd name="T82" fmla="*/ 4741951 w 7825"/>
              <a:gd name="T83" fmla="*/ 162013 h 1888"/>
              <a:gd name="T84" fmla="*/ 4773373 w 7825"/>
              <a:gd name="T85" fmla="*/ 148341 h 1888"/>
              <a:gd name="T86" fmla="*/ 4833484 w 7825"/>
              <a:gd name="T87" fmla="*/ 134669 h 1888"/>
              <a:gd name="T88" fmla="*/ 4926383 w 7825"/>
              <a:gd name="T89" fmla="*/ 107325 h 1888"/>
              <a:gd name="T90" fmla="*/ 4957122 w 7825"/>
              <a:gd name="T91" fmla="*/ 94337 h 1888"/>
              <a:gd name="T92" fmla="*/ 5018599 w 7825"/>
              <a:gd name="T93" fmla="*/ 80665 h 1888"/>
              <a:gd name="T94" fmla="*/ 5048655 w 7825"/>
              <a:gd name="T95" fmla="*/ 66993 h 1888"/>
              <a:gd name="T96" fmla="*/ 5080076 w 7825"/>
              <a:gd name="T97" fmla="*/ 60157 h 1888"/>
              <a:gd name="T98" fmla="*/ 5202348 w 7825"/>
              <a:gd name="T99" fmla="*/ 19824 h 1888"/>
              <a:gd name="T100" fmla="*/ 5233770 w 7825"/>
              <a:gd name="T101" fmla="*/ 12988 h 1888"/>
              <a:gd name="T102" fmla="*/ 5345112 w 7825"/>
              <a:gd name="T103" fmla="*/ 0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25"/>
              <a:gd name="T157" fmla="*/ 0 h 1888"/>
              <a:gd name="T158" fmla="*/ 7825 w 7825"/>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25" h="1888">
                <a:moveTo>
                  <a:pt x="0" y="333"/>
                </a:moveTo>
                <a:cubicBezTo>
                  <a:pt x="25" y="363"/>
                  <a:pt x="105" y="457"/>
                  <a:pt x="151" y="513"/>
                </a:cubicBezTo>
                <a:cubicBezTo>
                  <a:pt x="159" y="522"/>
                  <a:pt x="261" y="664"/>
                  <a:pt x="271" y="671"/>
                </a:cubicBezTo>
                <a:cubicBezTo>
                  <a:pt x="293" y="689"/>
                  <a:pt x="401" y="773"/>
                  <a:pt x="435" y="781"/>
                </a:cubicBezTo>
                <a:cubicBezTo>
                  <a:pt x="500" y="809"/>
                  <a:pt x="879" y="1137"/>
                  <a:pt x="945" y="1165"/>
                </a:cubicBezTo>
                <a:cubicBezTo>
                  <a:pt x="961" y="1172"/>
                  <a:pt x="1274" y="1492"/>
                  <a:pt x="1274" y="1492"/>
                </a:cubicBezTo>
                <a:cubicBezTo>
                  <a:pt x="1393" y="1611"/>
                  <a:pt x="1197" y="1555"/>
                  <a:pt x="1395" y="1570"/>
                </a:cubicBezTo>
                <a:cubicBezTo>
                  <a:pt x="1470" y="1584"/>
                  <a:pt x="1470" y="1646"/>
                  <a:pt x="1545" y="1660"/>
                </a:cubicBezTo>
                <a:cubicBezTo>
                  <a:pt x="1562" y="1663"/>
                  <a:pt x="1833" y="1698"/>
                  <a:pt x="1860" y="1709"/>
                </a:cubicBezTo>
                <a:cubicBezTo>
                  <a:pt x="1890" y="1722"/>
                  <a:pt x="1950" y="1736"/>
                  <a:pt x="1980" y="1749"/>
                </a:cubicBezTo>
                <a:cubicBezTo>
                  <a:pt x="2006" y="1760"/>
                  <a:pt x="2040" y="1769"/>
                  <a:pt x="2040" y="1769"/>
                </a:cubicBezTo>
                <a:cubicBezTo>
                  <a:pt x="2022" y="1784"/>
                  <a:pt x="2097" y="1771"/>
                  <a:pt x="2145" y="1778"/>
                </a:cubicBezTo>
                <a:cubicBezTo>
                  <a:pt x="2192" y="1785"/>
                  <a:pt x="2235" y="1797"/>
                  <a:pt x="2325" y="1808"/>
                </a:cubicBezTo>
                <a:cubicBezTo>
                  <a:pt x="2447" y="1791"/>
                  <a:pt x="2569" y="1821"/>
                  <a:pt x="2685" y="1848"/>
                </a:cubicBezTo>
                <a:cubicBezTo>
                  <a:pt x="2873" y="1837"/>
                  <a:pt x="3050" y="1842"/>
                  <a:pt x="3239" y="1857"/>
                </a:cubicBezTo>
                <a:cubicBezTo>
                  <a:pt x="3314" y="1874"/>
                  <a:pt x="3383" y="1881"/>
                  <a:pt x="3465" y="1888"/>
                </a:cubicBezTo>
                <a:cubicBezTo>
                  <a:pt x="3597" y="1881"/>
                  <a:pt x="3688" y="1883"/>
                  <a:pt x="3794" y="1837"/>
                </a:cubicBezTo>
                <a:cubicBezTo>
                  <a:pt x="3830" y="1803"/>
                  <a:pt x="3856" y="1791"/>
                  <a:pt x="3914" y="1778"/>
                </a:cubicBezTo>
                <a:cubicBezTo>
                  <a:pt x="4004" y="1794"/>
                  <a:pt x="3954" y="1784"/>
                  <a:pt x="4063" y="1808"/>
                </a:cubicBezTo>
                <a:cubicBezTo>
                  <a:pt x="4102" y="1817"/>
                  <a:pt x="4183" y="1828"/>
                  <a:pt x="4183" y="1828"/>
                </a:cubicBezTo>
                <a:cubicBezTo>
                  <a:pt x="4199" y="1835"/>
                  <a:pt x="4212" y="1843"/>
                  <a:pt x="4229" y="1848"/>
                </a:cubicBezTo>
                <a:cubicBezTo>
                  <a:pt x="4258" y="1856"/>
                  <a:pt x="4318" y="1868"/>
                  <a:pt x="4318" y="1868"/>
                </a:cubicBezTo>
                <a:cubicBezTo>
                  <a:pt x="4403" y="1854"/>
                  <a:pt x="4505" y="1879"/>
                  <a:pt x="4591" y="1869"/>
                </a:cubicBezTo>
                <a:cubicBezTo>
                  <a:pt x="4987" y="1883"/>
                  <a:pt x="4903" y="1870"/>
                  <a:pt x="5427" y="1854"/>
                </a:cubicBezTo>
                <a:cubicBezTo>
                  <a:pt x="5515" y="1851"/>
                  <a:pt x="5588" y="1786"/>
                  <a:pt x="5668" y="1769"/>
                </a:cubicBezTo>
                <a:cubicBezTo>
                  <a:pt x="5775" y="1721"/>
                  <a:pt x="5918" y="1745"/>
                  <a:pt x="6043" y="1720"/>
                </a:cubicBezTo>
                <a:cubicBezTo>
                  <a:pt x="6053" y="1709"/>
                  <a:pt x="6054" y="1689"/>
                  <a:pt x="6073" y="1689"/>
                </a:cubicBezTo>
                <a:cubicBezTo>
                  <a:pt x="6170" y="1689"/>
                  <a:pt x="6059" y="1741"/>
                  <a:pt x="6087" y="1749"/>
                </a:cubicBezTo>
                <a:cubicBezTo>
                  <a:pt x="6109" y="1755"/>
                  <a:pt x="6190" y="1736"/>
                  <a:pt x="6222" y="1729"/>
                </a:cubicBezTo>
                <a:cubicBezTo>
                  <a:pt x="6268" y="1709"/>
                  <a:pt x="6367" y="1709"/>
                  <a:pt x="6412" y="1689"/>
                </a:cubicBezTo>
                <a:cubicBezTo>
                  <a:pt x="6427" y="1683"/>
                  <a:pt x="6455" y="1672"/>
                  <a:pt x="6455" y="1672"/>
                </a:cubicBezTo>
                <a:cubicBezTo>
                  <a:pt x="6502" y="1625"/>
                  <a:pt x="6565" y="1607"/>
                  <a:pt x="6601" y="1559"/>
                </a:cubicBezTo>
                <a:cubicBezTo>
                  <a:pt x="6630" y="1522"/>
                  <a:pt x="6540" y="1439"/>
                  <a:pt x="6567" y="1402"/>
                </a:cubicBezTo>
                <a:cubicBezTo>
                  <a:pt x="6598" y="1360"/>
                  <a:pt x="6613" y="1343"/>
                  <a:pt x="6627" y="1294"/>
                </a:cubicBezTo>
                <a:cubicBezTo>
                  <a:pt x="6617" y="1179"/>
                  <a:pt x="6628" y="1160"/>
                  <a:pt x="6597" y="1077"/>
                </a:cubicBezTo>
                <a:cubicBezTo>
                  <a:pt x="6586" y="1047"/>
                  <a:pt x="6552" y="988"/>
                  <a:pt x="6552" y="988"/>
                </a:cubicBezTo>
                <a:cubicBezTo>
                  <a:pt x="6563" y="955"/>
                  <a:pt x="6577" y="922"/>
                  <a:pt x="6583" y="889"/>
                </a:cubicBezTo>
                <a:cubicBezTo>
                  <a:pt x="6590" y="847"/>
                  <a:pt x="6588" y="803"/>
                  <a:pt x="6597" y="761"/>
                </a:cubicBezTo>
                <a:cubicBezTo>
                  <a:pt x="6616" y="662"/>
                  <a:pt x="6673" y="459"/>
                  <a:pt x="6837" y="425"/>
                </a:cubicBezTo>
                <a:cubicBezTo>
                  <a:pt x="6858" y="383"/>
                  <a:pt x="6859" y="397"/>
                  <a:pt x="6837" y="345"/>
                </a:cubicBezTo>
                <a:cubicBezTo>
                  <a:pt x="6829" y="326"/>
                  <a:pt x="6807" y="286"/>
                  <a:pt x="6807" y="286"/>
                </a:cubicBezTo>
                <a:cubicBezTo>
                  <a:pt x="6910" y="241"/>
                  <a:pt x="6863" y="254"/>
                  <a:pt x="6942" y="237"/>
                </a:cubicBezTo>
                <a:cubicBezTo>
                  <a:pt x="6958" y="230"/>
                  <a:pt x="6971" y="222"/>
                  <a:pt x="6988" y="217"/>
                </a:cubicBezTo>
                <a:cubicBezTo>
                  <a:pt x="7016" y="209"/>
                  <a:pt x="7076" y="197"/>
                  <a:pt x="7076" y="197"/>
                </a:cubicBezTo>
                <a:cubicBezTo>
                  <a:pt x="7122" y="177"/>
                  <a:pt x="7161" y="168"/>
                  <a:pt x="7212" y="157"/>
                </a:cubicBezTo>
                <a:cubicBezTo>
                  <a:pt x="7227" y="151"/>
                  <a:pt x="7241" y="142"/>
                  <a:pt x="7257" y="138"/>
                </a:cubicBezTo>
                <a:cubicBezTo>
                  <a:pt x="7285" y="129"/>
                  <a:pt x="7347" y="118"/>
                  <a:pt x="7347" y="118"/>
                </a:cubicBezTo>
                <a:cubicBezTo>
                  <a:pt x="7361" y="111"/>
                  <a:pt x="7376" y="104"/>
                  <a:pt x="7391" y="98"/>
                </a:cubicBezTo>
                <a:cubicBezTo>
                  <a:pt x="7406" y="93"/>
                  <a:pt x="7423" y="93"/>
                  <a:pt x="7437" y="88"/>
                </a:cubicBezTo>
                <a:cubicBezTo>
                  <a:pt x="7622" y="22"/>
                  <a:pt x="7434" y="70"/>
                  <a:pt x="7616" y="29"/>
                </a:cubicBezTo>
                <a:cubicBezTo>
                  <a:pt x="7632" y="25"/>
                  <a:pt x="7646" y="22"/>
                  <a:pt x="7662" y="19"/>
                </a:cubicBezTo>
                <a:cubicBezTo>
                  <a:pt x="7676" y="16"/>
                  <a:pt x="7825" y="0"/>
                  <a:pt x="7825" y="0"/>
                </a:cubicBezTo>
              </a:path>
            </a:pathLst>
          </a:custGeom>
          <a:noFill/>
          <a:ln w="14605" cap="flat">
            <a:solidFill>
              <a:schemeClr val="tx1"/>
            </a:solidFill>
            <a:prstDash val="solid"/>
            <a:round/>
            <a:headEnd/>
            <a:tailEnd/>
          </a:ln>
        </p:spPr>
        <p:txBody>
          <a:bodyPr/>
          <a:lstStyle/>
          <a:p>
            <a:endParaRPr lang="fr-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Éléments de la cascade de soins VIH</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20</a:t>
            </a:fld>
            <a:endParaRPr lang="fr-CA"/>
          </a:p>
        </p:txBody>
      </p:sp>
      <p:pic>
        <p:nvPicPr>
          <p:cNvPr id="25604" name="Picture 4"/>
          <p:cNvPicPr>
            <a:picLocks noChangeAspect="1" noChangeArrowheads="1"/>
          </p:cNvPicPr>
          <p:nvPr/>
        </p:nvPicPr>
        <p:blipFill>
          <a:blip r:embed="rId3" cstate="print"/>
          <a:srcRect t="4220" b="7692"/>
          <a:stretch>
            <a:fillRect/>
          </a:stretch>
        </p:blipFill>
        <p:spPr bwMode="auto">
          <a:xfrm>
            <a:off x="611561" y="1723790"/>
            <a:ext cx="7488832" cy="4341935"/>
          </a:xfrm>
          <a:prstGeom prst="rect">
            <a:avLst/>
          </a:prstGeom>
          <a:noFill/>
          <a:ln w="9525">
            <a:noFill/>
            <a:miter lim="800000"/>
            <a:headEnd/>
            <a:tailEnd/>
          </a:ln>
          <a:effectLst/>
        </p:spPr>
      </p:pic>
      <p:sp>
        <p:nvSpPr>
          <p:cNvPr id="9" name="ZoneTexte 8"/>
          <p:cNvSpPr txBox="1"/>
          <p:nvPr/>
        </p:nvSpPr>
        <p:spPr>
          <a:xfrm>
            <a:off x="395536" y="5888505"/>
            <a:ext cx="6032421" cy="1138773"/>
          </a:xfrm>
          <a:prstGeom prst="rect">
            <a:avLst/>
          </a:prstGeom>
          <a:noFill/>
        </p:spPr>
        <p:txBody>
          <a:bodyPr wrap="square" rtlCol="0">
            <a:spAutoFit/>
          </a:bodyPr>
          <a:lstStyle/>
          <a:p>
            <a:r>
              <a:rPr lang="fr-CA" sz="1200" dirty="0" smtClean="0"/>
              <a:t>Réseau – à la visite la plus récente pour la période. </a:t>
            </a:r>
          </a:p>
          <a:p>
            <a:r>
              <a:rPr lang="fr-FR" sz="1100" dirty="0" smtClean="0"/>
              <a:t>* Les différences de dénominateurs sont dues à la présence de données manquantes pour la </a:t>
            </a:r>
          </a:p>
          <a:p>
            <a:r>
              <a:rPr lang="fr-FR" sz="1100" dirty="0" smtClean="0"/>
              <a:t>question.</a:t>
            </a:r>
          </a:p>
          <a:p>
            <a:r>
              <a:rPr lang="fr-FR" sz="1100" baseline="30000" dirty="0" smtClean="0"/>
              <a:t>1</a:t>
            </a:r>
            <a:r>
              <a:rPr lang="fr-FR" sz="1100" dirty="0" smtClean="0"/>
              <a:t> Consultation d’un médecin dans les 6 derniers mois.</a:t>
            </a:r>
          </a:p>
          <a:p>
            <a:r>
              <a:rPr lang="fr-FR" sz="1100" baseline="30000" dirty="0" smtClean="0"/>
              <a:t>2</a:t>
            </a:r>
            <a:r>
              <a:rPr lang="fr-FR" sz="1100" dirty="0" smtClean="0"/>
              <a:t> Prise de médicaments actuelle pour le VIH</a:t>
            </a:r>
          </a:p>
          <a:p>
            <a:endParaRPr lang="fr-FR"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Éléments de la cascade de soins VHC</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21</a:t>
            </a:fld>
            <a:endParaRPr lang="fr-CA"/>
          </a:p>
        </p:txBody>
      </p:sp>
      <p:pic>
        <p:nvPicPr>
          <p:cNvPr id="26627" name="Picture 3"/>
          <p:cNvPicPr>
            <a:picLocks noChangeAspect="1" noChangeArrowheads="1"/>
          </p:cNvPicPr>
          <p:nvPr/>
        </p:nvPicPr>
        <p:blipFill>
          <a:blip r:embed="rId3" cstate="print"/>
          <a:srcRect t="2827" b="9542"/>
          <a:stretch>
            <a:fillRect/>
          </a:stretch>
        </p:blipFill>
        <p:spPr bwMode="auto">
          <a:xfrm>
            <a:off x="251520" y="1628800"/>
            <a:ext cx="6696745" cy="3784425"/>
          </a:xfrm>
          <a:prstGeom prst="rect">
            <a:avLst/>
          </a:prstGeom>
          <a:noFill/>
          <a:ln w="9525">
            <a:noFill/>
            <a:miter lim="800000"/>
            <a:headEnd/>
            <a:tailEnd/>
          </a:ln>
          <a:effectLst/>
        </p:spPr>
      </p:pic>
      <p:sp>
        <p:nvSpPr>
          <p:cNvPr id="7" name="ZoneTexte 6"/>
          <p:cNvSpPr txBox="1"/>
          <p:nvPr/>
        </p:nvSpPr>
        <p:spPr>
          <a:xfrm>
            <a:off x="395536" y="5373216"/>
            <a:ext cx="6984776" cy="1785104"/>
          </a:xfrm>
          <a:prstGeom prst="rect">
            <a:avLst/>
          </a:prstGeom>
          <a:noFill/>
        </p:spPr>
        <p:txBody>
          <a:bodyPr wrap="square" rtlCol="0">
            <a:spAutoFit/>
          </a:bodyPr>
          <a:lstStyle/>
          <a:p>
            <a:r>
              <a:rPr lang="fr-FR" sz="1100" dirty="0" smtClean="0"/>
              <a:t>* Les différences de dénominateurs sont dues à la présence de données manquantes pour la </a:t>
            </a:r>
          </a:p>
          <a:p>
            <a:r>
              <a:rPr lang="fr-FR" sz="1100" dirty="0" smtClean="0"/>
              <a:t>question.</a:t>
            </a:r>
          </a:p>
          <a:p>
            <a:r>
              <a:rPr lang="fr-FR" sz="1100" baseline="30000" dirty="0" smtClean="0"/>
              <a:t>1</a:t>
            </a:r>
            <a:r>
              <a:rPr lang="fr-FR" sz="1100" dirty="0" smtClean="0"/>
              <a:t> Consultation d’un médecin dans les 6 derniers mois; </a:t>
            </a:r>
            <a:r>
              <a:rPr lang="fr-FR" sz="1100" baseline="30000" dirty="0" smtClean="0"/>
              <a:t>2</a:t>
            </a:r>
            <a:r>
              <a:rPr lang="fr-FR" sz="1100" dirty="0" smtClean="0"/>
              <a:t> Prise de médicaments actuelle pour le VIH; </a:t>
            </a:r>
          </a:p>
          <a:p>
            <a:r>
              <a:rPr lang="fr-CA" sz="1100" baseline="30000" dirty="0" smtClean="0"/>
              <a:t>3 </a:t>
            </a:r>
            <a:r>
              <a:rPr lang="fr-CA" sz="1100" dirty="0" smtClean="0"/>
              <a:t>La mesure utilisée (présence d’anticorps) signifie que le participant a déjà été infecté par l’hépatite C. Il est possible que l’infection soit toujours active ou qu’elle ne le soit plus, soit parce que le sujet a résolu l’infection spontanément ou parce qu’il a suivi un traitement avec succès.</a:t>
            </a:r>
            <a:endParaRPr lang="fr-FR" sz="1100" dirty="0" smtClean="0"/>
          </a:p>
          <a:p>
            <a:r>
              <a:rPr lang="fr-CA" sz="1100" baseline="30000" dirty="0" smtClean="0"/>
              <a:t>4</a:t>
            </a:r>
            <a:r>
              <a:rPr lang="fr-CA" sz="1100" dirty="0" smtClean="0"/>
              <a:t> Comme il n’est pas indiqué de traiter d’emblée toutes les infections par le VHC, les données sur le traitement du VHC sont difficiles à interpréter et ne sont pas présentées ici.</a:t>
            </a:r>
            <a:endParaRPr lang="fr-FR" sz="1100" dirty="0" smtClean="0"/>
          </a:p>
          <a:p>
            <a:r>
              <a:rPr lang="fr-FR" sz="1000" dirty="0" smtClean="0"/>
              <a:t>  </a:t>
            </a:r>
          </a:p>
          <a:p>
            <a:endParaRPr lang="fr-FR" sz="1200" dirty="0"/>
          </a:p>
        </p:txBody>
      </p:sp>
      <p:sp>
        <p:nvSpPr>
          <p:cNvPr id="6" name="ZoneTexte 5"/>
          <p:cNvSpPr txBox="1"/>
          <p:nvPr/>
        </p:nvSpPr>
        <p:spPr>
          <a:xfrm>
            <a:off x="6948264" y="2420888"/>
            <a:ext cx="1979712" cy="2123658"/>
          </a:xfrm>
          <a:prstGeom prst="rect">
            <a:avLst/>
          </a:prstGeom>
          <a:noFill/>
        </p:spPr>
        <p:txBody>
          <a:bodyPr wrap="square" rtlCol="0">
            <a:spAutoFit/>
          </a:bodyPr>
          <a:lstStyle/>
          <a:p>
            <a:r>
              <a:rPr lang="fr-CA" sz="1200" dirty="0" smtClean="0"/>
              <a:t>Réseau – à la visite la plus récente pour la période. </a:t>
            </a:r>
          </a:p>
          <a:p>
            <a:endParaRPr lang="fr-CA" sz="1200" dirty="0" smtClean="0"/>
          </a:p>
          <a:p>
            <a:r>
              <a:rPr lang="fr-CA" sz="1200" dirty="0" smtClean="0"/>
              <a:t>C</a:t>
            </a:r>
            <a:r>
              <a:rPr lang="fr-FR" sz="1200" dirty="0" err="1" smtClean="0"/>
              <a:t>omme</a:t>
            </a:r>
            <a:r>
              <a:rPr lang="fr-FR" sz="1200" dirty="0" smtClean="0"/>
              <a:t> il n’est pas indiqué de traiter d’emblée toutes les infections par le VHC, les données sur le traitement sont difficiles à interpréter et ne sont pas présentées ici.</a:t>
            </a:r>
            <a:endParaRPr lang="fr-FR"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dirty="0" smtClean="0"/>
              <a:t>Utilisation des CAMI, 2011-2014</a:t>
            </a:r>
            <a:endParaRPr lang="fr-FR" dirty="0"/>
          </a:p>
        </p:txBody>
      </p:sp>
      <p:sp>
        <p:nvSpPr>
          <p:cNvPr id="2" name="Espace réservé du numéro de diapositive 1"/>
          <p:cNvSpPr>
            <a:spLocks noGrp="1"/>
          </p:cNvSpPr>
          <p:nvPr>
            <p:ph type="sldNum" sz="quarter" idx="12"/>
          </p:nvPr>
        </p:nvSpPr>
        <p:spPr>
          <a:xfrm>
            <a:off x="0" y="6492875"/>
            <a:ext cx="442392" cy="365125"/>
          </a:xfrm>
        </p:spPr>
        <p:txBody>
          <a:bodyPr/>
          <a:lstStyle/>
          <a:p>
            <a:pPr>
              <a:defRPr/>
            </a:pPr>
            <a:fld id="{A2862947-D4D5-429D-8321-CECBC935AE3B}" type="slidenum">
              <a:rPr lang="fr-CA" sz="1400" b="1" smtClean="0">
                <a:solidFill>
                  <a:schemeClr val="tx1"/>
                </a:solidFill>
                <a:latin typeface="HelveticaNeueLT Std Lt" pitchFamily="34" charset="0"/>
              </a:rPr>
              <a:pPr>
                <a:defRPr/>
              </a:pPr>
              <a:t>22</a:t>
            </a:fld>
            <a:endParaRPr lang="fr-CA" sz="1400" b="1" dirty="0">
              <a:solidFill>
                <a:schemeClr val="tx1"/>
              </a:solidFill>
              <a:latin typeface="HelveticaNeueLT Std Lt" pitchFamily="34" charset="0"/>
            </a:endParaRPr>
          </a:p>
        </p:txBody>
      </p:sp>
      <p:graphicFrame>
        <p:nvGraphicFramePr>
          <p:cNvPr id="5" name="Tableau 4"/>
          <p:cNvGraphicFramePr>
            <a:graphicFrameLocks noGrp="1"/>
          </p:cNvGraphicFramePr>
          <p:nvPr/>
        </p:nvGraphicFramePr>
        <p:xfrm>
          <a:off x="251520" y="2060848"/>
          <a:ext cx="8640962" cy="3784992"/>
        </p:xfrm>
        <a:graphic>
          <a:graphicData uri="http://schemas.openxmlformats.org/drawingml/2006/table">
            <a:tbl>
              <a:tblPr firstRow="1">
                <a:tableStyleId>{8FD4443E-F989-4FC4-A0C8-D5A2AF1F390B}</a:tableStyleId>
              </a:tblPr>
              <a:tblGrid>
                <a:gridCol w="3312369"/>
                <a:gridCol w="606980"/>
                <a:gridCol w="479553"/>
                <a:gridCol w="559665"/>
                <a:gridCol w="560229"/>
                <a:gridCol w="559665"/>
                <a:gridCol w="479553"/>
                <a:gridCol w="643163"/>
                <a:gridCol w="480117"/>
                <a:gridCol w="559665"/>
                <a:gridCol w="400003"/>
              </a:tblGrid>
              <a:tr h="256528">
                <a:tc>
                  <a:txBody>
                    <a:bodyPr/>
                    <a:lstStyle/>
                    <a:p>
                      <a:pP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gridSpan="2">
                  <a:txBody>
                    <a:bodyPr/>
                    <a:lstStyle/>
                    <a:p>
                      <a:pPr algn="ctr">
                        <a:lnSpc>
                          <a:spcPct val="115000"/>
                        </a:lnSpc>
                        <a:spcAft>
                          <a:spcPts val="0"/>
                        </a:spcAft>
                      </a:pPr>
                      <a:r>
                        <a:rPr lang="fr-FR" sz="1200" dirty="0"/>
                        <a:t>Réseau</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nchor="ctr"/>
                </a:tc>
                <a:tc hMerge="1">
                  <a:txBody>
                    <a:bodyPr/>
                    <a:lstStyle/>
                    <a:p>
                      <a:endParaRPr lang="fr-FR"/>
                    </a:p>
                  </a:txBody>
                  <a:tcPr/>
                </a:tc>
                <a:tc gridSpan="2">
                  <a:txBody>
                    <a:bodyPr/>
                    <a:lstStyle/>
                    <a:p>
                      <a:pPr algn="ctr">
                        <a:lnSpc>
                          <a:spcPct val="115000"/>
                        </a:lnSpc>
                        <a:spcAft>
                          <a:spcPts val="0"/>
                        </a:spcAft>
                      </a:pPr>
                      <a:r>
                        <a:rPr lang="fr-FR" sz="1200" dirty="0"/>
                        <a:t>Montréal</a:t>
                      </a:r>
                      <a:r>
                        <a:rPr lang="fr-FR" sz="1200" baseline="30000" dirty="0"/>
                        <a:t>1</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nchor="ctr"/>
                </a:tc>
                <a:tc hMerge="1">
                  <a:txBody>
                    <a:bodyPr/>
                    <a:lstStyle/>
                    <a:p>
                      <a:endParaRPr lang="fr-FR"/>
                    </a:p>
                  </a:txBody>
                  <a:tcPr/>
                </a:tc>
                <a:tc gridSpan="2">
                  <a:txBody>
                    <a:bodyPr/>
                    <a:lstStyle/>
                    <a:p>
                      <a:pPr algn="ctr">
                        <a:lnSpc>
                          <a:spcPct val="115000"/>
                        </a:lnSpc>
                        <a:spcAft>
                          <a:spcPts val="0"/>
                        </a:spcAft>
                      </a:pPr>
                      <a:r>
                        <a:rPr lang="fr-FR" sz="1200" dirty="0"/>
                        <a:t>Ville de Québec</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hMerge="1">
                  <a:txBody>
                    <a:bodyPr/>
                    <a:lstStyle/>
                    <a:p>
                      <a:endParaRPr lang="fr-FR"/>
                    </a:p>
                  </a:txBody>
                  <a:tcPr/>
                </a:tc>
                <a:tc gridSpan="2">
                  <a:txBody>
                    <a:bodyPr/>
                    <a:lstStyle/>
                    <a:p>
                      <a:pPr algn="ctr">
                        <a:lnSpc>
                          <a:spcPct val="115000"/>
                        </a:lnSpc>
                        <a:spcAft>
                          <a:spcPts val="0"/>
                        </a:spcAft>
                      </a:pPr>
                      <a:r>
                        <a:rPr lang="fr-FR" sz="1200" dirty="0"/>
                        <a:t>Ottawa</a:t>
                      </a:r>
                      <a:r>
                        <a:rPr lang="fr-FR" sz="1200" dirty="0" smtClean="0"/>
                        <a:t>/</a:t>
                      </a:r>
                    </a:p>
                    <a:p>
                      <a:pPr algn="ctr">
                        <a:lnSpc>
                          <a:spcPct val="115000"/>
                        </a:lnSpc>
                        <a:spcAft>
                          <a:spcPts val="0"/>
                        </a:spcAft>
                      </a:pPr>
                      <a:r>
                        <a:rPr lang="fr-FR" sz="1200" dirty="0" smtClean="0"/>
                        <a:t>Outaouais</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hMerge="1">
                  <a:txBody>
                    <a:bodyPr/>
                    <a:lstStyle/>
                    <a:p>
                      <a:endParaRPr lang="fr-FR"/>
                    </a:p>
                  </a:txBody>
                  <a:tcPr/>
                </a:tc>
                <a:tc gridSpan="2">
                  <a:txBody>
                    <a:bodyPr/>
                    <a:lstStyle/>
                    <a:p>
                      <a:pPr algn="ctr">
                        <a:lnSpc>
                          <a:spcPct val="115000"/>
                        </a:lnSpc>
                        <a:spcAft>
                          <a:spcPts val="0"/>
                        </a:spcAft>
                      </a:pPr>
                      <a:r>
                        <a:rPr lang="fr-FR" sz="1200" dirty="0"/>
                        <a:t>Semi-urbains</a:t>
                      </a:r>
                      <a:r>
                        <a:rPr lang="fr-FR" sz="1200" baseline="30000" dirty="0"/>
                        <a:t>2</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hMerge="1">
                  <a:txBody>
                    <a:bodyPr/>
                    <a:lstStyle/>
                    <a:p>
                      <a:endParaRPr lang="fr-FR"/>
                    </a:p>
                  </a:txBody>
                  <a:tcPr/>
                </a:tc>
              </a:tr>
              <a:tr h="256528">
                <a:tc>
                  <a:txBody>
                    <a:bodyPr/>
                    <a:lstStyle/>
                    <a:p>
                      <a:pP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100" dirty="0" smtClean="0"/>
                        <a:t>n</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t>%</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t>n</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t>%</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t>n</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t>%</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t>n</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t>%</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t>n</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t>%</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r>
              <a:tr h="135017">
                <a:tc>
                  <a:txBody>
                    <a:bodyPr/>
                    <a:lstStyle/>
                    <a:p>
                      <a:pPr>
                        <a:lnSpc>
                          <a:spcPct val="115000"/>
                        </a:lnSpc>
                        <a:spcAft>
                          <a:spcPts val="0"/>
                        </a:spcAft>
                      </a:pPr>
                      <a:r>
                        <a:rPr lang="fr-FR" sz="1200" dirty="0" smtClean="0"/>
                        <a:t>Niveau de difficulté à se procurer des seringues neuves (N=1</a:t>
                      </a:r>
                      <a:r>
                        <a:rPr lang="fr-FR" sz="1200" baseline="0" dirty="0" smtClean="0"/>
                        <a:t> 934</a:t>
                      </a:r>
                      <a:r>
                        <a:rPr lang="fr-FR" sz="1200" dirty="0" smtClean="0"/>
                        <a:t>)</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r>
              <a:tr h="945499">
                <a:tc>
                  <a:txBody>
                    <a:bodyPr/>
                    <a:lstStyle/>
                    <a:p>
                      <a:pPr algn="r">
                        <a:lnSpc>
                          <a:spcPct val="115000"/>
                        </a:lnSpc>
                        <a:spcAft>
                          <a:spcPts val="0"/>
                        </a:spcAft>
                      </a:pPr>
                      <a:r>
                        <a:rPr lang="fr-FR" sz="1200" dirty="0"/>
                        <a:t>Très facile</a:t>
                      </a:r>
                    </a:p>
                    <a:p>
                      <a:pPr algn="r">
                        <a:lnSpc>
                          <a:spcPct val="115000"/>
                        </a:lnSpc>
                        <a:spcAft>
                          <a:spcPts val="0"/>
                        </a:spcAft>
                      </a:pPr>
                      <a:r>
                        <a:rPr lang="fr-FR" sz="1200" dirty="0"/>
                        <a:t>Plutôt facile</a:t>
                      </a:r>
                    </a:p>
                    <a:p>
                      <a:pPr algn="r">
                        <a:lnSpc>
                          <a:spcPct val="115000"/>
                        </a:lnSpc>
                        <a:spcAft>
                          <a:spcPts val="0"/>
                        </a:spcAft>
                      </a:pPr>
                      <a:r>
                        <a:rPr lang="fr-FR" sz="1200" dirty="0"/>
                        <a:t>Plutôt difficile</a:t>
                      </a:r>
                    </a:p>
                    <a:p>
                      <a:pPr algn="r">
                        <a:lnSpc>
                          <a:spcPct val="115000"/>
                        </a:lnSpc>
                        <a:spcAft>
                          <a:spcPts val="0"/>
                        </a:spcAft>
                      </a:pPr>
                      <a:r>
                        <a:rPr lang="fr-FR" sz="1200" dirty="0"/>
                        <a:t>Très difficile</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t>1</a:t>
                      </a:r>
                      <a:r>
                        <a:rPr lang="fr-CA" sz="1200" baseline="0" dirty="0" smtClean="0"/>
                        <a:t> 560</a:t>
                      </a:r>
                      <a:endParaRPr lang="fr-FR" sz="1200" dirty="0"/>
                    </a:p>
                    <a:p>
                      <a:pPr algn="ctr">
                        <a:lnSpc>
                          <a:spcPct val="115000"/>
                        </a:lnSpc>
                        <a:spcAft>
                          <a:spcPts val="0"/>
                        </a:spcAft>
                      </a:pPr>
                      <a:r>
                        <a:rPr lang="fr-CA" sz="1200" dirty="0" smtClean="0"/>
                        <a:t>327</a:t>
                      </a:r>
                      <a:endParaRPr lang="fr-FR" sz="1200" dirty="0"/>
                    </a:p>
                    <a:p>
                      <a:pPr algn="ctr">
                        <a:lnSpc>
                          <a:spcPct val="115000"/>
                        </a:lnSpc>
                        <a:spcAft>
                          <a:spcPts val="0"/>
                        </a:spcAft>
                      </a:pPr>
                      <a:r>
                        <a:rPr lang="fr-CA" sz="1200" dirty="0" smtClean="0"/>
                        <a:t>38</a:t>
                      </a:r>
                      <a:endParaRPr lang="fr-FR" sz="1200" dirty="0"/>
                    </a:p>
                    <a:p>
                      <a:pPr algn="ctr">
                        <a:lnSpc>
                          <a:spcPct val="115000"/>
                        </a:lnSpc>
                        <a:spcAft>
                          <a:spcPts val="0"/>
                        </a:spcAft>
                      </a:pPr>
                      <a:r>
                        <a:rPr lang="fr-CA" sz="1200" dirty="0" smtClean="0"/>
                        <a:t>9</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smtClean="0"/>
                        <a:t>80,6</a:t>
                      </a:r>
                      <a:endParaRPr lang="fr-FR" sz="1200" dirty="0"/>
                    </a:p>
                    <a:p>
                      <a:pPr algn="ctr">
                        <a:lnSpc>
                          <a:spcPct val="115000"/>
                        </a:lnSpc>
                        <a:spcAft>
                          <a:spcPts val="0"/>
                        </a:spcAft>
                      </a:pPr>
                      <a:r>
                        <a:rPr lang="fr-FR" sz="1200" dirty="0" smtClean="0"/>
                        <a:t>16,9</a:t>
                      </a:r>
                      <a:endParaRPr lang="fr-FR" sz="1200" dirty="0"/>
                    </a:p>
                    <a:p>
                      <a:pPr algn="ctr">
                        <a:lnSpc>
                          <a:spcPct val="115000"/>
                        </a:lnSpc>
                        <a:spcAft>
                          <a:spcPts val="0"/>
                        </a:spcAft>
                      </a:pPr>
                      <a:r>
                        <a:rPr lang="fr-CA" sz="1200" dirty="0" smtClean="0"/>
                        <a:t>2,0</a:t>
                      </a:r>
                      <a:endParaRPr lang="fr-FR" sz="1200" dirty="0"/>
                    </a:p>
                    <a:p>
                      <a:pPr algn="ctr">
                        <a:lnSpc>
                          <a:spcPct val="115000"/>
                        </a:lnSpc>
                        <a:spcAft>
                          <a:spcPts val="0"/>
                        </a:spcAft>
                      </a:pPr>
                      <a:r>
                        <a:rPr lang="fr-FR" sz="1200" dirty="0"/>
                        <a:t>0,5</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t>845</a:t>
                      </a:r>
                      <a:endParaRPr lang="fr-FR" sz="1200" dirty="0"/>
                    </a:p>
                    <a:p>
                      <a:pPr algn="ctr">
                        <a:lnSpc>
                          <a:spcPct val="115000"/>
                        </a:lnSpc>
                        <a:spcAft>
                          <a:spcPts val="0"/>
                        </a:spcAft>
                      </a:pPr>
                      <a:r>
                        <a:rPr lang="fr-CA" sz="1200" dirty="0" smtClean="0"/>
                        <a:t>118</a:t>
                      </a:r>
                      <a:endParaRPr lang="fr-FR" sz="1200" dirty="0"/>
                    </a:p>
                    <a:p>
                      <a:pPr algn="ctr">
                        <a:lnSpc>
                          <a:spcPct val="115000"/>
                        </a:lnSpc>
                        <a:spcAft>
                          <a:spcPts val="0"/>
                        </a:spcAft>
                      </a:pPr>
                      <a:r>
                        <a:rPr lang="fr-CA" sz="1200" dirty="0" smtClean="0"/>
                        <a:t>15</a:t>
                      </a:r>
                      <a:endParaRPr lang="fr-FR" sz="1200" dirty="0"/>
                    </a:p>
                    <a:p>
                      <a:pPr algn="ctr">
                        <a:lnSpc>
                          <a:spcPct val="115000"/>
                        </a:lnSpc>
                        <a:spcAft>
                          <a:spcPts val="0"/>
                        </a:spcAft>
                      </a:pPr>
                      <a:r>
                        <a:rPr lang="fr-CA" sz="1200" dirty="0" smtClean="0"/>
                        <a:t>1</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smtClean="0"/>
                        <a:t>86,3</a:t>
                      </a:r>
                      <a:endParaRPr lang="fr-FR" sz="1200" dirty="0"/>
                    </a:p>
                    <a:p>
                      <a:pPr algn="ctr">
                        <a:lnSpc>
                          <a:spcPct val="115000"/>
                        </a:lnSpc>
                        <a:spcAft>
                          <a:spcPts val="0"/>
                        </a:spcAft>
                      </a:pPr>
                      <a:r>
                        <a:rPr lang="fr-FR" sz="1200" dirty="0" smtClean="0"/>
                        <a:t>12,1</a:t>
                      </a:r>
                      <a:endParaRPr lang="fr-FR" sz="1200" dirty="0"/>
                    </a:p>
                    <a:p>
                      <a:pPr algn="ctr">
                        <a:lnSpc>
                          <a:spcPct val="115000"/>
                        </a:lnSpc>
                        <a:spcAft>
                          <a:spcPts val="0"/>
                        </a:spcAft>
                      </a:pPr>
                      <a:r>
                        <a:rPr lang="fr-FR" sz="1200" dirty="0" smtClean="0"/>
                        <a:t>1,5</a:t>
                      </a:r>
                      <a:endParaRPr lang="fr-FR" sz="1200" dirty="0"/>
                    </a:p>
                    <a:p>
                      <a:pPr algn="ctr">
                        <a:lnSpc>
                          <a:spcPct val="115000"/>
                        </a:lnSpc>
                        <a:spcAft>
                          <a:spcPts val="0"/>
                        </a:spcAft>
                      </a:pPr>
                      <a:r>
                        <a:rPr lang="fr-FR" sz="1200" dirty="0" smtClean="0"/>
                        <a:t>0,1</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t>127</a:t>
                      </a:r>
                      <a:endParaRPr lang="fr-FR" sz="1200" dirty="0"/>
                    </a:p>
                    <a:p>
                      <a:pPr algn="ctr">
                        <a:lnSpc>
                          <a:spcPct val="115000"/>
                        </a:lnSpc>
                        <a:spcAft>
                          <a:spcPts val="0"/>
                        </a:spcAft>
                      </a:pPr>
                      <a:r>
                        <a:rPr lang="fr-CA" sz="1200" dirty="0" smtClean="0"/>
                        <a:t>69</a:t>
                      </a:r>
                      <a:endParaRPr lang="fr-FR" sz="1200" dirty="0"/>
                    </a:p>
                    <a:p>
                      <a:pPr algn="ctr">
                        <a:lnSpc>
                          <a:spcPct val="115000"/>
                        </a:lnSpc>
                        <a:spcAft>
                          <a:spcPts val="0"/>
                        </a:spcAft>
                      </a:pPr>
                      <a:r>
                        <a:rPr lang="fr-CA" sz="1200" dirty="0" smtClean="0"/>
                        <a:t>7</a:t>
                      </a:r>
                      <a:endParaRPr lang="fr-FR" sz="1200" dirty="0"/>
                    </a:p>
                    <a:p>
                      <a:pPr algn="ctr">
                        <a:lnSpc>
                          <a:spcPct val="115000"/>
                        </a:lnSpc>
                        <a:spcAft>
                          <a:spcPts val="0"/>
                        </a:spcAft>
                      </a:pPr>
                      <a:r>
                        <a:rPr lang="fr-CA" sz="1200" dirty="0" smtClean="0"/>
                        <a:t>3</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t>61,7</a:t>
                      </a:r>
                      <a:endParaRPr lang="fr-FR" sz="1200" dirty="0"/>
                    </a:p>
                    <a:p>
                      <a:pPr algn="ctr">
                        <a:lnSpc>
                          <a:spcPct val="115000"/>
                        </a:lnSpc>
                        <a:spcAft>
                          <a:spcPts val="0"/>
                        </a:spcAft>
                      </a:pPr>
                      <a:r>
                        <a:rPr lang="fr-FR" sz="1200" dirty="0" smtClean="0"/>
                        <a:t>33,5</a:t>
                      </a:r>
                      <a:endParaRPr lang="fr-FR" sz="1200" dirty="0"/>
                    </a:p>
                    <a:p>
                      <a:pPr algn="ctr">
                        <a:lnSpc>
                          <a:spcPct val="115000"/>
                        </a:lnSpc>
                        <a:spcAft>
                          <a:spcPts val="0"/>
                        </a:spcAft>
                      </a:pPr>
                      <a:r>
                        <a:rPr lang="fr-FR" sz="1200" dirty="0" smtClean="0"/>
                        <a:t>3,4</a:t>
                      </a:r>
                      <a:endParaRPr lang="fr-FR" sz="1200" dirty="0"/>
                    </a:p>
                    <a:p>
                      <a:pPr algn="ctr">
                        <a:lnSpc>
                          <a:spcPct val="115000"/>
                        </a:lnSpc>
                        <a:spcAft>
                          <a:spcPts val="0"/>
                        </a:spcAft>
                      </a:pPr>
                      <a:r>
                        <a:rPr lang="fr-FR" sz="1200" dirty="0"/>
                        <a:t>1,4</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t>481</a:t>
                      </a:r>
                      <a:endParaRPr lang="fr-FR" sz="1200" dirty="0"/>
                    </a:p>
                    <a:p>
                      <a:pPr algn="ctr">
                        <a:lnSpc>
                          <a:spcPct val="115000"/>
                        </a:lnSpc>
                        <a:spcAft>
                          <a:spcPts val="0"/>
                        </a:spcAft>
                      </a:pPr>
                      <a:r>
                        <a:rPr lang="fr-CA" sz="1200" dirty="0" smtClean="0"/>
                        <a:t>82</a:t>
                      </a:r>
                      <a:endParaRPr lang="fr-FR" sz="1200" dirty="0"/>
                    </a:p>
                    <a:p>
                      <a:pPr algn="ctr">
                        <a:lnSpc>
                          <a:spcPct val="115000"/>
                        </a:lnSpc>
                        <a:spcAft>
                          <a:spcPts val="0"/>
                        </a:spcAft>
                      </a:pPr>
                      <a:r>
                        <a:rPr lang="fr-CA" sz="1200" dirty="0" smtClean="0"/>
                        <a:t>10</a:t>
                      </a:r>
                      <a:endParaRPr lang="fr-FR" sz="1200" dirty="0"/>
                    </a:p>
                    <a:p>
                      <a:pPr algn="ctr">
                        <a:lnSpc>
                          <a:spcPct val="115000"/>
                        </a:lnSpc>
                        <a:spcAft>
                          <a:spcPts val="0"/>
                        </a:spcAft>
                      </a:pPr>
                      <a:r>
                        <a:rPr lang="fr-CA" sz="1200" dirty="0" smtClean="0"/>
                        <a:t>1</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smtClean="0"/>
                        <a:t>83,8</a:t>
                      </a:r>
                      <a:endParaRPr lang="fr-FR" sz="1200" dirty="0"/>
                    </a:p>
                    <a:p>
                      <a:pPr algn="ctr">
                        <a:lnSpc>
                          <a:spcPct val="115000"/>
                        </a:lnSpc>
                        <a:spcAft>
                          <a:spcPts val="0"/>
                        </a:spcAft>
                      </a:pPr>
                      <a:r>
                        <a:rPr lang="fr-FR" sz="1200" dirty="0" smtClean="0"/>
                        <a:t>14,3</a:t>
                      </a:r>
                      <a:endParaRPr lang="fr-FR" sz="1200" dirty="0"/>
                    </a:p>
                    <a:p>
                      <a:pPr algn="ctr">
                        <a:lnSpc>
                          <a:spcPct val="115000"/>
                        </a:lnSpc>
                        <a:spcAft>
                          <a:spcPts val="0"/>
                        </a:spcAft>
                      </a:pPr>
                      <a:r>
                        <a:rPr lang="fr-FR" sz="1200" dirty="0" smtClean="0"/>
                        <a:t>1,7</a:t>
                      </a:r>
                      <a:endParaRPr lang="fr-FR" sz="1200" dirty="0"/>
                    </a:p>
                    <a:p>
                      <a:pPr algn="ctr">
                        <a:lnSpc>
                          <a:spcPct val="115000"/>
                        </a:lnSpc>
                        <a:spcAft>
                          <a:spcPts val="0"/>
                        </a:spcAft>
                      </a:pPr>
                      <a:r>
                        <a:rPr lang="fr-CA" sz="1200" dirty="0" smtClean="0"/>
                        <a:t>0,2</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t>118</a:t>
                      </a:r>
                      <a:endParaRPr lang="fr-FR" sz="1200" dirty="0"/>
                    </a:p>
                    <a:p>
                      <a:pPr algn="ctr">
                        <a:lnSpc>
                          <a:spcPct val="115000"/>
                        </a:lnSpc>
                        <a:spcAft>
                          <a:spcPts val="0"/>
                        </a:spcAft>
                      </a:pPr>
                      <a:r>
                        <a:rPr lang="fr-CA" sz="1200" dirty="0" smtClean="0"/>
                        <a:t>62</a:t>
                      </a:r>
                      <a:endParaRPr lang="fr-FR" sz="1200" dirty="0"/>
                    </a:p>
                    <a:p>
                      <a:pPr algn="ctr">
                        <a:lnSpc>
                          <a:spcPct val="115000"/>
                        </a:lnSpc>
                        <a:spcAft>
                          <a:spcPts val="0"/>
                        </a:spcAft>
                      </a:pPr>
                      <a:r>
                        <a:rPr lang="fr-CA" sz="1200" dirty="0" smtClean="0"/>
                        <a:t>7</a:t>
                      </a:r>
                      <a:endParaRPr lang="fr-FR" sz="1200" dirty="0"/>
                    </a:p>
                    <a:p>
                      <a:pPr algn="ctr">
                        <a:lnSpc>
                          <a:spcPct val="115000"/>
                        </a:lnSpc>
                        <a:spcAft>
                          <a:spcPts val="0"/>
                        </a:spcAft>
                      </a:pPr>
                      <a:r>
                        <a:rPr lang="fr-FR" sz="1200" dirty="0"/>
                        <a:t>4</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smtClean="0"/>
                        <a:t>61,8</a:t>
                      </a:r>
                      <a:endParaRPr lang="fr-FR" sz="1200" dirty="0"/>
                    </a:p>
                    <a:p>
                      <a:pPr algn="ctr">
                        <a:lnSpc>
                          <a:spcPct val="115000"/>
                        </a:lnSpc>
                        <a:spcAft>
                          <a:spcPts val="0"/>
                        </a:spcAft>
                      </a:pPr>
                      <a:r>
                        <a:rPr lang="fr-FR" sz="1200" dirty="0" smtClean="0"/>
                        <a:t>32,4</a:t>
                      </a:r>
                      <a:endParaRPr lang="fr-FR" sz="1200" dirty="0"/>
                    </a:p>
                    <a:p>
                      <a:pPr algn="ctr">
                        <a:lnSpc>
                          <a:spcPct val="115000"/>
                        </a:lnSpc>
                        <a:spcAft>
                          <a:spcPts val="0"/>
                        </a:spcAft>
                      </a:pPr>
                      <a:r>
                        <a:rPr lang="fr-FR" sz="1200" dirty="0" smtClean="0"/>
                        <a:t>3,7</a:t>
                      </a:r>
                      <a:endParaRPr lang="fr-FR" sz="1200" dirty="0"/>
                    </a:p>
                    <a:p>
                      <a:pPr algn="ctr">
                        <a:lnSpc>
                          <a:spcPct val="115000"/>
                        </a:lnSpc>
                        <a:spcAft>
                          <a:spcPts val="0"/>
                        </a:spcAft>
                      </a:pPr>
                      <a:r>
                        <a:rPr lang="fr-FR" sz="1200" dirty="0" smtClean="0"/>
                        <a:t>2,1</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r>
              <a:tr h="126015">
                <a:tc>
                  <a:txBody>
                    <a:bodyPr/>
                    <a:lstStyle/>
                    <a:p>
                      <a:pPr>
                        <a:lnSpc>
                          <a:spcPct val="115000"/>
                        </a:lnSpc>
                        <a:spcAft>
                          <a:spcPts val="0"/>
                        </a:spcAft>
                      </a:pPr>
                      <a:r>
                        <a:rPr lang="fr-FR" sz="1200" dirty="0"/>
                        <a:t>Fréquence d’utilisation d’un programme d’échange de seringues (</a:t>
                      </a:r>
                      <a:r>
                        <a:rPr lang="fr-FR" sz="1200" dirty="0" smtClean="0"/>
                        <a:t>N=1</a:t>
                      </a:r>
                      <a:r>
                        <a:rPr lang="fr-FR" sz="1200" baseline="0" dirty="0" smtClean="0"/>
                        <a:t> 940</a:t>
                      </a:r>
                      <a:r>
                        <a:rPr lang="fr-FR" sz="1200" dirty="0" smtClean="0"/>
                        <a:t>)</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r>
              <a:tr h="1321093">
                <a:tc>
                  <a:txBody>
                    <a:bodyPr/>
                    <a:lstStyle/>
                    <a:p>
                      <a:pPr algn="r">
                        <a:lnSpc>
                          <a:spcPct val="115000"/>
                        </a:lnSpc>
                        <a:spcAft>
                          <a:spcPts val="0"/>
                        </a:spcAft>
                      </a:pPr>
                      <a:r>
                        <a:rPr lang="fr-FR" sz="1200" dirty="0"/>
                        <a:t>Jamais</a:t>
                      </a:r>
                    </a:p>
                    <a:p>
                      <a:pPr algn="r">
                        <a:lnSpc>
                          <a:spcPct val="115000"/>
                        </a:lnSpc>
                        <a:spcAft>
                          <a:spcPts val="0"/>
                        </a:spcAft>
                      </a:pPr>
                      <a:r>
                        <a:rPr lang="fr-FR" sz="1200" dirty="0"/>
                        <a:t>Pas dans les six derniers mois</a:t>
                      </a:r>
                    </a:p>
                    <a:p>
                      <a:pPr algn="r">
                        <a:lnSpc>
                          <a:spcPct val="115000"/>
                        </a:lnSpc>
                        <a:spcAft>
                          <a:spcPts val="0"/>
                        </a:spcAft>
                      </a:pPr>
                      <a:r>
                        <a:rPr lang="fr-FR" sz="1200" dirty="0"/>
                        <a:t>Occasionnellement, pas toutes les semaines</a:t>
                      </a:r>
                    </a:p>
                    <a:p>
                      <a:pPr algn="r">
                        <a:lnSpc>
                          <a:spcPct val="115000"/>
                        </a:lnSpc>
                        <a:spcAft>
                          <a:spcPts val="0"/>
                        </a:spcAft>
                      </a:pPr>
                      <a:r>
                        <a:rPr lang="fr-FR" sz="1200" dirty="0"/>
                        <a:t>Régulièrement, 1-2 fois par semaine</a:t>
                      </a:r>
                    </a:p>
                    <a:p>
                      <a:pPr algn="r">
                        <a:lnSpc>
                          <a:spcPct val="115000"/>
                        </a:lnSpc>
                        <a:spcAft>
                          <a:spcPts val="0"/>
                        </a:spcAft>
                      </a:pPr>
                      <a:r>
                        <a:rPr lang="fr-FR" sz="1200" dirty="0"/>
                        <a:t>Régulièrement, 3-6 fois par semaine</a:t>
                      </a:r>
                    </a:p>
                    <a:p>
                      <a:pPr algn="r">
                        <a:lnSpc>
                          <a:spcPct val="115000"/>
                        </a:lnSpc>
                        <a:spcAft>
                          <a:spcPts val="0"/>
                        </a:spcAft>
                      </a:pPr>
                      <a:r>
                        <a:rPr lang="fr-FR" sz="1200" dirty="0"/>
                        <a:t>Tous les jours</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t>90</a:t>
                      </a:r>
                      <a:endParaRPr lang="fr-FR" sz="1200" dirty="0"/>
                    </a:p>
                    <a:p>
                      <a:pPr algn="ctr">
                        <a:lnSpc>
                          <a:spcPct val="115000"/>
                        </a:lnSpc>
                        <a:spcAft>
                          <a:spcPts val="0"/>
                        </a:spcAft>
                      </a:pPr>
                      <a:r>
                        <a:rPr lang="fr-CA" sz="1200" dirty="0" smtClean="0"/>
                        <a:t>46</a:t>
                      </a:r>
                      <a:endParaRPr lang="fr-FR" sz="1200" dirty="0"/>
                    </a:p>
                    <a:p>
                      <a:pPr algn="ctr">
                        <a:lnSpc>
                          <a:spcPct val="115000"/>
                        </a:lnSpc>
                        <a:spcAft>
                          <a:spcPts val="0"/>
                        </a:spcAft>
                      </a:pPr>
                      <a:r>
                        <a:rPr lang="fr-CA" sz="1200" dirty="0" smtClean="0"/>
                        <a:t>752</a:t>
                      </a:r>
                      <a:endParaRPr lang="fr-FR" sz="1200" dirty="0"/>
                    </a:p>
                    <a:p>
                      <a:pPr algn="ctr">
                        <a:lnSpc>
                          <a:spcPct val="115000"/>
                        </a:lnSpc>
                        <a:spcAft>
                          <a:spcPts val="0"/>
                        </a:spcAft>
                      </a:pPr>
                      <a:r>
                        <a:rPr lang="fr-CA" sz="1200" dirty="0" smtClean="0"/>
                        <a:t>583</a:t>
                      </a:r>
                      <a:endParaRPr lang="fr-FR" sz="1200" dirty="0"/>
                    </a:p>
                    <a:p>
                      <a:pPr algn="ctr">
                        <a:lnSpc>
                          <a:spcPct val="115000"/>
                        </a:lnSpc>
                        <a:spcAft>
                          <a:spcPts val="0"/>
                        </a:spcAft>
                      </a:pPr>
                      <a:r>
                        <a:rPr lang="fr-CA" sz="1200" dirty="0" smtClean="0"/>
                        <a:t>276</a:t>
                      </a:r>
                      <a:endParaRPr lang="fr-FR" sz="1200" dirty="0"/>
                    </a:p>
                    <a:p>
                      <a:pPr algn="ctr">
                        <a:lnSpc>
                          <a:spcPct val="115000"/>
                        </a:lnSpc>
                        <a:spcAft>
                          <a:spcPts val="0"/>
                        </a:spcAft>
                      </a:pPr>
                      <a:r>
                        <a:rPr lang="fr-CA" sz="1200" dirty="0" smtClean="0"/>
                        <a:t>193</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smtClean="0"/>
                        <a:t>4,6</a:t>
                      </a:r>
                      <a:endParaRPr lang="fr-FR" sz="1200" dirty="0"/>
                    </a:p>
                    <a:p>
                      <a:pPr algn="ctr">
                        <a:lnSpc>
                          <a:spcPct val="115000"/>
                        </a:lnSpc>
                        <a:spcAft>
                          <a:spcPts val="0"/>
                        </a:spcAft>
                      </a:pPr>
                      <a:r>
                        <a:rPr lang="fr-FR" sz="1200" dirty="0" smtClean="0"/>
                        <a:t>2,4</a:t>
                      </a:r>
                      <a:endParaRPr lang="fr-FR" sz="1200" dirty="0"/>
                    </a:p>
                    <a:p>
                      <a:pPr algn="ctr">
                        <a:lnSpc>
                          <a:spcPct val="115000"/>
                        </a:lnSpc>
                        <a:spcAft>
                          <a:spcPts val="0"/>
                        </a:spcAft>
                      </a:pPr>
                      <a:r>
                        <a:rPr lang="fr-FR" sz="1200" dirty="0" smtClean="0"/>
                        <a:t>38,8</a:t>
                      </a:r>
                      <a:endParaRPr lang="fr-FR" sz="1200" dirty="0"/>
                    </a:p>
                    <a:p>
                      <a:pPr algn="ctr">
                        <a:lnSpc>
                          <a:spcPct val="115000"/>
                        </a:lnSpc>
                        <a:spcAft>
                          <a:spcPts val="0"/>
                        </a:spcAft>
                      </a:pPr>
                      <a:r>
                        <a:rPr lang="fr-FR" sz="1200" dirty="0"/>
                        <a:t>30,1</a:t>
                      </a:r>
                    </a:p>
                    <a:p>
                      <a:pPr algn="ctr">
                        <a:lnSpc>
                          <a:spcPct val="115000"/>
                        </a:lnSpc>
                        <a:spcAft>
                          <a:spcPts val="0"/>
                        </a:spcAft>
                      </a:pPr>
                      <a:r>
                        <a:rPr lang="fr-FR" sz="1200" dirty="0" smtClean="0"/>
                        <a:t>14,2</a:t>
                      </a:r>
                      <a:endParaRPr lang="fr-FR" sz="1200" dirty="0"/>
                    </a:p>
                    <a:p>
                      <a:pPr algn="ctr">
                        <a:lnSpc>
                          <a:spcPct val="115000"/>
                        </a:lnSpc>
                        <a:spcAft>
                          <a:spcPts val="0"/>
                        </a:spcAft>
                      </a:pPr>
                      <a:r>
                        <a:rPr lang="fr-FR" sz="1200" dirty="0" smtClean="0"/>
                        <a:t>9,9</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t>26</a:t>
                      </a:r>
                      <a:endParaRPr lang="fr-FR" sz="1200" dirty="0"/>
                    </a:p>
                    <a:p>
                      <a:pPr algn="ctr">
                        <a:lnSpc>
                          <a:spcPct val="115000"/>
                        </a:lnSpc>
                        <a:spcAft>
                          <a:spcPts val="0"/>
                        </a:spcAft>
                      </a:pPr>
                      <a:r>
                        <a:rPr lang="fr-CA" sz="1200" dirty="0" smtClean="0"/>
                        <a:t>16</a:t>
                      </a:r>
                      <a:endParaRPr lang="fr-FR" sz="1200" dirty="0"/>
                    </a:p>
                    <a:p>
                      <a:pPr algn="ctr">
                        <a:lnSpc>
                          <a:spcPct val="115000"/>
                        </a:lnSpc>
                        <a:spcAft>
                          <a:spcPts val="0"/>
                        </a:spcAft>
                      </a:pPr>
                      <a:r>
                        <a:rPr lang="fr-CA" sz="1200" dirty="0" smtClean="0"/>
                        <a:t>358</a:t>
                      </a:r>
                      <a:endParaRPr lang="fr-FR" sz="1200" dirty="0"/>
                    </a:p>
                    <a:p>
                      <a:pPr algn="ctr">
                        <a:lnSpc>
                          <a:spcPct val="115000"/>
                        </a:lnSpc>
                        <a:spcAft>
                          <a:spcPts val="0"/>
                        </a:spcAft>
                      </a:pPr>
                      <a:r>
                        <a:rPr lang="fr-CA" sz="1200" dirty="0" smtClean="0"/>
                        <a:t>316</a:t>
                      </a:r>
                      <a:endParaRPr lang="fr-FR" sz="1200" dirty="0"/>
                    </a:p>
                    <a:p>
                      <a:pPr algn="ctr">
                        <a:lnSpc>
                          <a:spcPct val="115000"/>
                        </a:lnSpc>
                        <a:spcAft>
                          <a:spcPts val="0"/>
                        </a:spcAft>
                      </a:pPr>
                      <a:r>
                        <a:rPr lang="fr-CA" sz="1200" dirty="0" smtClean="0"/>
                        <a:t>141</a:t>
                      </a:r>
                      <a:endParaRPr lang="fr-FR" sz="1200" dirty="0"/>
                    </a:p>
                    <a:p>
                      <a:pPr algn="ctr">
                        <a:lnSpc>
                          <a:spcPct val="115000"/>
                        </a:lnSpc>
                        <a:spcAft>
                          <a:spcPts val="0"/>
                        </a:spcAft>
                      </a:pPr>
                      <a:r>
                        <a:rPr lang="fr-CA" sz="1200" dirty="0" smtClean="0"/>
                        <a:t>122</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smtClean="0"/>
                        <a:t>2,7</a:t>
                      </a:r>
                      <a:endParaRPr lang="fr-FR" sz="1200" dirty="0"/>
                    </a:p>
                    <a:p>
                      <a:pPr algn="ctr">
                        <a:lnSpc>
                          <a:spcPct val="115000"/>
                        </a:lnSpc>
                        <a:spcAft>
                          <a:spcPts val="0"/>
                        </a:spcAft>
                      </a:pPr>
                      <a:r>
                        <a:rPr lang="fr-FR" sz="1200" dirty="0" smtClean="0"/>
                        <a:t>1,6</a:t>
                      </a:r>
                      <a:endParaRPr lang="fr-FR" sz="1200" dirty="0"/>
                    </a:p>
                    <a:p>
                      <a:pPr algn="ctr">
                        <a:lnSpc>
                          <a:spcPct val="115000"/>
                        </a:lnSpc>
                        <a:spcAft>
                          <a:spcPts val="0"/>
                        </a:spcAft>
                      </a:pPr>
                      <a:r>
                        <a:rPr lang="fr-FR" sz="1200" dirty="0" smtClean="0"/>
                        <a:t>36,6</a:t>
                      </a:r>
                      <a:endParaRPr lang="fr-FR" sz="1200" dirty="0"/>
                    </a:p>
                    <a:p>
                      <a:pPr algn="ctr">
                        <a:lnSpc>
                          <a:spcPct val="115000"/>
                        </a:lnSpc>
                        <a:spcAft>
                          <a:spcPts val="0"/>
                        </a:spcAft>
                      </a:pPr>
                      <a:r>
                        <a:rPr lang="fr-FR" sz="1200" dirty="0" smtClean="0"/>
                        <a:t>32,3</a:t>
                      </a:r>
                      <a:endParaRPr lang="fr-FR" sz="1200" dirty="0"/>
                    </a:p>
                    <a:p>
                      <a:pPr algn="ctr">
                        <a:lnSpc>
                          <a:spcPct val="115000"/>
                        </a:lnSpc>
                        <a:spcAft>
                          <a:spcPts val="0"/>
                        </a:spcAft>
                      </a:pPr>
                      <a:r>
                        <a:rPr lang="fr-FR" sz="1200" dirty="0" smtClean="0"/>
                        <a:t>14,4</a:t>
                      </a:r>
                      <a:endParaRPr lang="fr-FR" sz="1200" dirty="0"/>
                    </a:p>
                    <a:p>
                      <a:pPr algn="ctr">
                        <a:lnSpc>
                          <a:spcPct val="115000"/>
                        </a:lnSpc>
                        <a:spcAft>
                          <a:spcPts val="0"/>
                        </a:spcAft>
                      </a:pPr>
                      <a:r>
                        <a:rPr lang="fr-FR" sz="1200" dirty="0" smtClean="0"/>
                        <a:t>12,4</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t>4</a:t>
                      </a:r>
                      <a:endParaRPr lang="fr-FR" sz="1200" dirty="0"/>
                    </a:p>
                    <a:p>
                      <a:pPr algn="ctr">
                        <a:lnSpc>
                          <a:spcPct val="115000"/>
                        </a:lnSpc>
                        <a:spcAft>
                          <a:spcPts val="0"/>
                        </a:spcAft>
                      </a:pPr>
                      <a:r>
                        <a:rPr lang="fr-CA" sz="1200" dirty="0" smtClean="0"/>
                        <a:t>5</a:t>
                      </a:r>
                      <a:endParaRPr lang="fr-FR" sz="1200" dirty="0"/>
                    </a:p>
                    <a:p>
                      <a:pPr algn="ctr">
                        <a:lnSpc>
                          <a:spcPct val="115000"/>
                        </a:lnSpc>
                        <a:spcAft>
                          <a:spcPts val="0"/>
                        </a:spcAft>
                      </a:pPr>
                      <a:r>
                        <a:rPr lang="fr-CA" sz="1200" dirty="0" smtClean="0"/>
                        <a:t>98</a:t>
                      </a:r>
                      <a:endParaRPr lang="fr-FR" sz="1200" dirty="0"/>
                    </a:p>
                    <a:p>
                      <a:pPr algn="ctr">
                        <a:lnSpc>
                          <a:spcPct val="115000"/>
                        </a:lnSpc>
                        <a:spcAft>
                          <a:spcPts val="0"/>
                        </a:spcAft>
                      </a:pPr>
                      <a:r>
                        <a:rPr lang="fr-CA" sz="1200" dirty="0" smtClean="0"/>
                        <a:t>60</a:t>
                      </a:r>
                      <a:endParaRPr lang="fr-FR" sz="1200" dirty="0"/>
                    </a:p>
                    <a:p>
                      <a:pPr algn="ctr">
                        <a:lnSpc>
                          <a:spcPct val="115000"/>
                        </a:lnSpc>
                        <a:spcAft>
                          <a:spcPts val="0"/>
                        </a:spcAft>
                      </a:pPr>
                      <a:r>
                        <a:rPr lang="fr-CA" sz="1200" dirty="0" smtClean="0"/>
                        <a:t>24</a:t>
                      </a:r>
                      <a:endParaRPr lang="fr-FR" sz="1200" dirty="0"/>
                    </a:p>
                    <a:p>
                      <a:pPr algn="ctr">
                        <a:lnSpc>
                          <a:spcPct val="115000"/>
                        </a:lnSpc>
                        <a:spcAft>
                          <a:spcPts val="0"/>
                        </a:spcAft>
                      </a:pPr>
                      <a:r>
                        <a:rPr lang="fr-CA" sz="1200" dirty="0" smtClean="0"/>
                        <a:t>18</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smtClean="0"/>
                        <a:t>1,9</a:t>
                      </a:r>
                      <a:endParaRPr lang="fr-FR" sz="1200" dirty="0"/>
                    </a:p>
                    <a:p>
                      <a:pPr algn="ctr">
                        <a:lnSpc>
                          <a:spcPct val="115000"/>
                        </a:lnSpc>
                        <a:spcAft>
                          <a:spcPts val="0"/>
                        </a:spcAft>
                      </a:pPr>
                      <a:r>
                        <a:rPr lang="fr-FR" sz="1200" dirty="0" smtClean="0"/>
                        <a:t>2,4</a:t>
                      </a:r>
                      <a:endParaRPr lang="fr-FR" sz="1200" dirty="0"/>
                    </a:p>
                    <a:p>
                      <a:pPr algn="ctr">
                        <a:lnSpc>
                          <a:spcPct val="115000"/>
                        </a:lnSpc>
                        <a:spcAft>
                          <a:spcPts val="0"/>
                        </a:spcAft>
                      </a:pPr>
                      <a:r>
                        <a:rPr lang="fr-FR" sz="1200" dirty="0" smtClean="0"/>
                        <a:t>46,9</a:t>
                      </a:r>
                      <a:endParaRPr lang="fr-FR" sz="1200" dirty="0"/>
                    </a:p>
                    <a:p>
                      <a:pPr algn="ctr">
                        <a:lnSpc>
                          <a:spcPct val="115000"/>
                        </a:lnSpc>
                        <a:spcAft>
                          <a:spcPts val="0"/>
                        </a:spcAft>
                      </a:pPr>
                      <a:r>
                        <a:rPr lang="fr-FR" sz="1200" dirty="0" smtClean="0"/>
                        <a:t>28,7</a:t>
                      </a:r>
                      <a:endParaRPr lang="fr-FR" sz="1200" dirty="0"/>
                    </a:p>
                    <a:p>
                      <a:pPr algn="ctr">
                        <a:lnSpc>
                          <a:spcPct val="115000"/>
                        </a:lnSpc>
                        <a:spcAft>
                          <a:spcPts val="0"/>
                        </a:spcAft>
                      </a:pPr>
                      <a:r>
                        <a:rPr lang="fr-FR" sz="1200" dirty="0" smtClean="0"/>
                        <a:t>11,5</a:t>
                      </a:r>
                      <a:endParaRPr lang="fr-FR" sz="1200" dirty="0"/>
                    </a:p>
                    <a:p>
                      <a:pPr algn="ctr">
                        <a:lnSpc>
                          <a:spcPct val="115000"/>
                        </a:lnSpc>
                        <a:spcAft>
                          <a:spcPts val="0"/>
                        </a:spcAft>
                      </a:pPr>
                      <a:r>
                        <a:rPr lang="fr-FR" sz="1200" dirty="0" smtClean="0"/>
                        <a:t>8,6</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t>41</a:t>
                      </a:r>
                      <a:endParaRPr lang="fr-FR" sz="1200" dirty="0"/>
                    </a:p>
                    <a:p>
                      <a:pPr algn="ctr">
                        <a:lnSpc>
                          <a:spcPct val="115000"/>
                        </a:lnSpc>
                        <a:spcAft>
                          <a:spcPts val="0"/>
                        </a:spcAft>
                      </a:pPr>
                      <a:r>
                        <a:rPr lang="fr-CA" sz="1200" dirty="0" smtClean="0"/>
                        <a:t>20</a:t>
                      </a:r>
                      <a:endParaRPr lang="fr-FR" sz="1200" dirty="0"/>
                    </a:p>
                    <a:p>
                      <a:pPr algn="ctr">
                        <a:lnSpc>
                          <a:spcPct val="115000"/>
                        </a:lnSpc>
                        <a:spcAft>
                          <a:spcPts val="0"/>
                        </a:spcAft>
                      </a:pPr>
                      <a:r>
                        <a:rPr lang="fr-CA" sz="1200" dirty="0" smtClean="0"/>
                        <a:t>222</a:t>
                      </a:r>
                      <a:endParaRPr lang="fr-FR" sz="1200" dirty="0"/>
                    </a:p>
                    <a:p>
                      <a:pPr algn="ctr">
                        <a:lnSpc>
                          <a:spcPct val="115000"/>
                        </a:lnSpc>
                        <a:spcAft>
                          <a:spcPts val="0"/>
                        </a:spcAft>
                      </a:pPr>
                      <a:r>
                        <a:rPr lang="fr-CA" sz="1200" dirty="0" smtClean="0"/>
                        <a:t>165</a:t>
                      </a:r>
                      <a:endParaRPr lang="fr-FR" sz="1200" dirty="0"/>
                    </a:p>
                    <a:p>
                      <a:pPr algn="ctr">
                        <a:lnSpc>
                          <a:spcPct val="115000"/>
                        </a:lnSpc>
                        <a:spcAft>
                          <a:spcPts val="0"/>
                        </a:spcAft>
                      </a:pPr>
                      <a:r>
                        <a:rPr lang="fr-CA" sz="1200" dirty="0" smtClean="0"/>
                        <a:t>83</a:t>
                      </a:r>
                      <a:endParaRPr lang="fr-FR" sz="1200" dirty="0"/>
                    </a:p>
                    <a:p>
                      <a:pPr algn="ctr">
                        <a:lnSpc>
                          <a:spcPct val="115000"/>
                        </a:lnSpc>
                        <a:spcAft>
                          <a:spcPts val="0"/>
                        </a:spcAft>
                      </a:pPr>
                      <a:r>
                        <a:rPr lang="fr-CA" sz="1200" dirty="0" smtClean="0"/>
                        <a:t>46</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smtClean="0"/>
                        <a:t>7,1</a:t>
                      </a:r>
                      <a:endParaRPr lang="fr-FR" sz="1200" dirty="0"/>
                    </a:p>
                    <a:p>
                      <a:pPr algn="ctr">
                        <a:lnSpc>
                          <a:spcPct val="115000"/>
                        </a:lnSpc>
                        <a:spcAft>
                          <a:spcPts val="0"/>
                        </a:spcAft>
                      </a:pPr>
                      <a:r>
                        <a:rPr lang="fr-FR" sz="1200" dirty="0" smtClean="0"/>
                        <a:t>3,5</a:t>
                      </a:r>
                      <a:endParaRPr lang="fr-FR" sz="1200" dirty="0"/>
                    </a:p>
                    <a:p>
                      <a:pPr algn="ctr">
                        <a:lnSpc>
                          <a:spcPct val="115000"/>
                        </a:lnSpc>
                        <a:spcAft>
                          <a:spcPts val="0"/>
                        </a:spcAft>
                      </a:pPr>
                      <a:r>
                        <a:rPr lang="fr-FR" sz="1200" dirty="0" smtClean="0"/>
                        <a:t>38,5</a:t>
                      </a:r>
                      <a:endParaRPr lang="fr-FR" sz="1200" dirty="0"/>
                    </a:p>
                    <a:p>
                      <a:pPr algn="ctr">
                        <a:lnSpc>
                          <a:spcPct val="115000"/>
                        </a:lnSpc>
                        <a:spcAft>
                          <a:spcPts val="0"/>
                        </a:spcAft>
                      </a:pPr>
                      <a:r>
                        <a:rPr lang="fr-FR" sz="1200" dirty="0" smtClean="0"/>
                        <a:t>28,6</a:t>
                      </a:r>
                      <a:endParaRPr lang="fr-FR" sz="1200" dirty="0"/>
                    </a:p>
                    <a:p>
                      <a:pPr algn="ctr">
                        <a:lnSpc>
                          <a:spcPct val="115000"/>
                        </a:lnSpc>
                        <a:spcAft>
                          <a:spcPts val="0"/>
                        </a:spcAft>
                      </a:pPr>
                      <a:r>
                        <a:rPr lang="fr-FR" sz="1200" dirty="0" smtClean="0"/>
                        <a:t>14,4</a:t>
                      </a:r>
                      <a:endParaRPr lang="fr-FR" sz="1200" dirty="0"/>
                    </a:p>
                    <a:p>
                      <a:pPr algn="ctr">
                        <a:lnSpc>
                          <a:spcPct val="115000"/>
                        </a:lnSpc>
                        <a:spcAft>
                          <a:spcPts val="0"/>
                        </a:spcAft>
                      </a:pPr>
                      <a:r>
                        <a:rPr lang="fr-FR" sz="1200" dirty="0" smtClean="0"/>
                        <a:t>8,0</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CA" sz="1200" dirty="0" smtClean="0"/>
                        <a:t>19</a:t>
                      </a:r>
                      <a:endParaRPr lang="fr-FR" sz="1200" dirty="0"/>
                    </a:p>
                    <a:p>
                      <a:pPr algn="ctr">
                        <a:lnSpc>
                          <a:spcPct val="115000"/>
                        </a:lnSpc>
                        <a:spcAft>
                          <a:spcPts val="0"/>
                        </a:spcAft>
                      </a:pPr>
                      <a:r>
                        <a:rPr lang="fr-CA" sz="1200" dirty="0" smtClean="0"/>
                        <a:t>6</a:t>
                      </a:r>
                      <a:endParaRPr lang="fr-FR" sz="1200" dirty="0"/>
                    </a:p>
                    <a:p>
                      <a:pPr algn="ctr">
                        <a:lnSpc>
                          <a:spcPct val="115000"/>
                        </a:lnSpc>
                        <a:spcAft>
                          <a:spcPts val="0"/>
                        </a:spcAft>
                      </a:pPr>
                      <a:r>
                        <a:rPr lang="fr-CA" sz="1200" dirty="0" smtClean="0"/>
                        <a:t>81</a:t>
                      </a:r>
                      <a:endParaRPr lang="fr-FR" sz="1200" dirty="0"/>
                    </a:p>
                    <a:p>
                      <a:pPr algn="ctr">
                        <a:lnSpc>
                          <a:spcPct val="115000"/>
                        </a:lnSpc>
                        <a:spcAft>
                          <a:spcPts val="0"/>
                        </a:spcAft>
                      </a:pPr>
                      <a:r>
                        <a:rPr lang="fr-CA" sz="1200" dirty="0" smtClean="0"/>
                        <a:t>46</a:t>
                      </a:r>
                      <a:endParaRPr lang="fr-FR" sz="1200" dirty="0"/>
                    </a:p>
                    <a:p>
                      <a:pPr algn="ctr">
                        <a:lnSpc>
                          <a:spcPct val="115000"/>
                        </a:lnSpc>
                        <a:spcAft>
                          <a:spcPts val="0"/>
                        </a:spcAft>
                      </a:pPr>
                      <a:r>
                        <a:rPr lang="fr-CA" sz="1200" dirty="0" smtClean="0"/>
                        <a:t>31</a:t>
                      </a:r>
                      <a:endParaRPr lang="fr-FR" sz="1200" dirty="0"/>
                    </a:p>
                    <a:p>
                      <a:pPr algn="ctr">
                        <a:lnSpc>
                          <a:spcPct val="115000"/>
                        </a:lnSpc>
                        <a:spcAft>
                          <a:spcPts val="0"/>
                        </a:spcAft>
                      </a:pPr>
                      <a:r>
                        <a:rPr lang="fr-CA" sz="1200" dirty="0" smtClean="0"/>
                        <a:t>8</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smtClean="0"/>
                        <a:t>10,0</a:t>
                      </a:r>
                      <a:endParaRPr lang="fr-FR" sz="1200" dirty="0"/>
                    </a:p>
                    <a:p>
                      <a:pPr algn="ctr">
                        <a:lnSpc>
                          <a:spcPct val="115000"/>
                        </a:lnSpc>
                        <a:spcAft>
                          <a:spcPts val="0"/>
                        </a:spcAft>
                      </a:pPr>
                      <a:r>
                        <a:rPr lang="fr-FR" sz="1200" dirty="0" smtClean="0"/>
                        <a:t>3,1</a:t>
                      </a:r>
                      <a:endParaRPr lang="fr-FR" sz="1200" dirty="0"/>
                    </a:p>
                    <a:p>
                      <a:pPr algn="ctr">
                        <a:lnSpc>
                          <a:spcPct val="115000"/>
                        </a:lnSpc>
                        <a:spcAft>
                          <a:spcPts val="0"/>
                        </a:spcAft>
                      </a:pPr>
                      <a:r>
                        <a:rPr lang="fr-FR" sz="1200" dirty="0" smtClean="0"/>
                        <a:t>42,4</a:t>
                      </a:r>
                      <a:endParaRPr lang="fr-FR" sz="1200" dirty="0"/>
                    </a:p>
                    <a:p>
                      <a:pPr algn="ctr">
                        <a:lnSpc>
                          <a:spcPct val="115000"/>
                        </a:lnSpc>
                        <a:spcAft>
                          <a:spcPts val="0"/>
                        </a:spcAft>
                      </a:pPr>
                      <a:r>
                        <a:rPr lang="fr-FR" sz="1200" dirty="0" smtClean="0"/>
                        <a:t>24,1</a:t>
                      </a:r>
                      <a:endParaRPr lang="fr-FR" sz="1200" dirty="0"/>
                    </a:p>
                    <a:p>
                      <a:pPr algn="ctr">
                        <a:lnSpc>
                          <a:spcPct val="115000"/>
                        </a:lnSpc>
                        <a:spcAft>
                          <a:spcPts val="0"/>
                        </a:spcAft>
                      </a:pPr>
                      <a:r>
                        <a:rPr lang="fr-FR" sz="1200" dirty="0" smtClean="0"/>
                        <a:t>16,2</a:t>
                      </a:r>
                      <a:endParaRPr lang="fr-FR" sz="1200" dirty="0"/>
                    </a:p>
                    <a:p>
                      <a:pPr algn="ctr">
                        <a:lnSpc>
                          <a:spcPct val="115000"/>
                        </a:lnSpc>
                        <a:spcAft>
                          <a:spcPts val="0"/>
                        </a:spcAft>
                      </a:pPr>
                      <a:r>
                        <a:rPr lang="fr-FR" sz="1200" dirty="0" smtClean="0"/>
                        <a:t>4,2</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r>
            </a:tbl>
          </a:graphicData>
        </a:graphic>
      </p:graphicFrame>
      <p:sp>
        <p:nvSpPr>
          <p:cNvPr id="6" name="ZoneTexte 5"/>
          <p:cNvSpPr txBox="1"/>
          <p:nvPr/>
        </p:nvSpPr>
        <p:spPr>
          <a:xfrm>
            <a:off x="323528" y="1628800"/>
            <a:ext cx="8580234" cy="369332"/>
          </a:xfrm>
          <a:prstGeom prst="rect">
            <a:avLst/>
          </a:prstGeom>
          <a:noFill/>
        </p:spPr>
        <p:txBody>
          <a:bodyPr wrap="none" rtlCol="0">
            <a:spAutoFit/>
          </a:bodyPr>
          <a:lstStyle/>
          <a:p>
            <a:r>
              <a:rPr lang="fr-CA" dirty="0" smtClean="0">
                <a:solidFill>
                  <a:schemeClr val="tx1">
                    <a:lumMod val="65000"/>
                    <a:lumOff val="35000"/>
                  </a:schemeClr>
                </a:solidFill>
                <a:latin typeface="Helvetica" pitchFamily="34" charset="0"/>
                <a:cs typeface="Helvetica" pitchFamily="34" charset="0"/>
              </a:rPr>
              <a:t>Niveau de difficulté à se procurer des seringues neuves dans les six derniers mois</a:t>
            </a:r>
            <a:endParaRPr lang="fr-FR" dirty="0">
              <a:solidFill>
                <a:schemeClr val="tx1">
                  <a:lumMod val="65000"/>
                  <a:lumOff val="35000"/>
                </a:schemeClr>
              </a:solidFill>
              <a:latin typeface="Helvetica" pitchFamily="34" charset="0"/>
              <a:cs typeface="Helvetica" pitchFamily="34" charset="0"/>
            </a:endParaRPr>
          </a:p>
        </p:txBody>
      </p:sp>
      <p:sp>
        <p:nvSpPr>
          <p:cNvPr id="7" name="ZoneTexte 6"/>
          <p:cNvSpPr txBox="1"/>
          <p:nvPr/>
        </p:nvSpPr>
        <p:spPr>
          <a:xfrm>
            <a:off x="323528" y="5949280"/>
            <a:ext cx="7128792" cy="600164"/>
          </a:xfrm>
          <a:prstGeom prst="rect">
            <a:avLst/>
          </a:prstGeom>
          <a:noFill/>
        </p:spPr>
        <p:txBody>
          <a:bodyPr wrap="square" rtlCol="0">
            <a:spAutoFit/>
          </a:bodyPr>
          <a:lstStyle/>
          <a:p>
            <a:r>
              <a:rPr lang="fr-CA" sz="1100" baseline="30000" dirty="0" smtClean="0">
                <a:solidFill>
                  <a:schemeClr val="tx1">
                    <a:lumMod val="65000"/>
                    <a:lumOff val="35000"/>
                  </a:schemeClr>
                </a:solidFill>
                <a:latin typeface="HelveticaNeueLT Std" pitchFamily="34" charset="0"/>
              </a:rPr>
              <a:t>1</a:t>
            </a:r>
            <a:r>
              <a:rPr lang="fr-CA" sz="1100" dirty="0" smtClean="0">
                <a:solidFill>
                  <a:schemeClr val="tx1">
                    <a:lumMod val="65000"/>
                    <a:lumOff val="35000"/>
                  </a:schemeClr>
                </a:solidFill>
                <a:latin typeface="HelveticaNeueLT Std" pitchFamily="34" charset="0"/>
              </a:rPr>
              <a:t> UDI recrutés à Montréal, ou en Montérégie, mais résidant à Montréal ou sur la rive-sud immédiate.</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2 </a:t>
            </a:r>
            <a:r>
              <a:rPr lang="fr-CA" sz="1100" dirty="0" smtClean="0">
                <a:solidFill>
                  <a:schemeClr val="tx1">
                    <a:lumMod val="65000"/>
                    <a:lumOff val="35000"/>
                  </a:schemeClr>
                </a:solidFill>
                <a:latin typeface="HelveticaNeueLT Std" pitchFamily="34" charset="0"/>
              </a:rPr>
              <a:t>UDI recrutés en Abitibi-</a:t>
            </a:r>
            <a:r>
              <a:rPr lang="fr-CA" sz="1100" dirty="0" err="1" smtClean="0">
                <a:solidFill>
                  <a:schemeClr val="tx1">
                    <a:lumMod val="65000"/>
                    <a:lumOff val="35000"/>
                  </a:schemeClr>
                </a:solidFill>
                <a:latin typeface="HelveticaNeueLT Std" pitchFamily="34" charset="0"/>
              </a:rPr>
              <a:t>Témiscamingue</a:t>
            </a:r>
            <a:r>
              <a:rPr lang="fr-CA" sz="1100" dirty="0" smtClean="0">
                <a:solidFill>
                  <a:schemeClr val="tx1">
                    <a:lumMod val="65000"/>
                    <a:lumOff val="35000"/>
                  </a:schemeClr>
                </a:solidFill>
                <a:latin typeface="HelveticaNeueLT Std" pitchFamily="34" charset="0"/>
              </a:rPr>
              <a:t>, en Montérégie (à l’exception de ceux disant résider à Montréal ou sur</a:t>
            </a:r>
          </a:p>
          <a:p>
            <a:r>
              <a:rPr lang="fr-CA" sz="1100" dirty="0" smtClean="0">
                <a:solidFill>
                  <a:schemeClr val="tx1">
                    <a:lumMod val="65000"/>
                    <a:lumOff val="35000"/>
                  </a:schemeClr>
                </a:solidFill>
                <a:latin typeface="HelveticaNeueLT Std" pitchFamily="34" charset="0"/>
              </a:rPr>
              <a:t> la rive-sud immédiate), au Saguenay – Lac Saint-Jean, en Estrie et en Mauricie et Centre-du-Québec.</a:t>
            </a:r>
            <a:endParaRPr lang="fr-FR" sz="1000" dirty="0">
              <a:solidFill>
                <a:schemeClr val="tx1">
                  <a:lumMod val="65000"/>
                  <a:lumOff val="35000"/>
                </a:schemeClr>
              </a:solidFill>
              <a:latin typeface="HelveticaNeueLT Std"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Utilisation des CAMI, 2011-2014</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23</a:t>
            </a:fld>
            <a:endParaRPr lang="fr-CA" sz="1400" b="1" dirty="0">
              <a:solidFill>
                <a:schemeClr val="tx1"/>
              </a:solidFill>
              <a:latin typeface="HelveticaNeueLT Std Lt" pitchFamily="34" charset="0"/>
            </a:endParaRPr>
          </a:p>
        </p:txBody>
      </p:sp>
      <p:graphicFrame>
        <p:nvGraphicFramePr>
          <p:cNvPr id="5" name="Tableau 4"/>
          <p:cNvGraphicFramePr>
            <a:graphicFrameLocks noGrp="1"/>
          </p:cNvGraphicFramePr>
          <p:nvPr/>
        </p:nvGraphicFramePr>
        <p:xfrm>
          <a:off x="179512" y="2060848"/>
          <a:ext cx="8784979" cy="3901228"/>
        </p:xfrm>
        <a:graphic>
          <a:graphicData uri="http://schemas.openxmlformats.org/drawingml/2006/table">
            <a:tbl>
              <a:tblPr firstRow="1">
                <a:tableStyleId>{8FD4443E-F989-4FC4-A0C8-D5A2AF1F390B}</a:tableStyleId>
              </a:tblPr>
              <a:tblGrid>
                <a:gridCol w="3496553"/>
                <a:gridCol w="488119"/>
                <a:gridCol w="487545"/>
                <a:gridCol w="568993"/>
                <a:gridCol w="569567"/>
                <a:gridCol w="568993"/>
                <a:gridCol w="487545"/>
                <a:gridCol w="533485"/>
                <a:gridCol w="504056"/>
                <a:gridCol w="576064"/>
                <a:gridCol w="504059"/>
              </a:tblGrid>
              <a:tr h="335572">
                <a:tc>
                  <a:txBody>
                    <a:bodyPr/>
                    <a:lstStyle/>
                    <a:p>
                      <a:pPr algn="l">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gridSpan="2">
                  <a:txBody>
                    <a:bodyPr/>
                    <a:lstStyle/>
                    <a:p>
                      <a:pPr algn="ctr">
                        <a:lnSpc>
                          <a:spcPct val="115000"/>
                        </a:lnSpc>
                        <a:spcAft>
                          <a:spcPts val="0"/>
                        </a:spcAft>
                      </a:pPr>
                      <a:r>
                        <a:rPr lang="fr-FR" sz="1050" dirty="0"/>
                        <a:t>Réseau</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nchor="ctr"/>
                </a:tc>
                <a:tc hMerge="1">
                  <a:txBody>
                    <a:bodyPr/>
                    <a:lstStyle/>
                    <a:p>
                      <a:endParaRPr lang="fr-FR"/>
                    </a:p>
                  </a:txBody>
                  <a:tcPr/>
                </a:tc>
                <a:tc gridSpan="2">
                  <a:txBody>
                    <a:bodyPr/>
                    <a:lstStyle/>
                    <a:p>
                      <a:pPr algn="ctr">
                        <a:lnSpc>
                          <a:spcPct val="115000"/>
                        </a:lnSpc>
                        <a:spcAft>
                          <a:spcPts val="0"/>
                        </a:spcAft>
                      </a:pPr>
                      <a:r>
                        <a:rPr lang="fr-FR" sz="1050" dirty="0"/>
                        <a:t>Montréal</a:t>
                      </a:r>
                      <a:r>
                        <a:rPr lang="fr-FR" sz="1050" baseline="30000" dirty="0"/>
                        <a:t>1</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nchor="ctr"/>
                </a:tc>
                <a:tc hMerge="1">
                  <a:txBody>
                    <a:bodyPr/>
                    <a:lstStyle/>
                    <a:p>
                      <a:endParaRPr lang="fr-FR"/>
                    </a:p>
                  </a:txBody>
                  <a:tcPr/>
                </a:tc>
                <a:tc gridSpan="2">
                  <a:txBody>
                    <a:bodyPr/>
                    <a:lstStyle/>
                    <a:p>
                      <a:pPr algn="ctr">
                        <a:lnSpc>
                          <a:spcPct val="115000"/>
                        </a:lnSpc>
                        <a:spcAft>
                          <a:spcPts val="0"/>
                        </a:spcAft>
                      </a:pPr>
                      <a:r>
                        <a:rPr lang="fr-FR" sz="1050" dirty="0"/>
                        <a:t>Ville de Québec</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hMerge="1">
                  <a:txBody>
                    <a:bodyPr/>
                    <a:lstStyle/>
                    <a:p>
                      <a:endParaRPr lang="fr-FR"/>
                    </a:p>
                  </a:txBody>
                  <a:tcPr/>
                </a:tc>
                <a:tc gridSpan="2">
                  <a:txBody>
                    <a:bodyPr/>
                    <a:lstStyle/>
                    <a:p>
                      <a:pPr algn="ctr">
                        <a:lnSpc>
                          <a:spcPct val="115000"/>
                        </a:lnSpc>
                        <a:spcAft>
                          <a:spcPts val="0"/>
                        </a:spcAft>
                      </a:pPr>
                      <a:r>
                        <a:rPr lang="fr-FR" sz="1050" dirty="0"/>
                        <a:t>Ottawa</a:t>
                      </a:r>
                      <a:r>
                        <a:rPr lang="fr-FR" sz="1050" dirty="0" smtClean="0"/>
                        <a:t>/</a:t>
                      </a:r>
                    </a:p>
                    <a:p>
                      <a:pPr algn="ctr">
                        <a:lnSpc>
                          <a:spcPct val="115000"/>
                        </a:lnSpc>
                        <a:spcAft>
                          <a:spcPts val="0"/>
                        </a:spcAft>
                      </a:pPr>
                      <a:r>
                        <a:rPr lang="fr-FR" sz="1050" dirty="0" smtClean="0"/>
                        <a:t>Outaouais</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hMerge="1">
                  <a:txBody>
                    <a:bodyPr/>
                    <a:lstStyle/>
                    <a:p>
                      <a:endParaRPr lang="fr-FR"/>
                    </a:p>
                  </a:txBody>
                  <a:tcPr/>
                </a:tc>
                <a:tc gridSpan="2">
                  <a:txBody>
                    <a:bodyPr/>
                    <a:lstStyle/>
                    <a:p>
                      <a:pPr algn="ctr">
                        <a:lnSpc>
                          <a:spcPct val="115000"/>
                        </a:lnSpc>
                        <a:spcAft>
                          <a:spcPts val="0"/>
                        </a:spcAft>
                      </a:pPr>
                      <a:r>
                        <a:rPr lang="fr-FR" sz="1050" dirty="0"/>
                        <a:t>Semi-urbains</a:t>
                      </a:r>
                      <a:r>
                        <a:rPr lang="fr-FR" sz="1050" baseline="30000" dirty="0"/>
                        <a:t>2</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hMerge="1">
                  <a:txBody>
                    <a:bodyPr/>
                    <a:lstStyle/>
                    <a:p>
                      <a:endParaRPr lang="fr-FR"/>
                    </a:p>
                  </a:txBody>
                  <a:tcPr/>
                </a:tc>
              </a:tr>
              <a:tr h="167786">
                <a:tc>
                  <a:txBody>
                    <a:bodyPr/>
                    <a:lstStyle/>
                    <a:p>
                      <a:pPr algn="l">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t>n</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t>%</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t>n</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t>%</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t>n</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t>%</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t>n</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t>%</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t>n</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t>%</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r>
              <a:tr h="299862">
                <a:tc>
                  <a:txBody>
                    <a:bodyPr/>
                    <a:lstStyle/>
                    <a:p>
                      <a:pPr algn="l">
                        <a:lnSpc>
                          <a:spcPct val="115000"/>
                        </a:lnSpc>
                        <a:spcAft>
                          <a:spcPts val="0"/>
                        </a:spcAft>
                      </a:pPr>
                      <a:r>
                        <a:rPr lang="fr-FR" sz="1050" dirty="0"/>
                        <a:t>Sources d’aiguilles/seringues neuves (</a:t>
                      </a:r>
                      <a:r>
                        <a:rPr lang="fr-FR" sz="1050" dirty="0" smtClean="0"/>
                        <a:t>N=1</a:t>
                      </a:r>
                      <a:r>
                        <a:rPr lang="fr-FR" sz="1050" baseline="0" dirty="0" smtClean="0"/>
                        <a:t> 935</a:t>
                      </a:r>
                      <a:r>
                        <a:rPr lang="fr-FR" sz="1050" dirty="0" smtClean="0"/>
                        <a:t>)</a:t>
                      </a:r>
                      <a:endParaRPr lang="fr-FR" sz="1050" b="1" dirty="0">
                        <a:solidFill>
                          <a:schemeClr val="tx1">
                            <a:lumMod val="65000"/>
                            <a:lumOff val="35000"/>
                          </a:schemeClr>
                        </a:solidFill>
                        <a:latin typeface="HelveticaNeueLT Std" pitchFamily="34" charset="0"/>
                        <a:ea typeface="Calibri"/>
                        <a:cs typeface="Times New Roman"/>
                      </a:endParaRPr>
                    </a:p>
                  </a:txBody>
                  <a:tcPr marL="42988" marR="42988" marT="0" marB="0" anchor="ctr"/>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r>
              <a:tr h="3049297">
                <a:tc>
                  <a:txBody>
                    <a:bodyPr/>
                    <a:lstStyle/>
                    <a:p>
                      <a:pPr algn="r">
                        <a:lnSpc>
                          <a:spcPct val="115000"/>
                        </a:lnSpc>
                        <a:spcAft>
                          <a:spcPts val="300"/>
                        </a:spcAft>
                      </a:pPr>
                      <a:r>
                        <a:rPr lang="fr-FR" sz="1100" dirty="0"/>
                        <a:t>Dans un site fixe dans un organisme communautaire</a:t>
                      </a:r>
                    </a:p>
                    <a:p>
                      <a:pPr algn="r">
                        <a:lnSpc>
                          <a:spcPct val="115000"/>
                        </a:lnSpc>
                        <a:spcAft>
                          <a:spcPts val="300"/>
                        </a:spcAft>
                      </a:pPr>
                      <a:r>
                        <a:rPr lang="fr-FR" sz="1100" dirty="0"/>
                        <a:t>Dans une pharmacie</a:t>
                      </a:r>
                    </a:p>
                    <a:p>
                      <a:pPr algn="r">
                        <a:lnSpc>
                          <a:spcPct val="115000"/>
                        </a:lnSpc>
                        <a:spcAft>
                          <a:spcPts val="300"/>
                        </a:spcAft>
                      </a:pPr>
                      <a:r>
                        <a:rPr lang="fr-FR" sz="1100" dirty="0"/>
                        <a:t>Dans un CLSC</a:t>
                      </a:r>
                    </a:p>
                    <a:p>
                      <a:pPr algn="r">
                        <a:lnSpc>
                          <a:spcPct val="115000"/>
                        </a:lnSpc>
                        <a:spcAft>
                          <a:spcPts val="300"/>
                        </a:spcAft>
                      </a:pPr>
                      <a:r>
                        <a:rPr lang="fr-FR" sz="1100" dirty="0"/>
                        <a:t>Dans une roulotte</a:t>
                      </a:r>
                    </a:p>
                    <a:p>
                      <a:pPr marL="0" marR="0" indent="0" algn="r" defTabSz="914400" rtl="0" eaLnBrk="1" fontAlgn="auto" latinLnBrk="0" hangingPunct="1">
                        <a:lnSpc>
                          <a:spcPct val="115000"/>
                        </a:lnSpc>
                        <a:spcBef>
                          <a:spcPts val="0"/>
                        </a:spcBef>
                        <a:spcAft>
                          <a:spcPts val="300"/>
                        </a:spcAft>
                        <a:buClrTx/>
                        <a:buSzTx/>
                        <a:buFontTx/>
                        <a:buNone/>
                        <a:tabLst/>
                        <a:defRPr/>
                      </a:pPr>
                      <a:r>
                        <a:rPr lang="fr-FR" sz="1050" dirty="0" smtClean="0"/>
                        <a:t>Par un travailleur de rue d’un organisme communautaire</a:t>
                      </a:r>
                    </a:p>
                    <a:p>
                      <a:pPr algn="r">
                        <a:lnSpc>
                          <a:spcPct val="115000"/>
                        </a:lnSpc>
                        <a:spcAft>
                          <a:spcPts val="300"/>
                        </a:spcAft>
                      </a:pPr>
                      <a:r>
                        <a:rPr lang="fr-FR" sz="1100" dirty="0" smtClean="0"/>
                        <a:t>Par </a:t>
                      </a:r>
                      <a:r>
                        <a:rPr lang="fr-FR" sz="1100" dirty="0"/>
                        <a:t>un </a:t>
                      </a:r>
                      <a:r>
                        <a:rPr lang="fr-FR" sz="1100" dirty="0" smtClean="0"/>
                        <a:t>ami</a:t>
                      </a:r>
                      <a:endParaRPr lang="fr-FR" sz="1050" dirty="0" smtClean="0"/>
                    </a:p>
                    <a:p>
                      <a:pPr algn="r">
                        <a:lnSpc>
                          <a:spcPct val="115000"/>
                        </a:lnSpc>
                        <a:spcAft>
                          <a:spcPts val="300"/>
                        </a:spcAft>
                      </a:pPr>
                      <a:r>
                        <a:rPr lang="fr-FR" sz="1100" dirty="0" smtClean="0"/>
                        <a:t>Par </a:t>
                      </a:r>
                      <a:r>
                        <a:rPr lang="fr-FR" sz="1100" dirty="0"/>
                        <a:t>un médecin ou un </a:t>
                      </a:r>
                      <a:r>
                        <a:rPr lang="fr-FR" sz="1100" dirty="0" smtClean="0"/>
                        <a:t>hôpital</a:t>
                      </a:r>
                    </a:p>
                    <a:p>
                      <a:pPr algn="r">
                        <a:lnSpc>
                          <a:spcPct val="115000"/>
                        </a:lnSpc>
                        <a:spcAft>
                          <a:spcPts val="300"/>
                        </a:spcAft>
                      </a:pPr>
                      <a:r>
                        <a:rPr lang="fr-CA" sz="1100" dirty="0" smtClean="0"/>
                        <a:t>Dans un établissement</a:t>
                      </a:r>
                      <a:endParaRPr lang="fr-FR" sz="1100" dirty="0"/>
                    </a:p>
                    <a:p>
                      <a:pPr algn="r">
                        <a:lnSpc>
                          <a:spcPct val="115000"/>
                        </a:lnSpc>
                        <a:spcAft>
                          <a:spcPts val="300"/>
                        </a:spcAft>
                      </a:pPr>
                      <a:r>
                        <a:rPr lang="fr-FR" sz="1100" dirty="0"/>
                        <a:t>Par un membre de ta famille ou un partenaire sexuel</a:t>
                      </a:r>
                    </a:p>
                    <a:p>
                      <a:pPr algn="r">
                        <a:lnSpc>
                          <a:spcPct val="115000"/>
                        </a:lnSpc>
                        <a:spcAft>
                          <a:spcPts val="300"/>
                        </a:spcAft>
                      </a:pPr>
                      <a:r>
                        <a:rPr lang="fr-FR" sz="1100" dirty="0"/>
                        <a:t>Par un dealer de drogues</a:t>
                      </a:r>
                    </a:p>
                    <a:p>
                      <a:pPr algn="r">
                        <a:lnSpc>
                          <a:spcPct val="115000"/>
                        </a:lnSpc>
                        <a:spcAft>
                          <a:spcPts val="300"/>
                        </a:spcAft>
                      </a:pPr>
                      <a:r>
                        <a:rPr lang="fr-FR" sz="1100" dirty="0"/>
                        <a:t>En les achetant de quelqu’un d’autre</a:t>
                      </a:r>
                    </a:p>
                    <a:p>
                      <a:pPr algn="r">
                        <a:lnSpc>
                          <a:spcPct val="115000"/>
                        </a:lnSpc>
                        <a:spcAft>
                          <a:spcPts val="300"/>
                        </a:spcAft>
                      </a:pPr>
                      <a:r>
                        <a:rPr lang="fr-FR" sz="1100" dirty="0"/>
                        <a:t>En les </a:t>
                      </a:r>
                      <a:r>
                        <a:rPr lang="fr-FR" sz="1100" dirty="0" smtClean="0"/>
                        <a:t>volant</a:t>
                      </a:r>
                    </a:p>
                    <a:p>
                      <a:pPr algn="r">
                        <a:lnSpc>
                          <a:spcPct val="115000"/>
                        </a:lnSpc>
                        <a:spcAft>
                          <a:spcPts val="300"/>
                        </a:spcAft>
                      </a:pPr>
                      <a:r>
                        <a:rPr lang="fr-CA" sz="1100" dirty="0" smtClean="0"/>
                        <a:t>Autres</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t>1548</a:t>
                      </a:r>
                      <a:endParaRPr lang="fr-FR" sz="1100" dirty="0"/>
                    </a:p>
                    <a:p>
                      <a:pPr algn="ctr">
                        <a:lnSpc>
                          <a:spcPct val="115000"/>
                        </a:lnSpc>
                        <a:spcAft>
                          <a:spcPts val="300"/>
                        </a:spcAft>
                      </a:pPr>
                      <a:r>
                        <a:rPr lang="fr-CA" sz="1100" dirty="0" smtClean="0"/>
                        <a:t>759</a:t>
                      </a:r>
                    </a:p>
                    <a:p>
                      <a:pPr algn="ctr">
                        <a:lnSpc>
                          <a:spcPct val="115000"/>
                        </a:lnSpc>
                        <a:spcAft>
                          <a:spcPts val="300"/>
                        </a:spcAft>
                      </a:pPr>
                      <a:r>
                        <a:rPr lang="fr-CA" sz="1100" dirty="0" smtClean="0"/>
                        <a:t>560</a:t>
                      </a:r>
                    </a:p>
                    <a:p>
                      <a:pPr algn="ctr">
                        <a:lnSpc>
                          <a:spcPct val="115000"/>
                        </a:lnSpc>
                        <a:spcAft>
                          <a:spcPts val="300"/>
                        </a:spcAft>
                      </a:pPr>
                      <a:r>
                        <a:rPr lang="fr-CA" sz="1100" dirty="0" smtClean="0"/>
                        <a:t>366</a:t>
                      </a:r>
                    </a:p>
                    <a:p>
                      <a:pPr algn="ctr">
                        <a:lnSpc>
                          <a:spcPct val="115000"/>
                        </a:lnSpc>
                        <a:spcAft>
                          <a:spcPts val="300"/>
                        </a:spcAft>
                      </a:pPr>
                      <a:r>
                        <a:rPr lang="fr-CA" sz="1100" dirty="0" smtClean="0"/>
                        <a:t>337</a:t>
                      </a:r>
                    </a:p>
                    <a:p>
                      <a:pPr algn="ctr">
                        <a:lnSpc>
                          <a:spcPct val="115000"/>
                        </a:lnSpc>
                        <a:spcAft>
                          <a:spcPts val="300"/>
                        </a:spcAft>
                      </a:pPr>
                      <a:r>
                        <a:rPr lang="fr-CA" sz="1100" dirty="0" smtClean="0"/>
                        <a:t>278</a:t>
                      </a:r>
                    </a:p>
                    <a:p>
                      <a:pPr algn="ctr">
                        <a:lnSpc>
                          <a:spcPct val="115000"/>
                        </a:lnSpc>
                        <a:spcAft>
                          <a:spcPts val="300"/>
                        </a:spcAft>
                      </a:pPr>
                      <a:r>
                        <a:rPr lang="fr-CA" sz="1100" dirty="0" smtClean="0"/>
                        <a:t>91</a:t>
                      </a:r>
                    </a:p>
                    <a:p>
                      <a:pPr algn="ctr">
                        <a:lnSpc>
                          <a:spcPct val="115000"/>
                        </a:lnSpc>
                        <a:spcAft>
                          <a:spcPts val="300"/>
                        </a:spcAft>
                      </a:pPr>
                      <a:r>
                        <a:rPr lang="fr-CA" sz="1100" dirty="0" smtClean="0"/>
                        <a:t>73</a:t>
                      </a:r>
                    </a:p>
                    <a:p>
                      <a:pPr algn="ctr">
                        <a:lnSpc>
                          <a:spcPct val="115000"/>
                        </a:lnSpc>
                        <a:spcAft>
                          <a:spcPts val="300"/>
                        </a:spcAft>
                      </a:pPr>
                      <a:r>
                        <a:rPr lang="fr-CA" sz="1100" dirty="0" smtClean="0"/>
                        <a:t>47</a:t>
                      </a:r>
                    </a:p>
                    <a:p>
                      <a:pPr algn="ctr">
                        <a:lnSpc>
                          <a:spcPct val="115000"/>
                        </a:lnSpc>
                        <a:spcAft>
                          <a:spcPts val="300"/>
                        </a:spcAft>
                      </a:pPr>
                      <a:r>
                        <a:rPr lang="fr-CA" sz="1100" dirty="0" smtClean="0"/>
                        <a:t>42</a:t>
                      </a:r>
                    </a:p>
                    <a:p>
                      <a:pPr algn="ctr">
                        <a:lnSpc>
                          <a:spcPct val="115000"/>
                        </a:lnSpc>
                        <a:spcAft>
                          <a:spcPts val="300"/>
                        </a:spcAft>
                      </a:pPr>
                      <a:r>
                        <a:rPr lang="fr-CA" sz="1100" dirty="0" smtClean="0"/>
                        <a:t>21</a:t>
                      </a:r>
                    </a:p>
                    <a:p>
                      <a:pPr algn="ctr">
                        <a:lnSpc>
                          <a:spcPct val="115000"/>
                        </a:lnSpc>
                        <a:spcAft>
                          <a:spcPts val="300"/>
                        </a:spcAft>
                      </a:pPr>
                      <a:r>
                        <a:rPr lang="fr-CA" sz="1100" dirty="0" smtClean="0"/>
                        <a:t>8</a:t>
                      </a:r>
                    </a:p>
                    <a:p>
                      <a:pPr algn="ctr">
                        <a:lnSpc>
                          <a:spcPct val="115000"/>
                        </a:lnSpc>
                        <a:spcAft>
                          <a:spcPts val="300"/>
                        </a:spcAft>
                      </a:pPr>
                      <a:r>
                        <a:rPr lang="fr-CA" sz="1100" dirty="0" smtClean="0"/>
                        <a:t>31</a:t>
                      </a:r>
                      <a:endParaRPr lang="fr-FR" sz="1100" dirty="0">
                        <a:solidFill>
                          <a:schemeClr val="tx1">
                            <a:lumMod val="65000"/>
                            <a:lumOff val="35000"/>
                          </a:schemeClr>
                        </a:solidFill>
                        <a:latin typeface="HelveticaNeueLT Std" pitchFamily="34" charset="0"/>
                      </a:endParaRPr>
                    </a:p>
                  </a:txBody>
                  <a:tcPr marL="42988" marR="42988" marT="0" marB="0"/>
                </a:tc>
                <a:tc>
                  <a:txBody>
                    <a:bodyPr/>
                    <a:lstStyle/>
                    <a:p>
                      <a:pPr algn="ctr">
                        <a:lnSpc>
                          <a:spcPct val="115000"/>
                        </a:lnSpc>
                        <a:spcAft>
                          <a:spcPts val="300"/>
                        </a:spcAft>
                      </a:pPr>
                      <a:r>
                        <a:rPr lang="fr-FR" sz="1100" dirty="0" smtClean="0"/>
                        <a:t>80,0</a:t>
                      </a:r>
                    </a:p>
                    <a:p>
                      <a:pPr algn="ctr">
                        <a:lnSpc>
                          <a:spcPct val="115000"/>
                        </a:lnSpc>
                        <a:spcAft>
                          <a:spcPts val="300"/>
                        </a:spcAft>
                      </a:pPr>
                      <a:r>
                        <a:rPr lang="fr-CA" sz="1100" dirty="0" smtClean="0"/>
                        <a:t>39,2</a:t>
                      </a:r>
                    </a:p>
                    <a:p>
                      <a:pPr algn="ctr">
                        <a:lnSpc>
                          <a:spcPct val="115000"/>
                        </a:lnSpc>
                        <a:spcAft>
                          <a:spcPts val="300"/>
                        </a:spcAft>
                      </a:pPr>
                      <a:r>
                        <a:rPr lang="fr-CA" sz="1100" dirty="0" smtClean="0"/>
                        <a:t>28,9</a:t>
                      </a:r>
                    </a:p>
                    <a:p>
                      <a:pPr algn="ctr">
                        <a:lnSpc>
                          <a:spcPct val="115000"/>
                        </a:lnSpc>
                        <a:spcAft>
                          <a:spcPts val="300"/>
                        </a:spcAft>
                      </a:pPr>
                      <a:r>
                        <a:rPr lang="fr-CA" sz="1100" dirty="0" smtClean="0"/>
                        <a:t>18,9</a:t>
                      </a:r>
                    </a:p>
                    <a:p>
                      <a:pPr algn="ctr">
                        <a:lnSpc>
                          <a:spcPct val="115000"/>
                        </a:lnSpc>
                        <a:spcAft>
                          <a:spcPts val="300"/>
                        </a:spcAft>
                      </a:pPr>
                      <a:r>
                        <a:rPr lang="fr-CA" sz="1100" dirty="0" smtClean="0"/>
                        <a:t>17,4</a:t>
                      </a:r>
                    </a:p>
                    <a:p>
                      <a:pPr algn="ctr">
                        <a:lnSpc>
                          <a:spcPct val="115000"/>
                        </a:lnSpc>
                        <a:spcAft>
                          <a:spcPts val="300"/>
                        </a:spcAft>
                      </a:pPr>
                      <a:r>
                        <a:rPr lang="fr-CA" sz="1100" dirty="0" smtClean="0"/>
                        <a:t>14,4</a:t>
                      </a:r>
                    </a:p>
                    <a:p>
                      <a:pPr algn="ctr">
                        <a:lnSpc>
                          <a:spcPct val="115000"/>
                        </a:lnSpc>
                        <a:spcAft>
                          <a:spcPts val="300"/>
                        </a:spcAft>
                      </a:pPr>
                      <a:r>
                        <a:rPr lang="fr-CA" sz="1100" dirty="0" smtClean="0"/>
                        <a:t>4,7</a:t>
                      </a:r>
                    </a:p>
                    <a:p>
                      <a:pPr algn="ctr">
                        <a:lnSpc>
                          <a:spcPct val="115000"/>
                        </a:lnSpc>
                        <a:spcAft>
                          <a:spcPts val="300"/>
                        </a:spcAft>
                      </a:pPr>
                      <a:r>
                        <a:rPr lang="fr-CA" sz="1100" dirty="0" smtClean="0"/>
                        <a:t>3,8</a:t>
                      </a:r>
                    </a:p>
                    <a:p>
                      <a:pPr algn="ctr">
                        <a:lnSpc>
                          <a:spcPct val="115000"/>
                        </a:lnSpc>
                        <a:spcAft>
                          <a:spcPts val="300"/>
                        </a:spcAft>
                      </a:pPr>
                      <a:r>
                        <a:rPr lang="fr-CA" sz="1100" dirty="0" smtClean="0"/>
                        <a:t>2,4</a:t>
                      </a:r>
                    </a:p>
                    <a:p>
                      <a:pPr algn="ctr">
                        <a:lnSpc>
                          <a:spcPct val="115000"/>
                        </a:lnSpc>
                        <a:spcAft>
                          <a:spcPts val="300"/>
                        </a:spcAft>
                      </a:pPr>
                      <a:r>
                        <a:rPr lang="fr-CA" sz="1100" dirty="0" smtClean="0"/>
                        <a:t>2,2</a:t>
                      </a:r>
                    </a:p>
                    <a:p>
                      <a:pPr algn="ctr">
                        <a:lnSpc>
                          <a:spcPct val="115000"/>
                        </a:lnSpc>
                        <a:spcAft>
                          <a:spcPts val="300"/>
                        </a:spcAft>
                      </a:pPr>
                      <a:r>
                        <a:rPr lang="fr-CA" sz="1100" dirty="0" smtClean="0"/>
                        <a:t>1,1</a:t>
                      </a:r>
                    </a:p>
                    <a:p>
                      <a:pPr algn="ctr">
                        <a:lnSpc>
                          <a:spcPct val="115000"/>
                        </a:lnSpc>
                        <a:spcAft>
                          <a:spcPts val="300"/>
                        </a:spcAft>
                      </a:pPr>
                      <a:r>
                        <a:rPr lang="fr-CA" sz="1100" dirty="0" smtClean="0"/>
                        <a:t>0,4</a:t>
                      </a:r>
                    </a:p>
                    <a:p>
                      <a:pPr algn="ctr">
                        <a:lnSpc>
                          <a:spcPct val="115000"/>
                        </a:lnSpc>
                        <a:spcAft>
                          <a:spcPts val="300"/>
                        </a:spcAft>
                      </a:pPr>
                      <a:r>
                        <a:rPr lang="fr-CA" sz="1100" dirty="0" smtClean="0"/>
                        <a:t>1,6</a:t>
                      </a:r>
                      <a:endParaRPr lang="fr-FR" sz="1100" dirty="0">
                        <a:solidFill>
                          <a:schemeClr val="tx1">
                            <a:lumMod val="65000"/>
                            <a:lumOff val="35000"/>
                          </a:schemeClr>
                        </a:solidFill>
                        <a:latin typeface="HelveticaNeueLT Std" pitchFamily="34" charset="0"/>
                      </a:endParaRPr>
                    </a:p>
                  </a:txBody>
                  <a:tcPr marL="42988" marR="42988" marT="0" marB="0"/>
                </a:tc>
                <a:tc>
                  <a:txBody>
                    <a:bodyPr/>
                    <a:lstStyle/>
                    <a:p>
                      <a:pPr algn="ctr">
                        <a:lnSpc>
                          <a:spcPct val="115000"/>
                        </a:lnSpc>
                        <a:spcAft>
                          <a:spcPts val="300"/>
                        </a:spcAft>
                      </a:pPr>
                      <a:r>
                        <a:rPr lang="fr-CA" sz="1100" dirty="0" smtClean="0"/>
                        <a:t>904</a:t>
                      </a:r>
                    </a:p>
                    <a:p>
                      <a:pPr algn="ctr">
                        <a:lnSpc>
                          <a:spcPct val="115000"/>
                        </a:lnSpc>
                        <a:spcAft>
                          <a:spcPts val="300"/>
                        </a:spcAft>
                      </a:pPr>
                      <a:r>
                        <a:rPr lang="fr-CA" sz="1100" dirty="0" smtClean="0"/>
                        <a:t>487</a:t>
                      </a:r>
                    </a:p>
                    <a:p>
                      <a:pPr algn="ctr">
                        <a:lnSpc>
                          <a:spcPct val="115000"/>
                        </a:lnSpc>
                        <a:spcAft>
                          <a:spcPts val="300"/>
                        </a:spcAft>
                      </a:pPr>
                      <a:r>
                        <a:rPr lang="fr-CA" sz="1100" dirty="0" smtClean="0"/>
                        <a:t>127</a:t>
                      </a:r>
                    </a:p>
                    <a:p>
                      <a:pPr algn="ctr">
                        <a:lnSpc>
                          <a:spcPct val="115000"/>
                        </a:lnSpc>
                        <a:spcAft>
                          <a:spcPts val="300"/>
                        </a:spcAft>
                      </a:pPr>
                      <a:r>
                        <a:rPr lang="fr-CA" sz="1100" dirty="0" smtClean="0"/>
                        <a:t>113</a:t>
                      </a:r>
                    </a:p>
                    <a:p>
                      <a:pPr algn="ctr">
                        <a:lnSpc>
                          <a:spcPct val="115000"/>
                        </a:lnSpc>
                        <a:spcAft>
                          <a:spcPts val="300"/>
                        </a:spcAft>
                      </a:pPr>
                      <a:r>
                        <a:rPr lang="fr-CA" sz="1100" dirty="0" smtClean="0"/>
                        <a:t>186</a:t>
                      </a:r>
                    </a:p>
                    <a:p>
                      <a:pPr algn="ctr">
                        <a:lnSpc>
                          <a:spcPct val="115000"/>
                        </a:lnSpc>
                        <a:spcAft>
                          <a:spcPts val="300"/>
                        </a:spcAft>
                      </a:pPr>
                      <a:r>
                        <a:rPr lang="fr-CA" sz="1100" dirty="0" smtClean="0"/>
                        <a:t>120</a:t>
                      </a:r>
                    </a:p>
                    <a:p>
                      <a:pPr algn="ctr">
                        <a:lnSpc>
                          <a:spcPct val="115000"/>
                        </a:lnSpc>
                        <a:spcAft>
                          <a:spcPts val="300"/>
                        </a:spcAft>
                      </a:pPr>
                      <a:r>
                        <a:rPr lang="fr-CA" sz="1100" dirty="0" smtClean="0"/>
                        <a:t>10</a:t>
                      </a:r>
                    </a:p>
                    <a:p>
                      <a:pPr algn="ctr">
                        <a:lnSpc>
                          <a:spcPct val="115000"/>
                        </a:lnSpc>
                        <a:spcAft>
                          <a:spcPts val="300"/>
                        </a:spcAft>
                      </a:pPr>
                      <a:r>
                        <a:rPr lang="fr-CA" sz="1100" dirty="0" smtClean="0"/>
                        <a:t>6</a:t>
                      </a:r>
                    </a:p>
                    <a:p>
                      <a:pPr algn="ctr">
                        <a:lnSpc>
                          <a:spcPct val="115000"/>
                        </a:lnSpc>
                        <a:spcAft>
                          <a:spcPts val="300"/>
                        </a:spcAft>
                      </a:pPr>
                      <a:r>
                        <a:rPr lang="fr-CA" sz="1100" dirty="0" smtClean="0"/>
                        <a:t>7</a:t>
                      </a:r>
                    </a:p>
                    <a:p>
                      <a:pPr algn="ctr">
                        <a:lnSpc>
                          <a:spcPct val="115000"/>
                        </a:lnSpc>
                        <a:spcAft>
                          <a:spcPts val="300"/>
                        </a:spcAft>
                      </a:pPr>
                      <a:r>
                        <a:rPr lang="fr-CA" sz="1100" dirty="0" smtClean="0"/>
                        <a:t>5</a:t>
                      </a:r>
                    </a:p>
                    <a:p>
                      <a:pPr algn="ctr">
                        <a:lnSpc>
                          <a:spcPct val="115000"/>
                        </a:lnSpc>
                        <a:spcAft>
                          <a:spcPts val="300"/>
                        </a:spcAft>
                      </a:pPr>
                      <a:r>
                        <a:rPr lang="fr-CA" sz="1100" dirty="0" smtClean="0"/>
                        <a:t>4</a:t>
                      </a:r>
                    </a:p>
                    <a:p>
                      <a:pPr algn="ctr">
                        <a:lnSpc>
                          <a:spcPct val="115000"/>
                        </a:lnSpc>
                        <a:spcAft>
                          <a:spcPts val="300"/>
                        </a:spcAft>
                      </a:pPr>
                      <a:r>
                        <a:rPr lang="fr-CA" sz="1100" dirty="0" smtClean="0"/>
                        <a:t>3</a:t>
                      </a:r>
                    </a:p>
                    <a:p>
                      <a:pPr algn="ctr">
                        <a:lnSpc>
                          <a:spcPct val="115000"/>
                        </a:lnSpc>
                        <a:spcAft>
                          <a:spcPts val="300"/>
                        </a:spcAft>
                      </a:pPr>
                      <a:r>
                        <a:rPr lang="fr-CA" sz="1100" dirty="0" smtClean="0"/>
                        <a:t>11</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t>92,2</a:t>
                      </a:r>
                    </a:p>
                    <a:p>
                      <a:pPr algn="ctr">
                        <a:lnSpc>
                          <a:spcPct val="115000"/>
                        </a:lnSpc>
                        <a:spcAft>
                          <a:spcPts val="300"/>
                        </a:spcAft>
                      </a:pPr>
                      <a:r>
                        <a:rPr lang="fr-CA" sz="1100" dirty="0" smtClean="0"/>
                        <a:t>49,7</a:t>
                      </a:r>
                    </a:p>
                    <a:p>
                      <a:pPr algn="ctr">
                        <a:lnSpc>
                          <a:spcPct val="115000"/>
                        </a:lnSpc>
                        <a:spcAft>
                          <a:spcPts val="300"/>
                        </a:spcAft>
                      </a:pPr>
                      <a:r>
                        <a:rPr lang="fr-CA" sz="1100" dirty="0" smtClean="0"/>
                        <a:t>13,0</a:t>
                      </a:r>
                    </a:p>
                    <a:p>
                      <a:pPr algn="ctr">
                        <a:lnSpc>
                          <a:spcPct val="115000"/>
                        </a:lnSpc>
                        <a:spcAft>
                          <a:spcPts val="300"/>
                        </a:spcAft>
                      </a:pPr>
                      <a:r>
                        <a:rPr lang="fr-CA" sz="1100" dirty="0" smtClean="0"/>
                        <a:t>11,5</a:t>
                      </a:r>
                    </a:p>
                    <a:p>
                      <a:pPr algn="ctr">
                        <a:lnSpc>
                          <a:spcPct val="115000"/>
                        </a:lnSpc>
                        <a:spcAft>
                          <a:spcPts val="300"/>
                        </a:spcAft>
                      </a:pPr>
                      <a:r>
                        <a:rPr lang="fr-CA" sz="1100" dirty="0" smtClean="0"/>
                        <a:t>19,0</a:t>
                      </a:r>
                    </a:p>
                    <a:p>
                      <a:pPr algn="ctr">
                        <a:lnSpc>
                          <a:spcPct val="115000"/>
                        </a:lnSpc>
                        <a:spcAft>
                          <a:spcPts val="300"/>
                        </a:spcAft>
                      </a:pPr>
                      <a:r>
                        <a:rPr lang="fr-CA" sz="1100" dirty="0" smtClean="0"/>
                        <a:t>12,2</a:t>
                      </a:r>
                    </a:p>
                    <a:p>
                      <a:pPr algn="ctr">
                        <a:lnSpc>
                          <a:spcPct val="115000"/>
                        </a:lnSpc>
                        <a:spcAft>
                          <a:spcPts val="300"/>
                        </a:spcAft>
                      </a:pPr>
                      <a:r>
                        <a:rPr lang="fr-CA" sz="1100" dirty="0" smtClean="0"/>
                        <a:t>1,0</a:t>
                      </a:r>
                    </a:p>
                    <a:p>
                      <a:pPr algn="ctr">
                        <a:lnSpc>
                          <a:spcPct val="115000"/>
                        </a:lnSpc>
                        <a:spcAft>
                          <a:spcPts val="300"/>
                        </a:spcAft>
                      </a:pPr>
                      <a:r>
                        <a:rPr lang="fr-CA" sz="1100" dirty="0" smtClean="0"/>
                        <a:t>0,6</a:t>
                      </a:r>
                    </a:p>
                    <a:p>
                      <a:pPr algn="ctr">
                        <a:lnSpc>
                          <a:spcPct val="115000"/>
                        </a:lnSpc>
                        <a:spcAft>
                          <a:spcPts val="300"/>
                        </a:spcAft>
                      </a:pPr>
                      <a:r>
                        <a:rPr lang="fr-CA" sz="1100" dirty="0" smtClean="0"/>
                        <a:t>0,7</a:t>
                      </a:r>
                    </a:p>
                    <a:p>
                      <a:pPr algn="ctr">
                        <a:lnSpc>
                          <a:spcPct val="115000"/>
                        </a:lnSpc>
                        <a:spcAft>
                          <a:spcPts val="300"/>
                        </a:spcAft>
                      </a:pPr>
                      <a:r>
                        <a:rPr lang="fr-CA" sz="1100" dirty="0" smtClean="0"/>
                        <a:t>0,5</a:t>
                      </a:r>
                    </a:p>
                    <a:p>
                      <a:pPr algn="ctr">
                        <a:lnSpc>
                          <a:spcPct val="115000"/>
                        </a:lnSpc>
                        <a:spcAft>
                          <a:spcPts val="300"/>
                        </a:spcAft>
                      </a:pPr>
                      <a:r>
                        <a:rPr lang="fr-CA" sz="1100" dirty="0" smtClean="0"/>
                        <a:t>0,4</a:t>
                      </a:r>
                    </a:p>
                    <a:p>
                      <a:pPr algn="ctr">
                        <a:lnSpc>
                          <a:spcPct val="115000"/>
                        </a:lnSpc>
                        <a:spcAft>
                          <a:spcPts val="300"/>
                        </a:spcAft>
                      </a:pPr>
                      <a:r>
                        <a:rPr lang="fr-CA" sz="1100" dirty="0" smtClean="0"/>
                        <a:t>0,3</a:t>
                      </a:r>
                    </a:p>
                    <a:p>
                      <a:pPr algn="ctr">
                        <a:lnSpc>
                          <a:spcPct val="115000"/>
                        </a:lnSpc>
                        <a:spcAft>
                          <a:spcPts val="300"/>
                        </a:spcAft>
                      </a:pPr>
                      <a:r>
                        <a:rPr lang="fr-CA" sz="1100" dirty="0" smtClean="0"/>
                        <a:t>1,1</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t>190</a:t>
                      </a:r>
                    </a:p>
                    <a:p>
                      <a:pPr algn="ctr">
                        <a:lnSpc>
                          <a:spcPct val="115000"/>
                        </a:lnSpc>
                        <a:spcAft>
                          <a:spcPts val="300"/>
                        </a:spcAft>
                      </a:pPr>
                      <a:r>
                        <a:rPr lang="fr-CA" sz="1100" dirty="0" smtClean="0"/>
                        <a:t>146</a:t>
                      </a:r>
                    </a:p>
                    <a:p>
                      <a:pPr algn="ctr">
                        <a:lnSpc>
                          <a:spcPct val="115000"/>
                        </a:lnSpc>
                        <a:spcAft>
                          <a:spcPts val="300"/>
                        </a:spcAft>
                      </a:pPr>
                      <a:r>
                        <a:rPr lang="fr-CA" sz="1100" dirty="0" smtClean="0"/>
                        <a:t>49</a:t>
                      </a:r>
                    </a:p>
                    <a:p>
                      <a:pPr algn="ctr">
                        <a:lnSpc>
                          <a:spcPct val="115000"/>
                        </a:lnSpc>
                        <a:spcAft>
                          <a:spcPts val="300"/>
                        </a:spcAft>
                      </a:pPr>
                      <a:r>
                        <a:rPr lang="fr-CA" sz="1100" dirty="0" smtClean="0"/>
                        <a:t>27</a:t>
                      </a:r>
                    </a:p>
                    <a:p>
                      <a:pPr algn="ctr">
                        <a:lnSpc>
                          <a:spcPct val="115000"/>
                        </a:lnSpc>
                        <a:spcAft>
                          <a:spcPts val="300"/>
                        </a:spcAft>
                      </a:pPr>
                      <a:r>
                        <a:rPr lang="fr-CA" sz="1100" dirty="0" smtClean="0"/>
                        <a:t>35</a:t>
                      </a:r>
                    </a:p>
                    <a:p>
                      <a:pPr algn="ctr">
                        <a:lnSpc>
                          <a:spcPct val="115000"/>
                        </a:lnSpc>
                        <a:spcAft>
                          <a:spcPts val="300"/>
                        </a:spcAft>
                      </a:pPr>
                      <a:r>
                        <a:rPr lang="fr-CA" sz="1100" dirty="0" smtClean="0"/>
                        <a:t>51</a:t>
                      </a:r>
                    </a:p>
                    <a:p>
                      <a:pPr algn="ctr">
                        <a:lnSpc>
                          <a:spcPct val="115000"/>
                        </a:lnSpc>
                        <a:spcAft>
                          <a:spcPts val="300"/>
                        </a:spcAft>
                      </a:pPr>
                      <a:r>
                        <a:rPr lang="fr-CA" sz="1100" dirty="0" smtClean="0"/>
                        <a:t>16</a:t>
                      </a:r>
                    </a:p>
                    <a:p>
                      <a:pPr algn="ctr">
                        <a:lnSpc>
                          <a:spcPct val="115000"/>
                        </a:lnSpc>
                        <a:spcAft>
                          <a:spcPts val="300"/>
                        </a:spcAft>
                      </a:pPr>
                      <a:r>
                        <a:rPr lang="fr-CA" sz="1100" dirty="0" smtClean="0"/>
                        <a:t>0</a:t>
                      </a:r>
                    </a:p>
                    <a:p>
                      <a:pPr algn="ctr">
                        <a:lnSpc>
                          <a:spcPct val="115000"/>
                        </a:lnSpc>
                        <a:spcAft>
                          <a:spcPts val="300"/>
                        </a:spcAft>
                      </a:pPr>
                      <a:r>
                        <a:rPr lang="fr-CA" sz="1100" dirty="0" smtClean="0"/>
                        <a:t>9</a:t>
                      </a:r>
                    </a:p>
                    <a:p>
                      <a:pPr algn="ctr">
                        <a:lnSpc>
                          <a:spcPct val="115000"/>
                        </a:lnSpc>
                        <a:spcAft>
                          <a:spcPts val="300"/>
                        </a:spcAft>
                      </a:pPr>
                      <a:r>
                        <a:rPr lang="fr-CA" sz="1100" dirty="0" smtClean="0"/>
                        <a:t>14</a:t>
                      </a:r>
                    </a:p>
                    <a:p>
                      <a:pPr algn="ctr">
                        <a:lnSpc>
                          <a:spcPct val="115000"/>
                        </a:lnSpc>
                        <a:spcAft>
                          <a:spcPts val="300"/>
                        </a:spcAft>
                      </a:pPr>
                      <a:r>
                        <a:rPr lang="fr-CA" sz="1100" dirty="0" smtClean="0"/>
                        <a:t>8</a:t>
                      </a:r>
                    </a:p>
                    <a:p>
                      <a:pPr algn="ctr">
                        <a:lnSpc>
                          <a:spcPct val="115000"/>
                        </a:lnSpc>
                        <a:spcAft>
                          <a:spcPts val="300"/>
                        </a:spcAft>
                      </a:pPr>
                      <a:r>
                        <a:rPr lang="fr-CA" sz="1100" dirty="0" smtClean="0"/>
                        <a:t>2</a:t>
                      </a:r>
                    </a:p>
                    <a:p>
                      <a:pPr algn="ctr">
                        <a:lnSpc>
                          <a:spcPct val="115000"/>
                        </a:lnSpc>
                        <a:spcAft>
                          <a:spcPts val="300"/>
                        </a:spcAft>
                      </a:pPr>
                      <a:r>
                        <a:rPr lang="fr-CA" sz="1100" dirty="0" smtClean="0"/>
                        <a:t>4</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t>91,8</a:t>
                      </a:r>
                    </a:p>
                    <a:p>
                      <a:pPr algn="ctr">
                        <a:lnSpc>
                          <a:spcPct val="115000"/>
                        </a:lnSpc>
                        <a:spcAft>
                          <a:spcPts val="300"/>
                        </a:spcAft>
                      </a:pPr>
                      <a:r>
                        <a:rPr lang="fr-CA" sz="1100" dirty="0" smtClean="0"/>
                        <a:t>70,5</a:t>
                      </a:r>
                    </a:p>
                    <a:p>
                      <a:pPr algn="ctr">
                        <a:lnSpc>
                          <a:spcPct val="115000"/>
                        </a:lnSpc>
                        <a:spcAft>
                          <a:spcPts val="300"/>
                        </a:spcAft>
                      </a:pPr>
                      <a:r>
                        <a:rPr lang="fr-CA" sz="1100" dirty="0" smtClean="0"/>
                        <a:t>23,7</a:t>
                      </a:r>
                    </a:p>
                    <a:p>
                      <a:pPr algn="ctr">
                        <a:lnSpc>
                          <a:spcPct val="115000"/>
                        </a:lnSpc>
                        <a:spcAft>
                          <a:spcPts val="300"/>
                        </a:spcAft>
                      </a:pPr>
                      <a:r>
                        <a:rPr lang="fr-CA" sz="1100" dirty="0" smtClean="0"/>
                        <a:t>13,0</a:t>
                      </a:r>
                    </a:p>
                    <a:p>
                      <a:pPr algn="ctr">
                        <a:lnSpc>
                          <a:spcPct val="115000"/>
                        </a:lnSpc>
                        <a:spcAft>
                          <a:spcPts val="300"/>
                        </a:spcAft>
                      </a:pPr>
                      <a:r>
                        <a:rPr lang="fr-CA" sz="1100" dirty="0" smtClean="0"/>
                        <a:t>16,9</a:t>
                      </a:r>
                    </a:p>
                    <a:p>
                      <a:pPr algn="ctr">
                        <a:lnSpc>
                          <a:spcPct val="115000"/>
                        </a:lnSpc>
                        <a:spcAft>
                          <a:spcPts val="300"/>
                        </a:spcAft>
                      </a:pPr>
                      <a:r>
                        <a:rPr lang="fr-CA" sz="1100" dirty="0" smtClean="0"/>
                        <a:t>24,6</a:t>
                      </a:r>
                    </a:p>
                    <a:p>
                      <a:pPr algn="ctr">
                        <a:lnSpc>
                          <a:spcPct val="115000"/>
                        </a:lnSpc>
                        <a:spcAft>
                          <a:spcPts val="300"/>
                        </a:spcAft>
                      </a:pPr>
                      <a:r>
                        <a:rPr lang="fr-CA" sz="1100" dirty="0" smtClean="0"/>
                        <a:t>7,7</a:t>
                      </a:r>
                    </a:p>
                    <a:p>
                      <a:pPr algn="ctr">
                        <a:lnSpc>
                          <a:spcPct val="115000"/>
                        </a:lnSpc>
                        <a:spcAft>
                          <a:spcPts val="300"/>
                        </a:spcAft>
                      </a:pPr>
                      <a:r>
                        <a:rPr lang="fr-CA" sz="1100" dirty="0" smtClean="0"/>
                        <a:t>0,0</a:t>
                      </a:r>
                    </a:p>
                    <a:p>
                      <a:pPr algn="ctr">
                        <a:lnSpc>
                          <a:spcPct val="115000"/>
                        </a:lnSpc>
                        <a:spcAft>
                          <a:spcPts val="300"/>
                        </a:spcAft>
                      </a:pPr>
                      <a:r>
                        <a:rPr lang="fr-CA" sz="1100" dirty="0" smtClean="0"/>
                        <a:t>4,4</a:t>
                      </a:r>
                    </a:p>
                    <a:p>
                      <a:pPr algn="ctr">
                        <a:lnSpc>
                          <a:spcPct val="115000"/>
                        </a:lnSpc>
                        <a:spcAft>
                          <a:spcPts val="300"/>
                        </a:spcAft>
                      </a:pPr>
                      <a:r>
                        <a:rPr lang="fr-CA" sz="1100" dirty="0" smtClean="0"/>
                        <a:t>6,8</a:t>
                      </a:r>
                    </a:p>
                    <a:p>
                      <a:pPr algn="ctr">
                        <a:lnSpc>
                          <a:spcPct val="115000"/>
                        </a:lnSpc>
                        <a:spcAft>
                          <a:spcPts val="300"/>
                        </a:spcAft>
                      </a:pPr>
                      <a:r>
                        <a:rPr lang="fr-CA" sz="1100" dirty="0" smtClean="0"/>
                        <a:t>3,9</a:t>
                      </a:r>
                    </a:p>
                    <a:p>
                      <a:pPr algn="ctr">
                        <a:lnSpc>
                          <a:spcPct val="115000"/>
                        </a:lnSpc>
                        <a:spcAft>
                          <a:spcPts val="300"/>
                        </a:spcAft>
                      </a:pPr>
                      <a:r>
                        <a:rPr lang="fr-CA" sz="1100" dirty="0" smtClean="0"/>
                        <a:t>1,0</a:t>
                      </a:r>
                    </a:p>
                    <a:p>
                      <a:pPr algn="ctr">
                        <a:lnSpc>
                          <a:spcPct val="115000"/>
                        </a:lnSpc>
                        <a:spcAft>
                          <a:spcPts val="300"/>
                        </a:spcAft>
                      </a:pPr>
                      <a:r>
                        <a:rPr lang="fr-CA" sz="1100" dirty="0" smtClean="0"/>
                        <a:t>1,9</a:t>
                      </a:r>
                      <a:endParaRPr lang="fr-CA" sz="1100" dirty="0" smtClean="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t>381</a:t>
                      </a:r>
                    </a:p>
                    <a:p>
                      <a:pPr algn="ctr">
                        <a:lnSpc>
                          <a:spcPct val="115000"/>
                        </a:lnSpc>
                        <a:spcAft>
                          <a:spcPts val="300"/>
                        </a:spcAft>
                      </a:pPr>
                      <a:r>
                        <a:rPr lang="fr-CA" sz="1100" dirty="0" smtClean="0"/>
                        <a:t>49</a:t>
                      </a:r>
                    </a:p>
                    <a:p>
                      <a:pPr algn="ctr">
                        <a:lnSpc>
                          <a:spcPct val="115000"/>
                        </a:lnSpc>
                        <a:spcAft>
                          <a:spcPts val="300"/>
                        </a:spcAft>
                      </a:pPr>
                      <a:r>
                        <a:rPr lang="fr-CA" sz="1100" dirty="0" smtClean="0"/>
                        <a:t>320</a:t>
                      </a:r>
                    </a:p>
                    <a:p>
                      <a:pPr algn="ctr">
                        <a:lnSpc>
                          <a:spcPct val="115000"/>
                        </a:lnSpc>
                        <a:spcAft>
                          <a:spcPts val="300"/>
                        </a:spcAft>
                      </a:pPr>
                      <a:r>
                        <a:rPr lang="fr-CA" sz="1100" dirty="0" smtClean="0"/>
                        <a:t>220</a:t>
                      </a:r>
                    </a:p>
                    <a:p>
                      <a:pPr algn="ctr">
                        <a:lnSpc>
                          <a:spcPct val="115000"/>
                        </a:lnSpc>
                        <a:spcAft>
                          <a:spcPts val="300"/>
                        </a:spcAft>
                      </a:pPr>
                      <a:r>
                        <a:rPr lang="fr-CA" sz="1100" dirty="0" smtClean="0"/>
                        <a:t>35</a:t>
                      </a:r>
                    </a:p>
                    <a:p>
                      <a:pPr algn="ctr">
                        <a:lnSpc>
                          <a:spcPct val="115000"/>
                        </a:lnSpc>
                        <a:spcAft>
                          <a:spcPts val="300"/>
                        </a:spcAft>
                      </a:pPr>
                      <a:r>
                        <a:rPr lang="fr-CA" sz="1100" dirty="0" smtClean="0"/>
                        <a:t>70</a:t>
                      </a:r>
                    </a:p>
                    <a:p>
                      <a:pPr algn="ctr">
                        <a:lnSpc>
                          <a:spcPct val="115000"/>
                        </a:lnSpc>
                        <a:spcAft>
                          <a:spcPts val="300"/>
                        </a:spcAft>
                      </a:pPr>
                      <a:r>
                        <a:rPr lang="fr-CA" sz="1100" dirty="0" smtClean="0"/>
                        <a:t>1</a:t>
                      </a:r>
                    </a:p>
                    <a:p>
                      <a:pPr algn="ctr">
                        <a:lnSpc>
                          <a:spcPct val="115000"/>
                        </a:lnSpc>
                        <a:spcAft>
                          <a:spcPts val="300"/>
                        </a:spcAft>
                      </a:pPr>
                      <a:r>
                        <a:rPr lang="fr-CA" sz="1100" dirty="0" smtClean="0"/>
                        <a:t>62</a:t>
                      </a:r>
                    </a:p>
                    <a:p>
                      <a:pPr algn="ctr">
                        <a:lnSpc>
                          <a:spcPct val="115000"/>
                        </a:lnSpc>
                        <a:spcAft>
                          <a:spcPts val="300"/>
                        </a:spcAft>
                      </a:pPr>
                      <a:r>
                        <a:rPr lang="fr-CA" sz="1100" dirty="0" smtClean="0"/>
                        <a:t>19</a:t>
                      </a:r>
                    </a:p>
                    <a:p>
                      <a:pPr algn="ctr">
                        <a:lnSpc>
                          <a:spcPct val="115000"/>
                        </a:lnSpc>
                        <a:spcAft>
                          <a:spcPts val="300"/>
                        </a:spcAft>
                      </a:pPr>
                      <a:r>
                        <a:rPr lang="fr-CA" sz="1100" dirty="0" smtClean="0"/>
                        <a:t>10</a:t>
                      </a:r>
                    </a:p>
                    <a:p>
                      <a:pPr algn="ctr">
                        <a:lnSpc>
                          <a:spcPct val="115000"/>
                        </a:lnSpc>
                        <a:spcAft>
                          <a:spcPts val="300"/>
                        </a:spcAft>
                      </a:pPr>
                      <a:r>
                        <a:rPr lang="fr-CA" sz="1100" dirty="0" smtClean="0"/>
                        <a:t>6</a:t>
                      </a:r>
                    </a:p>
                    <a:p>
                      <a:pPr algn="ctr">
                        <a:lnSpc>
                          <a:spcPct val="115000"/>
                        </a:lnSpc>
                        <a:spcAft>
                          <a:spcPts val="300"/>
                        </a:spcAft>
                      </a:pPr>
                      <a:r>
                        <a:rPr lang="fr-CA" sz="1100" dirty="0" smtClean="0"/>
                        <a:t>1</a:t>
                      </a:r>
                    </a:p>
                    <a:p>
                      <a:pPr algn="ctr">
                        <a:lnSpc>
                          <a:spcPct val="115000"/>
                        </a:lnSpc>
                        <a:spcAft>
                          <a:spcPts val="300"/>
                        </a:spcAft>
                      </a:pPr>
                      <a:r>
                        <a:rPr lang="fr-CA" sz="1100" dirty="0" smtClean="0"/>
                        <a:t>8</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t>66,5</a:t>
                      </a:r>
                    </a:p>
                    <a:p>
                      <a:pPr algn="ctr">
                        <a:lnSpc>
                          <a:spcPct val="115000"/>
                        </a:lnSpc>
                        <a:spcAft>
                          <a:spcPts val="300"/>
                        </a:spcAft>
                      </a:pPr>
                      <a:r>
                        <a:rPr lang="fr-CA" sz="1100" dirty="0" smtClean="0"/>
                        <a:t>8,6</a:t>
                      </a:r>
                    </a:p>
                    <a:p>
                      <a:pPr algn="ctr">
                        <a:lnSpc>
                          <a:spcPct val="115000"/>
                        </a:lnSpc>
                        <a:spcAft>
                          <a:spcPts val="300"/>
                        </a:spcAft>
                      </a:pPr>
                      <a:r>
                        <a:rPr lang="fr-CA" sz="1100" dirty="0" smtClean="0"/>
                        <a:t>55,9</a:t>
                      </a:r>
                    </a:p>
                    <a:p>
                      <a:pPr algn="ctr">
                        <a:lnSpc>
                          <a:spcPct val="115000"/>
                        </a:lnSpc>
                        <a:spcAft>
                          <a:spcPts val="300"/>
                        </a:spcAft>
                      </a:pPr>
                      <a:r>
                        <a:rPr lang="fr-CA" sz="1100" dirty="0" smtClean="0"/>
                        <a:t>38,4</a:t>
                      </a:r>
                    </a:p>
                    <a:p>
                      <a:pPr algn="ctr">
                        <a:lnSpc>
                          <a:spcPct val="115000"/>
                        </a:lnSpc>
                        <a:spcAft>
                          <a:spcPts val="300"/>
                        </a:spcAft>
                      </a:pPr>
                      <a:r>
                        <a:rPr lang="fr-CA" sz="1100" dirty="0" smtClean="0"/>
                        <a:t>6,1</a:t>
                      </a:r>
                    </a:p>
                    <a:p>
                      <a:pPr algn="ctr">
                        <a:lnSpc>
                          <a:spcPct val="115000"/>
                        </a:lnSpc>
                        <a:spcAft>
                          <a:spcPts val="300"/>
                        </a:spcAft>
                      </a:pPr>
                      <a:r>
                        <a:rPr lang="fr-CA" sz="1100" dirty="0" smtClean="0"/>
                        <a:t>12,2</a:t>
                      </a:r>
                    </a:p>
                    <a:p>
                      <a:pPr algn="ctr">
                        <a:lnSpc>
                          <a:spcPct val="115000"/>
                        </a:lnSpc>
                        <a:spcAft>
                          <a:spcPts val="300"/>
                        </a:spcAft>
                      </a:pPr>
                      <a:r>
                        <a:rPr lang="fr-CA" sz="1100" dirty="0" smtClean="0"/>
                        <a:t>0,2</a:t>
                      </a:r>
                    </a:p>
                    <a:p>
                      <a:pPr algn="ctr">
                        <a:lnSpc>
                          <a:spcPct val="115000"/>
                        </a:lnSpc>
                        <a:spcAft>
                          <a:spcPts val="300"/>
                        </a:spcAft>
                      </a:pPr>
                      <a:r>
                        <a:rPr lang="fr-CA" sz="1100" dirty="0" smtClean="0"/>
                        <a:t>10,8</a:t>
                      </a:r>
                    </a:p>
                    <a:p>
                      <a:pPr algn="ctr">
                        <a:lnSpc>
                          <a:spcPct val="115000"/>
                        </a:lnSpc>
                        <a:spcAft>
                          <a:spcPts val="300"/>
                        </a:spcAft>
                      </a:pPr>
                      <a:r>
                        <a:rPr lang="fr-CA" sz="1100" dirty="0" smtClean="0"/>
                        <a:t>3,3</a:t>
                      </a:r>
                    </a:p>
                    <a:p>
                      <a:pPr algn="ctr">
                        <a:lnSpc>
                          <a:spcPct val="115000"/>
                        </a:lnSpc>
                        <a:spcAft>
                          <a:spcPts val="300"/>
                        </a:spcAft>
                      </a:pPr>
                      <a:r>
                        <a:rPr lang="fr-CA" sz="1100" dirty="0" smtClean="0"/>
                        <a:t>1,8</a:t>
                      </a:r>
                    </a:p>
                    <a:p>
                      <a:pPr algn="ctr">
                        <a:lnSpc>
                          <a:spcPct val="115000"/>
                        </a:lnSpc>
                        <a:spcAft>
                          <a:spcPts val="300"/>
                        </a:spcAft>
                      </a:pPr>
                      <a:r>
                        <a:rPr lang="fr-CA" sz="1100" dirty="0" smtClean="0"/>
                        <a:t>1,1</a:t>
                      </a:r>
                    </a:p>
                    <a:p>
                      <a:pPr algn="ctr">
                        <a:lnSpc>
                          <a:spcPct val="115000"/>
                        </a:lnSpc>
                        <a:spcAft>
                          <a:spcPts val="300"/>
                        </a:spcAft>
                      </a:pPr>
                      <a:r>
                        <a:rPr lang="fr-CA" sz="1100" dirty="0" smtClean="0"/>
                        <a:t>0,2</a:t>
                      </a:r>
                    </a:p>
                    <a:p>
                      <a:pPr algn="ctr">
                        <a:lnSpc>
                          <a:spcPct val="115000"/>
                        </a:lnSpc>
                        <a:spcAft>
                          <a:spcPts val="300"/>
                        </a:spcAft>
                      </a:pPr>
                      <a:r>
                        <a:rPr lang="fr-CA" sz="1100" dirty="0" smtClean="0"/>
                        <a:t>1,4</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t>85</a:t>
                      </a:r>
                    </a:p>
                    <a:p>
                      <a:pPr algn="ctr">
                        <a:lnSpc>
                          <a:spcPct val="115000"/>
                        </a:lnSpc>
                        <a:spcAft>
                          <a:spcPts val="300"/>
                        </a:spcAft>
                      </a:pPr>
                      <a:r>
                        <a:rPr lang="fr-CA" sz="1100" dirty="0" smtClean="0"/>
                        <a:t>87</a:t>
                      </a:r>
                    </a:p>
                    <a:p>
                      <a:pPr algn="ctr">
                        <a:lnSpc>
                          <a:spcPct val="115000"/>
                        </a:lnSpc>
                        <a:spcAft>
                          <a:spcPts val="300"/>
                        </a:spcAft>
                      </a:pPr>
                      <a:r>
                        <a:rPr lang="fr-CA" sz="1100" dirty="0" smtClean="0"/>
                        <a:t>66</a:t>
                      </a:r>
                    </a:p>
                    <a:p>
                      <a:pPr algn="ctr">
                        <a:lnSpc>
                          <a:spcPct val="115000"/>
                        </a:lnSpc>
                        <a:spcAft>
                          <a:spcPts val="300"/>
                        </a:spcAft>
                      </a:pPr>
                      <a:r>
                        <a:rPr lang="fr-CA" sz="1100" dirty="0" smtClean="0"/>
                        <a:t>6</a:t>
                      </a:r>
                    </a:p>
                    <a:p>
                      <a:pPr algn="ctr">
                        <a:lnSpc>
                          <a:spcPct val="115000"/>
                        </a:lnSpc>
                        <a:spcAft>
                          <a:spcPts val="300"/>
                        </a:spcAft>
                      </a:pPr>
                      <a:r>
                        <a:rPr lang="fr-CA" sz="1100" dirty="0" smtClean="0"/>
                        <a:t>84</a:t>
                      </a:r>
                    </a:p>
                    <a:p>
                      <a:pPr algn="ctr">
                        <a:lnSpc>
                          <a:spcPct val="115000"/>
                        </a:lnSpc>
                        <a:spcAft>
                          <a:spcPts val="300"/>
                        </a:spcAft>
                      </a:pPr>
                      <a:r>
                        <a:rPr lang="fr-CA" sz="1100" dirty="0" smtClean="0"/>
                        <a:t>39</a:t>
                      </a:r>
                    </a:p>
                    <a:p>
                      <a:pPr algn="ctr">
                        <a:lnSpc>
                          <a:spcPct val="115000"/>
                        </a:lnSpc>
                        <a:spcAft>
                          <a:spcPts val="300"/>
                        </a:spcAft>
                      </a:pPr>
                      <a:r>
                        <a:rPr lang="fr-CA" sz="1100" dirty="0" smtClean="0"/>
                        <a:t>67</a:t>
                      </a:r>
                    </a:p>
                    <a:p>
                      <a:pPr algn="ctr">
                        <a:lnSpc>
                          <a:spcPct val="115000"/>
                        </a:lnSpc>
                        <a:spcAft>
                          <a:spcPts val="300"/>
                        </a:spcAft>
                      </a:pPr>
                      <a:r>
                        <a:rPr lang="fr-CA" sz="1100" dirty="0" smtClean="0"/>
                        <a:t>5</a:t>
                      </a:r>
                    </a:p>
                    <a:p>
                      <a:pPr algn="ctr">
                        <a:lnSpc>
                          <a:spcPct val="115000"/>
                        </a:lnSpc>
                        <a:spcAft>
                          <a:spcPts val="300"/>
                        </a:spcAft>
                      </a:pPr>
                      <a:r>
                        <a:rPr lang="fr-CA" sz="1100" dirty="0" smtClean="0"/>
                        <a:t>12</a:t>
                      </a:r>
                    </a:p>
                    <a:p>
                      <a:pPr algn="ctr">
                        <a:lnSpc>
                          <a:spcPct val="115000"/>
                        </a:lnSpc>
                        <a:spcAft>
                          <a:spcPts val="300"/>
                        </a:spcAft>
                      </a:pPr>
                      <a:r>
                        <a:rPr lang="fr-CA" sz="1100" dirty="0" smtClean="0"/>
                        <a:t>13</a:t>
                      </a:r>
                    </a:p>
                    <a:p>
                      <a:pPr algn="ctr">
                        <a:lnSpc>
                          <a:spcPct val="115000"/>
                        </a:lnSpc>
                        <a:spcAft>
                          <a:spcPts val="300"/>
                        </a:spcAft>
                      </a:pPr>
                      <a:r>
                        <a:rPr lang="fr-CA" sz="1100" dirty="0" smtClean="0"/>
                        <a:t>4</a:t>
                      </a:r>
                    </a:p>
                    <a:p>
                      <a:pPr algn="ctr">
                        <a:lnSpc>
                          <a:spcPct val="115000"/>
                        </a:lnSpc>
                        <a:spcAft>
                          <a:spcPts val="300"/>
                        </a:spcAft>
                      </a:pPr>
                      <a:r>
                        <a:rPr lang="fr-CA" sz="1100" dirty="0" smtClean="0"/>
                        <a:t>2</a:t>
                      </a:r>
                    </a:p>
                    <a:p>
                      <a:pPr algn="ctr">
                        <a:lnSpc>
                          <a:spcPct val="115000"/>
                        </a:lnSpc>
                        <a:spcAft>
                          <a:spcPts val="300"/>
                        </a:spcAft>
                      </a:pPr>
                      <a:r>
                        <a:rPr lang="fr-CA" sz="1100" dirty="0" smtClean="0"/>
                        <a:t>8</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CA" sz="1100" dirty="0" smtClean="0"/>
                        <a:t>44,5</a:t>
                      </a:r>
                    </a:p>
                    <a:p>
                      <a:pPr algn="ctr">
                        <a:lnSpc>
                          <a:spcPct val="115000"/>
                        </a:lnSpc>
                        <a:spcAft>
                          <a:spcPts val="300"/>
                        </a:spcAft>
                      </a:pPr>
                      <a:r>
                        <a:rPr lang="fr-CA" sz="1100" dirty="0" smtClean="0"/>
                        <a:t>45,6</a:t>
                      </a:r>
                    </a:p>
                    <a:p>
                      <a:pPr algn="ctr">
                        <a:lnSpc>
                          <a:spcPct val="115000"/>
                        </a:lnSpc>
                        <a:spcAft>
                          <a:spcPts val="300"/>
                        </a:spcAft>
                      </a:pPr>
                      <a:r>
                        <a:rPr lang="fr-CA" sz="1100" dirty="0" smtClean="0"/>
                        <a:t>34,6</a:t>
                      </a:r>
                    </a:p>
                    <a:p>
                      <a:pPr algn="ctr">
                        <a:lnSpc>
                          <a:spcPct val="115000"/>
                        </a:lnSpc>
                        <a:spcAft>
                          <a:spcPts val="300"/>
                        </a:spcAft>
                      </a:pPr>
                      <a:r>
                        <a:rPr lang="fr-CA" sz="1100" dirty="0" smtClean="0"/>
                        <a:t>3,1</a:t>
                      </a:r>
                    </a:p>
                    <a:p>
                      <a:pPr algn="ctr">
                        <a:lnSpc>
                          <a:spcPct val="115000"/>
                        </a:lnSpc>
                        <a:spcAft>
                          <a:spcPts val="300"/>
                        </a:spcAft>
                      </a:pPr>
                      <a:r>
                        <a:rPr lang="fr-CA" sz="1100" dirty="0" smtClean="0"/>
                        <a:t>44,0</a:t>
                      </a:r>
                    </a:p>
                    <a:p>
                      <a:pPr algn="ctr">
                        <a:lnSpc>
                          <a:spcPct val="115000"/>
                        </a:lnSpc>
                        <a:spcAft>
                          <a:spcPts val="300"/>
                        </a:spcAft>
                      </a:pPr>
                      <a:r>
                        <a:rPr lang="fr-CA" sz="1100" dirty="0" smtClean="0"/>
                        <a:t>20,4</a:t>
                      </a:r>
                    </a:p>
                    <a:p>
                      <a:pPr algn="ctr">
                        <a:lnSpc>
                          <a:spcPct val="115000"/>
                        </a:lnSpc>
                        <a:spcAft>
                          <a:spcPts val="300"/>
                        </a:spcAft>
                      </a:pPr>
                      <a:r>
                        <a:rPr lang="fr-CA" sz="1100" dirty="0" smtClean="0"/>
                        <a:t>35,1</a:t>
                      </a:r>
                    </a:p>
                    <a:p>
                      <a:pPr algn="ctr">
                        <a:lnSpc>
                          <a:spcPct val="115000"/>
                        </a:lnSpc>
                        <a:spcAft>
                          <a:spcPts val="300"/>
                        </a:spcAft>
                      </a:pPr>
                      <a:r>
                        <a:rPr lang="fr-CA" sz="1100" dirty="0" smtClean="0"/>
                        <a:t>2,6</a:t>
                      </a:r>
                    </a:p>
                    <a:p>
                      <a:pPr algn="ctr">
                        <a:lnSpc>
                          <a:spcPct val="115000"/>
                        </a:lnSpc>
                        <a:spcAft>
                          <a:spcPts val="300"/>
                        </a:spcAft>
                      </a:pPr>
                      <a:r>
                        <a:rPr lang="fr-CA" sz="1100" dirty="0" smtClean="0"/>
                        <a:t>6,3</a:t>
                      </a:r>
                    </a:p>
                    <a:p>
                      <a:pPr algn="ctr">
                        <a:lnSpc>
                          <a:spcPct val="115000"/>
                        </a:lnSpc>
                        <a:spcAft>
                          <a:spcPts val="300"/>
                        </a:spcAft>
                      </a:pPr>
                      <a:r>
                        <a:rPr lang="fr-CA" sz="1100" dirty="0" smtClean="0"/>
                        <a:t>6,8</a:t>
                      </a:r>
                    </a:p>
                    <a:p>
                      <a:pPr algn="ctr">
                        <a:lnSpc>
                          <a:spcPct val="115000"/>
                        </a:lnSpc>
                        <a:spcAft>
                          <a:spcPts val="300"/>
                        </a:spcAft>
                      </a:pPr>
                      <a:r>
                        <a:rPr lang="fr-CA" sz="1100" dirty="0" smtClean="0"/>
                        <a:t>2,1</a:t>
                      </a:r>
                    </a:p>
                    <a:p>
                      <a:pPr algn="ctr">
                        <a:lnSpc>
                          <a:spcPct val="115000"/>
                        </a:lnSpc>
                        <a:spcAft>
                          <a:spcPts val="300"/>
                        </a:spcAft>
                      </a:pPr>
                      <a:r>
                        <a:rPr lang="fr-CA" sz="1100" dirty="0" smtClean="0"/>
                        <a:t>1,1</a:t>
                      </a:r>
                    </a:p>
                    <a:p>
                      <a:pPr algn="ctr">
                        <a:lnSpc>
                          <a:spcPct val="115000"/>
                        </a:lnSpc>
                        <a:spcAft>
                          <a:spcPts val="300"/>
                        </a:spcAft>
                      </a:pPr>
                      <a:r>
                        <a:rPr lang="fr-CA" sz="1100" dirty="0" smtClean="0"/>
                        <a:t>4,2</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r>
            </a:tbl>
          </a:graphicData>
        </a:graphic>
      </p:graphicFrame>
      <p:sp>
        <p:nvSpPr>
          <p:cNvPr id="6" name="ZoneTexte 5"/>
          <p:cNvSpPr txBox="1"/>
          <p:nvPr/>
        </p:nvSpPr>
        <p:spPr>
          <a:xfrm>
            <a:off x="323528" y="1628800"/>
            <a:ext cx="8148384" cy="338554"/>
          </a:xfrm>
          <a:prstGeom prst="rect">
            <a:avLst/>
          </a:prstGeom>
          <a:noFill/>
        </p:spPr>
        <p:txBody>
          <a:bodyPr wrap="none" rtlCol="0">
            <a:spAutoFit/>
          </a:bodyPr>
          <a:lstStyle/>
          <a:p>
            <a:r>
              <a:rPr lang="fr-FR" sz="1600" dirty="0" smtClean="0">
                <a:solidFill>
                  <a:schemeClr val="bg1"/>
                </a:solidFill>
                <a:latin typeface="Helvetica" pitchFamily="34" charset="0"/>
                <a:cs typeface="Helvetica" pitchFamily="34" charset="0"/>
              </a:rPr>
              <a:t>Sources d’approvisionnement des seringues/aiguilles neuves dans les six derniers mois</a:t>
            </a:r>
            <a:endParaRPr lang="fr-FR" sz="1600" dirty="0">
              <a:solidFill>
                <a:schemeClr val="bg1"/>
              </a:solidFill>
              <a:latin typeface="Helvetica" pitchFamily="34" charset="0"/>
              <a:cs typeface="Helvetica" pitchFamily="34" charset="0"/>
            </a:endParaRPr>
          </a:p>
        </p:txBody>
      </p:sp>
      <p:sp>
        <p:nvSpPr>
          <p:cNvPr id="7" name="ZoneTexte 6"/>
          <p:cNvSpPr txBox="1"/>
          <p:nvPr/>
        </p:nvSpPr>
        <p:spPr>
          <a:xfrm>
            <a:off x="323528" y="6103947"/>
            <a:ext cx="7128792" cy="600164"/>
          </a:xfrm>
          <a:prstGeom prst="rect">
            <a:avLst/>
          </a:prstGeom>
          <a:noFill/>
        </p:spPr>
        <p:txBody>
          <a:bodyPr wrap="square" rtlCol="0">
            <a:spAutoFit/>
          </a:bodyPr>
          <a:lstStyle/>
          <a:p>
            <a:r>
              <a:rPr lang="fr-CA" sz="1100" baseline="30000" dirty="0" smtClean="0">
                <a:solidFill>
                  <a:schemeClr val="tx1">
                    <a:lumMod val="65000"/>
                    <a:lumOff val="35000"/>
                  </a:schemeClr>
                </a:solidFill>
                <a:latin typeface="HelveticaNeueLT Std" pitchFamily="34" charset="0"/>
              </a:rPr>
              <a:t>1</a:t>
            </a:r>
            <a:r>
              <a:rPr lang="fr-CA" sz="1100" dirty="0" smtClean="0">
                <a:solidFill>
                  <a:schemeClr val="tx1">
                    <a:lumMod val="65000"/>
                    <a:lumOff val="35000"/>
                  </a:schemeClr>
                </a:solidFill>
                <a:latin typeface="HelveticaNeueLT Std" pitchFamily="34" charset="0"/>
              </a:rPr>
              <a:t> UDI recrutés à Montréal, ou en Montérégie, mais résidant à Montréal ou sur la rive-sud immédiate.</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2 </a:t>
            </a:r>
            <a:r>
              <a:rPr lang="fr-CA" sz="1100" dirty="0" smtClean="0">
                <a:solidFill>
                  <a:schemeClr val="tx1">
                    <a:lumMod val="65000"/>
                    <a:lumOff val="35000"/>
                  </a:schemeClr>
                </a:solidFill>
                <a:latin typeface="HelveticaNeueLT Std" pitchFamily="34" charset="0"/>
              </a:rPr>
              <a:t>UDI recrutés en Abitibi-</a:t>
            </a:r>
            <a:r>
              <a:rPr lang="fr-CA" sz="1100" dirty="0" err="1" smtClean="0">
                <a:solidFill>
                  <a:schemeClr val="tx1">
                    <a:lumMod val="65000"/>
                    <a:lumOff val="35000"/>
                  </a:schemeClr>
                </a:solidFill>
                <a:latin typeface="HelveticaNeueLT Std" pitchFamily="34" charset="0"/>
              </a:rPr>
              <a:t>Témiscamingue</a:t>
            </a:r>
            <a:r>
              <a:rPr lang="fr-CA" sz="1100" dirty="0" smtClean="0">
                <a:solidFill>
                  <a:schemeClr val="tx1">
                    <a:lumMod val="65000"/>
                    <a:lumOff val="35000"/>
                  </a:schemeClr>
                </a:solidFill>
                <a:latin typeface="HelveticaNeueLT Std" pitchFamily="34" charset="0"/>
              </a:rPr>
              <a:t>, en Montérégie (à l’exception de ceux disant résider à Montréal ou sur</a:t>
            </a:r>
          </a:p>
          <a:p>
            <a:r>
              <a:rPr lang="fr-CA" sz="1100" dirty="0" smtClean="0">
                <a:solidFill>
                  <a:schemeClr val="tx1">
                    <a:lumMod val="65000"/>
                    <a:lumOff val="35000"/>
                  </a:schemeClr>
                </a:solidFill>
                <a:latin typeface="HelveticaNeueLT Std" pitchFamily="34" charset="0"/>
              </a:rPr>
              <a:t> la rive-sud immédiate), au Saguenay – Lac Saint-Jean, en Estrie et en Mauricie et Centre-du-Québec.</a:t>
            </a:r>
            <a:endParaRPr lang="fr-FR" sz="1000" dirty="0">
              <a:solidFill>
                <a:schemeClr val="tx1">
                  <a:lumMod val="65000"/>
                  <a:lumOff val="35000"/>
                </a:schemeClr>
              </a:solidFill>
              <a:latin typeface="HelveticaNeueLT Std"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D5C0E7FC-147D-4FD5-9741-3E0DC5575BF7}" type="slidenum">
              <a:rPr lang="fr-CA" sz="1400" b="1">
                <a:latin typeface="HelveticaNeueLT Std Lt" pitchFamily="34" charset="0"/>
              </a:rPr>
              <a:pPr algn="r"/>
              <a:t>24</a:t>
            </a:fld>
            <a:endParaRPr lang="fr-CA" sz="1400" b="1" dirty="0">
              <a:latin typeface="HelveticaNeueLT Std Lt" pitchFamily="34" charset="0"/>
            </a:endParaRPr>
          </a:p>
        </p:txBody>
      </p:sp>
      <p:sp>
        <p:nvSpPr>
          <p:cNvPr id="17411" name="Rectangle 2"/>
          <p:cNvSpPr>
            <a:spLocks noGrp="1" noChangeArrowheads="1"/>
          </p:cNvSpPr>
          <p:nvPr>
            <p:ph type="title" idx="4294967295"/>
            <p:custDataLst>
              <p:tags r:id="rId2"/>
            </p:custDataLst>
          </p:nvPr>
        </p:nvSpPr>
        <p:spPr>
          <a:xfrm>
            <a:off x="251520" y="274638"/>
            <a:ext cx="7978080" cy="1143000"/>
          </a:xfrm>
        </p:spPr>
        <p:txBody>
          <a:bodyPr/>
          <a:lstStyle/>
          <a:p>
            <a:pPr eaLnBrk="1" hangingPunct="1"/>
            <a:r>
              <a:rPr lang="fr-FR" dirty="0" smtClean="0"/>
              <a:t>Impact sur les interventions</a:t>
            </a:r>
            <a:endParaRPr lang="fr-CA" dirty="0" smtClean="0"/>
          </a:p>
        </p:txBody>
      </p:sp>
      <p:sp>
        <p:nvSpPr>
          <p:cNvPr id="17412" name="Rectangle 3"/>
          <p:cNvSpPr>
            <a:spLocks noGrp="1" noChangeArrowheads="1"/>
          </p:cNvSpPr>
          <p:nvPr>
            <p:ph type="body" idx="4294967295"/>
            <p:custDataLst>
              <p:tags r:id="rId3"/>
            </p:custDataLst>
          </p:nvPr>
        </p:nvSpPr>
        <p:spPr>
          <a:xfrm>
            <a:off x="219103" y="1844675"/>
            <a:ext cx="8353425" cy="3816350"/>
          </a:xfrm>
        </p:spPr>
        <p:txBody>
          <a:bodyPr>
            <a:normAutofit/>
          </a:bodyPr>
          <a:lstStyle/>
          <a:p>
            <a:pPr marL="177800" indent="-177800" eaLnBrk="1" fontAlgn="base" hangingPunct="1">
              <a:lnSpc>
                <a:spcPct val="90000"/>
              </a:lnSpc>
            </a:pPr>
            <a:r>
              <a:rPr lang="fr-FR" dirty="0" smtClean="0"/>
              <a:t>Hausse d’injection de médicaments opioïdes</a:t>
            </a:r>
          </a:p>
          <a:p>
            <a:pPr lvl="1">
              <a:defRPr/>
            </a:pPr>
            <a:r>
              <a:rPr lang="fr-FR" sz="1900" dirty="0" smtClean="0"/>
              <a:t>Très inquiétante pour plusieurs raisons : </a:t>
            </a:r>
          </a:p>
          <a:p>
            <a:pPr lvl="2">
              <a:lnSpc>
                <a:spcPct val="90000"/>
              </a:lnSpc>
              <a:defRPr/>
            </a:pPr>
            <a:r>
              <a:rPr lang="fr-FR" sz="1900" dirty="0" smtClean="0"/>
              <a:t>Risque de dépendance très important</a:t>
            </a:r>
          </a:p>
          <a:p>
            <a:pPr lvl="2">
              <a:lnSpc>
                <a:spcPct val="90000"/>
              </a:lnSpc>
              <a:defRPr/>
            </a:pPr>
            <a:r>
              <a:rPr lang="fr-FR" sz="1900" dirty="0" smtClean="0"/>
              <a:t>Consommation d’une dose peut nécessiter jusqu’à 3 ou</a:t>
            </a:r>
            <a:br>
              <a:rPr lang="fr-FR" sz="1900" dirty="0" smtClean="0"/>
            </a:br>
            <a:r>
              <a:rPr lang="fr-FR" sz="1900" dirty="0" smtClean="0"/>
              <a:t>4 injections, ce qui augmente le nombre de manipulations et donc le risque d’infection par le VIH et le VHC</a:t>
            </a:r>
          </a:p>
          <a:p>
            <a:pPr lvl="2">
              <a:lnSpc>
                <a:spcPct val="90000"/>
              </a:lnSpc>
              <a:defRPr/>
            </a:pPr>
            <a:r>
              <a:rPr lang="fr-FR" sz="1900" dirty="0" smtClean="0"/>
              <a:t>Plus fréquente chez les jeunes de 24 ans et moins du réseau </a:t>
            </a:r>
            <a:r>
              <a:rPr lang="fr-FR" sz="1900" dirty="0" err="1" smtClean="0"/>
              <a:t>SurvUDI</a:t>
            </a:r>
            <a:r>
              <a:rPr lang="fr-FR" sz="1900" dirty="0" smtClean="0"/>
              <a:t>   </a:t>
            </a:r>
          </a:p>
          <a:p>
            <a:pPr marL="542925" lvl="2" indent="-541338" algn="just" eaLnBrk="1" hangingPunct="1">
              <a:lnSpc>
                <a:spcPct val="90000"/>
              </a:lnSpc>
              <a:spcBef>
                <a:spcPts val="600"/>
              </a:spcBef>
              <a:spcAft>
                <a:spcPts val="600"/>
              </a:spcAft>
              <a:buNone/>
            </a:pPr>
            <a:r>
              <a:rPr lang="fr-FR" sz="1900" dirty="0" smtClean="0">
                <a:sym typeface="Symbol"/>
              </a:rPr>
              <a:t> 	</a:t>
            </a:r>
            <a:r>
              <a:rPr lang="fr-FR" sz="1900" dirty="0" smtClean="0"/>
              <a:t>Revoir le matériel distribué et les messages de prévention (</a:t>
            </a:r>
            <a:r>
              <a:rPr lang="en-US" sz="1900" dirty="0" smtClean="0"/>
              <a:t>promotion de la dilution et de la filtration </a:t>
            </a:r>
            <a:r>
              <a:rPr lang="en-US" sz="1900" dirty="0" err="1" smtClean="0"/>
              <a:t>adéquates</a:t>
            </a:r>
            <a:r>
              <a:rPr lang="en-US" sz="1900" dirty="0" smtClean="0"/>
              <a:t> de la substance)</a:t>
            </a:r>
            <a:endParaRPr lang="fr-FR" sz="19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Impact sur les interventions (2)</a:t>
            </a:r>
            <a:endParaRPr lang="fr-FR" dirty="0"/>
          </a:p>
        </p:txBody>
      </p:sp>
      <p:sp>
        <p:nvSpPr>
          <p:cNvPr id="4" name="Espace réservé du contenu 3"/>
          <p:cNvSpPr>
            <a:spLocks noGrp="1"/>
          </p:cNvSpPr>
          <p:nvPr>
            <p:ph idx="1"/>
          </p:nvPr>
        </p:nvSpPr>
        <p:spPr>
          <a:xfrm>
            <a:off x="357158" y="1785926"/>
            <a:ext cx="8229600" cy="4372538"/>
          </a:xfrm>
        </p:spPr>
        <p:txBody>
          <a:bodyPr>
            <a:normAutofit/>
          </a:bodyPr>
          <a:lstStyle/>
          <a:p>
            <a:pPr marL="177800" indent="-177800" fontAlgn="base">
              <a:lnSpc>
                <a:spcPct val="90000"/>
              </a:lnSpc>
            </a:pPr>
            <a:r>
              <a:rPr lang="fr-FR" sz="2800" dirty="0" smtClean="0"/>
              <a:t>Trop grande utilisation de matériel non stérile</a:t>
            </a:r>
          </a:p>
          <a:p>
            <a:pPr lvl="1">
              <a:lnSpc>
                <a:spcPct val="90000"/>
              </a:lnSpc>
              <a:defRPr/>
            </a:pPr>
            <a:r>
              <a:rPr lang="fr-FR" sz="1900" dirty="0" smtClean="0"/>
              <a:t>Le taux d’incidence du VIH demeure élevé et le taux d’incidence du VHC très élevé, bien que l'injection avec des seringues déjà utilisées par quelqu’un d’autre soit en constante diminution et à son plus bas en 2014</a:t>
            </a:r>
          </a:p>
          <a:p>
            <a:pPr lvl="1">
              <a:lnSpc>
                <a:spcPct val="90000"/>
              </a:lnSpc>
              <a:defRPr/>
            </a:pPr>
            <a:r>
              <a:rPr lang="fr-FR" sz="1900" dirty="0" smtClean="0"/>
              <a:t>L’utilisation d’au moins un item de matériel (autre qu’une seringue) déjà utilisé par quelqu’un d’autre est plus élevée que pour les seringues, soit autour de 25 % </a:t>
            </a:r>
          </a:p>
          <a:p>
            <a:pPr marL="542925" lvl="2" indent="-541338" algn="just">
              <a:lnSpc>
                <a:spcPct val="90000"/>
              </a:lnSpc>
              <a:spcBef>
                <a:spcPts val="600"/>
              </a:spcBef>
              <a:spcAft>
                <a:spcPts val="600"/>
              </a:spcAft>
              <a:buNone/>
            </a:pPr>
            <a:r>
              <a:rPr lang="fr-FR" sz="1900" dirty="0" smtClean="0">
                <a:sym typeface="Symbol"/>
              </a:rPr>
              <a:t> 	D</a:t>
            </a:r>
            <a:r>
              <a:rPr lang="en-US" sz="1900" dirty="0" err="1" smtClean="0">
                <a:sym typeface="Symbol"/>
              </a:rPr>
              <a:t>iversifier</a:t>
            </a:r>
            <a:r>
              <a:rPr lang="en-US" sz="1900" dirty="0" smtClean="0">
                <a:sym typeface="Symbol"/>
              </a:rPr>
              <a:t> les </a:t>
            </a:r>
            <a:r>
              <a:rPr lang="en-US" sz="1900" dirty="0" err="1" smtClean="0">
                <a:sym typeface="Symbol"/>
              </a:rPr>
              <a:t>stratégies</a:t>
            </a:r>
            <a:r>
              <a:rPr lang="en-US" sz="1900" dirty="0" smtClean="0">
                <a:sym typeface="Symbol"/>
              </a:rPr>
              <a:t> de distribution du </a:t>
            </a:r>
            <a:r>
              <a:rPr lang="en-US" sz="1900" dirty="0" err="1" smtClean="0">
                <a:sym typeface="Symbol"/>
              </a:rPr>
              <a:t>matériel</a:t>
            </a:r>
            <a:r>
              <a:rPr lang="en-US" sz="1900" dirty="0" smtClean="0">
                <a:sym typeface="Symbol"/>
              </a:rPr>
              <a:t> et </a:t>
            </a:r>
            <a:r>
              <a:rPr lang="en-US" sz="1900" dirty="0" err="1" smtClean="0">
                <a:sym typeface="Symbol"/>
              </a:rPr>
              <a:t>renforcer</a:t>
            </a:r>
            <a:r>
              <a:rPr lang="en-US" sz="1900" dirty="0" smtClean="0">
                <a:sym typeface="Symbol"/>
              </a:rPr>
              <a:t> les messages de </a:t>
            </a:r>
            <a:r>
              <a:rPr lang="en-US" sz="1900" dirty="0" err="1" smtClean="0">
                <a:sym typeface="Symbol"/>
              </a:rPr>
              <a:t>prévention</a:t>
            </a:r>
            <a:r>
              <a:rPr lang="en-US" sz="1900" dirty="0" smtClean="0">
                <a:sym typeface="Symbol"/>
              </a:rPr>
              <a:t>, </a:t>
            </a:r>
            <a:r>
              <a:rPr lang="en-US" sz="1900" dirty="0" err="1" smtClean="0">
                <a:sym typeface="Symbol"/>
              </a:rPr>
              <a:t>incluant</a:t>
            </a:r>
            <a:r>
              <a:rPr lang="en-US" sz="1900" dirty="0" smtClean="0">
                <a:sym typeface="Symbol"/>
              </a:rPr>
              <a:t> le </a:t>
            </a:r>
            <a:r>
              <a:rPr lang="en-US" sz="1900" dirty="0" err="1" smtClean="0">
                <a:sym typeface="Symbol"/>
              </a:rPr>
              <a:t>counselling</a:t>
            </a:r>
            <a:r>
              <a:rPr lang="en-US" sz="1900" dirty="0" smtClean="0">
                <a:sym typeface="Symbol"/>
              </a:rPr>
              <a:t> à propos </a:t>
            </a:r>
            <a:r>
              <a:rPr lang="fr-FR" sz="1900" dirty="0" smtClean="0">
                <a:sym typeface="Symbol"/>
              </a:rPr>
              <a:t>de l'utilisation de seringues utilisées par d'autres, </a:t>
            </a:r>
            <a:r>
              <a:rPr lang="en-US" sz="1900" dirty="0" smtClean="0">
                <a:sym typeface="Symbol"/>
              </a:rPr>
              <a:t> du </a:t>
            </a:r>
            <a:r>
              <a:rPr lang="en-US" sz="1900" dirty="0" err="1" smtClean="0">
                <a:sym typeface="Symbol"/>
              </a:rPr>
              <a:t>matériel</a:t>
            </a:r>
            <a:r>
              <a:rPr lang="en-US" sz="1900" dirty="0" smtClean="0">
                <a:sym typeface="Symbol"/>
              </a:rPr>
              <a:t> </a:t>
            </a:r>
            <a:r>
              <a:rPr lang="en-US" sz="1900" dirty="0" err="1" smtClean="0">
                <a:sym typeface="Symbol"/>
              </a:rPr>
              <a:t>autre</a:t>
            </a:r>
            <a:r>
              <a:rPr lang="en-US" sz="1900" dirty="0" smtClean="0">
                <a:sym typeface="Symbol"/>
              </a:rPr>
              <a:t> </a:t>
            </a:r>
            <a:r>
              <a:rPr lang="en-US" sz="1900" dirty="0" err="1" smtClean="0">
                <a:sym typeface="Symbol"/>
              </a:rPr>
              <a:t>que</a:t>
            </a:r>
            <a:r>
              <a:rPr lang="en-US" sz="1900" dirty="0" smtClean="0">
                <a:sym typeface="Symbol"/>
              </a:rPr>
              <a:t> les </a:t>
            </a:r>
            <a:r>
              <a:rPr lang="en-US" sz="1900" dirty="0" err="1" smtClean="0">
                <a:sym typeface="Symbol"/>
              </a:rPr>
              <a:t>seringues</a:t>
            </a:r>
            <a:r>
              <a:rPr lang="fr-CA" sz="1900" dirty="0" smtClean="0">
                <a:sym typeface="Symbol"/>
              </a:rPr>
              <a:t> ainsi que les restes de drogues</a:t>
            </a:r>
          </a:p>
          <a:p>
            <a:pPr marL="177800" indent="-177800" eaLnBrk="1" hangingPunct="1">
              <a:lnSpc>
                <a:spcPct val="90000"/>
              </a:lnSpc>
              <a:spcBef>
                <a:spcPct val="40000"/>
              </a:spcBef>
              <a:spcAft>
                <a:spcPct val="0"/>
              </a:spcAft>
            </a:pPr>
            <a:endParaRPr lang="fr-FR" dirty="0">
              <a:solidFill>
                <a:schemeClr val="bg1"/>
              </a:solidFill>
            </a:endParaRPr>
          </a:p>
        </p:txBody>
      </p:sp>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25</a:t>
            </a:fld>
            <a:endParaRPr lang="fr-CA" sz="1400" b="1" dirty="0">
              <a:solidFill>
                <a:schemeClr val="tx1"/>
              </a:solidFill>
              <a:latin typeface="HelveticaNeueLT Std Lt"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sur les interventions (3)</a:t>
            </a:r>
            <a:endParaRPr lang="fr-FR" dirty="0"/>
          </a:p>
        </p:txBody>
      </p:sp>
      <p:sp>
        <p:nvSpPr>
          <p:cNvPr id="3" name="Espace réservé du contenu 2"/>
          <p:cNvSpPr>
            <a:spLocks noGrp="1"/>
          </p:cNvSpPr>
          <p:nvPr>
            <p:ph idx="1"/>
          </p:nvPr>
        </p:nvSpPr>
        <p:spPr>
          <a:xfrm>
            <a:off x="467544" y="1772816"/>
            <a:ext cx="8229600" cy="3701008"/>
          </a:xfrm>
        </p:spPr>
        <p:txBody>
          <a:bodyPr/>
          <a:lstStyle/>
          <a:p>
            <a:pPr fontAlgn="base">
              <a:lnSpc>
                <a:spcPct val="90000"/>
              </a:lnSpc>
            </a:pPr>
            <a:r>
              <a:rPr lang="fr-FR" sz="2800" dirty="0" smtClean="0"/>
              <a:t>Prévalence élevée de comportements sexuels à risque </a:t>
            </a:r>
          </a:p>
          <a:p>
            <a:pPr lvl="1">
              <a:lnSpc>
                <a:spcPct val="90000"/>
              </a:lnSpc>
              <a:defRPr/>
            </a:pPr>
            <a:r>
              <a:rPr lang="fr-FR" sz="1900" dirty="0" smtClean="0"/>
              <a:t>Utilisation irrégulière du condom, activités sexuelles en contexte de prostitution, relations anales non protégées</a:t>
            </a:r>
          </a:p>
          <a:p>
            <a:pPr marL="542925" lvl="2" indent="-541338" algn="just">
              <a:lnSpc>
                <a:spcPct val="90000"/>
              </a:lnSpc>
              <a:spcBef>
                <a:spcPts val="600"/>
              </a:spcBef>
              <a:spcAft>
                <a:spcPts val="600"/>
              </a:spcAft>
              <a:buNone/>
            </a:pPr>
            <a:r>
              <a:rPr lang="fr-FR" sz="2200" dirty="0" smtClean="0">
                <a:sym typeface="Symbol"/>
              </a:rPr>
              <a:t> 	</a:t>
            </a:r>
            <a:r>
              <a:rPr lang="fr-FR" sz="1900" dirty="0" smtClean="0">
                <a:sym typeface="Symbol"/>
              </a:rPr>
              <a:t>Les risques sexuels doivent être pris en compte lors des interventions avec les hommes et les femmes (incluant les multiples partenaires, les partenaires clients et les relations anales).</a:t>
            </a:r>
            <a:r>
              <a:rPr lang="fr-CA" sz="1900" dirty="0" smtClean="0">
                <a:sym typeface="Symbol"/>
              </a:rPr>
              <a:t> </a:t>
            </a:r>
          </a:p>
          <a:p>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26</a:t>
            </a:fld>
            <a:endParaRPr lang="fr-CA" sz="1400" b="1" dirty="0">
              <a:solidFill>
                <a:schemeClr val="tx1"/>
              </a:solidFill>
              <a:latin typeface="HelveticaNeueLT Std Lt"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sur les interventions (4)</a:t>
            </a:r>
            <a:endParaRPr lang="fr-FR" dirty="0"/>
          </a:p>
        </p:txBody>
      </p:sp>
      <p:sp>
        <p:nvSpPr>
          <p:cNvPr id="3" name="Espace réservé du contenu 2"/>
          <p:cNvSpPr>
            <a:spLocks noGrp="1"/>
          </p:cNvSpPr>
          <p:nvPr>
            <p:ph idx="1"/>
          </p:nvPr>
        </p:nvSpPr>
        <p:spPr>
          <a:xfrm>
            <a:off x="467544" y="1700808"/>
            <a:ext cx="8229600" cy="4680519"/>
          </a:xfrm>
        </p:spPr>
        <p:txBody>
          <a:bodyPr>
            <a:normAutofit lnSpcReduction="10000"/>
          </a:bodyPr>
          <a:lstStyle/>
          <a:p>
            <a:pPr fontAlgn="base">
              <a:lnSpc>
                <a:spcPct val="90000"/>
              </a:lnSpc>
            </a:pPr>
            <a:r>
              <a:rPr lang="fr-FR" sz="2800" dirty="0" smtClean="0"/>
              <a:t>Dépistage trop peu fréquent du VIH et du VHC</a:t>
            </a:r>
          </a:p>
          <a:p>
            <a:pPr marL="542925" lvl="2" indent="-541338" algn="just">
              <a:spcBef>
                <a:spcPts val="600"/>
              </a:spcBef>
              <a:spcAft>
                <a:spcPts val="1800"/>
              </a:spcAft>
              <a:buNone/>
            </a:pPr>
            <a:r>
              <a:rPr lang="fr-FR" sz="1900" dirty="0" smtClean="0">
                <a:sym typeface="Symbol"/>
              </a:rPr>
              <a:t> 	Faire la promotion du dépistage régulier</a:t>
            </a:r>
          </a:p>
          <a:p>
            <a:pPr marL="0" lvl="1" indent="0" fontAlgn="base">
              <a:buClr>
                <a:schemeClr val="accent5">
                  <a:lumMod val="75000"/>
                </a:schemeClr>
              </a:buClr>
              <a:buNone/>
            </a:pPr>
            <a:r>
              <a:rPr lang="fr-FR" sz="2800" dirty="0" smtClean="0">
                <a:solidFill>
                  <a:schemeClr val="accent5">
                    <a:lumMod val="75000"/>
                  </a:schemeClr>
                </a:solidFill>
              </a:rPr>
              <a:t>Suivi médical et traitement à améliorer pour le VHC</a:t>
            </a:r>
          </a:p>
          <a:p>
            <a:pPr marL="542925" lvl="2" indent="-541338" algn="just">
              <a:spcBef>
                <a:spcPts val="600"/>
              </a:spcBef>
              <a:spcAft>
                <a:spcPts val="600"/>
              </a:spcAft>
              <a:buNone/>
            </a:pPr>
            <a:r>
              <a:rPr lang="fr-FR" sz="1900" dirty="0" smtClean="0">
                <a:sym typeface="Symbol"/>
              </a:rPr>
              <a:t> 	Faire la promotion du suivi et du traitement</a:t>
            </a:r>
          </a:p>
          <a:p>
            <a:pPr marL="542925" lvl="2" indent="-541338" algn="just">
              <a:spcBef>
                <a:spcPts val="600"/>
              </a:spcBef>
              <a:spcAft>
                <a:spcPts val="600"/>
              </a:spcAft>
              <a:buNone/>
            </a:pPr>
            <a:r>
              <a:rPr lang="fr-FR" sz="1900" dirty="0" smtClean="0">
                <a:sym typeface="Symbol"/>
              </a:rPr>
              <a:t> 	</a:t>
            </a:r>
            <a:r>
              <a:rPr lang="fr-CA" sz="1900" dirty="0" smtClean="0">
                <a:sym typeface="Symbol"/>
              </a:rPr>
              <a:t>Des approches et stratégies adaptées, intégrées et innovantes sont plus que jamais nécessaires : </a:t>
            </a:r>
          </a:p>
          <a:p>
            <a:pPr lvl="3">
              <a:lnSpc>
                <a:spcPct val="90000"/>
              </a:lnSpc>
              <a:defRPr/>
            </a:pPr>
            <a:r>
              <a:rPr lang="fr-CA" sz="1900" dirty="0" smtClean="0"/>
              <a:t>Travail de proximité; </a:t>
            </a:r>
          </a:p>
          <a:p>
            <a:pPr lvl="3">
              <a:lnSpc>
                <a:spcPct val="90000"/>
              </a:lnSpc>
              <a:defRPr/>
            </a:pPr>
            <a:r>
              <a:rPr lang="fr-CA" sz="1900" dirty="0" smtClean="0"/>
              <a:t>Collaboration des différents intervenants; </a:t>
            </a:r>
          </a:p>
          <a:p>
            <a:pPr lvl="3">
              <a:lnSpc>
                <a:spcPct val="90000"/>
              </a:lnSpc>
              <a:defRPr/>
            </a:pPr>
            <a:r>
              <a:rPr lang="fr-CA" sz="1900" dirty="0" smtClean="0"/>
              <a:t>Prise en charge intégrée des divers problèmes de santé (toxicomanie, santé mentale/itinérance, infections, </a:t>
            </a:r>
            <a:r>
              <a:rPr lang="fr-CA" sz="1900" dirty="0" err="1" smtClean="0"/>
              <a:t>etc</a:t>
            </a:r>
            <a:r>
              <a:rPr lang="fr-CA" sz="1900" dirty="0" smtClean="0"/>
              <a:t>).</a:t>
            </a:r>
            <a:endParaRPr lang="fr-FR" sz="1900" dirty="0" smtClean="0"/>
          </a:p>
          <a:p>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27</a:t>
            </a:fld>
            <a:endParaRPr lang="fr-CA" sz="1400" b="1" dirty="0">
              <a:solidFill>
                <a:schemeClr val="tx1"/>
              </a:solidFill>
              <a:latin typeface="HelveticaNeueLT Std Lt"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defRPr/>
            </a:pPr>
            <a:fld id="{1DDCFFD3-2B45-43A3-8C6A-301B781869B6}" type="slidenum">
              <a:rPr lang="fr-CA" sz="1400" b="1">
                <a:latin typeface="HelveticaNeueLT Std Lt" pitchFamily="34" charset="0"/>
              </a:rPr>
              <a:pPr algn="r">
                <a:defRPr/>
              </a:pPr>
              <a:t>28</a:t>
            </a:fld>
            <a:endParaRPr lang="fr-CA" sz="1400" b="1" dirty="0">
              <a:latin typeface="HelveticaNeueLT Std Lt" pitchFamily="34" charset="0"/>
            </a:endParaRPr>
          </a:p>
        </p:txBody>
      </p:sp>
      <p:sp>
        <p:nvSpPr>
          <p:cNvPr id="18435" name="Rectangle 2"/>
          <p:cNvSpPr>
            <a:spLocks noGrp="1" noChangeArrowheads="1"/>
          </p:cNvSpPr>
          <p:nvPr>
            <p:ph type="title" idx="4294967295"/>
            <p:custDataLst>
              <p:tags r:id="rId2"/>
            </p:custDataLst>
          </p:nvPr>
        </p:nvSpPr>
        <p:spPr>
          <a:xfrm>
            <a:off x="323528" y="357166"/>
            <a:ext cx="8034686" cy="1143000"/>
          </a:xfrm>
        </p:spPr>
        <p:txBody>
          <a:bodyPr/>
          <a:lstStyle/>
          <a:p>
            <a:pPr eaLnBrk="1" hangingPunct="1"/>
            <a:r>
              <a:rPr lang="fr-CA" dirty="0" smtClean="0"/>
              <a:t>Remerciements</a:t>
            </a:r>
          </a:p>
        </p:txBody>
      </p:sp>
      <p:sp>
        <p:nvSpPr>
          <p:cNvPr id="18436" name="Rectangle 3"/>
          <p:cNvSpPr>
            <a:spLocks noGrp="1" noChangeArrowheads="1"/>
          </p:cNvSpPr>
          <p:nvPr>
            <p:ph type="body" idx="4294967295"/>
            <p:custDataLst>
              <p:tags r:id="rId3"/>
            </p:custDataLst>
          </p:nvPr>
        </p:nvSpPr>
        <p:spPr>
          <a:xfrm>
            <a:off x="0" y="1125538"/>
            <a:ext cx="8135938" cy="4032250"/>
          </a:xfrm>
          <a:noFill/>
        </p:spPr>
        <p:txBody>
          <a:bodyPr/>
          <a:lstStyle/>
          <a:p>
            <a:pPr marL="742950" lvl="1" indent="-285750" eaLnBrk="1" hangingPunct="1">
              <a:buFontTx/>
              <a:buNone/>
            </a:pPr>
            <a:endParaRPr lang="fr-CA" dirty="0" smtClean="0">
              <a:solidFill>
                <a:schemeClr val="bg1"/>
              </a:solidFill>
            </a:endParaRPr>
          </a:p>
          <a:p>
            <a:pPr marL="742950" lvl="1" indent="-285750" eaLnBrk="1" hangingPunct="1">
              <a:buNone/>
            </a:pPr>
            <a:r>
              <a:rPr lang="fr-CA" dirty="0" smtClean="0"/>
              <a:t>Les participants à l’étude</a:t>
            </a:r>
          </a:p>
          <a:p>
            <a:pPr marL="742950" lvl="1" indent="-285750" eaLnBrk="1" hangingPunct="1">
              <a:buNone/>
            </a:pPr>
            <a:r>
              <a:rPr lang="fr-CA" dirty="0" smtClean="0"/>
              <a:t>Le personnel des centres de recrutement</a:t>
            </a:r>
          </a:p>
          <a:p>
            <a:pPr marL="742950" lvl="1" indent="-285750" eaLnBrk="1" hangingPunct="1">
              <a:buNone/>
            </a:pPr>
            <a:r>
              <a:rPr lang="fr-CA" dirty="0" smtClean="0"/>
              <a:t>Lise Leblanc du LSPQ</a:t>
            </a:r>
          </a:p>
          <a:p>
            <a:pPr marL="742950" lvl="1" indent="-285750" eaLnBrk="1" hangingPunct="1">
              <a:buNone/>
            </a:pPr>
            <a:r>
              <a:rPr lang="fr-CA" dirty="0" smtClean="0"/>
              <a:t>Isabelle </a:t>
            </a:r>
            <a:r>
              <a:rPr lang="fr-CA" dirty="0" err="1" smtClean="0"/>
              <a:t>Petillot</a:t>
            </a:r>
            <a:endParaRPr lang="fr-CA" dirty="0" smtClean="0"/>
          </a:p>
          <a:p>
            <a:pPr marL="742950" lvl="1" indent="-285750" eaLnBrk="1" hangingPunct="1">
              <a:buNone/>
            </a:pPr>
            <a:r>
              <a:rPr lang="fr-CA" dirty="0" smtClean="0"/>
              <a:t>Rapports disponibles :</a:t>
            </a:r>
            <a:r>
              <a:rPr lang="fr-CA" i="1" dirty="0" smtClean="0"/>
              <a:t> </a:t>
            </a:r>
            <a:r>
              <a:rPr lang="fr-CA" i="1" dirty="0" smtClean="0">
                <a:hlinkClick r:id="rId9"/>
              </a:rPr>
              <a:t>http://www.inspq.qc.ca</a:t>
            </a:r>
            <a:endParaRPr lang="fr-CA" dirty="0" smtClean="0"/>
          </a:p>
          <a:p>
            <a:pPr marL="742950" lvl="1" indent="-285750" eaLnBrk="1" hangingPunct="1">
              <a:buFont typeface="Symbol" pitchFamily="18" charset="2"/>
              <a:buNone/>
            </a:pPr>
            <a:endParaRPr lang="fr-FR" dirty="0" smtClean="0">
              <a:solidFill>
                <a:schemeClr val="bg1"/>
              </a:solidFill>
            </a:endParaRPr>
          </a:p>
        </p:txBody>
      </p:sp>
      <p:pic>
        <p:nvPicPr>
          <p:cNvPr id="18437" name="Picture 4" descr="sig-fra"/>
          <p:cNvPicPr>
            <a:picLocks noChangeAspect="1" noChangeArrowheads="1"/>
          </p:cNvPicPr>
          <p:nvPr>
            <p:custDataLst>
              <p:tags r:id="rId4"/>
            </p:custDataLst>
          </p:nvPr>
        </p:nvPicPr>
        <p:blipFill>
          <a:blip r:embed="rId10" cstate="print"/>
          <a:srcRect r="24490"/>
          <a:stretch>
            <a:fillRect/>
          </a:stretch>
        </p:blipFill>
        <p:spPr bwMode="auto">
          <a:xfrm>
            <a:off x="928662" y="5715016"/>
            <a:ext cx="2643206" cy="285752"/>
          </a:xfrm>
          <a:prstGeom prst="rect">
            <a:avLst/>
          </a:prstGeom>
          <a:noFill/>
          <a:ln w="9525">
            <a:noFill/>
            <a:miter lim="800000"/>
            <a:headEnd/>
            <a:tailEnd/>
          </a:ln>
        </p:spPr>
      </p:pic>
      <p:pic>
        <p:nvPicPr>
          <p:cNvPr id="18438" name="Picture 5" descr="MSSSwsig"/>
          <p:cNvPicPr>
            <a:picLocks noChangeAspect="1" noChangeArrowheads="1"/>
          </p:cNvPicPr>
          <p:nvPr>
            <p:custDataLst>
              <p:tags r:id="rId5"/>
            </p:custDataLst>
          </p:nvPr>
        </p:nvPicPr>
        <p:blipFill>
          <a:blip r:embed="rId11" cstate="print"/>
          <a:srcRect/>
          <a:stretch>
            <a:fillRect/>
          </a:stretch>
        </p:blipFill>
        <p:spPr bwMode="auto">
          <a:xfrm>
            <a:off x="3923928" y="5445224"/>
            <a:ext cx="1872208" cy="887601"/>
          </a:xfrm>
          <a:prstGeom prst="rect">
            <a:avLst/>
          </a:prstGeom>
          <a:noFill/>
          <a:ln w="9525">
            <a:noFill/>
            <a:miter lim="800000"/>
            <a:headEnd/>
            <a:tailEnd/>
          </a:ln>
        </p:spPr>
      </p:pic>
      <p:sp>
        <p:nvSpPr>
          <p:cNvPr id="18439" name="Rectangle 8"/>
          <p:cNvSpPr>
            <a:spLocks noChangeArrowheads="1"/>
          </p:cNvSpPr>
          <p:nvPr>
            <p:custDataLst>
              <p:tags r:id="rId6"/>
            </p:custDataLst>
          </p:nvPr>
        </p:nvSpPr>
        <p:spPr bwMode="auto">
          <a:xfrm>
            <a:off x="107950" y="4987365"/>
            <a:ext cx="3036409" cy="584775"/>
          </a:xfrm>
          <a:prstGeom prst="rect">
            <a:avLst/>
          </a:prstGeom>
          <a:noFill/>
          <a:ln w="9525">
            <a:noFill/>
            <a:miter lim="800000"/>
            <a:headEnd/>
            <a:tailEnd/>
          </a:ln>
        </p:spPr>
        <p:txBody>
          <a:bodyPr wrap="none">
            <a:spAutoFit/>
          </a:bodyPr>
          <a:lstStyle/>
          <a:p>
            <a:pPr lvl="1">
              <a:spcAft>
                <a:spcPct val="30000"/>
              </a:spcAft>
              <a:buClr>
                <a:srgbClr val="B3E9EF"/>
              </a:buClr>
            </a:pPr>
            <a:r>
              <a:rPr lang="fr-CA" sz="3200" dirty="0">
                <a:solidFill>
                  <a:schemeClr val="tx1">
                    <a:lumMod val="65000"/>
                    <a:lumOff val="35000"/>
                  </a:schemeClr>
                </a:solidFill>
              </a:rPr>
              <a:t>Financé </a:t>
            </a:r>
            <a:r>
              <a:rPr lang="fr-CA" sz="3200" dirty="0" smtClean="0">
                <a:solidFill>
                  <a:schemeClr val="tx1">
                    <a:lumMod val="65000"/>
                    <a:lumOff val="35000"/>
                  </a:schemeClr>
                </a:solidFill>
              </a:rPr>
              <a:t>par :</a:t>
            </a:r>
            <a:endParaRPr lang="fr-CA" sz="3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defRPr/>
            </a:pPr>
            <a:fld id="{7B5737F5-D9C0-4C91-AD52-B471F8849597}" type="slidenum">
              <a:rPr lang="fr-CA" sz="1400" b="1">
                <a:latin typeface="HelveticaNeueLT Std Lt" pitchFamily="34" charset="0"/>
              </a:rPr>
              <a:pPr algn="r">
                <a:defRPr/>
              </a:pPr>
              <a:t>29</a:t>
            </a:fld>
            <a:endParaRPr lang="fr-CA" sz="1400" b="1" dirty="0">
              <a:latin typeface="HelveticaNeueLT Std Lt" pitchFamily="34" charset="0"/>
            </a:endParaRPr>
          </a:p>
        </p:txBody>
      </p:sp>
      <p:sp>
        <p:nvSpPr>
          <p:cNvPr id="19459" name="Rectangle 2"/>
          <p:cNvSpPr>
            <a:spLocks noGrp="1" noChangeArrowheads="1"/>
          </p:cNvSpPr>
          <p:nvPr>
            <p:ph type="title" idx="4294967295"/>
            <p:custDataLst>
              <p:tags r:id="rId2"/>
            </p:custDataLst>
          </p:nvPr>
        </p:nvSpPr>
        <p:spPr>
          <a:xfrm>
            <a:off x="467544" y="414338"/>
            <a:ext cx="7762056" cy="1143000"/>
          </a:xfrm>
        </p:spPr>
        <p:txBody>
          <a:bodyPr/>
          <a:lstStyle/>
          <a:p>
            <a:pPr eaLnBrk="1" hangingPunct="1"/>
            <a:r>
              <a:rPr lang="fr-CA" sz="3200" dirty="0" smtClean="0"/>
              <a:t>L’équipe </a:t>
            </a:r>
            <a:r>
              <a:rPr lang="fr-CA" sz="3200" dirty="0" err="1" smtClean="0"/>
              <a:t>SurvUDI</a:t>
            </a:r>
            <a:endParaRPr lang="fr-CA" sz="3200" dirty="0" smtClean="0"/>
          </a:p>
        </p:txBody>
      </p:sp>
      <p:sp>
        <p:nvSpPr>
          <p:cNvPr id="19460" name="Rectangle 3"/>
          <p:cNvSpPr>
            <a:spLocks noGrp="1" noChangeArrowheads="1"/>
          </p:cNvSpPr>
          <p:nvPr>
            <p:ph type="body" idx="4294967295"/>
            <p:custDataLst>
              <p:tags r:id="rId3"/>
            </p:custDataLst>
          </p:nvPr>
        </p:nvSpPr>
        <p:spPr>
          <a:xfrm>
            <a:off x="683568" y="1714488"/>
            <a:ext cx="8065144" cy="5026880"/>
          </a:xfrm>
        </p:spPr>
        <p:txBody>
          <a:bodyPr>
            <a:noAutofit/>
          </a:bodyPr>
          <a:lstStyle/>
          <a:p>
            <a:pPr marL="176213" indent="-176213" eaLnBrk="1" hangingPunct="1">
              <a:lnSpc>
                <a:spcPct val="90000"/>
              </a:lnSpc>
              <a:spcAft>
                <a:spcPts val="600"/>
              </a:spcAft>
            </a:pPr>
            <a:r>
              <a:rPr lang="fr-CA" sz="1400" b="1" dirty="0" smtClean="0">
                <a:solidFill>
                  <a:schemeClr val="tx1">
                    <a:lumMod val="65000"/>
                    <a:lumOff val="35000"/>
                  </a:schemeClr>
                </a:solidFill>
              </a:rPr>
              <a:t>Responsables provinciaux : </a:t>
            </a:r>
          </a:p>
          <a:p>
            <a:pPr marL="361950" lvl="1" indent="0" eaLnBrk="1" hangingPunct="1">
              <a:lnSpc>
                <a:spcPct val="90000"/>
              </a:lnSpc>
              <a:spcAft>
                <a:spcPts val="600"/>
              </a:spcAft>
              <a:buFont typeface="Symbol" pitchFamily="18" charset="2"/>
              <a:buNone/>
            </a:pPr>
            <a:r>
              <a:rPr lang="fr-CA" sz="1400" dirty="0" smtClean="0"/>
              <a:t>Michel </a:t>
            </a:r>
            <a:r>
              <a:rPr lang="fr-CA" sz="1400" dirty="0" err="1" smtClean="0"/>
              <a:t>Alary</a:t>
            </a:r>
            <a:r>
              <a:rPr lang="fr-CA" sz="1400" dirty="0" smtClean="0"/>
              <a:t>, Élise Roy, Carole Morissette et Pascale Leclerc</a:t>
            </a:r>
          </a:p>
          <a:p>
            <a:pPr marL="176213" indent="-176213" eaLnBrk="1" hangingPunct="1">
              <a:lnSpc>
                <a:spcPct val="90000"/>
              </a:lnSpc>
              <a:spcBef>
                <a:spcPct val="20000"/>
              </a:spcBef>
              <a:spcAft>
                <a:spcPts val="600"/>
              </a:spcAft>
            </a:pPr>
            <a:r>
              <a:rPr lang="fr-CA" sz="1400" b="1" dirty="0" smtClean="0">
                <a:solidFill>
                  <a:schemeClr val="tx1">
                    <a:lumMod val="65000"/>
                    <a:lumOff val="35000"/>
                  </a:schemeClr>
                </a:solidFill>
              </a:rPr>
              <a:t>Responsables régionaux :</a:t>
            </a:r>
          </a:p>
          <a:p>
            <a:pPr lvl="1">
              <a:spcAft>
                <a:spcPts val="600"/>
              </a:spcAft>
              <a:defRPr/>
            </a:pPr>
            <a:r>
              <a:rPr lang="fr-CA" sz="1400" dirty="0" smtClean="0"/>
              <a:t>Abitibi/</a:t>
            </a:r>
            <a:r>
              <a:rPr lang="fr-CA" sz="1400" dirty="0" err="1" smtClean="0"/>
              <a:t>Témiscamingue</a:t>
            </a:r>
            <a:r>
              <a:rPr lang="fr-CA" sz="1400" dirty="0" smtClean="0"/>
              <a:t> : Nathalie </a:t>
            </a:r>
            <a:r>
              <a:rPr lang="fr-CA" sz="1400" dirty="0" err="1" smtClean="0"/>
              <a:t>Deshaies</a:t>
            </a:r>
            <a:r>
              <a:rPr lang="fr-CA" sz="1400" dirty="0" smtClean="0"/>
              <a:t> et Marie-Michèle Grenier</a:t>
            </a:r>
          </a:p>
          <a:p>
            <a:pPr lvl="1">
              <a:spcAft>
                <a:spcPts val="600"/>
              </a:spcAft>
              <a:defRPr/>
            </a:pPr>
            <a:r>
              <a:rPr lang="fr-CA" sz="1400" dirty="0" smtClean="0"/>
              <a:t>Estrie : Marie-Andrée Roy</a:t>
            </a:r>
          </a:p>
          <a:p>
            <a:pPr lvl="1">
              <a:spcAft>
                <a:spcPts val="600"/>
              </a:spcAft>
              <a:defRPr/>
            </a:pPr>
            <a:r>
              <a:rPr lang="fr-CA" sz="1400" dirty="0" smtClean="0"/>
              <a:t>Mauricie et du Centre du Québec : Andrée Côté</a:t>
            </a:r>
          </a:p>
          <a:p>
            <a:pPr lvl="1">
              <a:spcAft>
                <a:spcPts val="600"/>
              </a:spcAft>
              <a:defRPr/>
            </a:pPr>
            <a:r>
              <a:rPr lang="fr-CA" sz="1400" dirty="0" smtClean="0"/>
              <a:t>Montérégie : Andrée </a:t>
            </a:r>
            <a:r>
              <a:rPr lang="fr-CA" sz="1400" dirty="0" err="1" smtClean="0"/>
              <a:t>Perreault</a:t>
            </a:r>
            <a:endParaRPr lang="fr-CA" sz="1400" dirty="0" smtClean="0"/>
          </a:p>
          <a:p>
            <a:pPr lvl="1">
              <a:spcAft>
                <a:spcPts val="600"/>
              </a:spcAft>
              <a:defRPr/>
            </a:pPr>
            <a:r>
              <a:rPr lang="fr-CA" sz="1400" dirty="0" smtClean="0"/>
              <a:t>Ottawa : Lynne Leonard</a:t>
            </a:r>
          </a:p>
          <a:p>
            <a:pPr lvl="1">
              <a:spcAft>
                <a:spcPts val="600"/>
              </a:spcAft>
              <a:defRPr/>
            </a:pPr>
            <a:r>
              <a:rPr lang="fr-CA" sz="1400" dirty="0" smtClean="0"/>
              <a:t>Montréal : Pascale Leclerc et Carole Morissette</a:t>
            </a:r>
          </a:p>
          <a:p>
            <a:pPr lvl="1">
              <a:spcAft>
                <a:spcPts val="600"/>
              </a:spcAft>
              <a:defRPr/>
            </a:pPr>
            <a:r>
              <a:rPr lang="fr-CA" sz="1400" dirty="0" smtClean="0"/>
              <a:t>Outaouais : Marie </a:t>
            </a:r>
            <a:r>
              <a:rPr lang="fr-CA" sz="1400" dirty="0" err="1" smtClean="0"/>
              <a:t>Hortas</a:t>
            </a:r>
            <a:r>
              <a:rPr lang="fr-CA" sz="1400" dirty="0" smtClean="0"/>
              <a:t> et Julie Lévesque</a:t>
            </a:r>
          </a:p>
          <a:p>
            <a:pPr lvl="1">
              <a:spcAft>
                <a:spcPts val="600"/>
              </a:spcAft>
              <a:defRPr/>
            </a:pPr>
            <a:r>
              <a:rPr lang="fr-CA" sz="1400" dirty="0" smtClean="0"/>
              <a:t>Québec : Lina Noël et Nathanaëlle Thériault</a:t>
            </a:r>
          </a:p>
          <a:p>
            <a:pPr lvl="1">
              <a:spcAft>
                <a:spcPts val="600"/>
              </a:spcAft>
              <a:defRPr/>
            </a:pPr>
            <a:r>
              <a:rPr lang="fr-CA" sz="1400" dirty="0" smtClean="0"/>
              <a:t>Saguenay/Lac Saint-Jean : Geneviève Pouliot-Gagné et Marcel Gauthier</a:t>
            </a:r>
          </a:p>
          <a:p>
            <a:pPr marL="176213" indent="-176213" eaLnBrk="1" hangingPunct="1">
              <a:lnSpc>
                <a:spcPct val="90000"/>
              </a:lnSpc>
              <a:spcBef>
                <a:spcPct val="20000"/>
              </a:spcBef>
              <a:spcAft>
                <a:spcPts val="600"/>
              </a:spcAft>
              <a:buClr>
                <a:schemeClr val="accent1"/>
              </a:buClr>
            </a:pPr>
            <a:r>
              <a:rPr lang="fr-CA" sz="1400" b="1" dirty="0" smtClean="0">
                <a:solidFill>
                  <a:schemeClr val="tx1">
                    <a:lumMod val="65000"/>
                    <a:lumOff val="35000"/>
                  </a:schemeClr>
                </a:solidFill>
              </a:rPr>
              <a:t>Équipe « centrale » :</a:t>
            </a:r>
          </a:p>
          <a:p>
            <a:pPr lvl="1">
              <a:lnSpc>
                <a:spcPct val="110000"/>
              </a:lnSpc>
              <a:spcAft>
                <a:spcPts val="600"/>
              </a:spcAft>
              <a:defRPr/>
            </a:pPr>
            <a:r>
              <a:rPr lang="fr-CA" sz="1400" dirty="0" smtClean="0"/>
              <a:t>Coordination : Karine Blouin</a:t>
            </a:r>
          </a:p>
          <a:p>
            <a:pPr lvl="1">
              <a:lnSpc>
                <a:spcPct val="110000"/>
              </a:lnSpc>
              <a:spcAft>
                <a:spcPts val="600"/>
              </a:spcAft>
              <a:defRPr/>
            </a:pPr>
            <a:r>
              <a:rPr lang="fr-CA" sz="1400" dirty="0" smtClean="0"/>
              <a:t>Analyses statistiques : </a:t>
            </a:r>
            <a:r>
              <a:rPr lang="fr-CA" sz="1400" dirty="0" err="1" smtClean="0"/>
              <a:t>Caty</a:t>
            </a:r>
            <a:r>
              <a:rPr lang="fr-CA" sz="1400" dirty="0" smtClean="0"/>
              <a:t> Blanchette et Éric Demers</a:t>
            </a:r>
          </a:p>
          <a:p>
            <a:pPr lvl="1">
              <a:lnSpc>
                <a:spcPct val="110000"/>
              </a:lnSpc>
              <a:spcAft>
                <a:spcPts val="600"/>
              </a:spcAft>
              <a:defRPr/>
            </a:pPr>
            <a:r>
              <a:rPr lang="fr-CA" sz="1400" dirty="0" smtClean="0"/>
              <a:t>Analyses de laboratoire : Bouchra </a:t>
            </a:r>
            <a:r>
              <a:rPr lang="fr-CA" sz="1400" dirty="0" err="1" smtClean="0"/>
              <a:t>Serhir</a:t>
            </a:r>
            <a:r>
              <a:rPr lang="fr-CA" sz="1400" dirty="0" smtClean="0"/>
              <a:t> et Lise Leblanc</a:t>
            </a:r>
          </a:p>
          <a:p>
            <a:pPr lvl="1">
              <a:lnSpc>
                <a:spcPct val="110000"/>
              </a:lnSpc>
              <a:spcAft>
                <a:spcPts val="600"/>
              </a:spcAft>
              <a:defRPr/>
            </a:pPr>
            <a:r>
              <a:rPr lang="fr-CA" sz="1400" dirty="0" smtClean="0"/>
              <a:t>Tous les recruteurs</a:t>
            </a:r>
            <a:endParaRPr lang="fr-FR" sz="1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1"/>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A8309328-64B0-427C-837A-83AB89ADDE98}" type="slidenum">
              <a:rPr lang="fr-CA" sz="1400" b="1">
                <a:solidFill>
                  <a:srgbClr val="B3E9EF"/>
                </a:solidFill>
              </a:rPr>
              <a:pPr algn="r"/>
              <a:t>3</a:t>
            </a:fld>
            <a:endParaRPr lang="fr-CA" sz="1400" b="1">
              <a:solidFill>
                <a:srgbClr val="B3E9EF"/>
              </a:solidFill>
            </a:endParaRPr>
          </a:p>
        </p:txBody>
      </p:sp>
      <p:sp>
        <p:nvSpPr>
          <p:cNvPr id="6147" name="Espace réservé du numéro de diapositive 3"/>
          <p:cNvSpPr txBox="1">
            <a:spLocks noGrp="1"/>
          </p:cNvSpPr>
          <p:nvPr>
            <p:custDataLst>
              <p:tags r:id="rId2"/>
            </p:custDataLst>
          </p:nvPr>
        </p:nvSpPr>
        <p:spPr bwMode="auto">
          <a:xfrm>
            <a:off x="-228600" y="6437313"/>
            <a:ext cx="658813" cy="476250"/>
          </a:xfrm>
          <a:prstGeom prst="rect">
            <a:avLst/>
          </a:prstGeom>
          <a:noFill/>
          <a:ln w="9525">
            <a:noFill/>
            <a:miter lim="800000"/>
            <a:headEnd/>
            <a:tailEnd/>
          </a:ln>
        </p:spPr>
        <p:txBody>
          <a:bodyPr/>
          <a:lstStyle/>
          <a:p>
            <a:pPr algn="r"/>
            <a:fld id="{2A5120C7-0BA1-4648-9884-336AC21A873C}" type="slidenum">
              <a:rPr lang="fr-CA" sz="1400" b="1">
                <a:latin typeface="HelveticaNeueLT Std Lt" pitchFamily="34" charset="0"/>
              </a:rPr>
              <a:pPr algn="r"/>
              <a:t>3</a:t>
            </a:fld>
            <a:endParaRPr lang="fr-CA" sz="1400" b="1" dirty="0">
              <a:latin typeface="HelveticaNeueLT Std Lt" pitchFamily="34" charset="0"/>
            </a:endParaRPr>
          </a:p>
        </p:txBody>
      </p:sp>
      <p:sp>
        <p:nvSpPr>
          <p:cNvPr id="6148" name="Rectangle 2"/>
          <p:cNvSpPr>
            <a:spLocks noGrp="1" noChangeArrowheads="1"/>
          </p:cNvSpPr>
          <p:nvPr>
            <p:ph type="title" idx="4294967295"/>
            <p:custDataLst>
              <p:tags r:id="rId3"/>
            </p:custDataLst>
          </p:nvPr>
        </p:nvSpPr>
        <p:spPr>
          <a:xfrm>
            <a:off x="285720" y="274638"/>
            <a:ext cx="7943880" cy="1143000"/>
          </a:xfrm>
        </p:spPr>
        <p:txBody>
          <a:bodyPr>
            <a:normAutofit/>
          </a:bodyPr>
          <a:lstStyle/>
          <a:p>
            <a:r>
              <a:rPr lang="fr-CA" dirty="0" smtClean="0"/>
              <a:t>Méthodologie</a:t>
            </a:r>
          </a:p>
        </p:txBody>
      </p:sp>
      <p:sp>
        <p:nvSpPr>
          <p:cNvPr id="6149" name="Rectangle 3"/>
          <p:cNvSpPr>
            <a:spLocks noGrp="1" noChangeArrowheads="1"/>
          </p:cNvSpPr>
          <p:nvPr>
            <p:ph type="body" idx="4294967295"/>
            <p:custDataLst>
              <p:tags r:id="rId4"/>
            </p:custDataLst>
          </p:nvPr>
        </p:nvSpPr>
        <p:spPr>
          <a:xfrm>
            <a:off x="357158" y="1714488"/>
            <a:ext cx="8401050" cy="4465637"/>
          </a:xfrm>
        </p:spPr>
        <p:txBody>
          <a:bodyPr>
            <a:normAutofit fontScale="92500" lnSpcReduction="10000"/>
          </a:bodyPr>
          <a:lstStyle/>
          <a:p>
            <a:r>
              <a:rPr lang="fr-CA" sz="2600" dirty="0" smtClean="0"/>
              <a:t>Où se fait le recrutement? </a:t>
            </a:r>
          </a:p>
          <a:p>
            <a:pPr marL="0" indent="0" eaLnBrk="1" hangingPunct="1"/>
            <a:r>
              <a:rPr lang="fr-CA" sz="2400" dirty="0" smtClean="0">
                <a:solidFill>
                  <a:schemeClr val="tx1">
                    <a:lumMod val="65000"/>
                    <a:lumOff val="35000"/>
                  </a:schemeClr>
                </a:solidFill>
              </a:rPr>
              <a:t>Principalement dans des centres d’accès au matériel d’injection stérile:</a:t>
            </a:r>
          </a:p>
          <a:p>
            <a:pPr lvl="1"/>
            <a:r>
              <a:rPr lang="fr-CA" sz="2400" dirty="0" smtClean="0"/>
              <a:t>Sites fixes, unités mobiles, travailleurs de rue (ex : Cactus-Montréal, Point de Repères, Spectre de rue, Le BRAS, Arrimage Jeunesse)</a:t>
            </a:r>
          </a:p>
          <a:p>
            <a:pPr lvl="1"/>
            <a:r>
              <a:rPr lang="fr-CA" sz="2400" dirty="0" smtClean="0"/>
              <a:t>Centres de réadaptation, prisons, SIDEP, …</a:t>
            </a:r>
          </a:p>
          <a:p>
            <a:r>
              <a:rPr lang="fr-CA" sz="2600" dirty="0" smtClean="0"/>
              <a:t>Origine des données</a:t>
            </a:r>
          </a:p>
          <a:p>
            <a:pPr lvl="1"/>
            <a:r>
              <a:rPr lang="fr-CA" sz="2400" dirty="0" smtClean="0"/>
              <a:t>Analyses d’échantillons de salive pour la recherche d’anticorps anti-VIH et anti-VHC</a:t>
            </a:r>
          </a:p>
          <a:p>
            <a:pPr lvl="1"/>
            <a:r>
              <a:rPr lang="fr-CA" sz="2400" dirty="0" smtClean="0"/>
              <a:t> Questionnaire administré par un interviewer (30 min.)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lide Number Placeholder 1"/>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008F78A2-CB52-4064-A164-4E924170B9E6}" type="slidenum">
              <a:rPr lang="fr-CA" sz="1400" b="1">
                <a:solidFill>
                  <a:srgbClr val="B3E9EF"/>
                </a:solidFill>
              </a:rPr>
              <a:pPr algn="r"/>
              <a:t>4</a:t>
            </a:fld>
            <a:endParaRPr lang="fr-CA" sz="1400" b="1">
              <a:solidFill>
                <a:srgbClr val="B3E9EF"/>
              </a:solidFill>
            </a:endParaRPr>
          </a:p>
        </p:txBody>
      </p:sp>
      <p:sp>
        <p:nvSpPr>
          <p:cNvPr id="7171" name="Espace réservé du numéro de diapositive 3"/>
          <p:cNvSpPr txBox="1">
            <a:spLocks noGrp="1"/>
          </p:cNvSpPr>
          <p:nvPr>
            <p:custDataLst>
              <p:tags r:id="rId2"/>
            </p:custDataLst>
          </p:nvPr>
        </p:nvSpPr>
        <p:spPr bwMode="auto">
          <a:xfrm>
            <a:off x="-228600" y="6437313"/>
            <a:ext cx="658813" cy="476250"/>
          </a:xfrm>
          <a:prstGeom prst="rect">
            <a:avLst/>
          </a:prstGeom>
          <a:noFill/>
          <a:ln w="9525">
            <a:noFill/>
            <a:miter lim="800000"/>
            <a:headEnd/>
            <a:tailEnd/>
          </a:ln>
        </p:spPr>
        <p:txBody>
          <a:bodyPr/>
          <a:lstStyle/>
          <a:p>
            <a:pPr algn="r"/>
            <a:fld id="{F3E7D137-E647-4E8C-BE9B-B065EB753B60}" type="slidenum">
              <a:rPr lang="fr-CA" sz="1400" b="1">
                <a:latin typeface="HelveticaNeueLT Std Lt" pitchFamily="34" charset="0"/>
              </a:rPr>
              <a:pPr algn="r"/>
              <a:t>4</a:t>
            </a:fld>
            <a:endParaRPr lang="fr-CA" sz="1400" b="1" dirty="0">
              <a:latin typeface="HelveticaNeueLT Std Lt" pitchFamily="34" charset="0"/>
            </a:endParaRPr>
          </a:p>
        </p:txBody>
      </p:sp>
      <p:sp>
        <p:nvSpPr>
          <p:cNvPr id="7172" name="Rectangle 2"/>
          <p:cNvSpPr>
            <a:spLocks noGrp="1" noChangeArrowheads="1"/>
          </p:cNvSpPr>
          <p:nvPr>
            <p:ph type="title" idx="4294967295"/>
            <p:custDataLst>
              <p:tags r:id="rId3"/>
            </p:custDataLst>
          </p:nvPr>
        </p:nvSpPr>
        <p:spPr>
          <a:xfrm>
            <a:off x="200052" y="274638"/>
            <a:ext cx="8229600" cy="1143000"/>
          </a:xfrm>
        </p:spPr>
        <p:txBody>
          <a:bodyPr/>
          <a:lstStyle/>
          <a:p>
            <a:pPr eaLnBrk="1" hangingPunct="1"/>
            <a:r>
              <a:rPr lang="fr-CA" sz="3200" dirty="0" smtClean="0"/>
              <a:t>Caractéristiques sociodémographiques</a:t>
            </a:r>
          </a:p>
        </p:txBody>
      </p:sp>
      <p:sp>
        <p:nvSpPr>
          <p:cNvPr id="7173" name="Rectangle 3"/>
          <p:cNvSpPr>
            <a:spLocks noGrp="1" noChangeArrowheads="1"/>
          </p:cNvSpPr>
          <p:nvPr>
            <p:ph type="body" idx="4294967295"/>
            <p:custDataLst>
              <p:tags r:id="rId4"/>
            </p:custDataLst>
          </p:nvPr>
        </p:nvSpPr>
        <p:spPr>
          <a:xfrm>
            <a:off x="357158" y="1714488"/>
            <a:ext cx="8786842" cy="4729183"/>
          </a:xfrm>
        </p:spPr>
        <p:txBody>
          <a:bodyPr>
            <a:normAutofit fontScale="92500" lnSpcReduction="20000"/>
          </a:bodyPr>
          <a:lstStyle/>
          <a:p>
            <a:pPr>
              <a:lnSpc>
                <a:spcPct val="90000"/>
              </a:lnSpc>
            </a:pPr>
            <a:r>
              <a:rPr lang="fr-CA" sz="2400" dirty="0" smtClean="0"/>
              <a:t>Répartition des participants au 31 mars 2014 </a:t>
            </a:r>
          </a:p>
          <a:p>
            <a:pPr lvl="1"/>
            <a:r>
              <a:rPr lang="fr-CA" sz="2200" dirty="0" smtClean="0"/>
              <a:t>13 723 individus ont répondu à 25 976 questionnaires </a:t>
            </a:r>
          </a:p>
          <a:p>
            <a:pPr lvl="1"/>
            <a:r>
              <a:rPr lang="fr-CA" sz="2200" dirty="0" smtClean="0"/>
              <a:t>75,7 % d’hommes dont l’âge moyen est de 35,6 ans</a:t>
            </a:r>
          </a:p>
          <a:p>
            <a:pPr lvl="1"/>
            <a:r>
              <a:rPr lang="fr-CA" sz="2200" dirty="0" smtClean="0"/>
              <a:t>24,3 % de femmes dont l’âge moyen est de 30,7 ans</a:t>
            </a:r>
          </a:p>
          <a:p>
            <a:pPr lvl="1"/>
            <a:r>
              <a:rPr lang="en-CA" sz="2200" dirty="0" err="1" smtClean="0"/>
              <a:t>Durée</a:t>
            </a:r>
            <a:r>
              <a:rPr lang="en-CA" sz="2200" dirty="0" smtClean="0"/>
              <a:t> </a:t>
            </a:r>
            <a:r>
              <a:rPr lang="en-CA" sz="2200" dirty="0" err="1" smtClean="0"/>
              <a:t>médiane</a:t>
            </a:r>
            <a:r>
              <a:rPr lang="en-CA" sz="2200" dirty="0" smtClean="0"/>
              <a:t> de </a:t>
            </a:r>
            <a:r>
              <a:rPr lang="en-CA" sz="2200" dirty="0" err="1" smtClean="0"/>
              <a:t>consommation</a:t>
            </a:r>
            <a:r>
              <a:rPr lang="en-CA" sz="2200" dirty="0" smtClean="0"/>
              <a:t> par injection</a:t>
            </a:r>
          </a:p>
          <a:p>
            <a:pPr marL="0" indent="0" eaLnBrk="1" hangingPunct="1"/>
            <a:r>
              <a:rPr lang="en-CA" sz="2100" dirty="0" smtClean="0">
                <a:solidFill>
                  <a:schemeClr val="tx1">
                    <a:lumMod val="65000"/>
                    <a:lumOff val="35000"/>
                  </a:schemeClr>
                </a:solidFill>
              </a:rPr>
              <a:t>      </a:t>
            </a:r>
            <a:r>
              <a:rPr lang="pt-BR" sz="2100" dirty="0" smtClean="0">
                <a:solidFill>
                  <a:schemeClr val="tx1">
                    <a:lumMod val="65000"/>
                    <a:lumOff val="35000"/>
                  </a:schemeClr>
                </a:solidFill>
              </a:rPr>
              <a:t>Hommes : 11 ans     Femmes : 7 ans</a:t>
            </a:r>
            <a:endParaRPr lang="en-CA" sz="2100" dirty="0" smtClean="0">
              <a:solidFill>
                <a:schemeClr val="tx1">
                  <a:lumMod val="65000"/>
                  <a:lumOff val="35000"/>
                </a:schemeClr>
              </a:solidFill>
            </a:endParaRPr>
          </a:p>
          <a:p>
            <a:pPr lvl="1"/>
            <a:r>
              <a:rPr lang="en-CA" sz="2200" dirty="0" err="1" smtClean="0"/>
              <a:t>Études</a:t>
            </a:r>
            <a:r>
              <a:rPr lang="en-CA" sz="2200" dirty="0" smtClean="0"/>
              <a:t> </a:t>
            </a:r>
            <a:r>
              <a:rPr lang="en-CA" sz="2200" dirty="0" err="1" smtClean="0"/>
              <a:t>secondaires</a:t>
            </a:r>
            <a:r>
              <a:rPr lang="en-CA" sz="2200" dirty="0" smtClean="0"/>
              <a:t> </a:t>
            </a:r>
            <a:r>
              <a:rPr lang="en-CA" sz="2200" dirty="0" err="1" smtClean="0"/>
              <a:t>complétées</a:t>
            </a:r>
            <a:r>
              <a:rPr lang="en-CA" sz="2200" dirty="0" smtClean="0"/>
              <a:t> : 49,7 %</a:t>
            </a:r>
          </a:p>
          <a:p>
            <a:pPr lvl="1"/>
            <a:r>
              <a:rPr lang="en-CA" sz="2200" dirty="0" err="1" smtClean="0"/>
              <a:t>Lieux</a:t>
            </a:r>
            <a:r>
              <a:rPr lang="en-CA" sz="2200" dirty="0" smtClean="0"/>
              <a:t> de </a:t>
            </a:r>
            <a:r>
              <a:rPr lang="en-CA" sz="2200" dirty="0" err="1" smtClean="0"/>
              <a:t>résidence</a:t>
            </a:r>
            <a:r>
              <a:rPr lang="en-CA" sz="2200" dirty="0" smtClean="0"/>
              <a:t> (6 </a:t>
            </a:r>
            <a:r>
              <a:rPr lang="en-CA" sz="2200" dirty="0" err="1" smtClean="0"/>
              <a:t>derniers</a:t>
            </a:r>
            <a:r>
              <a:rPr lang="en-CA" sz="2200" dirty="0" smtClean="0"/>
              <a:t> </a:t>
            </a:r>
            <a:r>
              <a:rPr lang="en-CA" sz="2200" dirty="0" err="1" smtClean="0"/>
              <a:t>mois</a:t>
            </a:r>
            <a:r>
              <a:rPr lang="en-CA" sz="2200" dirty="0" smtClean="0"/>
              <a:t>) </a:t>
            </a:r>
          </a:p>
          <a:p>
            <a:pPr lvl="2"/>
            <a:r>
              <a:rPr lang="fr-CA" sz="2100" dirty="0" smtClean="0"/>
              <a:t>Appartement/maison : 78,5 %</a:t>
            </a:r>
          </a:p>
          <a:p>
            <a:pPr lvl="2"/>
            <a:r>
              <a:rPr lang="fr-CA" sz="2100" dirty="0" smtClean="0"/>
              <a:t>Sans domicile fixe : 40,1 %</a:t>
            </a:r>
          </a:p>
          <a:p>
            <a:pPr lvl="2"/>
            <a:r>
              <a:rPr lang="fr-CA" sz="2100" dirty="0" smtClean="0"/>
              <a:t>Chambre (hôtel, motel, pension) : 20,3 %</a:t>
            </a:r>
          </a:p>
          <a:p>
            <a:pPr lvl="2"/>
            <a:r>
              <a:rPr lang="fr-CA" sz="2100" dirty="0" smtClean="0"/>
              <a:t>Centre de détention : 12,6 %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5</a:t>
            </a:fld>
            <a:endParaRPr lang="fr-CA" sz="1400" b="1" dirty="0">
              <a:solidFill>
                <a:schemeClr val="tx1"/>
              </a:solidFill>
              <a:latin typeface="HelveticaNeueLT Std Lt" pitchFamily="34" charset="0"/>
            </a:endParaRPr>
          </a:p>
        </p:txBody>
      </p:sp>
      <p:sp>
        <p:nvSpPr>
          <p:cNvPr id="4" name="Rectangle 2"/>
          <p:cNvSpPr txBox="1">
            <a:spLocks noChangeArrowheads="1"/>
          </p:cNvSpPr>
          <p:nvPr>
            <p:custDataLst>
              <p:tags r:id="rId1"/>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fontAlgn="base">
              <a:lnSpc>
                <a:spcPct val="100000"/>
              </a:lnSpc>
              <a:spcAft>
                <a:spcPct val="0"/>
              </a:spcAft>
              <a:buClrTx/>
              <a:buSzTx/>
              <a:tabLst/>
              <a:defRPr/>
            </a:pPr>
            <a:r>
              <a:rPr lang="fr-CA" sz="3000" dirty="0" smtClean="0">
                <a:solidFill>
                  <a:schemeClr val="tx1">
                    <a:lumMod val="65000"/>
                    <a:lumOff val="35000"/>
                  </a:schemeClr>
                </a:solidFill>
                <a:latin typeface="Raleway" pitchFamily="34" charset="0"/>
                <a:ea typeface="+mj-ea"/>
                <a:cs typeface="+mj-cs"/>
              </a:rPr>
              <a:t>Caractéristiques sociodémographiques (suite)</a:t>
            </a:r>
          </a:p>
        </p:txBody>
      </p:sp>
      <p:graphicFrame>
        <p:nvGraphicFramePr>
          <p:cNvPr id="8" name="Tableau 7"/>
          <p:cNvGraphicFramePr>
            <a:graphicFrameLocks noGrp="1"/>
          </p:cNvGraphicFramePr>
          <p:nvPr/>
        </p:nvGraphicFramePr>
        <p:xfrm>
          <a:off x="827584" y="3429000"/>
          <a:ext cx="5808345" cy="1428368"/>
        </p:xfrm>
        <a:graphic>
          <a:graphicData uri="http://schemas.openxmlformats.org/drawingml/2006/table">
            <a:tbl>
              <a:tblPr firstRow="1">
                <a:tableStyleId>{8FD4443E-F989-4FC4-A0C8-D5A2AF1F390B}</a:tableStyleId>
              </a:tblPr>
              <a:tblGrid>
                <a:gridCol w="2153285"/>
                <a:gridCol w="2112010"/>
                <a:gridCol w="1543050"/>
              </a:tblGrid>
              <a:tr h="285368">
                <a:tc>
                  <a:txBody>
                    <a:bodyPr/>
                    <a:lstStyle/>
                    <a:p>
                      <a:pPr>
                        <a:spcAft>
                          <a:spcPts val="0"/>
                        </a:spcAft>
                      </a:pPr>
                      <a:r>
                        <a:rPr lang="fr-CA" sz="1400" dirty="0"/>
                        <a:t>Montant ($)</a:t>
                      </a:r>
                      <a:endParaRPr lang="fr-FR" sz="1400" dirty="0">
                        <a:solidFill>
                          <a:schemeClr val="tx1">
                            <a:lumMod val="65000"/>
                            <a:lumOff val="35000"/>
                          </a:schemeClr>
                        </a:solidFill>
                        <a:latin typeface="Arial"/>
                        <a:ea typeface="Times New Roman"/>
                        <a:cs typeface="Times New Roman"/>
                      </a:endParaRPr>
                    </a:p>
                  </a:txBody>
                  <a:tcPr marL="44450" marR="44450" marT="0" marB="0" anchor="ctr"/>
                </a:tc>
                <a:tc>
                  <a:txBody>
                    <a:bodyPr/>
                    <a:lstStyle/>
                    <a:p>
                      <a:pPr algn="ctr">
                        <a:spcAft>
                          <a:spcPts val="0"/>
                        </a:spcAft>
                      </a:pPr>
                      <a:r>
                        <a:rPr lang="fr-CA" sz="1400" dirty="0" smtClean="0"/>
                        <a:t>n/1</a:t>
                      </a:r>
                      <a:r>
                        <a:rPr lang="fr-CA" sz="1400" baseline="0" dirty="0" smtClean="0"/>
                        <a:t>917</a:t>
                      </a:r>
                      <a:endParaRPr lang="fr-FR" sz="1400" dirty="0">
                        <a:solidFill>
                          <a:schemeClr val="tx1">
                            <a:lumMod val="65000"/>
                            <a:lumOff val="35000"/>
                          </a:schemeClr>
                        </a:solidFill>
                        <a:latin typeface="Arial"/>
                        <a:ea typeface="Times New Roman"/>
                        <a:cs typeface="Times New Roman"/>
                      </a:endParaRPr>
                    </a:p>
                  </a:txBody>
                  <a:tcPr marL="44450" marR="44450" marT="0" marB="0" anchor="ctr"/>
                </a:tc>
                <a:tc>
                  <a:txBody>
                    <a:bodyPr/>
                    <a:lstStyle/>
                    <a:p>
                      <a:pPr algn="ctr">
                        <a:spcAft>
                          <a:spcPts val="0"/>
                        </a:spcAft>
                      </a:pPr>
                      <a:r>
                        <a:rPr lang="fr-CA" sz="1400" dirty="0"/>
                        <a:t>%</a:t>
                      </a:r>
                      <a:endParaRPr lang="fr-FR" sz="1400" dirty="0">
                        <a:solidFill>
                          <a:schemeClr val="tx1">
                            <a:lumMod val="65000"/>
                            <a:lumOff val="35000"/>
                          </a:schemeClr>
                        </a:solidFill>
                        <a:latin typeface="Arial"/>
                        <a:ea typeface="Times New Roman"/>
                        <a:cs typeface="Times New Roman"/>
                      </a:endParaRPr>
                    </a:p>
                  </a:txBody>
                  <a:tcPr marL="44450" marR="44450" marT="0" marB="0" anchor="ctr"/>
                </a:tc>
              </a:tr>
              <a:tr h="187960">
                <a:tc>
                  <a:txBody>
                    <a:bodyPr/>
                    <a:lstStyle/>
                    <a:p>
                      <a:pPr>
                        <a:spcAft>
                          <a:spcPts val="0"/>
                        </a:spcAft>
                      </a:pPr>
                      <a:r>
                        <a:rPr lang="fr-CA" sz="1400" dirty="0"/>
                        <a:t>Moins de 500</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t>118</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t>6,2</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a:t>500 à 999</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t>1050</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t>54,8</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a:t>1 000 à 1 999</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t>369</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t>19,2</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a:t>2 000 et plus</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t>380</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t>19,8</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bl>
          </a:graphicData>
        </a:graphic>
      </p:graphicFrame>
      <p:sp>
        <p:nvSpPr>
          <p:cNvPr id="9" name="ZoneTexte 8"/>
          <p:cNvSpPr txBox="1"/>
          <p:nvPr/>
        </p:nvSpPr>
        <p:spPr>
          <a:xfrm>
            <a:off x="323528" y="2996952"/>
            <a:ext cx="6526467" cy="430887"/>
          </a:xfrm>
          <a:prstGeom prst="rect">
            <a:avLst/>
          </a:prstGeom>
          <a:noFill/>
        </p:spPr>
        <p:txBody>
          <a:bodyPr wrap="none" rtlCol="0">
            <a:spAutoFit/>
          </a:bodyPr>
          <a:lstStyle/>
          <a:p>
            <a:r>
              <a:rPr lang="fr-CA" sz="2200" dirty="0" smtClean="0">
                <a:solidFill>
                  <a:schemeClr val="tx1">
                    <a:lumMod val="65000"/>
                    <a:lumOff val="35000"/>
                  </a:schemeClr>
                </a:solidFill>
                <a:latin typeface="+mn-lt"/>
              </a:rPr>
              <a:t>Revenu mensuel habituel de toutes sources, 2011-2014</a:t>
            </a:r>
            <a:endParaRPr lang="fr-FR" sz="2200" dirty="0">
              <a:solidFill>
                <a:schemeClr val="tx1">
                  <a:lumMod val="65000"/>
                  <a:lumOff val="35000"/>
                </a:schemeClr>
              </a:solidFill>
              <a:latin typeface="+mn-lt"/>
            </a:endParaRPr>
          </a:p>
        </p:txBody>
      </p:sp>
      <p:graphicFrame>
        <p:nvGraphicFramePr>
          <p:cNvPr id="10" name="Tableau 9"/>
          <p:cNvGraphicFramePr>
            <a:graphicFrameLocks noGrp="1"/>
          </p:cNvGraphicFramePr>
          <p:nvPr/>
        </p:nvGraphicFramePr>
        <p:xfrm>
          <a:off x="785786" y="5286388"/>
          <a:ext cx="5939790" cy="1427806"/>
        </p:xfrm>
        <a:graphic>
          <a:graphicData uri="http://schemas.openxmlformats.org/drawingml/2006/table">
            <a:tbl>
              <a:tblPr firstRow="1">
                <a:tableStyleId>{8FD4443E-F989-4FC4-A0C8-D5A2AF1F390B}</a:tableStyleId>
              </a:tblPr>
              <a:tblGrid>
                <a:gridCol w="2086610"/>
                <a:gridCol w="1926590"/>
                <a:gridCol w="1926590"/>
              </a:tblGrid>
              <a:tr h="283845">
                <a:tc rowSpan="2">
                  <a:txBody>
                    <a:bodyPr/>
                    <a:lstStyle/>
                    <a:p>
                      <a:pPr>
                        <a:spcAft>
                          <a:spcPts val="0"/>
                        </a:spcAft>
                      </a:pPr>
                      <a:r>
                        <a:rPr lang="fr-CA" sz="1400" dirty="0"/>
                        <a:t>Orientation sexuelle</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gridSpan="2">
                  <a:txBody>
                    <a:bodyPr/>
                    <a:lstStyle/>
                    <a:p>
                      <a:pPr algn="ctr">
                        <a:spcAft>
                          <a:spcPts val="0"/>
                        </a:spcAft>
                      </a:pPr>
                      <a:r>
                        <a:rPr lang="fr-CA" sz="1400"/>
                        <a:t>Proportion chez les</a:t>
                      </a:r>
                      <a:endParaRPr lang="fr-FR" sz="1400">
                        <a:solidFill>
                          <a:schemeClr val="tx1">
                            <a:lumMod val="65000"/>
                            <a:lumOff val="35000"/>
                          </a:schemeClr>
                        </a:solidFill>
                        <a:latin typeface="Arial"/>
                        <a:ea typeface="Times New Roman"/>
                        <a:cs typeface="Times New Roman"/>
                      </a:endParaRPr>
                    </a:p>
                  </a:txBody>
                  <a:tcPr marL="68580" marR="68580" marT="0" marB="0" anchor="ctr"/>
                </a:tc>
                <a:tc hMerge="1">
                  <a:txBody>
                    <a:bodyPr/>
                    <a:lstStyle/>
                    <a:p>
                      <a:endParaRPr lang="fr-FR"/>
                    </a:p>
                  </a:txBody>
                  <a:tcPr/>
                </a:tc>
              </a:tr>
              <a:tr h="269240">
                <a:tc vMerge="1">
                  <a:txBody>
                    <a:bodyPr/>
                    <a:lstStyle/>
                    <a:p>
                      <a:endParaRPr lang="fr-FR"/>
                    </a:p>
                  </a:txBody>
                  <a:tcPr/>
                </a:tc>
                <a:tc>
                  <a:txBody>
                    <a:bodyPr/>
                    <a:lstStyle/>
                    <a:p>
                      <a:pPr algn="ctr">
                        <a:spcAft>
                          <a:spcPts val="0"/>
                        </a:spcAft>
                      </a:pPr>
                      <a:r>
                        <a:rPr lang="fr-CA" sz="1400" dirty="0"/>
                        <a:t>Femmes (</a:t>
                      </a:r>
                      <a:r>
                        <a:rPr lang="fr-CA" sz="1400" dirty="0" smtClean="0"/>
                        <a:t>n=434)</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a:txBody>
                    <a:bodyPr/>
                    <a:lstStyle/>
                    <a:p>
                      <a:pPr algn="ctr">
                        <a:spcAft>
                          <a:spcPts val="0"/>
                        </a:spcAft>
                      </a:pPr>
                      <a:r>
                        <a:rPr lang="fr-CA" sz="1400" dirty="0"/>
                        <a:t>Hommes (</a:t>
                      </a:r>
                      <a:r>
                        <a:rPr lang="fr-CA" sz="1400" dirty="0" smtClean="0"/>
                        <a:t>n=1508)</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r>
              <a:tr h="155575">
                <a:tc>
                  <a:txBody>
                    <a:bodyPr/>
                    <a:lstStyle/>
                    <a:p>
                      <a:pPr>
                        <a:spcAft>
                          <a:spcPts val="0"/>
                        </a:spcAft>
                      </a:pPr>
                      <a:r>
                        <a:rPr lang="fr-CA" sz="1400"/>
                        <a:t>Hétérosexuelle</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72,4</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89,3</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r h="155575">
                <a:tc>
                  <a:txBody>
                    <a:bodyPr/>
                    <a:lstStyle/>
                    <a:p>
                      <a:pPr>
                        <a:spcAft>
                          <a:spcPts val="0"/>
                        </a:spcAft>
                      </a:pPr>
                      <a:r>
                        <a:rPr lang="fr-CA" sz="1400"/>
                        <a:t>Bisexuelle</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22,3</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5,8</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r h="234641">
                <a:tc>
                  <a:txBody>
                    <a:bodyPr/>
                    <a:lstStyle/>
                    <a:p>
                      <a:pPr>
                        <a:spcAft>
                          <a:spcPts val="0"/>
                        </a:spcAft>
                      </a:pPr>
                      <a:r>
                        <a:rPr lang="fr-CA" sz="1400" dirty="0"/>
                        <a:t>Homosexuelle</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4,8</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4,4</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r h="167005">
                <a:tc>
                  <a:txBody>
                    <a:bodyPr/>
                    <a:lstStyle/>
                    <a:p>
                      <a:pPr>
                        <a:spcAft>
                          <a:spcPts val="0"/>
                        </a:spcAft>
                      </a:pPr>
                      <a:r>
                        <a:rPr lang="fr-CA" sz="1400"/>
                        <a:t>Autre</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0,5</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t>0,5</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bl>
          </a:graphicData>
        </a:graphic>
      </p:graphicFrame>
      <p:sp>
        <p:nvSpPr>
          <p:cNvPr id="11" name="ZoneTexte 10"/>
          <p:cNvSpPr txBox="1"/>
          <p:nvPr/>
        </p:nvSpPr>
        <p:spPr>
          <a:xfrm>
            <a:off x="395536" y="4869160"/>
            <a:ext cx="3849387" cy="430887"/>
          </a:xfrm>
          <a:prstGeom prst="rect">
            <a:avLst/>
          </a:prstGeom>
          <a:noFill/>
        </p:spPr>
        <p:txBody>
          <a:bodyPr wrap="none" rtlCol="0">
            <a:spAutoFit/>
          </a:bodyPr>
          <a:lstStyle/>
          <a:p>
            <a:r>
              <a:rPr lang="fr-FR" sz="2200" dirty="0" smtClean="0">
                <a:solidFill>
                  <a:schemeClr val="tx1">
                    <a:lumMod val="65000"/>
                    <a:lumOff val="35000"/>
                  </a:schemeClr>
                </a:solidFill>
                <a:latin typeface="+mn-lt"/>
              </a:rPr>
              <a:t>Orientation sexuelle, 2011-2014</a:t>
            </a:r>
            <a:endParaRPr lang="fr-FR" sz="2200" dirty="0">
              <a:solidFill>
                <a:schemeClr val="tx1">
                  <a:lumMod val="65000"/>
                  <a:lumOff val="35000"/>
                </a:schemeClr>
              </a:solidFill>
              <a:latin typeface="+mn-lt"/>
            </a:endParaRPr>
          </a:p>
        </p:txBody>
      </p:sp>
      <p:graphicFrame>
        <p:nvGraphicFramePr>
          <p:cNvPr id="13" name="Tableau 12"/>
          <p:cNvGraphicFramePr>
            <a:graphicFrameLocks noGrp="1"/>
          </p:cNvGraphicFramePr>
          <p:nvPr/>
        </p:nvGraphicFramePr>
        <p:xfrm>
          <a:off x="395536" y="1772816"/>
          <a:ext cx="7824569" cy="1142618"/>
        </p:xfrm>
        <a:graphic>
          <a:graphicData uri="http://schemas.openxmlformats.org/drawingml/2006/table">
            <a:tbl>
              <a:tblPr firstRow="1">
                <a:tableStyleId>{8FD4443E-F989-4FC4-A0C8-D5A2AF1F390B}</a:tableStyleId>
              </a:tblPr>
              <a:tblGrid>
                <a:gridCol w="5040560"/>
                <a:gridCol w="1440160"/>
                <a:gridCol w="1343849"/>
              </a:tblGrid>
              <a:tr h="285368">
                <a:tc>
                  <a:txBody>
                    <a:bodyPr/>
                    <a:lstStyle/>
                    <a:p>
                      <a:pPr>
                        <a:spcAft>
                          <a:spcPts val="0"/>
                        </a:spcAft>
                      </a:pPr>
                      <a:r>
                        <a:rPr lang="fr-CA" sz="1400" dirty="0" smtClean="0"/>
                        <a:t>Pays</a:t>
                      </a:r>
                      <a:r>
                        <a:rPr lang="fr-CA" sz="1400" baseline="0" dirty="0" smtClean="0"/>
                        <a:t> de naissance, 2011-2014</a:t>
                      </a: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tx1"/>
                    </a:solidFill>
                  </a:tcPr>
                </a:tc>
                <a:tc>
                  <a:txBody>
                    <a:bodyPr/>
                    <a:lstStyle/>
                    <a:p>
                      <a:pPr algn="ctr">
                        <a:spcAft>
                          <a:spcPts val="0"/>
                        </a:spcAft>
                      </a:pPr>
                      <a:r>
                        <a:rPr lang="fr-CA" sz="1400" dirty="0" smtClean="0"/>
                        <a:t>n/1936</a:t>
                      </a: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tx1"/>
                    </a:solidFill>
                  </a:tcPr>
                </a:tc>
                <a:tc>
                  <a:txBody>
                    <a:bodyPr/>
                    <a:lstStyle/>
                    <a:p>
                      <a:pPr algn="ctr">
                        <a:spcAft>
                          <a:spcPts val="0"/>
                        </a:spcAft>
                      </a:pPr>
                      <a:r>
                        <a:rPr lang="fr-CA" sz="1400" dirty="0"/>
                        <a:t>%</a:t>
                      </a: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tx1"/>
                    </a:solidFill>
                  </a:tcPr>
                </a:tc>
              </a:tr>
              <a:tr h="187960">
                <a:tc>
                  <a:txBody>
                    <a:bodyPr/>
                    <a:lstStyle/>
                    <a:p>
                      <a:pPr>
                        <a:spcAft>
                          <a:spcPts val="0"/>
                        </a:spcAft>
                      </a:pPr>
                      <a:r>
                        <a:rPr lang="fr-FR" sz="1400" dirty="0" smtClean="0"/>
                        <a:t>Nés au Canada – non Autochtones</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t>1622</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t>83,8</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smtClean="0"/>
                        <a:t>Nés au Canada – Autochtones</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t>237</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t>12,2</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smtClean="0"/>
                        <a:t>Nés ailleurs qu’au Canada  (</a:t>
                      </a:r>
                      <a:r>
                        <a:rPr lang="fr-FR" sz="1400" dirty="0" smtClean="0"/>
                        <a:t>Au Canada depuis 25 ans en moyenne</a:t>
                      </a:r>
                      <a:r>
                        <a:rPr lang="fr-CA" sz="1400" dirty="0" smtClean="0"/>
                        <a:t>)</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t>77</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t>4,0</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357166"/>
            <a:ext cx="8229600" cy="902466"/>
          </a:xfrm>
        </p:spPr>
        <p:txBody>
          <a:bodyPr>
            <a:normAutofit fontScale="90000"/>
          </a:bodyPr>
          <a:lstStyle/>
          <a:p>
            <a:pPr lvl="0"/>
            <a:r>
              <a:rPr lang="fr-CA" sz="3600" dirty="0" smtClean="0"/>
              <a:t>Principales drogues injectées 2009-2014</a:t>
            </a:r>
            <a:endParaRPr lang="fr-FR" sz="3200" dirty="0"/>
          </a:p>
        </p:txBody>
      </p:sp>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6</a:t>
            </a:fld>
            <a:endParaRPr lang="fr-CA" sz="1400" b="1" dirty="0">
              <a:solidFill>
                <a:schemeClr val="tx1"/>
              </a:solidFill>
              <a:latin typeface="HelveticaNeueLT Std Lt" pitchFamily="34" charset="0"/>
            </a:endParaRPr>
          </a:p>
        </p:txBody>
      </p:sp>
      <p:sp>
        <p:nvSpPr>
          <p:cNvPr id="6" name="Rectangle 5"/>
          <p:cNvSpPr/>
          <p:nvPr/>
        </p:nvSpPr>
        <p:spPr>
          <a:xfrm>
            <a:off x="3635896" y="5805264"/>
            <a:ext cx="4572000" cy="646331"/>
          </a:xfrm>
          <a:prstGeom prst="rect">
            <a:avLst/>
          </a:prstGeom>
        </p:spPr>
        <p:txBody>
          <a:bodyPr>
            <a:spAutoFit/>
          </a:bodyPr>
          <a:lstStyle/>
          <a:p>
            <a:pPr algn="just">
              <a:spcBef>
                <a:spcPts val="0"/>
              </a:spcBef>
            </a:pPr>
            <a:r>
              <a:rPr lang="fr-CA" dirty="0" smtClean="0">
                <a:solidFill>
                  <a:schemeClr val="tx1">
                    <a:lumMod val="65000"/>
                    <a:lumOff val="35000"/>
                  </a:schemeClr>
                </a:solidFill>
                <a:latin typeface="Helvetica" pitchFamily="34" charset="0"/>
              </a:rPr>
              <a:t>6 derniers mois</a:t>
            </a:r>
          </a:p>
          <a:p>
            <a:pPr algn="just">
              <a:spcBef>
                <a:spcPts val="0"/>
              </a:spcBef>
            </a:pPr>
            <a:r>
              <a:rPr lang="fr-CA" dirty="0" smtClean="0">
                <a:solidFill>
                  <a:schemeClr val="tx1">
                    <a:lumMod val="65000"/>
                    <a:lumOff val="35000"/>
                  </a:schemeClr>
                </a:solidFill>
                <a:latin typeface="Helvetica" pitchFamily="34" charset="0"/>
              </a:rPr>
              <a:t>Dernier questionnaire complété</a:t>
            </a:r>
            <a:endParaRPr lang="fr-FR" dirty="0">
              <a:solidFill>
                <a:schemeClr val="tx1">
                  <a:lumMod val="65000"/>
                  <a:lumOff val="35000"/>
                </a:schemeClr>
              </a:solidFill>
            </a:endParaRPr>
          </a:p>
        </p:txBody>
      </p:sp>
      <p:sp>
        <p:nvSpPr>
          <p:cNvPr id="9" name="ZoneTexte 8"/>
          <p:cNvSpPr txBox="1"/>
          <p:nvPr/>
        </p:nvSpPr>
        <p:spPr>
          <a:xfrm>
            <a:off x="5940152" y="2348880"/>
            <a:ext cx="3096344" cy="2308324"/>
          </a:xfrm>
          <a:prstGeom prst="rect">
            <a:avLst/>
          </a:prstGeom>
          <a:noFill/>
        </p:spPr>
        <p:txBody>
          <a:bodyPr wrap="square" rtlCol="0">
            <a:spAutoFit/>
          </a:bodyPr>
          <a:lstStyle/>
          <a:p>
            <a:r>
              <a:rPr lang="fr-FR" sz="1200" b="1" dirty="0" smtClean="0">
                <a:solidFill>
                  <a:schemeClr val="tx1">
                    <a:lumMod val="65000"/>
                    <a:lumOff val="35000"/>
                  </a:schemeClr>
                </a:solidFill>
              </a:rPr>
              <a:t>Médicaments opioïdes </a:t>
            </a:r>
          </a:p>
          <a:p>
            <a:r>
              <a:rPr lang="fr-FR" sz="1200" b="1" dirty="0" smtClean="0">
                <a:solidFill>
                  <a:schemeClr val="tx1">
                    <a:lumMod val="65000"/>
                    <a:lumOff val="35000"/>
                  </a:schemeClr>
                </a:solidFill>
              </a:rPr>
              <a:t>(prescrits ou non): </a:t>
            </a:r>
          </a:p>
          <a:p>
            <a:pPr>
              <a:buFont typeface="Arial" pitchFamily="34" charset="0"/>
              <a:buChar char="•"/>
            </a:pPr>
            <a:r>
              <a:rPr lang="fr-FR" sz="1200" dirty="0" err="1" smtClean="0">
                <a:solidFill>
                  <a:schemeClr val="tx1">
                    <a:lumMod val="65000"/>
                    <a:lumOff val="35000"/>
                  </a:schemeClr>
                </a:solidFill>
              </a:rPr>
              <a:t>Dilaudid</a:t>
            </a:r>
            <a:endParaRPr lang="fr-FR" sz="1200" dirty="0" smtClean="0">
              <a:solidFill>
                <a:schemeClr val="tx1">
                  <a:lumMod val="65000"/>
                  <a:lumOff val="35000"/>
                </a:schemeClr>
              </a:solidFill>
            </a:endParaRPr>
          </a:p>
          <a:p>
            <a:pPr>
              <a:buFont typeface="Arial" pitchFamily="34" charset="0"/>
              <a:buChar char="•"/>
            </a:pPr>
            <a:r>
              <a:rPr lang="fr-FR" sz="1200" dirty="0" smtClean="0">
                <a:solidFill>
                  <a:schemeClr val="tx1">
                    <a:lumMod val="65000"/>
                    <a:lumOff val="35000"/>
                  </a:schemeClr>
                </a:solidFill>
              </a:rPr>
              <a:t>méthadone</a:t>
            </a:r>
          </a:p>
          <a:p>
            <a:pPr>
              <a:buFont typeface="Arial" pitchFamily="34" charset="0"/>
              <a:buChar char="•"/>
            </a:pPr>
            <a:r>
              <a:rPr lang="fr-FR" sz="1200" dirty="0" smtClean="0">
                <a:solidFill>
                  <a:schemeClr val="tx1">
                    <a:lumMod val="65000"/>
                    <a:lumOff val="35000"/>
                  </a:schemeClr>
                </a:solidFill>
              </a:rPr>
              <a:t>morphine</a:t>
            </a:r>
          </a:p>
          <a:p>
            <a:pPr>
              <a:buFont typeface="Arial" pitchFamily="34" charset="0"/>
              <a:buChar char="•"/>
            </a:pPr>
            <a:r>
              <a:rPr lang="fr-FR" sz="1200" dirty="0" err="1" smtClean="0">
                <a:solidFill>
                  <a:schemeClr val="tx1">
                    <a:lumMod val="65000"/>
                    <a:lumOff val="35000"/>
                  </a:schemeClr>
                </a:solidFill>
              </a:rPr>
              <a:t>suboxone</a:t>
            </a:r>
            <a:r>
              <a:rPr lang="fr-FR" sz="1200" dirty="0" smtClean="0">
                <a:solidFill>
                  <a:schemeClr val="tx1">
                    <a:lumMod val="65000"/>
                    <a:lumOff val="35000"/>
                  </a:schemeClr>
                </a:solidFill>
              </a:rPr>
              <a:t> </a:t>
            </a:r>
          </a:p>
          <a:p>
            <a:pPr>
              <a:buFont typeface="Arial" pitchFamily="34" charset="0"/>
              <a:buChar char="•"/>
            </a:pPr>
            <a:r>
              <a:rPr lang="fr-FR" sz="1200" dirty="0" err="1" smtClean="0">
                <a:solidFill>
                  <a:schemeClr val="tx1">
                    <a:lumMod val="65000"/>
                    <a:lumOff val="35000"/>
                  </a:schemeClr>
                </a:solidFill>
              </a:rPr>
              <a:t>oxycodone</a:t>
            </a:r>
            <a:r>
              <a:rPr lang="fr-FR" sz="1200" dirty="0" smtClean="0">
                <a:solidFill>
                  <a:schemeClr val="tx1">
                    <a:lumMod val="65000"/>
                    <a:lumOff val="35000"/>
                  </a:schemeClr>
                </a:solidFill>
              </a:rPr>
              <a:t>/</a:t>
            </a:r>
            <a:r>
              <a:rPr lang="fr-FR" sz="1200" dirty="0" err="1" smtClean="0">
                <a:solidFill>
                  <a:schemeClr val="tx1">
                    <a:lumMod val="65000"/>
                    <a:lumOff val="35000"/>
                  </a:schemeClr>
                </a:solidFill>
              </a:rPr>
              <a:t>oxycontin</a:t>
            </a:r>
            <a:r>
              <a:rPr lang="fr-FR" sz="1200" dirty="0" smtClean="0">
                <a:solidFill>
                  <a:schemeClr val="tx1">
                    <a:lumMod val="65000"/>
                    <a:lumOff val="35000"/>
                  </a:schemeClr>
                </a:solidFill>
              </a:rPr>
              <a:t> </a:t>
            </a:r>
          </a:p>
          <a:p>
            <a:pPr>
              <a:buFont typeface="Arial" pitchFamily="34" charset="0"/>
              <a:buChar char="•"/>
            </a:pPr>
            <a:r>
              <a:rPr lang="fr-FR" sz="1200" dirty="0" err="1" smtClean="0">
                <a:solidFill>
                  <a:schemeClr val="tx1">
                    <a:lumMod val="65000"/>
                    <a:lumOff val="35000"/>
                  </a:schemeClr>
                </a:solidFill>
              </a:rPr>
              <a:t>Hydromorph</a:t>
            </a:r>
            <a:r>
              <a:rPr lang="fr-FR" sz="1200" dirty="0" smtClean="0">
                <a:solidFill>
                  <a:schemeClr val="tx1">
                    <a:lumMod val="65000"/>
                    <a:lumOff val="35000"/>
                  </a:schemeClr>
                </a:solidFill>
              </a:rPr>
              <a:t>-</a:t>
            </a:r>
            <a:r>
              <a:rPr lang="fr-FR" sz="1200" dirty="0" err="1" smtClean="0">
                <a:solidFill>
                  <a:schemeClr val="tx1">
                    <a:lumMod val="65000"/>
                    <a:lumOff val="35000"/>
                  </a:schemeClr>
                </a:solidFill>
              </a:rPr>
              <a:t>Contin</a:t>
            </a:r>
            <a:r>
              <a:rPr lang="fr-FR" sz="1200" dirty="0" smtClean="0">
                <a:solidFill>
                  <a:schemeClr val="tx1">
                    <a:lumMod val="65000"/>
                    <a:lumOff val="35000"/>
                  </a:schemeClr>
                </a:solidFill>
              </a:rPr>
              <a:t> </a:t>
            </a:r>
          </a:p>
          <a:p>
            <a:pPr>
              <a:buFont typeface="Arial" pitchFamily="34" charset="0"/>
              <a:buChar char="•"/>
            </a:pPr>
            <a:r>
              <a:rPr lang="fr-FR" sz="1200" dirty="0" smtClean="0">
                <a:solidFill>
                  <a:schemeClr val="tx1">
                    <a:lumMod val="65000"/>
                    <a:lumOff val="35000"/>
                  </a:schemeClr>
                </a:solidFill>
              </a:rPr>
              <a:t>autres médicaments opioïdes non prescrits (incluant </a:t>
            </a:r>
            <a:r>
              <a:rPr lang="fr-FR" sz="1200" dirty="0" err="1" smtClean="0">
                <a:solidFill>
                  <a:schemeClr val="tx1">
                    <a:lumMod val="65000"/>
                    <a:lumOff val="35000"/>
                  </a:schemeClr>
                </a:solidFill>
              </a:rPr>
              <a:t>fentanyl</a:t>
            </a:r>
            <a:r>
              <a:rPr lang="fr-FR" sz="1200" dirty="0" smtClean="0">
                <a:solidFill>
                  <a:schemeClr val="tx1">
                    <a:lumMod val="65000"/>
                    <a:lumOff val="35000"/>
                  </a:schemeClr>
                </a:solidFill>
              </a:rPr>
              <a:t>, </a:t>
            </a:r>
            <a:r>
              <a:rPr lang="fr-FR" sz="1200" dirty="0" err="1" smtClean="0">
                <a:solidFill>
                  <a:schemeClr val="tx1">
                    <a:lumMod val="65000"/>
                    <a:lumOff val="35000"/>
                  </a:schemeClr>
                </a:solidFill>
              </a:rPr>
              <a:t>demerol</a:t>
            </a:r>
            <a:r>
              <a:rPr lang="fr-FR" sz="1200" dirty="0" smtClean="0">
                <a:solidFill>
                  <a:schemeClr val="tx1">
                    <a:lumMod val="65000"/>
                    <a:lumOff val="35000"/>
                  </a:schemeClr>
                </a:solidFill>
              </a:rPr>
              <a:t>, codéine, </a:t>
            </a:r>
            <a:r>
              <a:rPr lang="fr-FR" sz="1200" dirty="0" err="1" smtClean="0">
                <a:solidFill>
                  <a:schemeClr val="tx1">
                    <a:lumMod val="65000"/>
                    <a:lumOff val="35000"/>
                  </a:schemeClr>
                </a:solidFill>
              </a:rPr>
              <a:t>OxyNEO</a:t>
            </a:r>
            <a:r>
              <a:rPr lang="fr-FR" sz="1200" dirty="0" smtClean="0">
                <a:solidFill>
                  <a:schemeClr val="tx1">
                    <a:lumMod val="65000"/>
                    <a:lumOff val="35000"/>
                  </a:schemeClr>
                </a:solidFill>
              </a:rPr>
              <a:t> et mélange de cocaïne et d’opiacé autre que l’héroïne ).</a:t>
            </a:r>
            <a:endParaRPr lang="fr-FR" sz="1200" dirty="0">
              <a:solidFill>
                <a:schemeClr val="tx1">
                  <a:lumMod val="65000"/>
                  <a:lumOff val="35000"/>
                </a:schemeClr>
              </a:solidFill>
            </a:endParaRPr>
          </a:p>
        </p:txBody>
      </p:sp>
      <p:pic>
        <p:nvPicPr>
          <p:cNvPr id="4" name="Picture 4"/>
          <p:cNvPicPr>
            <a:picLocks noChangeAspect="1" noChangeArrowheads="1"/>
          </p:cNvPicPr>
          <p:nvPr/>
        </p:nvPicPr>
        <p:blipFill>
          <a:blip r:embed="rId3" cstate="print"/>
          <a:srcRect/>
          <a:stretch>
            <a:fillRect/>
          </a:stretch>
        </p:blipFill>
        <p:spPr bwMode="auto">
          <a:xfrm>
            <a:off x="0" y="1484784"/>
            <a:ext cx="5724128" cy="546278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7</a:t>
            </a:fld>
            <a:endParaRPr lang="fr-CA" sz="1400" b="1" dirty="0">
              <a:solidFill>
                <a:schemeClr val="tx1"/>
              </a:solidFill>
              <a:latin typeface="HelveticaNeueLT Std Lt" pitchFamily="34" charset="0"/>
            </a:endParaRPr>
          </a:p>
        </p:txBody>
      </p:sp>
      <p:sp>
        <p:nvSpPr>
          <p:cNvPr id="3" name="Rectangle 2"/>
          <p:cNvSpPr txBox="1">
            <a:spLocks noChangeArrowheads="1"/>
          </p:cNvSpPr>
          <p:nvPr>
            <p:custDataLst>
              <p:tags r:id="rId1"/>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fr-CA" sz="3200" dirty="0" smtClean="0">
                <a:solidFill>
                  <a:schemeClr val="tx1">
                    <a:lumMod val="65000"/>
                    <a:lumOff val="35000"/>
                  </a:schemeClr>
                </a:solidFill>
                <a:latin typeface="Raleway" pitchFamily="34" charset="0"/>
                <a:ea typeface="+mj-ea"/>
                <a:cs typeface="+mj-cs"/>
              </a:rPr>
              <a:t>Principales drogues </a:t>
            </a:r>
          </a:p>
          <a:p>
            <a:r>
              <a:rPr lang="fr-CA" sz="3200" dirty="0" smtClean="0">
                <a:solidFill>
                  <a:schemeClr val="tx1">
                    <a:lumMod val="65000"/>
                    <a:lumOff val="35000"/>
                  </a:schemeClr>
                </a:solidFill>
                <a:latin typeface="Raleway" pitchFamily="34" charset="0"/>
                <a:ea typeface="+mj-ea"/>
                <a:cs typeface="+mj-cs"/>
              </a:rPr>
              <a:t>Tendances (31 mars 2014)</a:t>
            </a:r>
          </a:p>
        </p:txBody>
      </p:sp>
      <p:sp>
        <p:nvSpPr>
          <p:cNvPr id="4" name="Text Box 4"/>
          <p:cNvSpPr txBox="1">
            <a:spLocks noChangeArrowheads="1"/>
          </p:cNvSpPr>
          <p:nvPr>
            <p:custDataLst>
              <p:tags r:id="rId2"/>
            </p:custDataLst>
          </p:nvPr>
        </p:nvSpPr>
        <p:spPr bwMode="auto">
          <a:xfrm>
            <a:off x="539552" y="6211669"/>
            <a:ext cx="7129462" cy="646331"/>
          </a:xfrm>
          <a:prstGeom prst="rect">
            <a:avLst/>
          </a:prstGeom>
          <a:noFill/>
          <a:ln w="9525">
            <a:noFill/>
            <a:miter lim="800000"/>
            <a:headEnd/>
            <a:tailEnd/>
          </a:ln>
        </p:spPr>
        <p:txBody>
          <a:bodyPr>
            <a:spAutoFit/>
          </a:bodyPr>
          <a:lstStyle/>
          <a:p>
            <a:pPr algn="just">
              <a:spcBef>
                <a:spcPts val="0"/>
              </a:spcBef>
            </a:pPr>
            <a:r>
              <a:rPr lang="fr-CA" dirty="0" smtClean="0">
                <a:solidFill>
                  <a:schemeClr val="bg1"/>
                </a:solidFill>
                <a:latin typeface="Helvetica" pitchFamily="34" charset="0"/>
              </a:rPr>
              <a:t>6 derniers mois</a:t>
            </a:r>
            <a:endParaRPr lang="fr-CA" dirty="0">
              <a:solidFill>
                <a:schemeClr val="bg1"/>
              </a:solidFill>
              <a:latin typeface="Helvetica" pitchFamily="34" charset="0"/>
            </a:endParaRPr>
          </a:p>
          <a:p>
            <a:pPr algn="just">
              <a:spcBef>
                <a:spcPts val="0"/>
              </a:spcBef>
            </a:pPr>
            <a:r>
              <a:rPr lang="fr-CA" dirty="0" smtClean="0">
                <a:solidFill>
                  <a:schemeClr val="bg1"/>
                </a:solidFill>
                <a:latin typeface="Helvetica" pitchFamily="34" charset="0"/>
              </a:rPr>
              <a:t>Dernier </a:t>
            </a:r>
            <a:r>
              <a:rPr lang="fr-CA" dirty="0">
                <a:solidFill>
                  <a:schemeClr val="bg1"/>
                </a:solidFill>
                <a:latin typeface="Helvetica" pitchFamily="34" charset="0"/>
              </a:rPr>
              <a:t>questionnaire complété</a:t>
            </a:r>
          </a:p>
        </p:txBody>
      </p:sp>
      <p:pic>
        <p:nvPicPr>
          <p:cNvPr id="5" name="Picture 2"/>
          <p:cNvPicPr>
            <a:picLocks noChangeAspect="1" noChangeArrowheads="1"/>
          </p:cNvPicPr>
          <p:nvPr/>
        </p:nvPicPr>
        <p:blipFill>
          <a:blip r:embed="rId5" cstate="print"/>
          <a:srcRect r="4275"/>
          <a:stretch>
            <a:fillRect/>
          </a:stretch>
        </p:blipFill>
        <p:spPr bwMode="auto">
          <a:xfrm>
            <a:off x="182563" y="1700808"/>
            <a:ext cx="8421885" cy="47421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0" y="6492875"/>
            <a:ext cx="442392" cy="365125"/>
          </a:xfrm>
        </p:spPr>
        <p:txBody>
          <a:bodyPr/>
          <a:lstStyle/>
          <a:p>
            <a:pPr>
              <a:defRPr/>
            </a:pPr>
            <a:fld id="{A2862947-D4D5-429D-8321-CECBC935AE3B}" type="slidenum">
              <a:rPr lang="fr-CA" sz="1400" b="1" smtClean="0">
                <a:solidFill>
                  <a:schemeClr val="tx1"/>
                </a:solidFill>
                <a:latin typeface="HelveticaNeueLT Std Lt" pitchFamily="34" charset="0"/>
              </a:rPr>
              <a:pPr>
                <a:defRPr/>
              </a:pPr>
              <a:t>8</a:t>
            </a:fld>
            <a:endParaRPr lang="fr-CA" sz="1400" b="1" dirty="0">
              <a:solidFill>
                <a:schemeClr val="tx1"/>
              </a:solidFill>
              <a:latin typeface="HelveticaNeueLT Std Lt" pitchFamily="34" charset="0"/>
            </a:endParaRPr>
          </a:p>
        </p:txBody>
      </p:sp>
      <p:graphicFrame>
        <p:nvGraphicFramePr>
          <p:cNvPr id="3" name="Espace réservé du contenu 4"/>
          <p:cNvGraphicFramePr>
            <a:graphicFrameLocks/>
          </p:cNvGraphicFramePr>
          <p:nvPr/>
        </p:nvGraphicFramePr>
        <p:xfrm>
          <a:off x="2571704" y="1571612"/>
          <a:ext cx="6572296" cy="4597401"/>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3"/>
          <p:cNvSpPr txBox="1">
            <a:spLocks noChangeArrowheads="1"/>
          </p:cNvSpPr>
          <p:nvPr>
            <p:custDataLst>
              <p:tags r:id="rId1"/>
            </p:custDataLst>
          </p:nvPr>
        </p:nvSpPr>
        <p:spPr bwMode="auto">
          <a:xfrm>
            <a:off x="500034" y="214290"/>
            <a:ext cx="84978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A" sz="3200" dirty="0" smtClean="0">
                <a:solidFill>
                  <a:schemeClr val="tx1">
                    <a:lumMod val="65000"/>
                    <a:lumOff val="35000"/>
                  </a:schemeClr>
                </a:solidFill>
                <a:latin typeface="Raleway" pitchFamily="34" charset="0"/>
                <a:ea typeface="+mj-ea"/>
                <a:cs typeface="+mj-cs"/>
              </a:rPr>
              <a:t>Drogue injectée le plus souvent, </a:t>
            </a:r>
          </a:p>
          <a:p>
            <a:pPr marL="0" marR="0" lvl="0" indent="0" algn="l" defTabSz="914400" rtl="0" eaLnBrk="1" fontAlgn="base" latinLnBrk="0" hangingPunct="1">
              <a:lnSpc>
                <a:spcPct val="100000"/>
              </a:lnSpc>
              <a:spcBef>
                <a:spcPct val="0"/>
              </a:spcBef>
              <a:spcAft>
                <a:spcPct val="0"/>
              </a:spcAft>
              <a:buClrTx/>
              <a:buSzTx/>
              <a:buFontTx/>
              <a:buNone/>
              <a:tabLst/>
              <a:defRPr/>
            </a:pPr>
            <a:r>
              <a:rPr lang="fr-CA" sz="3200" dirty="0" smtClean="0">
                <a:solidFill>
                  <a:schemeClr val="tx1">
                    <a:lumMod val="65000"/>
                    <a:lumOff val="35000"/>
                  </a:schemeClr>
                </a:solidFill>
                <a:latin typeface="Raleway" pitchFamily="34" charset="0"/>
                <a:ea typeface="+mj-ea"/>
                <a:cs typeface="+mj-cs"/>
              </a:rPr>
              <a:t>2009-2014</a:t>
            </a:r>
          </a:p>
        </p:txBody>
      </p:sp>
      <p:sp>
        <p:nvSpPr>
          <p:cNvPr id="6" name="Text Box 4"/>
          <p:cNvSpPr txBox="1">
            <a:spLocks noChangeArrowheads="1"/>
          </p:cNvSpPr>
          <p:nvPr>
            <p:custDataLst>
              <p:tags r:id="rId2"/>
            </p:custDataLst>
          </p:nvPr>
        </p:nvSpPr>
        <p:spPr bwMode="auto">
          <a:xfrm>
            <a:off x="467544" y="6093296"/>
            <a:ext cx="5976664" cy="646331"/>
          </a:xfrm>
          <a:prstGeom prst="rect">
            <a:avLst/>
          </a:prstGeom>
          <a:noFill/>
          <a:ln w="9525">
            <a:noFill/>
            <a:miter lim="800000"/>
            <a:headEnd/>
            <a:tailEnd/>
          </a:ln>
        </p:spPr>
        <p:txBody>
          <a:bodyPr wrap="square">
            <a:spAutoFit/>
          </a:bodyPr>
          <a:lstStyle/>
          <a:p>
            <a:pPr algn="just">
              <a:spcBef>
                <a:spcPts val="0"/>
              </a:spcBef>
            </a:pPr>
            <a:r>
              <a:rPr lang="fr-CA" dirty="0" smtClean="0">
                <a:latin typeface="Helvetica" pitchFamily="34" charset="0"/>
              </a:rPr>
              <a:t>6 derniers mois</a:t>
            </a:r>
            <a:endParaRPr lang="fr-CA" dirty="0">
              <a:latin typeface="Helvetica" pitchFamily="34" charset="0"/>
            </a:endParaRPr>
          </a:p>
          <a:p>
            <a:pPr algn="just">
              <a:spcBef>
                <a:spcPts val="0"/>
              </a:spcBef>
            </a:pPr>
            <a:r>
              <a:rPr lang="fr-CA" dirty="0" smtClean="0">
                <a:latin typeface="Helvetica" pitchFamily="34" charset="0"/>
              </a:rPr>
              <a:t>Dernier </a:t>
            </a:r>
            <a:r>
              <a:rPr lang="fr-CA" dirty="0">
                <a:latin typeface="Helvetica" pitchFamily="34" charset="0"/>
              </a:rPr>
              <a:t>questionnaire </a:t>
            </a:r>
            <a:r>
              <a:rPr lang="fr-CA" dirty="0" smtClean="0">
                <a:latin typeface="Helvetica" pitchFamily="34" charset="0"/>
              </a:rPr>
              <a:t>complété, NP*: non prescrit</a:t>
            </a:r>
            <a:endParaRPr lang="fr-CA" dirty="0">
              <a:latin typeface="Helvetica" pitchFamily="34" charset="0"/>
            </a:endParaRPr>
          </a:p>
        </p:txBody>
      </p:sp>
      <p:sp>
        <p:nvSpPr>
          <p:cNvPr id="7" name="Text Box 6"/>
          <p:cNvSpPr txBox="1">
            <a:spLocks noChangeArrowheads="1"/>
          </p:cNvSpPr>
          <p:nvPr>
            <p:custDataLst>
              <p:tags r:id="rId3"/>
            </p:custDataLst>
          </p:nvPr>
        </p:nvSpPr>
        <p:spPr bwMode="auto">
          <a:xfrm>
            <a:off x="107504" y="3356992"/>
            <a:ext cx="2664296" cy="1518877"/>
          </a:xfrm>
          <a:prstGeom prst="rect">
            <a:avLst/>
          </a:prstGeom>
          <a:noFill/>
          <a:ln w="9525">
            <a:noFill/>
            <a:miter lim="800000"/>
            <a:headEnd/>
            <a:tailEnd/>
          </a:ln>
        </p:spPr>
        <p:txBody>
          <a:bodyPr wrap="square">
            <a:spAutoFit/>
          </a:bodyPr>
          <a:lstStyle/>
          <a:p>
            <a:pPr>
              <a:spcBef>
                <a:spcPct val="5000"/>
              </a:spcBef>
            </a:pPr>
            <a:r>
              <a:rPr lang="fr-CA" dirty="0" smtClean="0">
                <a:solidFill>
                  <a:schemeClr val="tx1">
                    <a:lumMod val="65000"/>
                    <a:lumOff val="35000"/>
                  </a:schemeClr>
                </a:solidFill>
                <a:latin typeface="Helvetica" pitchFamily="34" charset="0"/>
              </a:rPr>
              <a:t>Principaux médicaments opioïdes </a:t>
            </a:r>
            <a:r>
              <a:rPr lang="fr-CA" b="1" dirty="0" smtClean="0">
                <a:solidFill>
                  <a:schemeClr val="tx1">
                    <a:lumMod val="65000"/>
                    <a:lumOff val="35000"/>
                  </a:schemeClr>
                </a:solidFill>
                <a:latin typeface="Helvetica" pitchFamily="34" charset="0"/>
              </a:rPr>
              <a:t>:</a:t>
            </a:r>
            <a:endParaRPr lang="fr-CA" b="1" dirty="0">
              <a:solidFill>
                <a:schemeClr val="tx1">
                  <a:lumMod val="65000"/>
                  <a:lumOff val="35000"/>
                </a:schemeClr>
              </a:solidFill>
              <a:latin typeface="Helvetica" pitchFamily="34" charset="0"/>
            </a:endParaRPr>
          </a:p>
          <a:p>
            <a:pPr>
              <a:spcBef>
                <a:spcPct val="5000"/>
              </a:spcBef>
            </a:pPr>
            <a:r>
              <a:rPr lang="fr-CA" dirty="0" err="1" smtClean="0">
                <a:solidFill>
                  <a:schemeClr val="tx1">
                    <a:lumMod val="65000"/>
                    <a:lumOff val="35000"/>
                  </a:schemeClr>
                </a:solidFill>
                <a:latin typeface="Helvetica" pitchFamily="34" charset="0"/>
              </a:rPr>
              <a:t>Dilaudid</a:t>
            </a:r>
            <a:r>
              <a:rPr lang="fr-CA" dirty="0" smtClean="0">
                <a:solidFill>
                  <a:schemeClr val="tx1">
                    <a:lumMod val="65000"/>
                    <a:lumOff val="35000"/>
                  </a:schemeClr>
                </a:solidFill>
                <a:latin typeface="Helvetica" pitchFamily="34" charset="0"/>
              </a:rPr>
              <a:t> NP* : 18,3 %</a:t>
            </a:r>
            <a:endParaRPr lang="fr-CA" dirty="0">
              <a:solidFill>
                <a:schemeClr val="tx1">
                  <a:lumMod val="65000"/>
                  <a:lumOff val="35000"/>
                </a:schemeClr>
              </a:solidFill>
              <a:latin typeface="Helvetica" pitchFamily="34" charset="0"/>
            </a:endParaRPr>
          </a:p>
          <a:p>
            <a:pPr>
              <a:spcBef>
                <a:spcPct val="5000"/>
              </a:spcBef>
            </a:pPr>
            <a:r>
              <a:rPr lang="fr-CA" dirty="0" smtClean="0">
                <a:solidFill>
                  <a:schemeClr val="tx1">
                    <a:lumMod val="65000"/>
                    <a:lumOff val="35000"/>
                  </a:schemeClr>
                </a:solidFill>
                <a:latin typeface="Helvetica" pitchFamily="34" charset="0"/>
              </a:rPr>
              <a:t>Morphine NP : 9,8 %</a:t>
            </a:r>
            <a:endParaRPr lang="fr-CA" dirty="0">
              <a:solidFill>
                <a:schemeClr val="tx1">
                  <a:lumMod val="65000"/>
                  <a:lumOff val="35000"/>
                </a:schemeClr>
              </a:solidFill>
              <a:latin typeface="Helvetica" pitchFamily="34" charset="0"/>
            </a:endParaRPr>
          </a:p>
          <a:p>
            <a:pPr>
              <a:spcBef>
                <a:spcPct val="5000"/>
              </a:spcBef>
            </a:pPr>
            <a:r>
              <a:rPr lang="fr-CA" dirty="0" err="1" smtClean="0">
                <a:solidFill>
                  <a:schemeClr val="tx1">
                    <a:lumMod val="65000"/>
                    <a:lumOff val="35000"/>
                  </a:schemeClr>
                </a:solidFill>
                <a:latin typeface="Helvetica" pitchFamily="34" charset="0"/>
              </a:rPr>
              <a:t>Oxycodone</a:t>
            </a:r>
            <a:r>
              <a:rPr lang="fr-CA" dirty="0" smtClean="0">
                <a:solidFill>
                  <a:schemeClr val="tx1">
                    <a:lumMod val="65000"/>
                    <a:lumOff val="35000"/>
                  </a:schemeClr>
                </a:solidFill>
                <a:latin typeface="Helvetica" pitchFamily="34" charset="0"/>
              </a:rPr>
              <a:t> NP : 3,0 %</a:t>
            </a:r>
            <a:endParaRPr lang="fr-FR" dirty="0">
              <a:solidFill>
                <a:schemeClr val="tx1">
                  <a:lumMod val="65000"/>
                  <a:lumOff val="35000"/>
                </a:schemeClr>
              </a:solidFill>
              <a:latin typeface="Helvetic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txBox="1">
            <a:spLocks noGrp="1" noChangeArrowheads="1"/>
          </p:cNvSpPr>
          <p:nvPr>
            <p:ph type="title"/>
            <p:custDataLst>
              <p:tags r:id="rId1"/>
            </p:custDataLst>
          </p:nvPr>
        </p:nvSpPr>
        <p:spPr bwMode="auto">
          <a:xfrm>
            <a:off x="428596" y="14285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A" dirty="0" smtClean="0"/>
              <a:t>Injection de restes de drogue, 2011-2014</a:t>
            </a:r>
          </a:p>
        </p:txBody>
      </p:sp>
      <p:sp>
        <p:nvSpPr>
          <p:cNvPr id="3" name="Espace réservé du contenu 2"/>
          <p:cNvSpPr>
            <a:spLocks noGrp="1"/>
          </p:cNvSpPr>
          <p:nvPr>
            <p:ph idx="1"/>
          </p:nvPr>
        </p:nvSpPr>
        <p:spPr>
          <a:xfrm>
            <a:off x="457200" y="1600201"/>
            <a:ext cx="8229600" cy="3686187"/>
          </a:xfrm>
          <a:noFill/>
          <a:ln>
            <a:noFill/>
          </a:ln>
        </p:spPr>
        <p:txBody>
          <a:bodyPr>
            <a:normAutofit/>
          </a:bodyPr>
          <a:lstStyle/>
          <a:p>
            <a:r>
              <a:rPr lang="fr-CA" sz="2200" dirty="0" smtClean="0">
                <a:solidFill>
                  <a:schemeClr val="tx1">
                    <a:lumMod val="65000"/>
                    <a:lumOff val="35000"/>
                  </a:schemeClr>
                </a:solidFill>
              </a:rPr>
              <a:t>Injection de restes de drogues (</a:t>
            </a:r>
            <a:r>
              <a:rPr lang="fr-CA" sz="2200" dirty="0" err="1" smtClean="0">
                <a:solidFill>
                  <a:schemeClr val="tx1">
                    <a:lumMod val="65000"/>
                    <a:lumOff val="35000"/>
                  </a:schemeClr>
                </a:solidFill>
              </a:rPr>
              <a:t>wash</a:t>
            </a:r>
            <a:r>
              <a:rPr lang="fr-CA" sz="2200" dirty="0" smtClean="0">
                <a:solidFill>
                  <a:schemeClr val="tx1">
                    <a:lumMod val="65000"/>
                    <a:lumOff val="35000"/>
                  </a:schemeClr>
                </a:solidFill>
              </a:rPr>
              <a:t>) </a:t>
            </a:r>
            <a:r>
              <a:rPr lang="fr-FR" sz="2200" dirty="0" smtClean="0">
                <a:solidFill>
                  <a:schemeClr val="tx1">
                    <a:lumMod val="65000"/>
                    <a:lumOff val="35000"/>
                  </a:schemeClr>
                </a:solidFill>
              </a:rPr>
              <a:t>extraits à partir d’un coton, d’un filtre ou d’un contenant </a:t>
            </a:r>
            <a:r>
              <a:rPr lang="fr-CA" sz="2200" dirty="0" smtClean="0">
                <a:solidFill>
                  <a:schemeClr val="tx1">
                    <a:lumMod val="65000"/>
                    <a:lumOff val="35000"/>
                  </a:schemeClr>
                </a:solidFill>
              </a:rPr>
              <a:t>: </a:t>
            </a:r>
          </a:p>
          <a:p>
            <a:pPr lvl="1">
              <a:lnSpc>
                <a:spcPct val="80000"/>
              </a:lnSpc>
            </a:pPr>
            <a:r>
              <a:rPr lang="fr-CA" sz="2000" dirty="0" smtClean="0"/>
              <a:t>Oui : 59,1 % (1135/1920)</a:t>
            </a:r>
          </a:p>
          <a:p>
            <a:pPr lvl="4">
              <a:buNone/>
            </a:pPr>
            <a:endParaRPr lang="fr-FR" sz="2000" dirty="0" smtClean="0"/>
          </a:p>
          <a:p>
            <a:r>
              <a:rPr lang="fr-FR" sz="2200" dirty="0" smtClean="0">
                <a:solidFill>
                  <a:schemeClr val="tx1">
                    <a:lumMod val="65000"/>
                    <a:lumOff val="35000"/>
                  </a:schemeClr>
                </a:solidFill>
              </a:rPr>
              <a:t>Est-ce que c’est arrivé que le coton, le filtre ou le contenant utilisé pour faire le </a:t>
            </a:r>
            <a:r>
              <a:rPr lang="fr-FR" sz="2200" dirty="0" err="1" smtClean="0">
                <a:solidFill>
                  <a:schemeClr val="tx1">
                    <a:lumMod val="65000"/>
                    <a:lumOff val="35000"/>
                  </a:schemeClr>
                </a:solidFill>
              </a:rPr>
              <a:t>wash</a:t>
            </a:r>
            <a:r>
              <a:rPr lang="fr-FR" sz="2200" dirty="0" smtClean="0">
                <a:solidFill>
                  <a:schemeClr val="tx1">
                    <a:lumMod val="65000"/>
                    <a:lumOff val="35000"/>
                  </a:schemeClr>
                </a:solidFill>
              </a:rPr>
              <a:t> avait été </a:t>
            </a:r>
            <a:r>
              <a:rPr lang="fr-FR" sz="2200" b="1" dirty="0" smtClean="0">
                <a:solidFill>
                  <a:schemeClr val="tx1">
                    <a:lumMod val="65000"/>
                    <a:lumOff val="35000"/>
                  </a:schemeClr>
                </a:solidFill>
              </a:rPr>
              <a:t>utilisé par quelqu’un d’autre</a:t>
            </a:r>
            <a:r>
              <a:rPr lang="fr-FR" sz="2200" dirty="0" smtClean="0">
                <a:solidFill>
                  <a:schemeClr val="tx1">
                    <a:lumMod val="65000"/>
                    <a:lumOff val="35000"/>
                  </a:schemeClr>
                </a:solidFill>
              </a:rPr>
              <a:t>?</a:t>
            </a:r>
          </a:p>
          <a:p>
            <a:pPr lvl="1">
              <a:lnSpc>
                <a:spcPct val="80000"/>
              </a:lnSpc>
            </a:pPr>
            <a:r>
              <a:rPr lang="fr-CA" sz="2000" dirty="0" smtClean="0"/>
              <a:t>Oui : 30,5 % (340/1115)</a:t>
            </a:r>
            <a:endParaRPr lang="fr-FR" sz="2000"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9</a:t>
            </a:fld>
            <a:endParaRPr lang="fr-CA" sz="1400" b="1" dirty="0">
              <a:solidFill>
                <a:schemeClr val="tx1"/>
              </a:solidFill>
              <a:latin typeface="HelveticaNeueLT Std Lt" pitchFamily="34" charset="0"/>
            </a:endParaRPr>
          </a:p>
        </p:txBody>
      </p:sp>
      <p:sp>
        <p:nvSpPr>
          <p:cNvPr id="7" name="Rectangle 6"/>
          <p:cNvSpPr/>
          <p:nvPr/>
        </p:nvSpPr>
        <p:spPr>
          <a:xfrm>
            <a:off x="395536" y="5517232"/>
            <a:ext cx="4572000" cy="646331"/>
          </a:xfrm>
          <a:prstGeom prst="rect">
            <a:avLst/>
          </a:prstGeom>
        </p:spPr>
        <p:txBody>
          <a:bodyPr>
            <a:spAutoFit/>
          </a:bodyPr>
          <a:lstStyle/>
          <a:p>
            <a:pPr algn="just">
              <a:spcBef>
                <a:spcPts val="0"/>
              </a:spcBef>
            </a:pPr>
            <a:r>
              <a:rPr lang="fr-CA" dirty="0" smtClean="0">
                <a:solidFill>
                  <a:schemeClr val="tx1">
                    <a:lumMod val="65000"/>
                    <a:lumOff val="35000"/>
                  </a:schemeClr>
                </a:solidFill>
                <a:latin typeface="Helvetica" pitchFamily="34" charset="0"/>
              </a:rPr>
              <a:t>6 derniers mois</a:t>
            </a:r>
          </a:p>
          <a:p>
            <a:pPr algn="just">
              <a:spcBef>
                <a:spcPts val="0"/>
              </a:spcBef>
            </a:pPr>
            <a:r>
              <a:rPr lang="fr-CA" dirty="0" smtClean="0">
                <a:solidFill>
                  <a:schemeClr val="tx1">
                    <a:lumMod val="65000"/>
                    <a:lumOff val="35000"/>
                  </a:schemeClr>
                </a:solidFill>
                <a:latin typeface="Helvetica" pitchFamily="34" charset="0"/>
              </a:rPr>
              <a:t>Dernier questionnaire complété</a:t>
            </a:r>
            <a:endParaRPr lang="fr-FR" dirty="0">
              <a:solidFill>
                <a:schemeClr val="tx1">
                  <a:lumMod val="65000"/>
                  <a:lumOff val="35000"/>
                </a:schemeClr>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96"/>
</p:tagLst>
</file>

<file path=ppt/tags/tag101.xml><?xml version="1.0" encoding="utf-8"?>
<p:tagLst xmlns:a="http://schemas.openxmlformats.org/drawingml/2006/main" xmlns:r="http://schemas.openxmlformats.org/officeDocument/2006/relationships" xmlns:p="http://schemas.openxmlformats.org/presentationml/2006/main">
  <p:tag name="NUM" val="97"/>
</p:tagLst>
</file>

<file path=ppt/tags/tag102.xml><?xml version="1.0" encoding="utf-8"?>
<p:tagLst xmlns:a="http://schemas.openxmlformats.org/drawingml/2006/main" xmlns:r="http://schemas.openxmlformats.org/officeDocument/2006/relationships" xmlns:p="http://schemas.openxmlformats.org/presentationml/2006/main">
  <p:tag name="NUM" val="98"/>
</p:tagLst>
</file>

<file path=ppt/tags/tag103.xml><?xml version="1.0" encoding="utf-8"?>
<p:tagLst xmlns:a="http://schemas.openxmlformats.org/drawingml/2006/main" xmlns:r="http://schemas.openxmlformats.org/officeDocument/2006/relationships" xmlns:p="http://schemas.openxmlformats.org/presentationml/2006/main">
  <p:tag name="NUM" val="99"/>
</p:tagLst>
</file>

<file path=ppt/tags/tag104.xml><?xml version="1.0" encoding="utf-8"?>
<p:tagLst xmlns:a="http://schemas.openxmlformats.org/drawingml/2006/main" xmlns:r="http://schemas.openxmlformats.org/officeDocument/2006/relationships" xmlns:p="http://schemas.openxmlformats.org/presentationml/2006/main">
  <p:tag name="NUM" val="100"/>
</p:tagLst>
</file>

<file path=ppt/tags/tag105.xml><?xml version="1.0" encoding="utf-8"?>
<p:tagLst xmlns:a="http://schemas.openxmlformats.org/drawingml/2006/main" xmlns:r="http://schemas.openxmlformats.org/officeDocument/2006/relationships" xmlns:p="http://schemas.openxmlformats.org/presentationml/2006/main">
  <p:tag name="NUM" val="101"/>
</p:tagLst>
</file>

<file path=ppt/tags/tag106.xml><?xml version="1.0" encoding="utf-8"?>
<p:tagLst xmlns:a="http://schemas.openxmlformats.org/drawingml/2006/main" xmlns:r="http://schemas.openxmlformats.org/officeDocument/2006/relationships" xmlns:p="http://schemas.openxmlformats.org/presentationml/2006/main">
  <p:tag name="NUM" val="102"/>
</p:tagLst>
</file>

<file path=ppt/tags/tag107.xml><?xml version="1.0" encoding="utf-8"?>
<p:tagLst xmlns:a="http://schemas.openxmlformats.org/drawingml/2006/main" xmlns:r="http://schemas.openxmlformats.org/officeDocument/2006/relationships" xmlns:p="http://schemas.openxmlformats.org/presentationml/2006/main">
  <p:tag name="NUM" val="103"/>
</p:tagLst>
</file>

<file path=ppt/tags/tag108.xml><?xml version="1.0" encoding="utf-8"?>
<p:tagLst xmlns:a="http://schemas.openxmlformats.org/drawingml/2006/main" xmlns:r="http://schemas.openxmlformats.org/officeDocument/2006/relationships" xmlns:p="http://schemas.openxmlformats.org/presentationml/2006/main">
  <p:tag name="NUM" val="104"/>
</p:tagLst>
</file>

<file path=ppt/tags/tag109.xml><?xml version="1.0" encoding="utf-8"?>
<p:tagLst xmlns:a="http://schemas.openxmlformats.org/drawingml/2006/main" xmlns:r="http://schemas.openxmlformats.org/officeDocument/2006/relationships" xmlns:p="http://schemas.openxmlformats.org/presentationml/2006/main">
  <p:tag name="NUM" val="10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106"/>
</p:tagLst>
</file>

<file path=ppt/tags/tag111.xml><?xml version="1.0" encoding="utf-8"?>
<p:tagLst xmlns:a="http://schemas.openxmlformats.org/drawingml/2006/main" xmlns:r="http://schemas.openxmlformats.org/officeDocument/2006/relationships" xmlns:p="http://schemas.openxmlformats.org/presentationml/2006/main">
  <p:tag name="NUM" val="67"/>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16"/>
</p:tagLst>
</file>

<file path=ppt/tags/tag22.xml><?xml version="1.0" encoding="utf-8"?>
<p:tagLst xmlns:a="http://schemas.openxmlformats.org/drawingml/2006/main" xmlns:r="http://schemas.openxmlformats.org/officeDocument/2006/relationships" xmlns:p="http://schemas.openxmlformats.org/presentationml/2006/main">
  <p:tag name="NUM" val="17"/>
</p:tagLst>
</file>

<file path=ppt/tags/tag23.xml><?xml version="1.0" encoding="utf-8"?>
<p:tagLst xmlns:a="http://schemas.openxmlformats.org/drawingml/2006/main" xmlns:r="http://schemas.openxmlformats.org/officeDocument/2006/relationships" xmlns:p="http://schemas.openxmlformats.org/presentationml/2006/main">
  <p:tag name="NUM" val="18"/>
</p:tagLst>
</file>

<file path=ppt/tags/tag24.xml><?xml version="1.0" encoding="utf-8"?>
<p:tagLst xmlns:a="http://schemas.openxmlformats.org/drawingml/2006/main" xmlns:r="http://schemas.openxmlformats.org/officeDocument/2006/relationships" xmlns:p="http://schemas.openxmlformats.org/presentationml/2006/main">
  <p:tag name="NUM" val="19"/>
</p:tagLst>
</file>

<file path=ppt/tags/tag25.xml><?xml version="1.0" encoding="utf-8"?>
<p:tagLst xmlns:a="http://schemas.openxmlformats.org/drawingml/2006/main" xmlns:r="http://schemas.openxmlformats.org/officeDocument/2006/relationships" xmlns:p="http://schemas.openxmlformats.org/presentationml/2006/main">
  <p:tag name="NUM" val="20"/>
</p:tagLst>
</file>

<file path=ppt/tags/tag26.xml><?xml version="1.0" encoding="utf-8"?>
<p:tagLst xmlns:a="http://schemas.openxmlformats.org/drawingml/2006/main" xmlns:r="http://schemas.openxmlformats.org/officeDocument/2006/relationships" xmlns:p="http://schemas.openxmlformats.org/presentationml/2006/main">
  <p:tag name="NUM" val="21"/>
</p:tagLst>
</file>

<file path=ppt/tags/tag27.xml><?xml version="1.0" encoding="utf-8"?>
<p:tagLst xmlns:a="http://schemas.openxmlformats.org/drawingml/2006/main" xmlns:r="http://schemas.openxmlformats.org/officeDocument/2006/relationships" xmlns:p="http://schemas.openxmlformats.org/presentationml/2006/main">
  <p:tag name="NUM" val="22"/>
</p:tagLst>
</file>

<file path=ppt/tags/tag28.xml><?xml version="1.0" encoding="utf-8"?>
<p:tagLst xmlns:a="http://schemas.openxmlformats.org/drawingml/2006/main" xmlns:r="http://schemas.openxmlformats.org/officeDocument/2006/relationships" xmlns:p="http://schemas.openxmlformats.org/presentationml/2006/main">
  <p:tag name="NUM" val="23"/>
</p:tagLst>
</file>

<file path=ppt/tags/tag29.xml><?xml version="1.0" encoding="utf-8"?>
<p:tagLst xmlns:a="http://schemas.openxmlformats.org/drawingml/2006/main" xmlns:r="http://schemas.openxmlformats.org/officeDocument/2006/relationships" xmlns:p="http://schemas.openxmlformats.org/presentationml/2006/main">
  <p:tag name="NUM" val="2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5"/>
</p:tagLst>
</file>

<file path=ppt/tags/tag31.xml><?xml version="1.0" encoding="utf-8"?>
<p:tagLst xmlns:a="http://schemas.openxmlformats.org/drawingml/2006/main" xmlns:r="http://schemas.openxmlformats.org/officeDocument/2006/relationships" xmlns:p="http://schemas.openxmlformats.org/presentationml/2006/main">
  <p:tag name="NUM" val="26"/>
</p:tagLst>
</file>

<file path=ppt/tags/tag32.xml><?xml version="1.0" encoding="utf-8"?>
<p:tagLst xmlns:a="http://schemas.openxmlformats.org/drawingml/2006/main" xmlns:r="http://schemas.openxmlformats.org/officeDocument/2006/relationships" xmlns:p="http://schemas.openxmlformats.org/presentationml/2006/main">
  <p:tag name="NUM" val="27"/>
</p:tagLst>
</file>

<file path=ppt/tags/tag33.xml><?xml version="1.0" encoding="utf-8"?>
<p:tagLst xmlns:a="http://schemas.openxmlformats.org/drawingml/2006/main" xmlns:r="http://schemas.openxmlformats.org/officeDocument/2006/relationships" xmlns:p="http://schemas.openxmlformats.org/presentationml/2006/main">
  <p:tag name="NUM" val="28"/>
</p:tagLst>
</file>

<file path=ppt/tags/tag34.xml><?xml version="1.0" encoding="utf-8"?>
<p:tagLst xmlns:a="http://schemas.openxmlformats.org/drawingml/2006/main" xmlns:r="http://schemas.openxmlformats.org/officeDocument/2006/relationships" xmlns:p="http://schemas.openxmlformats.org/presentationml/2006/main">
  <p:tag name="NUM" val="29"/>
</p:tagLst>
</file>

<file path=ppt/tags/tag35.xml><?xml version="1.0" encoding="utf-8"?>
<p:tagLst xmlns:a="http://schemas.openxmlformats.org/drawingml/2006/main" xmlns:r="http://schemas.openxmlformats.org/officeDocument/2006/relationships" xmlns:p="http://schemas.openxmlformats.org/presentationml/2006/main">
  <p:tag name="NUM" val="30"/>
</p:tagLst>
</file>

<file path=ppt/tags/tag36.xml><?xml version="1.0" encoding="utf-8"?>
<p:tagLst xmlns:a="http://schemas.openxmlformats.org/drawingml/2006/main" xmlns:r="http://schemas.openxmlformats.org/officeDocument/2006/relationships" xmlns:p="http://schemas.openxmlformats.org/presentationml/2006/main">
  <p:tag name="NUM" val="31"/>
</p:tagLst>
</file>

<file path=ppt/tags/tag37.xml><?xml version="1.0" encoding="utf-8"?>
<p:tagLst xmlns:a="http://schemas.openxmlformats.org/drawingml/2006/main" xmlns:r="http://schemas.openxmlformats.org/officeDocument/2006/relationships" xmlns:p="http://schemas.openxmlformats.org/presentationml/2006/main">
  <p:tag name="NUM" val="32"/>
</p:tagLst>
</file>

<file path=ppt/tags/tag38.xml><?xml version="1.0" encoding="utf-8"?>
<p:tagLst xmlns:a="http://schemas.openxmlformats.org/drawingml/2006/main" xmlns:r="http://schemas.openxmlformats.org/officeDocument/2006/relationships" xmlns:p="http://schemas.openxmlformats.org/presentationml/2006/main">
  <p:tag name="NUM" val="33"/>
</p:tagLst>
</file>

<file path=ppt/tags/tag39.xml><?xml version="1.0" encoding="utf-8"?>
<p:tagLst xmlns:a="http://schemas.openxmlformats.org/drawingml/2006/main" xmlns:r="http://schemas.openxmlformats.org/officeDocument/2006/relationships" xmlns:p="http://schemas.openxmlformats.org/presentationml/2006/main">
  <p:tag name="NUM" val="3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35"/>
</p:tagLst>
</file>

<file path=ppt/tags/tag41.xml><?xml version="1.0" encoding="utf-8"?>
<p:tagLst xmlns:a="http://schemas.openxmlformats.org/drawingml/2006/main" xmlns:r="http://schemas.openxmlformats.org/officeDocument/2006/relationships" xmlns:p="http://schemas.openxmlformats.org/presentationml/2006/main">
  <p:tag name="NUM" val="36"/>
</p:tagLst>
</file>

<file path=ppt/tags/tag42.xml><?xml version="1.0" encoding="utf-8"?>
<p:tagLst xmlns:a="http://schemas.openxmlformats.org/drawingml/2006/main" xmlns:r="http://schemas.openxmlformats.org/officeDocument/2006/relationships" xmlns:p="http://schemas.openxmlformats.org/presentationml/2006/main">
  <p:tag name="NUM" val="37"/>
</p:tagLst>
</file>

<file path=ppt/tags/tag43.xml><?xml version="1.0" encoding="utf-8"?>
<p:tagLst xmlns:a="http://schemas.openxmlformats.org/drawingml/2006/main" xmlns:r="http://schemas.openxmlformats.org/officeDocument/2006/relationships" xmlns:p="http://schemas.openxmlformats.org/presentationml/2006/main">
  <p:tag name="NUM" val="38"/>
</p:tagLst>
</file>

<file path=ppt/tags/tag44.xml><?xml version="1.0" encoding="utf-8"?>
<p:tagLst xmlns:a="http://schemas.openxmlformats.org/drawingml/2006/main" xmlns:r="http://schemas.openxmlformats.org/officeDocument/2006/relationships" xmlns:p="http://schemas.openxmlformats.org/presentationml/2006/main">
  <p:tag name="NUM" val="39"/>
</p:tagLst>
</file>

<file path=ppt/tags/tag45.xml><?xml version="1.0" encoding="utf-8"?>
<p:tagLst xmlns:a="http://schemas.openxmlformats.org/drawingml/2006/main" xmlns:r="http://schemas.openxmlformats.org/officeDocument/2006/relationships" xmlns:p="http://schemas.openxmlformats.org/presentationml/2006/main">
  <p:tag name="NUM" val="40"/>
</p:tagLst>
</file>

<file path=ppt/tags/tag46.xml><?xml version="1.0" encoding="utf-8"?>
<p:tagLst xmlns:a="http://schemas.openxmlformats.org/drawingml/2006/main" xmlns:r="http://schemas.openxmlformats.org/officeDocument/2006/relationships" xmlns:p="http://schemas.openxmlformats.org/presentationml/2006/main">
  <p:tag name="NUM" val="41"/>
</p:tagLst>
</file>

<file path=ppt/tags/tag47.xml><?xml version="1.0" encoding="utf-8"?>
<p:tagLst xmlns:a="http://schemas.openxmlformats.org/drawingml/2006/main" xmlns:r="http://schemas.openxmlformats.org/officeDocument/2006/relationships" xmlns:p="http://schemas.openxmlformats.org/presentationml/2006/main">
  <p:tag name="NUM" val="42"/>
</p:tagLst>
</file>

<file path=ppt/tags/tag48.xml><?xml version="1.0" encoding="utf-8"?>
<p:tagLst xmlns:a="http://schemas.openxmlformats.org/drawingml/2006/main" xmlns:r="http://schemas.openxmlformats.org/officeDocument/2006/relationships" xmlns:p="http://schemas.openxmlformats.org/presentationml/2006/main">
  <p:tag name="NUM" val="43"/>
</p:tagLst>
</file>

<file path=ppt/tags/tag49.xml><?xml version="1.0" encoding="utf-8"?>
<p:tagLst xmlns:a="http://schemas.openxmlformats.org/drawingml/2006/main" xmlns:r="http://schemas.openxmlformats.org/officeDocument/2006/relationships" xmlns:p="http://schemas.openxmlformats.org/presentationml/2006/main">
  <p:tag name="NUM" val="44"/>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45"/>
</p:tagLst>
</file>

<file path=ppt/tags/tag51.xml><?xml version="1.0" encoding="utf-8"?>
<p:tagLst xmlns:a="http://schemas.openxmlformats.org/drawingml/2006/main" xmlns:r="http://schemas.openxmlformats.org/officeDocument/2006/relationships" xmlns:p="http://schemas.openxmlformats.org/presentationml/2006/main">
  <p:tag name="NUM" val="46"/>
</p:tagLst>
</file>

<file path=ppt/tags/tag52.xml><?xml version="1.0" encoding="utf-8"?>
<p:tagLst xmlns:a="http://schemas.openxmlformats.org/drawingml/2006/main" xmlns:r="http://schemas.openxmlformats.org/officeDocument/2006/relationships" xmlns:p="http://schemas.openxmlformats.org/presentationml/2006/main">
  <p:tag name="NUM" val="47"/>
</p:tagLst>
</file>

<file path=ppt/tags/tag53.xml><?xml version="1.0" encoding="utf-8"?>
<p:tagLst xmlns:a="http://schemas.openxmlformats.org/drawingml/2006/main" xmlns:r="http://schemas.openxmlformats.org/officeDocument/2006/relationships" xmlns:p="http://schemas.openxmlformats.org/presentationml/2006/main">
  <p:tag name="NUM" val="48"/>
</p:tagLst>
</file>

<file path=ppt/tags/tag54.xml><?xml version="1.0" encoding="utf-8"?>
<p:tagLst xmlns:a="http://schemas.openxmlformats.org/drawingml/2006/main" xmlns:r="http://schemas.openxmlformats.org/officeDocument/2006/relationships" xmlns:p="http://schemas.openxmlformats.org/presentationml/2006/main">
  <p:tag name="NUM" val="49"/>
</p:tagLst>
</file>

<file path=ppt/tags/tag55.xml><?xml version="1.0" encoding="utf-8"?>
<p:tagLst xmlns:a="http://schemas.openxmlformats.org/drawingml/2006/main" xmlns:r="http://schemas.openxmlformats.org/officeDocument/2006/relationships" xmlns:p="http://schemas.openxmlformats.org/presentationml/2006/main">
  <p:tag name="NUM" val="50"/>
</p:tagLst>
</file>

<file path=ppt/tags/tag56.xml><?xml version="1.0" encoding="utf-8"?>
<p:tagLst xmlns:a="http://schemas.openxmlformats.org/drawingml/2006/main" xmlns:r="http://schemas.openxmlformats.org/officeDocument/2006/relationships" xmlns:p="http://schemas.openxmlformats.org/presentationml/2006/main">
  <p:tag name="NUM" val="51"/>
</p:tagLst>
</file>

<file path=ppt/tags/tag57.xml><?xml version="1.0" encoding="utf-8"?>
<p:tagLst xmlns:a="http://schemas.openxmlformats.org/drawingml/2006/main" xmlns:r="http://schemas.openxmlformats.org/officeDocument/2006/relationships" xmlns:p="http://schemas.openxmlformats.org/presentationml/2006/main">
  <p:tag name="NUM" val="52"/>
</p:tagLst>
</file>

<file path=ppt/tags/tag58.xml><?xml version="1.0" encoding="utf-8"?>
<p:tagLst xmlns:a="http://schemas.openxmlformats.org/drawingml/2006/main" xmlns:r="http://schemas.openxmlformats.org/officeDocument/2006/relationships" xmlns:p="http://schemas.openxmlformats.org/presentationml/2006/main">
  <p:tag name="NUM" val="53"/>
</p:tagLst>
</file>

<file path=ppt/tags/tag59.xml><?xml version="1.0" encoding="utf-8"?>
<p:tagLst xmlns:a="http://schemas.openxmlformats.org/drawingml/2006/main" xmlns:r="http://schemas.openxmlformats.org/officeDocument/2006/relationships" xmlns:p="http://schemas.openxmlformats.org/presentationml/2006/main">
  <p:tag name="NUM" val="5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5"/>
</p:tagLst>
</file>

<file path=ppt/tags/tag61.xml><?xml version="1.0" encoding="utf-8"?>
<p:tagLst xmlns:a="http://schemas.openxmlformats.org/drawingml/2006/main" xmlns:r="http://schemas.openxmlformats.org/officeDocument/2006/relationships" xmlns:p="http://schemas.openxmlformats.org/presentationml/2006/main">
  <p:tag name="NUM" val="56"/>
</p:tagLst>
</file>

<file path=ppt/tags/tag62.xml><?xml version="1.0" encoding="utf-8"?>
<p:tagLst xmlns:a="http://schemas.openxmlformats.org/drawingml/2006/main" xmlns:r="http://schemas.openxmlformats.org/officeDocument/2006/relationships" xmlns:p="http://schemas.openxmlformats.org/presentationml/2006/main">
  <p:tag name="NUM" val="57"/>
</p:tagLst>
</file>

<file path=ppt/tags/tag63.xml><?xml version="1.0" encoding="utf-8"?>
<p:tagLst xmlns:a="http://schemas.openxmlformats.org/drawingml/2006/main" xmlns:r="http://schemas.openxmlformats.org/officeDocument/2006/relationships" xmlns:p="http://schemas.openxmlformats.org/presentationml/2006/main">
  <p:tag name="NUM" val="58"/>
</p:tagLst>
</file>

<file path=ppt/tags/tag64.xml><?xml version="1.0" encoding="utf-8"?>
<p:tagLst xmlns:a="http://schemas.openxmlformats.org/drawingml/2006/main" xmlns:r="http://schemas.openxmlformats.org/officeDocument/2006/relationships" xmlns:p="http://schemas.openxmlformats.org/presentationml/2006/main">
  <p:tag name="NUM" val="59"/>
</p:tagLst>
</file>

<file path=ppt/tags/tag65.xml><?xml version="1.0" encoding="utf-8"?>
<p:tagLst xmlns:a="http://schemas.openxmlformats.org/drawingml/2006/main" xmlns:r="http://schemas.openxmlformats.org/officeDocument/2006/relationships" xmlns:p="http://schemas.openxmlformats.org/presentationml/2006/main">
  <p:tag name="NUM" val="60"/>
</p:tagLst>
</file>

<file path=ppt/tags/tag66.xml><?xml version="1.0" encoding="utf-8"?>
<p:tagLst xmlns:a="http://schemas.openxmlformats.org/drawingml/2006/main" xmlns:r="http://schemas.openxmlformats.org/officeDocument/2006/relationships" xmlns:p="http://schemas.openxmlformats.org/presentationml/2006/main">
  <p:tag name="NUM" val="61"/>
</p:tagLst>
</file>

<file path=ppt/tags/tag67.xml><?xml version="1.0" encoding="utf-8"?>
<p:tagLst xmlns:a="http://schemas.openxmlformats.org/drawingml/2006/main" xmlns:r="http://schemas.openxmlformats.org/officeDocument/2006/relationships" xmlns:p="http://schemas.openxmlformats.org/presentationml/2006/main">
  <p:tag name="NUM" val="62"/>
</p:tagLst>
</file>

<file path=ppt/tags/tag68.xml><?xml version="1.0" encoding="utf-8"?>
<p:tagLst xmlns:a="http://schemas.openxmlformats.org/drawingml/2006/main" xmlns:r="http://schemas.openxmlformats.org/officeDocument/2006/relationships" xmlns:p="http://schemas.openxmlformats.org/presentationml/2006/main">
  <p:tag name="NUM" val="63"/>
</p:tagLst>
</file>

<file path=ppt/tags/tag69.xml><?xml version="1.0" encoding="utf-8"?>
<p:tagLst xmlns:a="http://schemas.openxmlformats.org/drawingml/2006/main" xmlns:r="http://schemas.openxmlformats.org/officeDocument/2006/relationships" xmlns:p="http://schemas.openxmlformats.org/presentationml/2006/main">
  <p:tag name="NUM" val="6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65"/>
</p:tagLst>
</file>

<file path=ppt/tags/tag71.xml><?xml version="1.0" encoding="utf-8"?>
<p:tagLst xmlns:a="http://schemas.openxmlformats.org/drawingml/2006/main" xmlns:r="http://schemas.openxmlformats.org/officeDocument/2006/relationships" xmlns:p="http://schemas.openxmlformats.org/presentationml/2006/main">
  <p:tag name="NUM" val="66"/>
</p:tagLst>
</file>

<file path=ppt/tags/tag72.xml><?xml version="1.0" encoding="utf-8"?>
<p:tagLst xmlns:a="http://schemas.openxmlformats.org/drawingml/2006/main" xmlns:r="http://schemas.openxmlformats.org/officeDocument/2006/relationships" xmlns:p="http://schemas.openxmlformats.org/presentationml/2006/main">
  <p:tag name="NUM" val="68"/>
</p:tagLst>
</file>

<file path=ppt/tags/tag73.xml><?xml version="1.0" encoding="utf-8"?>
<p:tagLst xmlns:a="http://schemas.openxmlformats.org/drawingml/2006/main" xmlns:r="http://schemas.openxmlformats.org/officeDocument/2006/relationships" xmlns:p="http://schemas.openxmlformats.org/presentationml/2006/main">
  <p:tag name="NUM" val="69"/>
</p:tagLst>
</file>

<file path=ppt/tags/tag74.xml><?xml version="1.0" encoding="utf-8"?>
<p:tagLst xmlns:a="http://schemas.openxmlformats.org/drawingml/2006/main" xmlns:r="http://schemas.openxmlformats.org/officeDocument/2006/relationships" xmlns:p="http://schemas.openxmlformats.org/presentationml/2006/main">
  <p:tag name="NUM" val="70"/>
</p:tagLst>
</file>

<file path=ppt/tags/tag75.xml><?xml version="1.0" encoding="utf-8"?>
<p:tagLst xmlns:a="http://schemas.openxmlformats.org/drawingml/2006/main" xmlns:r="http://schemas.openxmlformats.org/officeDocument/2006/relationships" xmlns:p="http://schemas.openxmlformats.org/presentationml/2006/main">
  <p:tag name="NUM" val="71"/>
</p:tagLst>
</file>

<file path=ppt/tags/tag76.xml><?xml version="1.0" encoding="utf-8"?>
<p:tagLst xmlns:a="http://schemas.openxmlformats.org/drawingml/2006/main" xmlns:r="http://schemas.openxmlformats.org/officeDocument/2006/relationships" xmlns:p="http://schemas.openxmlformats.org/presentationml/2006/main">
  <p:tag name="NUM" val="72"/>
</p:tagLst>
</file>

<file path=ppt/tags/tag77.xml><?xml version="1.0" encoding="utf-8"?>
<p:tagLst xmlns:a="http://schemas.openxmlformats.org/drawingml/2006/main" xmlns:r="http://schemas.openxmlformats.org/officeDocument/2006/relationships" xmlns:p="http://schemas.openxmlformats.org/presentationml/2006/main">
  <p:tag name="NUM" val="73"/>
</p:tagLst>
</file>

<file path=ppt/tags/tag78.xml><?xml version="1.0" encoding="utf-8"?>
<p:tagLst xmlns:a="http://schemas.openxmlformats.org/drawingml/2006/main" xmlns:r="http://schemas.openxmlformats.org/officeDocument/2006/relationships" xmlns:p="http://schemas.openxmlformats.org/presentationml/2006/main">
  <p:tag name="NUM" val="74"/>
</p:tagLst>
</file>

<file path=ppt/tags/tag79.xml><?xml version="1.0" encoding="utf-8"?>
<p:tagLst xmlns:a="http://schemas.openxmlformats.org/drawingml/2006/main" xmlns:r="http://schemas.openxmlformats.org/officeDocument/2006/relationships" xmlns:p="http://schemas.openxmlformats.org/presentationml/2006/main">
  <p:tag name="NUM" val="75"/>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76"/>
</p:tagLst>
</file>

<file path=ppt/tags/tag81.xml><?xml version="1.0" encoding="utf-8"?>
<p:tagLst xmlns:a="http://schemas.openxmlformats.org/drawingml/2006/main" xmlns:r="http://schemas.openxmlformats.org/officeDocument/2006/relationships" xmlns:p="http://schemas.openxmlformats.org/presentationml/2006/main">
  <p:tag name="NUM" val="77"/>
</p:tagLst>
</file>

<file path=ppt/tags/tag82.xml><?xml version="1.0" encoding="utf-8"?>
<p:tagLst xmlns:a="http://schemas.openxmlformats.org/drawingml/2006/main" xmlns:r="http://schemas.openxmlformats.org/officeDocument/2006/relationships" xmlns:p="http://schemas.openxmlformats.org/presentationml/2006/main">
  <p:tag name="NUM" val="78"/>
</p:tagLst>
</file>

<file path=ppt/tags/tag83.xml><?xml version="1.0" encoding="utf-8"?>
<p:tagLst xmlns:a="http://schemas.openxmlformats.org/drawingml/2006/main" xmlns:r="http://schemas.openxmlformats.org/officeDocument/2006/relationships" xmlns:p="http://schemas.openxmlformats.org/presentationml/2006/main">
  <p:tag name="NUM" val="79"/>
</p:tagLst>
</file>

<file path=ppt/tags/tag84.xml><?xml version="1.0" encoding="utf-8"?>
<p:tagLst xmlns:a="http://schemas.openxmlformats.org/drawingml/2006/main" xmlns:r="http://schemas.openxmlformats.org/officeDocument/2006/relationships" xmlns:p="http://schemas.openxmlformats.org/presentationml/2006/main">
  <p:tag name="NUM" val="80"/>
</p:tagLst>
</file>

<file path=ppt/tags/tag85.xml><?xml version="1.0" encoding="utf-8"?>
<p:tagLst xmlns:a="http://schemas.openxmlformats.org/drawingml/2006/main" xmlns:r="http://schemas.openxmlformats.org/officeDocument/2006/relationships" xmlns:p="http://schemas.openxmlformats.org/presentationml/2006/main">
  <p:tag name="NUM" val="81"/>
</p:tagLst>
</file>

<file path=ppt/tags/tag86.xml><?xml version="1.0" encoding="utf-8"?>
<p:tagLst xmlns:a="http://schemas.openxmlformats.org/drawingml/2006/main" xmlns:r="http://schemas.openxmlformats.org/officeDocument/2006/relationships" xmlns:p="http://schemas.openxmlformats.org/presentationml/2006/main">
  <p:tag name="NUM" val="82"/>
</p:tagLst>
</file>

<file path=ppt/tags/tag87.xml><?xml version="1.0" encoding="utf-8"?>
<p:tagLst xmlns:a="http://schemas.openxmlformats.org/drawingml/2006/main" xmlns:r="http://schemas.openxmlformats.org/officeDocument/2006/relationships" xmlns:p="http://schemas.openxmlformats.org/presentationml/2006/main">
  <p:tag name="NUM" val="83"/>
</p:tagLst>
</file>

<file path=ppt/tags/tag88.xml><?xml version="1.0" encoding="utf-8"?>
<p:tagLst xmlns:a="http://schemas.openxmlformats.org/drawingml/2006/main" xmlns:r="http://schemas.openxmlformats.org/officeDocument/2006/relationships" xmlns:p="http://schemas.openxmlformats.org/presentationml/2006/main">
  <p:tag name="NUM" val="84"/>
</p:tagLst>
</file>

<file path=ppt/tags/tag89.xml><?xml version="1.0" encoding="utf-8"?>
<p:tagLst xmlns:a="http://schemas.openxmlformats.org/drawingml/2006/main" xmlns:r="http://schemas.openxmlformats.org/officeDocument/2006/relationships" xmlns:p="http://schemas.openxmlformats.org/presentationml/2006/main">
  <p:tag name="NUM" val="85"/>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86"/>
</p:tagLst>
</file>

<file path=ppt/tags/tag91.xml><?xml version="1.0" encoding="utf-8"?>
<p:tagLst xmlns:a="http://schemas.openxmlformats.org/drawingml/2006/main" xmlns:r="http://schemas.openxmlformats.org/officeDocument/2006/relationships" xmlns:p="http://schemas.openxmlformats.org/presentationml/2006/main">
  <p:tag name="NUM" val="87"/>
</p:tagLst>
</file>

<file path=ppt/tags/tag92.xml><?xml version="1.0" encoding="utf-8"?>
<p:tagLst xmlns:a="http://schemas.openxmlformats.org/drawingml/2006/main" xmlns:r="http://schemas.openxmlformats.org/officeDocument/2006/relationships" xmlns:p="http://schemas.openxmlformats.org/presentationml/2006/main">
  <p:tag name="NUM" val="88"/>
</p:tagLst>
</file>

<file path=ppt/tags/tag93.xml><?xml version="1.0" encoding="utf-8"?>
<p:tagLst xmlns:a="http://schemas.openxmlformats.org/drawingml/2006/main" xmlns:r="http://schemas.openxmlformats.org/officeDocument/2006/relationships" xmlns:p="http://schemas.openxmlformats.org/presentationml/2006/main">
  <p:tag name="NUM" val="89"/>
</p:tagLst>
</file>

<file path=ppt/tags/tag94.xml><?xml version="1.0" encoding="utf-8"?>
<p:tagLst xmlns:a="http://schemas.openxmlformats.org/drawingml/2006/main" xmlns:r="http://schemas.openxmlformats.org/officeDocument/2006/relationships" xmlns:p="http://schemas.openxmlformats.org/presentationml/2006/main">
  <p:tag name="NUM" val="90"/>
</p:tagLst>
</file>

<file path=ppt/tags/tag95.xml><?xml version="1.0" encoding="utf-8"?>
<p:tagLst xmlns:a="http://schemas.openxmlformats.org/drawingml/2006/main" xmlns:r="http://schemas.openxmlformats.org/officeDocument/2006/relationships" xmlns:p="http://schemas.openxmlformats.org/presentationml/2006/main">
  <p:tag name="NUM" val="91"/>
</p:tagLst>
</file>

<file path=ppt/tags/tag96.xml><?xml version="1.0" encoding="utf-8"?>
<p:tagLst xmlns:a="http://schemas.openxmlformats.org/drawingml/2006/main" xmlns:r="http://schemas.openxmlformats.org/officeDocument/2006/relationships" xmlns:p="http://schemas.openxmlformats.org/presentationml/2006/main">
  <p:tag name="NUM" val="92"/>
</p:tagLst>
</file>

<file path=ppt/tags/tag97.xml><?xml version="1.0" encoding="utf-8"?>
<p:tagLst xmlns:a="http://schemas.openxmlformats.org/drawingml/2006/main" xmlns:r="http://schemas.openxmlformats.org/officeDocument/2006/relationships" xmlns:p="http://schemas.openxmlformats.org/presentationml/2006/main">
  <p:tag name="NUM" val="93"/>
</p:tagLst>
</file>

<file path=ppt/tags/tag98.xml><?xml version="1.0" encoding="utf-8"?>
<p:tagLst xmlns:a="http://schemas.openxmlformats.org/drawingml/2006/main" xmlns:r="http://schemas.openxmlformats.org/officeDocument/2006/relationships" xmlns:p="http://schemas.openxmlformats.org/presentationml/2006/main">
  <p:tag name="NUM" val="94"/>
</p:tagLst>
</file>

<file path=ppt/tags/tag99.xml><?xml version="1.0" encoding="utf-8"?>
<p:tagLst xmlns:a="http://schemas.openxmlformats.org/drawingml/2006/main" xmlns:r="http://schemas.openxmlformats.org/officeDocument/2006/relationships" xmlns:p="http://schemas.openxmlformats.org/presentationml/2006/main">
  <p:tag name="NUM" val="95"/>
</p:tagLst>
</file>

<file path=ppt/theme/theme1.xml><?xml version="1.0" encoding="utf-8"?>
<a:theme xmlns:a="http://schemas.openxmlformats.org/drawingml/2006/main" name="Modele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109E40-AE5F-4FA1-8A29-E1BC1DC3EB5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DE42530-87FF-4613-B66F-5FA3BB54B80C}">
  <ds:schemaRefs>
    <ds:schemaRef ds:uri="http://schemas.microsoft.com/sharepoint/v3/contenttype/forms"/>
  </ds:schemaRefs>
</ds:datastoreItem>
</file>

<file path=customXml/itemProps3.xml><?xml version="1.0" encoding="utf-8"?>
<ds:datastoreItem xmlns:ds="http://schemas.openxmlformats.org/officeDocument/2006/customXml" ds:itemID="{5721446C-FB03-44D0-9126-C000B4BF52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ModelePPT</Template>
  <TotalTime>9929</TotalTime>
  <Words>3404</Words>
  <Application>Microsoft Office PowerPoint</Application>
  <PresentationFormat>Affichage à l'écran (4:3)</PresentationFormat>
  <Paragraphs>895</Paragraphs>
  <Slides>29</Slides>
  <Notes>25</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ModelePPT</vt:lpstr>
      <vt:lpstr>Surveillance des maladies infectieuses chez les Utilisateurs de Drogues par Injection </vt:lpstr>
      <vt:lpstr>Qu’est-ce que SurvUDI?</vt:lpstr>
      <vt:lpstr>Méthodologie</vt:lpstr>
      <vt:lpstr>Caractéristiques sociodémographiques</vt:lpstr>
      <vt:lpstr>Diapositive 5</vt:lpstr>
      <vt:lpstr>Principales drogues injectées 2009-2014</vt:lpstr>
      <vt:lpstr>Diapositive 7</vt:lpstr>
      <vt:lpstr>Diapositive 8</vt:lpstr>
      <vt:lpstr>Injection de restes de drogue, 2011-2014</vt:lpstr>
      <vt:lpstr>Injection en centre de détention, 2011-2014</vt:lpstr>
      <vt:lpstr>Utilisation de seringues et de matériels déjà utilisés par quelqu’un d’autre</vt:lpstr>
      <vt:lpstr>Infection par le VIH et le VHC</vt:lpstr>
      <vt:lpstr>Prévalence du VIH, variations régionales (2003-2014)</vt:lpstr>
      <vt:lpstr>Prévalence des anticorps contre le VHC variations régionales (2003-2014)</vt:lpstr>
      <vt:lpstr>Incidence VIH et VHC (par 100 PA) Variations régionales</vt:lpstr>
      <vt:lpstr>Diapositive 16</vt:lpstr>
      <vt:lpstr>Tendance de l’incidence du VHC </vt:lpstr>
      <vt:lpstr>Facteurs de risque de l’incidence du VIH</vt:lpstr>
      <vt:lpstr>Dépistage et prise en charge VIH/VHC 2003-2014</vt:lpstr>
      <vt:lpstr>Éléments de la cascade de soins VIH</vt:lpstr>
      <vt:lpstr>Éléments de la cascade de soins VHC</vt:lpstr>
      <vt:lpstr>Utilisation des CAMI, 2011-2014</vt:lpstr>
      <vt:lpstr>Utilisation des CAMI, 2011-2014</vt:lpstr>
      <vt:lpstr>Impact sur les interventions</vt:lpstr>
      <vt:lpstr>Impact sur les interventions (2)</vt:lpstr>
      <vt:lpstr>Impact sur les interventions (3)</vt:lpstr>
      <vt:lpstr>Impact sur les interventions (4)</vt:lpstr>
      <vt:lpstr>Remerciements</vt:lpstr>
      <vt:lpstr>L’équipe SurvUDI</vt:lpstr>
    </vt:vector>
  </TitlesOfParts>
  <Company>INSPQ&lt;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gigisa01</dc:creator>
  <cp:lastModifiedBy>Royse Henderson</cp:lastModifiedBy>
  <cp:revision>902</cp:revision>
  <dcterms:created xsi:type="dcterms:W3CDTF">2008-03-27T18:37:13Z</dcterms:created>
  <dcterms:modified xsi:type="dcterms:W3CDTF">2016-02-22T15:56:37Z</dcterms:modified>
</cp:coreProperties>
</file>