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1" r:id="rId4"/>
  </p:sldMasterIdLst>
  <p:notesMasterIdLst>
    <p:notesMasterId r:id="rId47"/>
  </p:notesMasterIdLst>
  <p:handoutMasterIdLst>
    <p:handoutMasterId r:id="rId48"/>
  </p:handoutMasterIdLst>
  <p:sldIdLst>
    <p:sldId id="316" r:id="rId5"/>
    <p:sldId id="317" r:id="rId6"/>
    <p:sldId id="318" r:id="rId7"/>
    <p:sldId id="319" r:id="rId8"/>
    <p:sldId id="320" r:id="rId9"/>
    <p:sldId id="321" r:id="rId10"/>
    <p:sldId id="322" r:id="rId11"/>
    <p:sldId id="323" r:id="rId12"/>
    <p:sldId id="324" r:id="rId13"/>
    <p:sldId id="325" r:id="rId14"/>
    <p:sldId id="326" r:id="rId15"/>
    <p:sldId id="327" r:id="rId16"/>
    <p:sldId id="333" r:id="rId17"/>
    <p:sldId id="334" r:id="rId18"/>
    <p:sldId id="328" r:id="rId19"/>
    <p:sldId id="329" r:id="rId20"/>
    <p:sldId id="330" r:id="rId21"/>
    <p:sldId id="335" r:id="rId22"/>
    <p:sldId id="331" r:id="rId23"/>
    <p:sldId id="332" r:id="rId24"/>
    <p:sldId id="344" r:id="rId25"/>
    <p:sldId id="345" r:id="rId26"/>
    <p:sldId id="346" r:id="rId27"/>
    <p:sldId id="347" r:id="rId28"/>
    <p:sldId id="349" r:id="rId29"/>
    <p:sldId id="348" r:id="rId30"/>
    <p:sldId id="336" r:id="rId31"/>
    <p:sldId id="298" r:id="rId32"/>
    <p:sldId id="300" r:id="rId33"/>
    <p:sldId id="301" r:id="rId34"/>
    <p:sldId id="302" r:id="rId35"/>
    <p:sldId id="340" r:id="rId36"/>
    <p:sldId id="314" r:id="rId37"/>
    <p:sldId id="315" r:id="rId38"/>
    <p:sldId id="341" r:id="rId39"/>
    <p:sldId id="305" r:id="rId40"/>
    <p:sldId id="306" r:id="rId41"/>
    <p:sldId id="295" r:id="rId42"/>
    <p:sldId id="276" r:id="rId43"/>
    <p:sldId id="277" r:id="rId44"/>
    <p:sldId id="350" r:id="rId45"/>
    <p:sldId id="342" r:id="rId46"/>
  </p:sldIdLst>
  <p:sldSz cx="9144000" cy="6858000" type="screen4x3"/>
  <p:notesSz cx="6881813"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8" userDrawn="1">
          <p15:clr>
            <a:srgbClr val="A4A3A4"/>
          </p15:clr>
        </p15:guide>
        <p15:guide id="2" pos="394" userDrawn="1">
          <p15:clr>
            <a:srgbClr val="A4A3A4"/>
          </p15:clr>
        </p15:guide>
        <p15:guide id="3" pos="52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St-Pierre" initials="JS" lastIdx="35" clrIdx="0">
    <p:extLst/>
  </p:cmAuthor>
  <p:cmAuthor id="2" name="soukar01" initials="KS" lastIdx="14" clrIdx="1"/>
  <p:cmAuthor id="3" name="Gilles Lambert" initials="GL"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FEF"/>
    <a:srgbClr val="8A23F1"/>
    <a:srgbClr val="FE846E"/>
    <a:srgbClr val="58BAA2"/>
    <a:srgbClr val="FE4D30"/>
    <a:srgbClr val="AC61F5"/>
    <a:srgbClr val="42C2A4"/>
    <a:srgbClr val="78F8D8"/>
    <a:srgbClr val="F8D868"/>
    <a:srgbClr val="FFC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204" autoAdjust="0"/>
    <p:restoredTop sz="64286" autoAdjust="0"/>
  </p:normalViewPr>
  <p:slideViewPr>
    <p:cSldViewPr showGuides="1">
      <p:cViewPr varScale="1">
        <p:scale>
          <a:sx n="68" d="100"/>
          <a:sy n="68" d="100"/>
        </p:scale>
        <p:origin x="1668" y="72"/>
      </p:cViewPr>
      <p:guideLst>
        <p:guide orient="horz" pos="508"/>
        <p:guide pos="394"/>
        <p:guide pos="521"/>
      </p:guideLst>
    </p:cSldViewPr>
  </p:slideViewPr>
  <p:notesTextViewPr>
    <p:cViewPr>
      <p:scale>
        <a:sx n="3" d="2"/>
        <a:sy n="3" d="2"/>
      </p:scale>
      <p:origin x="0" y="0"/>
    </p:cViewPr>
  </p:notesTextViewPr>
  <p:notesViewPr>
    <p:cSldViewPr>
      <p:cViewPr varScale="1">
        <p:scale>
          <a:sx n="81" d="100"/>
          <a:sy n="81" d="100"/>
        </p:scale>
        <p:origin x="3168" y="108"/>
      </p:cViewPr>
      <p:guideLst>
        <p:guide orient="horz" pos="2880"/>
        <p:guide pos="2160"/>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FR"/>
          </a:p>
        </p:txBody>
      </p:sp>
      <p:sp>
        <p:nvSpPr>
          <p:cNvPr id="3" name="Espace réservé de la date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A811E09C-5120-4163-9C70-A5ED20014AF8}" type="datetimeFigureOut">
              <a:rPr lang="fr-FR" smtClean="0"/>
              <a:pPr/>
              <a:t>14/09/2017</a:t>
            </a:fld>
            <a:endParaRPr lang="fr-FR"/>
          </a:p>
        </p:txBody>
      </p:sp>
      <p:sp>
        <p:nvSpPr>
          <p:cNvPr id="4" name="Espace réservé du pied de page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623AEF6B-F906-410D-9C1A-B66926190307}" type="slidenum">
              <a:rPr lang="fr-FR" smtClean="0"/>
              <a:pPr/>
              <a:t>‹N°›</a:t>
            </a:fld>
            <a:endParaRPr lang="fr-FR"/>
          </a:p>
        </p:txBody>
      </p:sp>
    </p:spTree>
    <p:extLst>
      <p:ext uri="{BB962C8B-B14F-4D97-AF65-F5344CB8AC3E}">
        <p14:creationId xmlns:p14="http://schemas.microsoft.com/office/powerpoint/2010/main" val="2853176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FR"/>
          </a:p>
        </p:txBody>
      </p:sp>
      <p:sp>
        <p:nvSpPr>
          <p:cNvPr id="3" name="Espace réservé de la date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95421EB-E551-47DB-AE44-75FD59C79CC7}" type="datetimeFigureOut">
              <a:rPr lang="fr-FR" smtClean="0"/>
              <a:pPr/>
              <a:t>14/09/2017</a:t>
            </a:fld>
            <a:endParaRPr lang="fr-FR"/>
          </a:p>
        </p:txBody>
      </p:sp>
      <p:sp>
        <p:nvSpPr>
          <p:cNvPr id="4" name="Espace réservé de l'image des diapositives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fr-FR"/>
          </a:p>
        </p:txBody>
      </p:sp>
      <p:sp>
        <p:nvSpPr>
          <p:cNvPr id="5" name="Espace réservé des commentaires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672B045-B6FE-46EB-8016-29C233CE9AF0}" type="slidenum">
              <a:rPr lang="fr-FR" smtClean="0"/>
              <a:pPr/>
              <a:t>‹N°›</a:t>
            </a:fld>
            <a:endParaRPr lang="fr-FR"/>
          </a:p>
        </p:txBody>
      </p:sp>
    </p:spTree>
    <p:extLst>
      <p:ext uri="{BB962C8B-B14F-4D97-AF65-F5344CB8AC3E}">
        <p14:creationId xmlns:p14="http://schemas.microsoft.com/office/powerpoint/2010/main" val="71070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L’étude PIXEL sur la santé sexuelle des jeunes adultes au</a:t>
            </a:r>
            <a:r>
              <a:rPr lang="fr-CA" baseline="0" dirty="0" smtClean="0"/>
              <a:t> Québec </a:t>
            </a:r>
            <a:r>
              <a:rPr lang="fr-CA" i="0" baseline="0" dirty="0" smtClean="0"/>
              <a:t>a été menée </a:t>
            </a:r>
            <a:r>
              <a:rPr lang="fr-CA" b="0" i="0" baseline="0" dirty="0" smtClean="0"/>
              <a:t>par l’Institut national de santé publique du Québec à la demande du ministère de la Santé et des Services Sociaux.</a:t>
            </a:r>
          </a:p>
          <a:p>
            <a:endParaRPr lang="fr-CA" baseline="0" dirty="0" smtClean="0"/>
          </a:p>
          <a:p>
            <a:r>
              <a:rPr lang="fr-CA" b="1" baseline="0" dirty="0" smtClean="0"/>
              <a:t>Note à l’intervenant/e:</a:t>
            </a:r>
          </a:p>
          <a:p>
            <a:r>
              <a:rPr lang="fr-CA" sz="1200" kern="1200" dirty="0" smtClean="0">
                <a:solidFill>
                  <a:schemeClr val="tx1"/>
                </a:solidFill>
                <a:latin typeface="+mn-lt"/>
                <a:ea typeface="+mn-ea"/>
                <a:cs typeface="+mn-cs"/>
              </a:rPr>
              <a:t>Cette présentation est prête à être communiquée. Chaque diapositive est accompagnée, en mode commentaire, d’un texte dont vous pouvez vous servir pour animer la présentation. Ce texte accompagnateur comprend une section de présentation des données et une section d’analyse,</a:t>
            </a:r>
            <a:r>
              <a:rPr lang="fr-CA" sz="1200" kern="1200" baseline="0" dirty="0" smtClean="0">
                <a:solidFill>
                  <a:schemeClr val="tx1"/>
                </a:solidFill>
                <a:latin typeface="+mn-lt"/>
                <a:ea typeface="+mn-ea"/>
                <a:cs typeface="+mn-cs"/>
              </a:rPr>
              <a:t> qui sont débattus plus en profondeur dans le rapport.</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Il est possible d’omettre certaines diapositives ou certaines sections, ou encore de compléter les informations à l’aide des contenus disponibles dans </a:t>
            </a:r>
            <a:r>
              <a:rPr lang="fr-CA" sz="1200" u="none" kern="1200" dirty="0" smtClean="0">
                <a:solidFill>
                  <a:schemeClr val="tx1"/>
                </a:solidFill>
                <a:latin typeface="+mn-lt"/>
                <a:ea typeface="+mn-ea"/>
                <a:cs typeface="+mn-cs"/>
              </a:rPr>
              <a:t>les fiches de faits saillants </a:t>
            </a:r>
            <a:r>
              <a:rPr lang="fr-FR" sz="1200" u="none" kern="1200" dirty="0" smtClean="0">
                <a:solidFill>
                  <a:schemeClr val="tx1"/>
                </a:solidFill>
                <a:latin typeface="+mn-lt"/>
                <a:ea typeface="+mn-ea"/>
                <a:cs typeface="+mn-cs"/>
              </a:rPr>
              <a:t> </a:t>
            </a:r>
            <a:r>
              <a:rPr lang="fr-CA" sz="1200" u="none" kern="1200" dirty="0" smtClean="0">
                <a:solidFill>
                  <a:schemeClr val="tx1"/>
                </a:solidFill>
                <a:latin typeface="+mn-lt"/>
                <a:ea typeface="+mn-ea"/>
                <a:cs typeface="+mn-cs"/>
              </a:rPr>
              <a:t>ou dans le rapport de l’étude Pixel, disponibles au www.inspq.qc.ca/pixel. </a:t>
            </a:r>
            <a:r>
              <a:rPr lang="fr-FR" sz="1200" kern="1200" dirty="0" smtClean="0">
                <a:solidFill>
                  <a:schemeClr val="tx1"/>
                </a:solidFill>
                <a:latin typeface="+mn-lt"/>
                <a:ea typeface="+mn-ea"/>
                <a:cs typeface="+mn-cs"/>
              </a:rPr>
              <a:t> </a:t>
            </a:r>
          </a:p>
          <a:p>
            <a:endParaRPr lang="fr-CA" b="1" baseline="0" dirty="0" smtClean="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a:t>
            </a:fld>
            <a:endParaRPr lang="fr-FR"/>
          </a:p>
        </p:txBody>
      </p:sp>
    </p:spTree>
    <p:extLst>
      <p:ext uri="{BB962C8B-B14F-4D97-AF65-F5344CB8AC3E}">
        <p14:creationId xmlns:p14="http://schemas.microsoft.com/office/powerpoint/2010/main" val="15585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baseline="0" dirty="0" smtClean="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10</a:t>
            </a:fld>
            <a:endParaRPr lang="fr-FR"/>
          </a:p>
        </p:txBody>
      </p:sp>
    </p:spTree>
    <p:extLst>
      <p:ext uri="{BB962C8B-B14F-4D97-AF65-F5344CB8AC3E}">
        <p14:creationId xmlns:p14="http://schemas.microsoft.com/office/powerpoint/2010/main" val="15585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11</a:t>
            </a:fld>
            <a:endParaRPr lang="fr-FR"/>
          </a:p>
        </p:txBody>
      </p:sp>
    </p:spTree>
    <p:extLst>
      <p:ext uri="{BB962C8B-B14F-4D97-AF65-F5344CB8AC3E}">
        <p14:creationId xmlns:p14="http://schemas.microsoft.com/office/powerpoint/2010/main" val="66646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fr-CA" sz="800" b="1" dirty="0" smtClean="0"/>
              <a:t>AVOIR DÉJÀ </a:t>
            </a:r>
            <a:r>
              <a:rPr lang="fr-CA" sz="800" b="1" baseline="0" dirty="0" smtClean="0"/>
              <a:t>EU UNE RELATION SEXUELLE</a:t>
            </a:r>
            <a:endParaRPr lang="fr-CA" sz="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t>Fait : </a:t>
            </a:r>
            <a:r>
              <a:rPr lang="fr-CA" sz="1200" kern="1200" dirty="0" smtClean="0">
                <a:solidFill>
                  <a:schemeClr val="tx1"/>
                </a:solidFill>
                <a:latin typeface="+mn-lt"/>
                <a:ea typeface="+mn-ea"/>
                <a:cs typeface="+mn-cs"/>
              </a:rPr>
              <a:t>Parmi les jeunes adultes âgés de 17 à 29 ans ayant participé à l’étude PIXEL, huit hommes sur dix (80 %) et neuf femmes sur dix (87 %) ont déjà eu une relation sexuelle orale, vaginale ou anale. </a:t>
            </a:r>
            <a:endParaRPr lang="fr-FR" sz="1200" kern="1200" dirty="0" smtClean="0">
              <a:solidFill>
                <a:schemeClr val="tx1"/>
              </a:solidFill>
              <a:latin typeface="+mn-lt"/>
              <a:ea typeface="+mn-ea"/>
              <a:cs typeface="+mn-cs"/>
            </a:endParaRPr>
          </a:p>
          <a:p>
            <a:endParaRPr lang="fr-FR" sz="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800" b="1" dirty="0" smtClean="0"/>
              <a:t>Éléments </a:t>
            </a:r>
            <a:r>
              <a:rPr lang="fr-CA" sz="800" b="1" dirty="0"/>
              <a:t>d’analyse </a:t>
            </a:r>
            <a:r>
              <a:rPr lang="fr-CA" sz="800" dirty="0"/>
              <a:t>: </a:t>
            </a:r>
            <a:r>
              <a:rPr lang="fr-CA" sz="800" dirty="0" smtClean="0"/>
              <a:t>Il </a:t>
            </a:r>
            <a:r>
              <a:rPr lang="fr-CA" sz="800" dirty="0"/>
              <a:t>s’agit d’une proportion similaire à celle observée en 2003, soit 10 ans auparavant, dans l’Étude sur la santé dans les collectivités canadiennes (</a:t>
            </a:r>
            <a:r>
              <a:rPr lang="fr-CA" sz="800" dirty="0" err="1"/>
              <a:t>Rotermann</a:t>
            </a:r>
            <a:r>
              <a:rPr lang="fr-CA" sz="800" dirty="0"/>
              <a:t>, 2005). </a:t>
            </a:r>
            <a:r>
              <a:rPr lang="fr-CA" sz="800" i="0" dirty="0"/>
              <a:t> </a:t>
            </a:r>
            <a:endParaRPr lang="fr-CA" sz="80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800" i="0" dirty="0" smtClean="0"/>
          </a:p>
          <a:p>
            <a:r>
              <a:rPr lang="fr-CA" sz="800" b="1" dirty="0" smtClean="0">
                <a:ea typeface="MS Mincho" panose="02020609040205080304" pitchFamily="49" charset="-128"/>
                <a:cs typeface="Times New Roman" panose="02020603050405020304" pitchFamily="18" charset="0"/>
              </a:rPr>
              <a:t>ÂGE DE</a:t>
            </a:r>
            <a:r>
              <a:rPr lang="fr-CA" sz="800" b="1" baseline="0" dirty="0" smtClean="0">
                <a:ea typeface="MS Mincho" panose="02020609040205080304" pitchFamily="49" charset="-128"/>
                <a:cs typeface="Times New Roman" panose="02020603050405020304" pitchFamily="18" charset="0"/>
              </a:rPr>
              <a:t> LA</a:t>
            </a:r>
            <a:r>
              <a:rPr lang="fr-CA" sz="800" b="1" dirty="0" smtClean="0">
                <a:ea typeface="MS Mincho" panose="02020609040205080304" pitchFamily="49" charset="-128"/>
                <a:cs typeface="Times New Roman" panose="02020603050405020304" pitchFamily="18" charset="0"/>
              </a:rPr>
              <a:t> PREMIÈRE RELATION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ea typeface="MS Mincho" panose="02020609040205080304" pitchFamily="49" charset="-128"/>
                <a:cs typeface="Times New Roman" panose="02020603050405020304" pitchFamily="18" charset="0"/>
              </a:rPr>
              <a:t>Faits: </a:t>
            </a:r>
            <a:r>
              <a:rPr lang="fr-FR" sz="800" dirty="0" smtClean="0">
                <a:ea typeface="MS Mincho" panose="02020609040205080304" pitchFamily="49" charset="-128"/>
                <a:cs typeface="Times New Roman" panose="02020603050405020304" pitchFamily="18" charset="0"/>
              </a:rPr>
              <a:t>Avant l’âge de 14 ans, un jeune sur vingt (6%) a eu une première relation sexuelle,</a:t>
            </a:r>
            <a:r>
              <a:rPr lang="fr-FR" sz="800" baseline="0" dirty="0" smtClean="0">
                <a:ea typeface="MS Mincho" panose="02020609040205080304" pitchFamily="49" charset="-128"/>
                <a:cs typeface="Times New Roman" panose="02020603050405020304" pitchFamily="18" charset="0"/>
              </a:rPr>
              <a:t> tandis qu’à </a:t>
            </a:r>
            <a:r>
              <a:rPr lang="fr-CA" sz="1200" kern="1200" dirty="0" smtClean="0">
                <a:solidFill>
                  <a:schemeClr val="tx1"/>
                </a:solidFill>
                <a:latin typeface="+mn-lt"/>
                <a:ea typeface="+mn-ea"/>
                <a:cs typeface="+mn-cs"/>
              </a:rPr>
              <a:t>25 ans, ils sont 95 % à en avoir</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eu une.</a:t>
            </a:r>
            <a:endParaRPr lang="fr-FR" sz="1200" kern="1200" dirty="0" smtClean="0">
              <a:solidFill>
                <a:schemeClr val="tx1"/>
              </a:solidFill>
              <a:latin typeface="+mn-lt"/>
              <a:ea typeface="+mn-ea"/>
              <a:cs typeface="+mn-cs"/>
            </a:endParaRPr>
          </a:p>
          <a:p>
            <a:endParaRPr lang="fr-FR" sz="800" dirty="0">
              <a:ea typeface="MS Mincho" panose="02020609040205080304" pitchFamily="49"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a:ea typeface="MS Mincho" panose="02020609040205080304" pitchFamily="49" charset="-128"/>
                <a:cs typeface="Times New Roman" panose="02020603050405020304" pitchFamily="18" charset="0"/>
              </a:rPr>
              <a:t>Éléments d’analyse </a:t>
            </a:r>
            <a:r>
              <a:rPr lang="fr-FR" sz="800" dirty="0" smtClean="0">
                <a:ea typeface="MS Mincho" panose="02020609040205080304" pitchFamily="49" charset="-128"/>
                <a:cs typeface="Times New Roman" panose="02020603050405020304" pitchFamily="18" charset="0"/>
              </a:rPr>
              <a:t>: </a:t>
            </a:r>
            <a:r>
              <a:rPr lang="fr-CA" sz="1200" kern="1200" dirty="0" smtClean="0">
                <a:solidFill>
                  <a:schemeClr val="tx1"/>
                </a:solidFill>
                <a:latin typeface="+mn-lt"/>
                <a:ea typeface="+mn-ea"/>
                <a:cs typeface="+mn-cs"/>
              </a:rPr>
              <a:t>À l’âge de 17 ans, dix femmes sur vingt (50 %) et huit hommes sur vingt (40 %) ont déjà eu une première relation sexuelle. Ces proportions se maintiennent depuis 1980 (Blais et al., 2009). Les jeunes ne seraient donc pas plus précoces que les générations qui les ont précédés.</a:t>
            </a:r>
            <a:endParaRPr lang="fr-FR" sz="1200" kern="1200" dirty="0" smtClean="0">
              <a:solidFill>
                <a:schemeClr val="tx1"/>
              </a:solidFill>
              <a:latin typeface="+mn-lt"/>
              <a:ea typeface="+mn-ea"/>
              <a:cs typeface="+mn-cs"/>
            </a:endParaRPr>
          </a:p>
          <a:p>
            <a:pPr marL="0" marR="0" lvl="0" indent="0" algn="l" defTabSz="924458" rtl="0" eaLnBrk="1" fontAlgn="auto" latinLnBrk="0" hangingPunct="1">
              <a:lnSpc>
                <a:spcPct val="100000"/>
              </a:lnSpc>
              <a:spcBef>
                <a:spcPts val="0"/>
              </a:spcBef>
              <a:spcAft>
                <a:spcPts val="0"/>
              </a:spcAft>
              <a:buClrTx/>
              <a:buSzTx/>
              <a:buFontTx/>
              <a:buNone/>
              <a:tabLst/>
              <a:defRPr/>
            </a:pPr>
            <a:endParaRPr lang="fr-CA" sz="800" b="1" dirty="0" smtClean="0"/>
          </a:p>
          <a:p>
            <a:pPr defTabSz="924458">
              <a:defRPr/>
            </a:pPr>
            <a:r>
              <a:rPr lang="fr-CA" sz="800" b="1" dirty="0" smtClean="0">
                <a:ea typeface="MS Mincho" panose="02020609040205080304" pitchFamily="49" charset="-128"/>
                <a:cs typeface="Times New Roman" panose="02020603050405020304" pitchFamily="18" charset="0"/>
              </a:rPr>
              <a:t>TYPE DE RELATION SEXUELLE SELON L’ÂGE</a:t>
            </a:r>
            <a:endParaRPr lang="fr-FR" sz="800" b="1" dirty="0" smtClean="0">
              <a:ea typeface="MS Mincho" panose="02020609040205080304" pitchFamily="49" charset="-128"/>
              <a:cs typeface="Times New Roman" panose="02020603050405020304" pitchFamily="18" charset="0"/>
            </a:endParaRPr>
          </a:p>
          <a:p>
            <a:pPr defTabSz="924458">
              <a:defRPr/>
            </a:pPr>
            <a:r>
              <a:rPr lang="fr-FR" sz="800" b="1" dirty="0" smtClean="0">
                <a:ea typeface="MS Mincho" panose="02020609040205080304" pitchFamily="49" charset="-128"/>
                <a:cs typeface="Times New Roman" panose="02020603050405020304" pitchFamily="18" charset="0"/>
              </a:rPr>
              <a:t>Faits: </a:t>
            </a:r>
            <a:r>
              <a:rPr lang="fr-CA" sz="1200" kern="1200" dirty="0" smtClean="0">
                <a:solidFill>
                  <a:schemeClr val="tx1"/>
                </a:solidFill>
                <a:latin typeface="+mn-lt"/>
                <a:ea typeface="+mn-ea"/>
                <a:cs typeface="+mn-cs"/>
              </a:rPr>
              <a:t>L’âge aux premières relations orales et l’âge aux premières relations vaginales sont semblables. </a:t>
            </a:r>
            <a:r>
              <a:rPr lang="fr-CA" sz="800" kern="1200" dirty="0" smtClean="0">
                <a:solidFill>
                  <a:schemeClr val="tx1"/>
                </a:solidFill>
                <a:ea typeface="+mn-ea"/>
                <a:cs typeface="+mn-cs"/>
              </a:rPr>
              <a:t>Avant 17 ans, les participants sont un</a:t>
            </a:r>
            <a:r>
              <a:rPr lang="fr-CA" sz="800" kern="1200" baseline="0" dirty="0" smtClean="0">
                <a:solidFill>
                  <a:schemeClr val="tx1"/>
                </a:solidFill>
                <a:ea typeface="+mn-ea"/>
                <a:cs typeface="+mn-cs"/>
              </a:rPr>
              <a:t> petit peu plus nombreux à avoir eu une relation vaginale (H: 41%; F: 52%) qu’à avoir eu une relation </a:t>
            </a:r>
            <a:r>
              <a:rPr lang="fr-CA" sz="800" kern="1200" dirty="0" smtClean="0">
                <a:solidFill>
                  <a:schemeClr val="tx1"/>
                </a:solidFill>
                <a:ea typeface="+mn-ea"/>
                <a:cs typeface="+mn-cs"/>
              </a:rPr>
              <a:t>orale (H: 35% ; F: 49%).</a:t>
            </a:r>
          </a:p>
          <a:p>
            <a:pPr defTabSz="924458">
              <a:defRPr/>
            </a:pPr>
            <a:endParaRPr lang="fr-CA" sz="800" b="1" kern="1200" dirty="0" smtClean="0">
              <a:solidFill>
                <a:schemeClr val="tx1"/>
              </a:solidFill>
              <a:ea typeface="+mn-ea"/>
              <a:cs typeface="+mn-cs"/>
            </a:endParaRPr>
          </a:p>
          <a:p>
            <a:pPr marL="0" marR="0" indent="0" algn="l" defTabSz="924458" rtl="0" eaLnBrk="1" fontAlgn="auto" latinLnBrk="0" hangingPunct="1">
              <a:lnSpc>
                <a:spcPct val="100000"/>
              </a:lnSpc>
              <a:spcBef>
                <a:spcPts val="0"/>
              </a:spcBef>
              <a:spcAft>
                <a:spcPts val="0"/>
              </a:spcAft>
              <a:buClrTx/>
              <a:buSzTx/>
              <a:buFontTx/>
              <a:buNone/>
              <a:tabLst/>
              <a:defRPr/>
            </a:pPr>
            <a:r>
              <a:rPr lang="fr-CA" sz="800" b="1" dirty="0" smtClean="0">
                <a:ea typeface="MS Mincho" panose="02020609040205080304" pitchFamily="49" charset="-128"/>
                <a:cs typeface="Times New Roman" panose="02020603050405020304" pitchFamily="18" charset="0"/>
              </a:rPr>
              <a:t>Éléments</a:t>
            </a:r>
            <a:r>
              <a:rPr lang="fr-CA" sz="800" b="1" baseline="0" dirty="0" smtClean="0">
                <a:ea typeface="MS Mincho" panose="02020609040205080304" pitchFamily="49" charset="-128"/>
                <a:cs typeface="Times New Roman" panose="02020603050405020304" pitchFamily="18" charset="0"/>
              </a:rPr>
              <a:t> d’analyse: </a:t>
            </a:r>
            <a:r>
              <a:rPr lang="fr-CA" sz="1200" kern="1200" dirty="0" smtClean="0">
                <a:solidFill>
                  <a:schemeClr val="tx1"/>
                </a:solidFill>
                <a:latin typeface="+mn-lt"/>
                <a:ea typeface="+mn-ea"/>
                <a:cs typeface="+mn-cs"/>
              </a:rPr>
              <a:t>De plus, le nombre de partenaires avec qui les jeunes adultes ont eu des relations sexuelles orales est du même ordre que celui avec qui ils ont eu des relations sexuelles vaginales. Cela laisse croire que le sexe oral et le sexe vaginal impliquent un niveau d’intimité similaire.</a:t>
            </a:r>
            <a:endParaRPr lang="fr-CA" sz="800" kern="1200" baseline="0" dirty="0" smtClean="0">
              <a:solidFill>
                <a:schemeClr val="tx1"/>
              </a:solidFill>
              <a:ea typeface="+mn-ea"/>
              <a:cs typeface="+mn-cs"/>
            </a:endParaRPr>
          </a:p>
          <a:p>
            <a:pPr defTabSz="924458">
              <a:defRPr/>
            </a:pPr>
            <a:endParaRPr lang="fr-CA" sz="800" b="1" kern="1200" baseline="0" dirty="0" smtClean="0">
              <a:solidFill>
                <a:schemeClr val="tx1"/>
              </a:solidFill>
              <a:ea typeface="+mn-ea"/>
              <a:cs typeface="+mn-cs"/>
            </a:endParaRPr>
          </a:p>
          <a:p>
            <a:pPr defTabSz="924458">
              <a:defRPr/>
            </a:pPr>
            <a:r>
              <a:rPr lang="fr-CA" sz="800" b="1" dirty="0" smtClean="0"/>
              <a:t>Informations supplémentaires</a:t>
            </a:r>
            <a:r>
              <a:rPr lang="fr-CA" sz="800" b="1" baseline="0" dirty="0" smtClean="0"/>
              <a:t> pour l’intervenant/e: </a:t>
            </a:r>
          </a:p>
          <a:p>
            <a:pPr defTabSz="924458">
              <a:defRPr/>
            </a:pPr>
            <a:r>
              <a:rPr lang="fr-CA" sz="800" b="0" baseline="0" dirty="0" smtClean="0"/>
              <a:t>Voir fiche de faits saillants « Thème 1: les premières fois »: www.inspq.qc.ca/pixel</a:t>
            </a:r>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12</a:t>
            </a:fld>
            <a:endParaRPr lang="fr-FR" dirty="0"/>
          </a:p>
        </p:txBody>
      </p:sp>
    </p:spTree>
    <p:extLst>
      <p:ext uri="{BB962C8B-B14F-4D97-AF65-F5344CB8AC3E}">
        <p14:creationId xmlns:p14="http://schemas.microsoft.com/office/powerpoint/2010/main" val="239649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retenir celles avec lesquelles vous êtes le plus à l’aise, de façon à animer les échanges à partir de ce que vous connaissez du sujet.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13</a:t>
            </a:fld>
            <a:endParaRPr lang="fr-FR"/>
          </a:p>
        </p:txBody>
      </p:sp>
    </p:spTree>
    <p:extLst>
      <p:ext uri="{BB962C8B-B14F-4D97-AF65-F5344CB8AC3E}">
        <p14:creationId xmlns:p14="http://schemas.microsoft.com/office/powerpoint/2010/main" val="181452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14</a:t>
            </a:fld>
            <a:endParaRPr lang="fr-FR"/>
          </a:p>
        </p:txBody>
      </p:sp>
    </p:spTree>
    <p:extLst>
      <p:ext uri="{BB962C8B-B14F-4D97-AF65-F5344CB8AC3E}">
        <p14:creationId xmlns:p14="http://schemas.microsoft.com/office/powerpoint/2010/main" val="66646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CA" b="1" dirty="0" smtClean="0"/>
              <a:t>NOMBRE DE PARTENAIRES SEXUELS</a:t>
            </a:r>
            <a:endParaRPr lang="fr-FR" b="1" dirty="0" smtClean="0"/>
          </a:p>
          <a:p>
            <a:endParaRPr lang="fr-FR" dirty="0" smtClean="0"/>
          </a:p>
          <a:p>
            <a:r>
              <a:rPr lang="fr-FR" b="1" i="0" dirty="0" smtClean="0"/>
              <a:t>Faits : </a:t>
            </a:r>
            <a:r>
              <a:rPr lang="fr-CA" sz="1200" kern="1200" dirty="0" smtClean="0">
                <a:solidFill>
                  <a:schemeClr val="tx1"/>
                </a:solidFill>
                <a:latin typeface="+mn-lt"/>
                <a:ea typeface="+mn-ea"/>
                <a:cs typeface="+mn-cs"/>
              </a:rPr>
              <a:t>2 jeunes sur dix (21 %)  n’ont eu aucun partenaire sexuel au cours des 12 derniers mois et 4 sur 10 (41 %) en ont eu un seul. Quatre jeunes sur dix (38 %) ont eu deux partenaires sexuels ou plus au cours des 12 derniers mois.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Une faible proportion des jeunes (7 %) a eu sept partenaires sexuels ou plus dans la dernière année.</a:t>
            </a: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i="0" dirty="0" smtClean="0"/>
              <a:t>Éléments d’analyse: </a:t>
            </a:r>
            <a:r>
              <a:rPr lang="fr-CA" sz="1200" kern="1200" dirty="0" smtClean="0">
                <a:solidFill>
                  <a:schemeClr val="tx1"/>
                </a:solidFill>
                <a:latin typeface="+mn-lt"/>
                <a:ea typeface="+mn-ea"/>
                <a:cs typeface="+mn-cs"/>
              </a:rPr>
              <a:t>Le nombre de partenaires constitue un déterminant majeur du risque de contracter une ITS.</a:t>
            </a: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b="1" i="0" dirty="0" smtClean="0"/>
          </a:p>
          <a:p>
            <a:r>
              <a:rPr lang="fr-CA" b="1" dirty="0" smtClean="0"/>
              <a:t>SEXE DES PARTENAIRES</a:t>
            </a:r>
          </a:p>
          <a:p>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Faits</a:t>
            </a:r>
            <a:r>
              <a:rPr lang="fr-FR" b="1"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10% des hommes ont déjà eu une relation sexuelle avec un homme et 20% des femmes ont déjà eu une relation sexuelle avec une femme.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kern="1200" dirty="0" smtClean="0">
                <a:solidFill>
                  <a:schemeClr val="tx1"/>
                </a:solidFill>
                <a:latin typeface="+mn-lt"/>
                <a:ea typeface="+mn-ea"/>
                <a:cs typeface="+mn-cs"/>
              </a:rPr>
              <a:t>Chez les 21-29 ans, un homme sur dix (11 %) et trois femmes sur dix (27 %) affirment avoir eu au moins une relation sexuelle avec un partenaire de même sexe au cours de sa vie. Ces proportions sont deux fois plus élevées que chez les jeunes de 17-20 ans.</a:t>
            </a:r>
            <a:endParaRPr lang="fr-FR" sz="1200" kern="1200" dirty="0" smtClean="0">
              <a:solidFill>
                <a:schemeClr val="tx1"/>
              </a:solidFill>
              <a:latin typeface="+mn-lt"/>
              <a:ea typeface="+mn-ea"/>
              <a:cs typeface="+mn-cs"/>
            </a:endParaRPr>
          </a:p>
          <a:p>
            <a:endParaRPr lang="fr-FR" dirty="0" smtClean="0"/>
          </a:p>
          <a:p>
            <a:r>
              <a:rPr lang="fr-FR" b="1" i="0" baseline="0" dirty="0" smtClean="0"/>
              <a:t>Éléments d’analyse</a:t>
            </a:r>
            <a:r>
              <a:rPr lang="fr-FR" b="0" i="0" baseline="0" dirty="0" smtClean="0"/>
              <a:t>: </a:t>
            </a:r>
            <a:r>
              <a:rPr lang="fr-CA" sz="1200" kern="1200" dirty="0" smtClean="0">
                <a:solidFill>
                  <a:schemeClr val="tx1"/>
                </a:solidFill>
                <a:latin typeface="+mn-lt"/>
                <a:ea typeface="+mn-ea"/>
                <a:cs typeface="+mn-cs"/>
              </a:rPr>
              <a:t>Cette observation s’inscrit dans ce que l’on nomme la fluidité sexuelle, laquelle se démarque d’une vision de l’orientation sexuelle qui serait stable et binaire. </a:t>
            </a: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b="0" i="0" dirty="0" smtClean="0"/>
          </a:p>
          <a:p>
            <a:pPr defTabSz="924458">
              <a:defRPr/>
            </a:pPr>
            <a:r>
              <a:rPr lang="fr-CA" b="1" dirty="0" smtClean="0"/>
              <a:t>Informations supplémentaires</a:t>
            </a:r>
            <a:r>
              <a:rPr lang="fr-CA" b="1" baseline="0" dirty="0" smtClean="0"/>
              <a:t> pour l’intervenant: </a:t>
            </a:r>
          </a:p>
          <a:p>
            <a:pPr defTabSz="924458">
              <a:defRPr/>
            </a:pPr>
            <a:r>
              <a:rPr lang="fr-CA" b="0" baseline="0" dirty="0" smtClean="0"/>
              <a:t>Voir la fiche de faits saillants « Thème 2: les partenaires sexuels »: www.inspq.qc.ca/pixel</a:t>
            </a:r>
            <a:endParaRPr lang="fr-CA" b="0" dirty="0" smtClean="0"/>
          </a:p>
          <a:p>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15</a:t>
            </a:fld>
            <a:endParaRPr lang="fr-FR"/>
          </a:p>
        </p:txBody>
      </p:sp>
    </p:spTree>
    <p:extLst>
      <p:ext uri="{BB962C8B-B14F-4D97-AF65-F5344CB8AC3E}">
        <p14:creationId xmlns:p14="http://schemas.microsoft.com/office/powerpoint/2010/main" val="2140402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FR" sz="900" b="1" dirty="0" smtClean="0"/>
              <a:t>TYPES DE PARTENAIRES SEXUELS</a:t>
            </a:r>
          </a:p>
          <a:p>
            <a:r>
              <a:rPr lang="fr-FR" sz="900" b="1" dirty="0" smtClean="0"/>
              <a:t>Faits :</a:t>
            </a:r>
            <a:r>
              <a:rPr lang="fr-FR" sz="900" dirty="0" smtClean="0"/>
              <a:t> </a:t>
            </a:r>
            <a:r>
              <a:rPr lang="fr-CA" sz="1200" kern="1200" dirty="0" smtClean="0">
                <a:solidFill>
                  <a:schemeClr val="tx1"/>
                </a:solidFill>
                <a:latin typeface="+mn-lt"/>
                <a:ea typeface="+mn-ea"/>
                <a:cs typeface="+mn-cs"/>
              </a:rPr>
              <a:t>Huit jeunes sexuellement actifs sur dix (84 %) ont eu un partenaire « de couple » ou plus, au cours des 12 derniers mois. Trois jeunes sur dix ont eu des relations sexuelles avec un « ami ou une connaissance » (33 %), avec une « fréquentation » (32 %), ou avec un « partenaire d’un soir » (26 %), alors que deux jeunes sur dix (23 %) ont eu des relations sexuelles avec un « ex », au cours des 12 derniers mois. Les hommes sont plus nombreux que les femmes à avoir eu un autre type de partenaire que « de couple » dans la dernière année.</a:t>
            </a:r>
            <a:endParaRPr lang="fr-FR" sz="1200" kern="1200" dirty="0" smtClean="0">
              <a:solidFill>
                <a:schemeClr val="tx1"/>
              </a:solidFill>
              <a:latin typeface="+mn-lt"/>
              <a:ea typeface="+mn-ea"/>
              <a:cs typeface="+mn-cs"/>
            </a:endParaRPr>
          </a:p>
          <a:p>
            <a:endParaRPr lang="fr-FR"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1" dirty="0" smtClean="0"/>
              <a:t>Éléments</a:t>
            </a:r>
            <a:r>
              <a:rPr lang="fr-FR" sz="900" b="1" baseline="0" dirty="0" smtClean="0"/>
              <a:t> d’analyse </a:t>
            </a:r>
            <a:r>
              <a:rPr lang="fr-FR" sz="900" dirty="0" smtClean="0"/>
              <a:t>: </a:t>
            </a:r>
            <a:r>
              <a:rPr lang="fr-FR" sz="900" strike="noStrike" baseline="0" dirty="0" smtClean="0"/>
              <a:t>Même si le couple est le mode relationnel prédominant, il est souvent combiné avec d’autres types de partenaires en cours d’année. Dans les faits, </a:t>
            </a:r>
            <a:r>
              <a:rPr lang="fr-CA" sz="1200" kern="1200" dirty="0" smtClean="0">
                <a:solidFill>
                  <a:schemeClr val="tx1"/>
                </a:solidFill>
                <a:latin typeface="+mn-lt"/>
                <a:ea typeface="+mn-ea"/>
                <a:cs typeface="+mn-cs"/>
              </a:rPr>
              <a:t>près de la moitié des jeunes (45 %) a eu deux types de partenaires ou plus dans la dernière année.</a:t>
            </a:r>
            <a:endParaRPr lang="fr-FR" sz="1200" kern="1200" dirty="0" smtClean="0">
              <a:solidFill>
                <a:schemeClr val="tx1"/>
              </a:solidFill>
              <a:latin typeface="+mn-lt"/>
              <a:ea typeface="+mn-ea"/>
              <a:cs typeface="+mn-cs"/>
            </a:endParaRPr>
          </a:p>
          <a:p>
            <a:endParaRPr lang="fr-FR" sz="9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900" b="1" baseline="0" dirty="0" smtClean="0"/>
              <a:t>ENTRECROISEMENT DES PARTENAIRES</a:t>
            </a:r>
            <a:endParaRPr lang="fr-FR" sz="9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900" b="1" dirty="0" smtClean="0"/>
              <a:t>Faits </a:t>
            </a:r>
            <a:r>
              <a:rPr lang="fr-FR" sz="900" dirty="0" smtClean="0"/>
              <a:t>: </a:t>
            </a:r>
            <a:r>
              <a:rPr lang="fr-CA" sz="1200" kern="1200" dirty="0" smtClean="0">
                <a:solidFill>
                  <a:schemeClr val="tx1"/>
                </a:solidFill>
                <a:latin typeface="+mn-lt"/>
                <a:ea typeface="+mn-ea"/>
                <a:cs typeface="+mn-cs"/>
              </a:rPr>
              <a:t>Au cours des 12 derniers mois, deux jeunes sexuellement actifs  sur dix (23 %) ont eu des partenaires sexuels qui se sont entrecroisés sur une courte période.</a:t>
            </a:r>
            <a:r>
              <a:rPr lang="fr-CA" sz="1200" kern="1200" baseline="0" dirty="0" smtClean="0">
                <a:solidFill>
                  <a:schemeClr val="tx1"/>
                </a:solidFill>
                <a:latin typeface="+mn-lt"/>
                <a:ea typeface="+mn-ea"/>
                <a:cs typeface="+mn-cs"/>
              </a:rPr>
              <a:t> L’entrecroisement (ou concomitance) signifie qu’une personne a eu une </a:t>
            </a:r>
            <a:r>
              <a:rPr lang="fr-CA" sz="1200" kern="1200" dirty="0" smtClean="0">
                <a:solidFill>
                  <a:schemeClr val="tx1"/>
                </a:solidFill>
                <a:latin typeface="+mn-lt"/>
                <a:ea typeface="+mn-ea"/>
                <a:cs typeface="+mn-cs"/>
              </a:rPr>
              <a:t>relation sexuelle avec un partenaire A, puis une relation sexuelle avec un partenaire B, et de nouveau, une relation sexuelle avec le partenaire A.  </a:t>
            </a:r>
            <a:r>
              <a:rPr lang="fr-FR" dirty="0" smtClean="0"/>
              <a:t> </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FR" sz="900" dirty="0" smtClean="0"/>
          </a:p>
          <a:p>
            <a:r>
              <a:rPr lang="fr-FR" sz="900" b="1" dirty="0" smtClean="0"/>
              <a:t>Éléments</a:t>
            </a:r>
            <a:r>
              <a:rPr lang="fr-FR" sz="900" b="1" baseline="0" dirty="0" smtClean="0"/>
              <a:t> d’analyse </a:t>
            </a:r>
            <a:r>
              <a:rPr lang="fr-FR" sz="900" dirty="0" smtClean="0"/>
              <a:t>: </a:t>
            </a:r>
            <a:r>
              <a:rPr lang="fr-FR" sz="900" i="0" dirty="0" smtClean="0"/>
              <a:t>L’entrecroisement (</a:t>
            </a:r>
            <a:r>
              <a:rPr lang="fr-FR" sz="900" i="0" dirty="0" err="1" smtClean="0"/>
              <a:t>overlapping</a:t>
            </a:r>
            <a:r>
              <a:rPr lang="fr-FR" sz="900" i="0" dirty="0" smtClean="0"/>
              <a:t>) des partenaires sexuels présente</a:t>
            </a:r>
            <a:r>
              <a:rPr lang="fr-FR" sz="900" i="0" baseline="0" dirty="0" smtClean="0"/>
              <a:t> </a:t>
            </a:r>
            <a:r>
              <a:rPr lang="fr-FR" sz="900" i="0" dirty="0" smtClean="0"/>
              <a:t>une « fenêtre » de risque potentiel, particulièrement si aucun moyen de protection n’est utilisé parce que les partenaires ont des liens intimes et de confiance, sans que l’exclusivité soit discutée, comme c’est notamment le cas avec les « ex » et les « fréquentations ». </a:t>
            </a:r>
          </a:p>
          <a:p>
            <a:endParaRPr lang="fr-FR" sz="900" i="0" dirty="0" smtClean="0"/>
          </a:p>
          <a:p>
            <a:pPr defTabSz="924458">
              <a:defRPr/>
            </a:pPr>
            <a:r>
              <a:rPr lang="fr-CA" b="1" dirty="0" smtClean="0"/>
              <a:t>Informations supplémentaires</a:t>
            </a:r>
            <a:r>
              <a:rPr lang="fr-CA" b="1" baseline="0" dirty="0" smtClean="0"/>
              <a:t> pour l’intervenant: </a:t>
            </a:r>
          </a:p>
          <a:p>
            <a:pPr defTabSz="924458">
              <a:defRPr/>
            </a:pPr>
            <a:r>
              <a:rPr lang="fr-CA" b="0" baseline="0" dirty="0" smtClean="0"/>
              <a:t>Voir la fiche de faits saillants « Thème 2: les partenaires sexuels »: www.inspq.qc.ca/pixel</a:t>
            </a:r>
            <a:endParaRPr lang="fr-CA" i="0"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16</a:t>
            </a:fld>
            <a:endParaRPr lang="fr-FR"/>
          </a:p>
        </p:txBody>
      </p:sp>
    </p:spTree>
    <p:extLst>
      <p:ext uri="{BB962C8B-B14F-4D97-AF65-F5344CB8AC3E}">
        <p14:creationId xmlns:p14="http://schemas.microsoft.com/office/powerpoint/2010/main" val="354980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6672B045-B6FE-46EB-8016-29C233CE9AF0}" type="slidenum">
              <a:rPr lang="fr-FR" smtClean="0"/>
              <a:pPr/>
              <a:t>17</a:t>
            </a:fld>
            <a:endParaRPr lang="fr-FR"/>
          </a:p>
        </p:txBody>
      </p:sp>
      <p:sp>
        <p:nvSpPr>
          <p:cNvPr id="3" name="Espace réservé des commentaires 2"/>
          <p:cNvSpPr>
            <a:spLocks noGrp="1"/>
          </p:cNvSpPr>
          <p:nvPr>
            <p:ph type="body" idx="1"/>
          </p:nvPr>
        </p:nvSpPr>
        <p:spPr/>
        <p:txBody>
          <a:bodyPr>
            <a:normAutofit/>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retenir celles avec lesquelles vous êtes le plus à l’aise, de façon à animer les échanges à partir de ce que vous connaissez du sujet.</a:t>
            </a:r>
            <a:endParaRPr lang="fr-CA" dirty="0" smtClean="0"/>
          </a:p>
          <a:p>
            <a:endParaRPr lang="fr-FR" dirty="0"/>
          </a:p>
        </p:txBody>
      </p:sp>
    </p:spTree>
    <p:extLst>
      <p:ext uri="{BB962C8B-B14F-4D97-AF65-F5344CB8AC3E}">
        <p14:creationId xmlns:p14="http://schemas.microsoft.com/office/powerpoint/2010/main" val="181430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18</a:t>
            </a:fld>
            <a:endParaRPr lang="fr-FR"/>
          </a:p>
        </p:txBody>
      </p:sp>
    </p:spTree>
    <p:extLst>
      <p:ext uri="{BB962C8B-B14F-4D97-AF65-F5344CB8AC3E}">
        <p14:creationId xmlns:p14="http://schemas.microsoft.com/office/powerpoint/2010/main" val="66646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sz="800" i="1" dirty="0" smtClean="0"/>
              <a:t>Parmi les 2 300 jeunes adultes ayant déjà eu une relation sexuelle au cours de leur vie, un peu plus de la moitié (57 %) ont indiqué avoir eu un «nouveau» partenaire sexuel ou plus au cours des 12 derniers mois.</a:t>
            </a:r>
            <a:r>
              <a:rPr lang="fr-FR" sz="800" i="1" baseline="0" dirty="0" smtClean="0"/>
              <a:t> </a:t>
            </a:r>
            <a:endParaRPr lang="fr-CA" sz="800" b="1" i="1" dirty="0" smtClean="0"/>
          </a:p>
          <a:p>
            <a:endParaRPr lang="fr-CA" sz="800" b="1" dirty="0" smtClean="0"/>
          </a:p>
          <a:p>
            <a:r>
              <a:rPr lang="fr-CA" sz="800" b="1" dirty="0" smtClean="0"/>
              <a:t>RENCONTRES EN LIGNE</a:t>
            </a:r>
            <a:endParaRPr lang="fr-FR" sz="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Faits</a:t>
            </a:r>
            <a:r>
              <a:rPr lang="fr-FR" sz="800" dirty="0" smtClean="0"/>
              <a:t>: Dans le cadre de l’étude, on demandait si ces « nouveaux partenaires » avaient été rencontrés par l’intermédiaire</a:t>
            </a:r>
            <a:r>
              <a:rPr lang="fr-FR" sz="800" baseline="0" dirty="0" smtClean="0"/>
              <a:t> des</a:t>
            </a:r>
            <a:r>
              <a:rPr lang="fr-FR" sz="800" dirty="0" smtClean="0"/>
              <a:t> réseaux sociaux ou de sites de rencontres amoureuses ou sexuelles. 40 % des hommes et 25 % des femmes ont indiqué avoir rencontré des nouveaux partenaires dans l’un ou l’autre</a:t>
            </a:r>
            <a:r>
              <a:rPr lang="fr-FR" sz="800" baseline="0" dirty="0" smtClean="0"/>
              <a:t> de ces </a:t>
            </a:r>
            <a:r>
              <a:rPr lang="fr-FR" sz="800" dirty="0" smtClean="0"/>
              <a:t>contextes « en ligne ». </a:t>
            </a:r>
          </a:p>
          <a:p>
            <a:endParaRPr lang="fr-CA"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Élément d’analyse</a:t>
            </a:r>
            <a:r>
              <a:rPr lang="fr-FR" sz="800" b="1" baseline="0" dirty="0" smtClean="0"/>
              <a:t>:</a:t>
            </a:r>
            <a:r>
              <a:rPr lang="fr-FR" sz="800" dirty="0" smtClean="0"/>
              <a:t> </a:t>
            </a:r>
            <a:r>
              <a:rPr lang="fr-FR" sz="800" kern="1200" dirty="0" smtClean="0">
                <a:solidFill>
                  <a:schemeClr val="tx1"/>
                </a:solidFill>
                <a:latin typeface="+mn-lt"/>
                <a:ea typeface="+mn-ea"/>
                <a:cs typeface="+mn-cs"/>
              </a:rPr>
              <a:t>La majorité des jeunes adultes ne rencontrent donc pas leurs partenaires « en ligne ». </a:t>
            </a:r>
            <a:r>
              <a:rPr lang="fr-FR" sz="800" baseline="0" dirty="0" smtClean="0"/>
              <a:t>Ce constat a toutefois peut-être changé depuis </a:t>
            </a:r>
            <a:r>
              <a:rPr lang="fr-FR" sz="800" dirty="0" smtClean="0"/>
              <a:t>l’apparition de l’application </a:t>
            </a:r>
            <a:r>
              <a:rPr lang="fr-FR" sz="800" dirty="0" err="1" smtClean="0"/>
              <a:t>Tinder</a:t>
            </a:r>
            <a:r>
              <a:rPr lang="fr-FR" sz="800" dirty="0" smtClean="0"/>
              <a:t>, qui n’existait pas au moment de</a:t>
            </a:r>
            <a:r>
              <a:rPr lang="fr-FR" sz="800" baseline="0" dirty="0" smtClean="0"/>
              <a:t> l’enquête.</a:t>
            </a:r>
            <a:r>
              <a:rPr lang="fr-FR" sz="800" dirty="0" smtClean="0"/>
              <a:t> </a:t>
            </a:r>
            <a:r>
              <a:rPr lang="fr-CA" sz="1200" kern="1200" dirty="0" smtClean="0">
                <a:solidFill>
                  <a:schemeClr val="tx1"/>
                </a:solidFill>
                <a:latin typeface="+mn-lt"/>
                <a:ea typeface="+mn-ea"/>
                <a:cs typeface="+mn-cs"/>
              </a:rPr>
              <a:t>Le recrutement de partenaires sexuels « en ligne » pourrait être associé à une plus grande prise de risques sexuels. Or, les opportunités « en ligne » sont susceptibles de se multiplier et de se diversifier avec le rapide développement des technologies.</a:t>
            </a:r>
            <a:endParaRPr lang="fr-FR" sz="1200" kern="1200" dirty="0" smtClean="0">
              <a:solidFill>
                <a:schemeClr val="tx1"/>
              </a:solidFill>
              <a:latin typeface="+mn-lt"/>
              <a:ea typeface="+mn-ea"/>
              <a:cs typeface="+mn-cs"/>
            </a:endParaRPr>
          </a:p>
          <a:p>
            <a:endParaRPr lang="fr-CA" sz="800" dirty="0" smtClean="0"/>
          </a:p>
          <a:p>
            <a:r>
              <a:rPr lang="fr-CA" sz="800" b="1" dirty="0" smtClean="0"/>
              <a:t>RELATION SEXUELLE EN GROUPE</a:t>
            </a:r>
            <a:endParaRPr lang="fr-FR" sz="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Faits</a:t>
            </a:r>
            <a:r>
              <a:rPr lang="fr-FR" sz="800" dirty="0" smtClean="0"/>
              <a:t>: </a:t>
            </a:r>
            <a:r>
              <a:rPr lang="fr-CA" sz="1200" kern="1200" dirty="0" smtClean="0">
                <a:solidFill>
                  <a:schemeClr val="tx1"/>
                </a:solidFill>
                <a:latin typeface="+mn-lt"/>
                <a:ea typeface="+mn-ea"/>
                <a:cs typeface="+mn-cs"/>
              </a:rPr>
              <a:t>Parmi les jeunes sexuellement actifs, un sur vingt (5 %) a eu une relation sexuelle « en groupe » dans les 12 derniers mois.</a:t>
            </a:r>
            <a:r>
              <a:rPr lang="fr-FR"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Dans 70 % des cas, ces relations étaient des « trips à trois », les relations impliquant 2 femmes et 1 homme étant aussi fréquentes que les relations impliquant 2 hommes et 1 femme.</a:t>
            </a: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a:r>
            <a:br>
              <a:rPr lang="fr-CA" sz="1200" kern="1200" dirty="0" smtClean="0">
                <a:solidFill>
                  <a:schemeClr val="tx1"/>
                </a:solidFill>
                <a:latin typeface="+mn-lt"/>
                <a:ea typeface="+mn-ea"/>
                <a:cs typeface="+mn-cs"/>
              </a:rPr>
            </a:br>
            <a:r>
              <a:rPr lang="fr-FR" sz="800" b="1" i="0" baseline="0" dirty="0" smtClean="0"/>
              <a:t>Éléments d’analyse </a:t>
            </a:r>
            <a:r>
              <a:rPr lang="fr-FR" sz="800" b="0" i="0" baseline="0" dirty="0" smtClean="0"/>
              <a:t>: Il peut être valable de soulever dans les discussions que peu de gens vivent des situations de « trip à trois » en évitant toutefois de juger négativement ce comportement pour ceux et celles qui l’auraient vécu dans un contexte libre et agréable. </a:t>
            </a:r>
            <a:r>
              <a:rPr lang="fr-CA" sz="1200" kern="1200" dirty="0" smtClean="0">
                <a:solidFill>
                  <a:schemeClr val="tx1"/>
                </a:solidFill>
                <a:latin typeface="+mn-lt"/>
                <a:ea typeface="+mn-ea"/>
                <a:cs typeface="+mn-cs"/>
              </a:rPr>
              <a:t>Les relations sexuelles impliquant trois personnes ou plus rendent plus difficiles les comportements de protection tel que l’usage systématique du condom.</a:t>
            </a:r>
            <a:endParaRPr lang="fr-FR" sz="1200" kern="1200" dirty="0" smtClean="0">
              <a:solidFill>
                <a:schemeClr val="tx1"/>
              </a:solidFill>
              <a:latin typeface="+mn-lt"/>
              <a:ea typeface="+mn-ea"/>
              <a:cs typeface="+mn-cs"/>
            </a:endParaRPr>
          </a:p>
          <a:p>
            <a:endParaRPr lang="fr-CA" sz="800" baseline="0" dirty="0" smtClean="0"/>
          </a:p>
          <a:p>
            <a:r>
              <a:rPr lang="fr-CA" sz="800" b="1" baseline="0" dirty="0" smtClean="0"/>
              <a:t>CONSOMMATION DE DROGUE</a:t>
            </a:r>
            <a:endParaRPr lang="fr-FR" sz="8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Faits</a:t>
            </a:r>
            <a:r>
              <a:rPr lang="fr-FR" sz="800" dirty="0" smtClean="0"/>
              <a:t>: </a:t>
            </a:r>
            <a:r>
              <a:rPr lang="fr-CA" sz="1200" kern="1200" dirty="0" smtClean="0">
                <a:solidFill>
                  <a:schemeClr val="tx1"/>
                </a:solidFill>
                <a:latin typeface="+mn-lt"/>
                <a:ea typeface="+mn-ea"/>
                <a:cs typeface="+mn-cs"/>
              </a:rPr>
              <a:t>Un peu plus de quatre hommes sur dix (45 %) et trois femmes sur dix (33 %) ont indiqué avoir eu « quelques fois ou plus » des relations sexuelles sous l’influence du cannabis au cours des 12 derniers mois. Le cannabis est la drogue consommée par le plus grand nombre de jeunes lors de leurs relations sexuelles.</a:t>
            </a:r>
            <a:endParaRPr lang="fr-FR" sz="800" baseline="0" dirty="0" smtClean="0"/>
          </a:p>
          <a:p>
            <a:endParaRPr lang="fr-FR" sz="800" baseline="0" dirty="0" smtClean="0"/>
          </a:p>
          <a:p>
            <a:r>
              <a:rPr lang="fr-FR" sz="800" b="1" i="0" baseline="0" dirty="0" smtClean="0"/>
              <a:t>Éléments d’analyse </a:t>
            </a:r>
            <a:r>
              <a:rPr lang="fr-FR" sz="800" i="0" baseline="0" dirty="0" smtClean="0"/>
              <a:t>: </a:t>
            </a:r>
            <a:r>
              <a:rPr lang="fr-CA" sz="1200" kern="1200" dirty="0" smtClean="0">
                <a:solidFill>
                  <a:schemeClr val="tx1"/>
                </a:solidFill>
                <a:latin typeface="+mn-lt"/>
                <a:ea typeface="+mn-ea"/>
                <a:cs typeface="+mn-cs"/>
              </a:rPr>
              <a:t>Il s’agit de proportions plus faibles que celles observées chez des adolescents et des jeunes adultes en situation de vulnérabilité ou de stigmatisation (ex. jeunes en centre jeunesse, jeunes de la rue).</a:t>
            </a:r>
            <a:endParaRPr lang="fr-FR" sz="800" b="0" i="0" baseline="0" dirty="0" smtClean="0"/>
          </a:p>
          <a:p>
            <a:endParaRPr lang="fr-FR" sz="800" b="0" i="0" baseline="0" dirty="0" smtClean="0"/>
          </a:p>
          <a:p>
            <a:r>
              <a:rPr lang="fr-CA" sz="1200" kern="1200" dirty="0" smtClean="0">
                <a:solidFill>
                  <a:schemeClr val="tx1"/>
                </a:solidFill>
                <a:latin typeface="+mn-lt"/>
                <a:ea typeface="+mn-ea"/>
                <a:cs typeface="+mn-cs"/>
              </a:rPr>
              <a:t>Il est important de considérer le contexte dans lequel a lieu la relation sexuelle sous l’influence d’une substance. Une hausse de la prise de risques chez les jeunes adultes (tant au niveau de la consommation d’alcool ou de drogues que des activités sexuelles) lors de festivals de musique a déjà été documentée. Ces situations festives méritent une attention particulière en termes d’interventions préventives.</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pPr defTabSz="924458">
              <a:defRPr/>
            </a:pPr>
            <a:r>
              <a:rPr lang="fr-CA" b="1" dirty="0" smtClean="0"/>
              <a:t>Informations supplémentaires</a:t>
            </a:r>
            <a:r>
              <a:rPr lang="fr-CA" b="1" baseline="0" dirty="0" smtClean="0"/>
              <a:t> pour l’intervenant: </a:t>
            </a:r>
          </a:p>
          <a:p>
            <a:pPr defTabSz="924458">
              <a:defRPr/>
            </a:pPr>
            <a:r>
              <a:rPr lang="fr-CA" b="0" baseline="0" dirty="0" smtClean="0"/>
              <a:t>Voir la fiche de faits saillants « Thème 3: les contextes de rencontre »: www.inspq.qc.ca/pixel</a:t>
            </a:r>
            <a:endParaRPr lang="fr-CA" i="0"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19</a:t>
            </a:fld>
            <a:endParaRPr lang="fr-FR"/>
          </a:p>
        </p:txBody>
      </p:sp>
    </p:spTree>
    <p:extLst>
      <p:ext uri="{BB962C8B-B14F-4D97-AF65-F5344CB8AC3E}">
        <p14:creationId xmlns:p14="http://schemas.microsoft.com/office/powerpoint/2010/main" val="350665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Cette présentation constitue un des outils développés </a:t>
            </a:r>
            <a:r>
              <a:rPr lang="fr-FR" b="0" baseline="0" dirty="0" smtClean="0"/>
              <a:t>afin de partager et discuter les données de PIXEL. Sont également proposées :  8 fiches thématiques de faits saillants et 7 capsules vidéo. </a:t>
            </a:r>
            <a:endParaRPr lang="fr-CA" b="0" baseline="0" dirty="0" smtClean="0"/>
          </a:p>
          <a:p>
            <a:endParaRPr lang="fr-FR"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a:t>
            </a:fld>
            <a:endParaRPr lang="fr-FR"/>
          </a:p>
        </p:txBody>
      </p:sp>
    </p:spTree>
    <p:extLst>
      <p:ext uri="{BB962C8B-B14F-4D97-AF65-F5344CB8AC3E}">
        <p14:creationId xmlns:p14="http://schemas.microsoft.com/office/powerpoint/2010/main" val="3636118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retenir celles avec lesquelles vous êtes le plus à l’aise, de façon à animer les échanges à partir de ce que vous connaissez du sujet.</a:t>
            </a: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20</a:t>
            </a:fld>
            <a:endParaRPr lang="fr-FR"/>
          </a:p>
        </p:txBody>
      </p:sp>
    </p:spTree>
    <p:extLst>
      <p:ext uri="{BB962C8B-B14F-4D97-AF65-F5344CB8AC3E}">
        <p14:creationId xmlns:p14="http://schemas.microsoft.com/office/powerpoint/2010/main" val="3982154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21</a:t>
            </a:fld>
            <a:endParaRPr lang="fr-FR"/>
          </a:p>
        </p:txBody>
      </p:sp>
    </p:spTree>
    <p:extLst>
      <p:ext uri="{BB962C8B-B14F-4D97-AF65-F5344CB8AC3E}">
        <p14:creationId xmlns:p14="http://schemas.microsoft.com/office/powerpoint/2010/main" val="66646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b="1" dirty="0" smtClean="0"/>
              <a:t>PERCEPTION DU RISQUE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Faits: </a:t>
            </a:r>
            <a:r>
              <a:rPr lang="fr-CA" sz="1200" kern="1200" dirty="0" smtClean="0">
                <a:solidFill>
                  <a:schemeClr val="tx1"/>
                </a:solidFill>
                <a:latin typeface="+mn-lt"/>
                <a:ea typeface="+mn-ea"/>
                <a:cs typeface="+mn-cs"/>
              </a:rPr>
              <a:t>Les jeunes adultes âgés de 17 à 29 ans ayant déjà eu une relation sexuelle au cours de leur vie, considèrent qu’il serait grave d’avoir une ITS (niveau de gravité perçue de 9 sur une échelle allant de 0 à 10), mais qu’ils sont peu à risque d’en contracter une (niveau de risque perçu de 2 sur une échelle allant de 0 à 10). La perception du risque de contracter une ITS n’est que légèrement plus élevée (3 sur une échelle allant de 0 à 10) chez les jeunes ayant eu quatre partenaires sexuels ou plus, tout comme chez les jeunes ayant utilisé un condom uniquement lors de la moitié ou moins de leurs relations sexuelles des 12 derniers mois avec un partenaire autre que « de couple ».</a:t>
            </a:r>
            <a:endParaRPr lang="fr-FR" sz="1200" kern="1200" dirty="0" smtClean="0">
              <a:solidFill>
                <a:schemeClr val="tx1"/>
              </a:solidFill>
              <a:latin typeface="+mn-lt"/>
              <a:ea typeface="+mn-ea"/>
              <a:cs typeface="+mn-cs"/>
            </a:endParaRP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smtClean="0"/>
              <a:t>Éléments d’analyse</a:t>
            </a:r>
            <a:r>
              <a:rPr lang="fr-FR" baseline="0" dirty="0" smtClean="0"/>
              <a:t>: </a:t>
            </a:r>
            <a:r>
              <a:rPr lang="fr-CA" sz="1200" kern="1200" dirty="0" smtClean="0">
                <a:solidFill>
                  <a:schemeClr val="tx1"/>
                </a:solidFill>
                <a:latin typeface="+mn-lt"/>
                <a:ea typeface="+mn-ea"/>
                <a:cs typeface="+mn-cs"/>
              </a:rPr>
              <a:t>Les jeunes sous-estiment donc leur susceptibilité à contracter une ITS, même lorsqu’ils ont des comportements à risque. </a:t>
            </a:r>
            <a:endParaRPr lang="fr-F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smtClean="0"/>
              <a:t>BARRIÈRES </a:t>
            </a:r>
            <a:r>
              <a:rPr lang="fr-CA" sz="1200" b="1" kern="1200" dirty="0" smtClean="0">
                <a:solidFill>
                  <a:schemeClr val="tx1"/>
                </a:solidFill>
                <a:latin typeface="+mn-lt"/>
                <a:ea typeface="+mn-ea"/>
                <a:cs typeface="+mn-cs"/>
              </a:rPr>
              <a:t>À LA DÉCISION D’AVOIR RECOURS AUX SERVICES</a:t>
            </a:r>
            <a:endParaRPr lang="fr-CA" b="1" baseline="0" dirty="0" smtClean="0"/>
          </a:p>
          <a:p>
            <a:r>
              <a:rPr lang="fr-CA" b="1" baseline="0" dirty="0" smtClean="0"/>
              <a:t>Faits : </a:t>
            </a:r>
            <a:r>
              <a:rPr lang="fr-CA" sz="1200" kern="1200" dirty="0" smtClean="0">
                <a:solidFill>
                  <a:schemeClr val="tx1"/>
                </a:solidFill>
                <a:latin typeface="+mn-lt"/>
                <a:ea typeface="+mn-ea"/>
                <a:cs typeface="+mn-cs"/>
              </a:rPr>
              <a:t>Parmi les jeunes ayant cherché à passer un test de détection des ITS au cours des 12 derniers mois, les raisons évoquées pour reporter cette action à plus tard sont : </a:t>
            </a:r>
            <a:endParaRPr lang="fr-FR" sz="1200" kern="1200" dirty="0" smtClean="0">
              <a:solidFill>
                <a:schemeClr val="tx1"/>
              </a:solidFill>
              <a:latin typeface="+mn-lt"/>
              <a:ea typeface="+mn-ea"/>
              <a:cs typeface="+mn-cs"/>
            </a:endParaRPr>
          </a:p>
          <a:p>
            <a:r>
              <a:rPr lang="fr-CA" sz="1200" b="0" i="1" kern="1200" dirty="0" smtClean="0">
                <a:solidFill>
                  <a:schemeClr val="tx1"/>
                </a:solidFill>
                <a:latin typeface="+mn-lt"/>
                <a:ea typeface="+mn-ea"/>
                <a:cs typeface="+mn-cs"/>
              </a:rPr>
              <a:t>Le manque de temps</a:t>
            </a:r>
            <a:endParaRPr lang="fr-FR" sz="1200" b="0" i="1"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Quatre hommes sur dix (40 %) rapportent ne pas avoir eu le temps de prendre rendez-vous ou d’aller à une consultation, alors que c’est le cas de trois femmes sur dix (27 %).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0" i="1" kern="1200" dirty="0" smtClean="0">
                <a:solidFill>
                  <a:schemeClr val="tx1"/>
                </a:solidFill>
                <a:latin typeface="+mn-lt"/>
                <a:ea typeface="+mn-ea"/>
                <a:cs typeface="+mn-cs"/>
              </a:rPr>
              <a:t>La peur du résultat</a:t>
            </a:r>
            <a:endParaRPr lang="fr-FR" sz="1200" b="0" i="1"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peur du résultat des tests a été mentionnée par quatre jeunes sur dix (37 %).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0" i="1" kern="1200" dirty="0" smtClean="0">
                <a:solidFill>
                  <a:schemeClr val="tx1"/>
                </a:solidFill>
                <a:latin typeface="+mn-lt"/>
                <a:ea typeface="+mn-ea"/>
                <a:cs typeface="+mn-cs"/>
              </a:rPr>
              <a:t>Le malaise à discuter de sexualité </a:t>
            </a:r>
            <a:endParaRPr lang="fr-FR" sz="1200" b="0" i="1"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Le malaise à discuter de sa sexualité avec une infirmière ou un médecin est rapporté par quatre jeunes sur vingt (21 %), tant chez les hommes que chez les femmes âgés de 17 à 20 ans. Le niveau de malaise diminue avec l’âge : cette barrière est évoquée par un homme sur vingt (6 %) et deux femmes sur vingt (14 %) âgés de 21 à 29 ans.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0" i="1" kern="1200" dirty="0" smtClean="0">
                <a:solidFill>
                  <a:schemeClr val="tx1"/>
                </a:solidFill>
                <a:latin typeface="+mn-lt"/>
                <a:ea typeface="+mn-ea"/>
                <a:cs typeface="+mn-cs"/>
              </a:rPr>
              <a:t>La honte de passer un test</a:t>
            </a:r>
            <a:endParaRPr lang="fr-FR" sz="1200" b="0" i="1"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honte de passer un test de détection des ITS représente une barrière pour un jeune sur dix (14 %).</a:t>
            </a:r>
            <a:endParaRPr lang="fr-FR" sz="1200" kern="1200" dirty="0" smtClean="0">
              <a:solidFill>
                <a:schemeClr val="tx1"/>
              </a:solidFill>
              <a:latin typeface="+mn-lt"/>
              <a:ea typeface="+mn-ea"/>
              <a:cs typeface="+mn-cs"/>
            </a:endParaRPr>
          </a:p>
          <a:p>
            <a:endParaRPr lang="fr-FR" sz="1200" b="0" u="none" kern="1200" baseline="0" dirty="0" smtClean="0">
              <a:solidFill>
                <a:schemeClr val="tx1"/>
              </a:solidFill>
              <a:effectLst/>
              <a:latin typeface="+mn-lt"/>
              <a:ea typeface="+mn-ea"/>
              <a:cs typeface="+mn-cs"/>
            </a:endParaRPr>
          </a:p>
          <a:p>
            <a:r>
              <a:rPr lang="fr-FR" sz="1200" b="1" u="none" kern="1200" baseline="0" dirty="0" smtClean="0">
                <a:solidFill>
                  <a:schemeClr val="tx1"/>
                </a:solidFill>
                <a:effectLst/>
                <a:latin typeface="+mn-lt"/>
                <a:ea typeface="+mn-ea"/>
                <a:cs typeface="+mn-cs"/>
              </a:rPr>
              <a:t>AVOIR PASSÉ UN TEST DE DÉTECTION DES ITS</a:t>
            </a:r>
          </a:p>
          <a:p>
            <a:r>
              <a:rPr lang="fr-FR" sz="1200" b="1" kern="1200" dirty="0" smtClean="0">
                <a:solidFill>
                  <a:schemeClr val="tx1"/>
                </a:solidFill>
                <a:effectLst/>
                <a:latin typeface="+mn-lt"/>
                <a:ea typeface="+mn-ea"/>
                <a:cs typeface="+mn-cs"/>
              </a:rPr>
              <a:t>Faits: </a:t>
            </a:r>
            <a:r>
              <a:rPr lang="fr-CA" sz="1200" kern="1200" dirty="0" smtClean="0">
                <a:solidFill>
                  <a:schemeClr val="tx1"/>
                </a:solidFill>
                <a:latin typeface="+mn-lt"/>
                <a:ea typeface="+mn-ea"/>
                <a:cs typeface="+mn-cs"/>
              </a:rPr>
              <a:t>Parmi les jeunes ayant déjà eu une relation sexuelle au cours de leur vie, les femmes (57 %) sont deux fois plus nombreuses que les hommes (26 %) à avoir déjà passé un test de détection des ITS.</a:t>
            </a:r>
            <a:endParaRPr lang="fr-FR" sz="1200" kern="1200" dirty="0" smtClean="0">
              <a:solidFill>
                <a:schemeClr val="tx1"/>
              </a:solidFill>
              <a:latin typeface="+mn-lt"/>
              <a:ea typeface="+mn-ea"/>
              <a:cs typeface="+mn-cs"/>
            </a:endParaRPr>
          </a:p>
          <a:p>
            <a:endParaRPr lang="fr-FR"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Élément</a:t>
            </a:r>
            <a:r>
              <a:rPr lang="fr-FR" sz="1200" b="1" kern="1200" baseline="0" dirty="0" smtClean="0">
                <a:solidFill>
                  <a:schemeClr val="tx1"/>
                </a:solidFill>
                <a:effectLst/>
                <a:latin typeface="+mn-lt"/>
                <a:ea typeface="+mn-ea"/>
                <a:cs typeface="+mn-cs"/>
              </a:rPr>
              <a:t> d’analyse</a:t>
            </a:r>
            <a:r>
              <a:rPr lang="fr-FR" sz="1200" b="0" kern="1200" dirty="0" smtClean="0">
                <a:solidFill>
                  <a:schemeClr val="tx1"/>
                </a:solidFill>
                <a:effectLst/>
                <a:latin typeface="+mn-lt"/>
                <a:ea typeface="+mn-ea"/>
                <a:cs typeface="+mn-cs"/>
              </a:rPr>
              <a:t>: </a:t>
            </a:r>
            <a:r>
              <a:rPr lang="fr-CA" sz="1200" kern="1200" dirty="0" smtClean="0">
                <a:solidFill>
                  <a:schemeClr val="tx1"/>
                </a:solidFill>
                <a:latin typeface="+mn-lt"/>
                <a:ea typeface="+mn-ea"/>
                <a:cs typeface="+mn-cs"/>
              </a:rPr>
              <a:t>Cette disparité s’explique, en partie, par la relation différente qu’entretiennent les hommes et les femmes avec le système de santé. La prescription de contraceptifs et le dépistage du cancer du col utérin offrent aux femmes des occasions de se familiariser avec les services en santé sexuelle de façon plus globale, dont les services en détection des ITS.</a:t>
            </a:r>
            <a:endParaRPr lang="fr-FR" sz="1200" kern="1200" dirty="0" smtClean="0">
              <a:solidFill>
                <a:schemeClr val="tx1"/>
              </a:solidFill>
              <a:latin typeface="+mn-lt"/>
              <a:ea typeface="+mn-ea"/>
              <a:cs typeface="+mn-cs"/>
            </a:endParaRPr>
          </a:p>
          <a:p>
            <a:endParaRPr lang="fr-FR" sz="1200" b="1" kern="1200" dirty="0" smtClean="0">
              <a:solidFill>
                <a:schemeClr val="tx1"/>
              </a:solidFill>
              <a:effectLst/>
              <a:latin typeface="+mn-lt"/>
              <a:ea typeface="+mn-ea"/>
              <a:cs typeface="+mn-cs"/>
            </a:endParaRPr>
          </a:p>
          <a:p>
            <a:pPr defTabSz="924458">
              <a:defRPr/>
            </a:pPr>
            <a:r>
              <a:rPr lang="fr-CA" b="1" dirty="0" smtClean="0"/>
              <a:t>Informations supplémentaires</a:t>
            </a:r>
            <a:r>
              <a:rPr lang="fr-CA" b="1" baseline="0" dirty="0" smtClean="0"/>
              <a:t> pour l’intervenant: </a:t>
            </a:r>
          </a:p>
          <a:p>
            <a:pPr defTabSz="924458">
              <a:defRPr/>
            </a:pPr>
            <a:r>
              <a:rPr lang="fr-CA" b="0" baseline="0" dirty="0" smtClean="0"/>
              <a:t>Voir la fiche de faits saillants « Thème 4: l’accès aux services en santé sexuelle »: www.inspq.qc.ca/pixel</a:t>
            </a:r>
            <a:endParaRPr lang="fr-CA" i="0" dirty="0" smtClean="0"/>
          </a:p>
          <a:p>
            <a:endParaRPr lang="fr-CA" u="sng"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22</a:t>
            </a:fld>
            <a:endParaRPr lang="fr-FR"/>
          </a:p>
        </p:txBody>
      </p:sp>
    </p:spTree>
    <p:extLst>
      <p:ext uri="{BB962C8B-B14F-4D97-AF65-F5344CB8AC3E}">
        <p14:creationId xmlns:p14="http://schemas.microsoft.com/office/powerpoint/2010/main" val="1420433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ne retenir que celles avec lesquelles vous êtes le plus à l’aise, de façon à animer les échanges à partir de ce que vous connaissez du sujet.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23</a:t>
            </a:fld>
            <a:endParaRPr lang="fr-FR"/>
          </a:p>
        </p:txBody>
      </p:sp>
    </p:spTree>
    <p:extLst>
      <p:ext uri="{BB962C8B-B14F-4D97-AF65-F5344CB8AC3E}">
        <p14:creationId xmlns:p14="http://schemas.microsoft.com/office/powerpoint/2010/main" val="173359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24</a:t>
            </a:fld>
            <a:endParaRPr lang="fr-FR"/>
          </a:p>
        </p:txBody>
      </p:sp>
    </p:spTree>
    <p:extLst>
      <p:ext uri="{BB962C8B-B14F-4D97-AF65-F5344CB8AC3E}">
        <p14:creationId xmlns:p14="http://schemas.microsoft.com/office/powerpoint/2010/main" val="66646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CA" b="1" u="none" baseline="0" dirty="0" smtClean="0"/>
              <a:t>USAGE SELON LE TYPE DE PARTENAIRES</a:t>
            </a:r>
            <a:endParaRPr lang="fr-FR" b="1" u="none" baseline="0" dirty="0" smtClean="0"/>
          </a:p>
          <a:p>
            <a:r>
              <a:rPr lang="fr-FR" b="1" u="none" baseline="0" dirty="0" smtClean="0"/>
              <a:t>Faits:</a:t>
            </a:r>
            <a:endParaRPr lang="fr-FR" sz="1200" kern="1200" dirty="0" smtClean="0">
              <a:solidFill>
                <a:schemeClr val="tx1"/>
              </a:solidFill>
              <a:latin typeface="+mn-lt"/>
              <a:ea typeface="+mn-ea"/>
              <a:cs typeface="+mn-cs"/>
            </a:endParaRPr>
          </a:p>
          <a:p>
            <a:pPr>
              <a:buFont typeface="Arial" pitchFamily="34" charset="0"/>
              <a:buChar char="•"/>
            </a:pPr>
            <a:r>
              <a:rPr lang="fr-CA" sz="1200" kern="1200" dirty="0" smtClean="0">
                <a:solidFill>
                  <a:schemeClr val="tx1"/>
                </a:solidFill>
                <a:latin typeface="+mn-lt"/>
                <a:ea typeface="+mn-ea"/>
                <a:cs typeface="+mn-cs"/>
              </a:rPr>
              <a:t>Trois jeunes sur dix (27 %) ont utilisé un condom lors de leur dernière relation sexuelle </a:t>
            </a:r>
            <a:r>
              <a:rPr lang="fr-CA" sz="1200" b="1" kern="1200" dirty="0" smtClean="0">
                <a:solidFill>
                  <a:schemeClr val="tx1"/>
                </a:solidFill>
                <a:latin typeface="+mn-lt"/>
                <a:ea typeface="+mn-ea"/>
                <a:cs typeface="+mn-cs"/>
              </a:rPr>
              <a:t>avec un partenaire « de couple »</a:t>
            </a:r>
            <a:r>
              <a:rPr lang="fr-CA" sz="1200" kern="1200" dirty="0" smtClean="0">
                <a:solidFill>
                  <a:schemeClr val="tx1"/>
                </a:solidFill>
                <a:latin typeface="+mn-lt"/>
                <a:ea typeface="+mn-ea"/>
                <a:cs typeface="+mn-cs"/>
              </a:rPr>
              <a:t>. Les jeunes âgés de 21 à 29 ans sont moins nombreux (21 %) que les 17-20 ans (32 %) à utiliser un condom avec leur partenaire « de couple », possiblement parce qu’ils sont engagés dans des relations de couple perçues comme plus stables.</a:t>
            </a:r>
            <a:endParaRPr lang="fr-FR" sz="1200" kern="1200" dirty="0" smtClean="0">
              <a:solidFill>
                <a:schemeClr val="tx1"/>
              </a:solidFill>
              <a:latin typeface="+mn-lt"/>
              <a:ea typeface="+mn-ea"/>
              <a:cs typeface="+mn-cs"/>
            </a:endParaRPr>
          </a:p>
          <a:p>
            <a:pPr>
              <a:buFont typeface="Arial" pitchFamily="34" charset="0"/>
              <a:buChar char="•"/>
            </a:pPr>
            <a:r>
              <a:rPr lang="fr-CA" sz="1200" kern="1200" dirty="0" smtClean="0">
                <a:solidFill>
                  <a:schemeClr val="tx1"/>
                </a:solidFill>
                <a:latin typeface="+mn-lt"/>
                <a:ea typeface="+mn-ea"/>
                <a:cs typeface="+mn-cs"/>
              </a:rPr>
              <a:t>Cinq jeunes sur dix (48 %) ont utilisé un condom lors de leur dernière relation sexuelle </a:t>
            </a:r>
            <a:r>
              <a:rPr lang="fr-CA" sz="1200" b="1" kern="1200" dirty="0" smtClean="0">
                <a:solidFill>
                  <a:schemeClr val="tx1"/>
                </a:solidFill>
                <a:latin typeface="+mn-lt"/>
                <a:ea typeface="+mn-ea"/>
                <a:cs typeface="+mn-cs"/>
              </a:rPr>
              <a:t>avec un autre type de partenaire que « de couple »</a:t>
            </a:r>
            <a:r>
              <a:rPr lang="fr-CA" sz="1200" kern="1200" dirty="0" smtClean="0">
                <a:solidFill>
                  <a:schemeClr val="tx1"/>
                </a:solidFill>
                <a:latin typeface="+mn-lt"/>
                <a:ea typeface="+mn-ea"/>
                <a:cs typeface="+mn-cs"/>
              </a:rPr>
              <a:t>. </a:t>
            </a:r>
            <a:endParaRPr lang="fr-FR" u="none" baseline="0" dirty="0" smtClean="0"/>
          </a:p>
          <a:p>
            <a:endParaRPr lang="fr-FR"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u="none" baseline="0" dirty="0" smtClean="0"/>
              <a:t>Éléments d’analyse</a:t>
            </a:r>
            <a:r>
              <a:rPr lang="fr-FR" u="none" baseline="0" dirty="0" smtClean="0"/>
              <a:t>: </a:t>
            </a:r>
            <a:r>
              <a:rPr lang="fr-CA" sz="1200" kern="1200" dirty="0" smtClean="0">
                <a:solidFill>
                  <a:schemeClr val="tx1"/>
                </a:solidFill>
                <a:latin typeface="+mn-lt"/>
                <a:ea typeface="+mn-ea"/>
                <a:cs typeface="+mn-cs"/>
              </a:rPr>
              <a:t>Les partenaires autres que « de couple » sont probablement perçus comme davantage à risque, d’où une plus grande utilisation du condom avec eux. Mais l’usage du condom demeure sous optimal. Par exemple, seulement six jeunes sur dix (60 %) ont utilisé un condom lors de leur dernière relation sexuelle avec un « partenaire d’un soir » (</a:t>
            </a:r>
            <a:r>
              <a:rPr lang="fr-CA" sz="1200" i="1" kern="1200" dirty="0" smtClean="0">
                <a:solidFill>
                  <a:schemeClr val="tx1"/>
                </a:solidFill>
                <a:latin typeface="+mn-lt"/>
                <a:ea typeface="+mn-ea"/>
                <a:cs typeface="+mn-cs"/>
              </a:rPr>
              <a:t>one night</a:t>
            </a:r>
            <a:r>
              <a:rPr lang="fr-C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endParaRPr lang="fr-FR" b="1" u="none" baseline="0" dirty="0" smtClean="0"/>
          </a:p>
          <a:p>
            <a:pPr defTabSz="924458">
              <a:defRPr/>
            </a:pPr>
            <a:r>
              <a:rPr lang="fr-CA" sz="1200" b="1" kern="1200" dirty="0" smtClean="0">
                <a:solidFill>
                  <a:schemeClr val="tx1"/>
                </a:solidFill>
                <a:latin typeface="+mn-lt"/>
                <a:ea typeface="+mn-ea"/>
                <a:cs typeface="+mn-cs"/>
              </a:rPr>
              <a:t>PRÉSENCE DE RISQUES MALGRÉ L’USAGE DU CONDOM</a:t>
            </a:r>
          </a:p>
          <a:p>
            <a:pPr marL="0" marR="0" indent="0" algn="l" defTabSz="924458"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Faits: </a:t>
            </a:r>
            <a:r>
              <a:rPr lang="fr-CA" sz="1200" kern="1200" dirty="0" smtClean="0">
                <a:solidFill>
                  <a:schemeClr val="tx1"/>
                </a:solidFill>
                <a:latin typeface="+mn-lt"/>
                <a:ea typeface="+mn-ea"/>
                <a:cs typeface="+mn-cs"/>
              </a:rPr>
              <a:t>Quatre jeunes sur vingt (20 %) affirment qu’il y a eu pénétration avant de mettre le condom lors de leur dernière relation sexuelle. Un jeune sur vingt (6 %) mentionne qu’un condom a été utilisé initialement lors de la pénétration, mais qu’il a été enlevé après un certain temps et que la pénétration a été poursuivie sans condom. </a:t>
            </a:r>
            <a:endParaRPr lang="fr-CA" sz="1200" b="1" kern="1200" dirty="0" smtClean="0">
              <a:solidFill>
                <a:schemeClr val="tx1"/>
              </a:solidFill>
              <a:latin typeface="+mn-lt"/>
              <a:ea typeface="+mn-ea"/>
              <a:cs typeface="+mn-cs"/>
            </a:endParaRPr>
          </a:p>
          <a:p>
            <a:pPr defTabSz="924458">
              <a:defRPr/>
            </a:pPr>
            <a:endParaRPr lang="fr-FR" b="1" u="none" baseline="0" dirty="0" smtClean="0"/>
          </a:p>
          <a:p>
            <a:pPr marL="0" marR="0" indent="0" algn="l" defTabSz="924458" rtl="0" eaLnBrk="1" fontAlgn="auto" latinLnBrk="0" hangingPunct="1">
              <a:lnSpc>
                <a:spcPct val="100000"/>
              </a:lnSpc>
              <a:spcBef>
                <a:spcPts val="0"/>
              </a:spcBef>
              <a:spcAft>
                <a:spcPts val="0"/>
              </a:spcAft>
              <a:buClrTx/>
              <a:buSzTx/>
              <a:buFontTx/>
              <a:buNone/>
              <a:tabLst/>
              <a:defRPr/>
            </a:pPr>
            <a:r>
              <a:rPr lang="fr-FR" b="1" u="none" baseline="0" dirty="0" smtClean="0"/>
              <a:t>Éléments d’analyse</a:t>
            </a:r>
            <a:r>
              <a:rPr lang="fr-FR" u="none" baseline="0" dirty="0" smtClean="0"/>
              <a:t>: </a:t>
            </a:r>
            <a:r>
              <a:rPr lang="fr-CA" sz="1200" kern="1200" dirty="0" smtClean="0">
                <a:solidFill>
                  <a:schemeClr val="tx1"/>
                </a:solidFill>
                <a:latin typeface="+mn-lt"/>
                <a:ea typeface="+mn-ea"/>
                <a:cs typeface="+mn-cs"/>
              </a:rPr>
              <a:t>Ainsi, même si un condom a été utilisé lors de la relation sexuelle, il n’a pas nécessairement été bien utilisé.</a:t>
            </a:r>
            <a:endParaRPr lang="fr-FR" sz="1200" kern="1200" dirty="0" smtClean="0">
              <a:solidFill>
                <a:schemeClr val="tx1"/>
              </a:solidFill>
              <a:latin typeface="+mn-lt"/>
              <a:ea typeface="+mn-ea"/>
              <a:cs typeface="+mn-cs"/>
            </a:endParaRPr>
          </a:p>
          <a:p>
            <a:pPr defTabSz="924458">
              <a:defRPr/>
            </a:pPr>
            <a:endParaRPr lang="fr-CA" b="1" dirty="0" smtClean="0"/>
          </a:p>
          <a:p>
            <a:pPr defTabSz="924458">
              <a:defRPr/>
            </a:pPr>
            <a:r>
              <a:rPr lang="fr-CA" b="1" dirty="0" smtClean="0"/>
              <a:t>Informations supplémentaires</a:t>
            </a:r>
            <a:r>
              <a:rPr lang="fr-CA" b="1" baseline="0" dirty="0" smtClean="0"/>
              <a:t> pour l’intervenant: </a:t>
            </a:r>
          </a:p>
          <a:p>
            <a:pPr defTabSz="924458">
              <a:defRPr/>
            </a:pPr>
            <a:r>
              <a:rPr lang="fr-CA" b="0" baseline="0" dirty="0" smtClean="0"/>
              <a:t>Voir la fiche de faits saillants « Thème 5: le condom »: www.inspq.qc.ca/pixel</a:t>
            </a:r>
            <a:endParaRPr lang="fr-CA" i="0" dirty="0" smtClean="0"/>
          </a:p>
          <a:p>
            <a:endParaRPr lang="fr-FR"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25</a:t>
            </a:fld>
            <a:endParaRPr lang="fr-FR"/>
          </a:p>
        </p:txBody>
      </p:sp>
    </p:spTree>
    <p:extLst>
      <p:ext uri="{BB962C8B-B14F-4D97-AF65-F5344CB8AC3E}">
        <p14:creationId xmlns:p14="http://schemas.microsoft.com/office/powerpoint/2010/main" val="239437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retenir celles avec lesquelles vous êtes le plus à l’aise, de façon à animer les échanges à partir de ce que vous connaissez du sujet.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26</a:t>
            </a:fld>
            <a:endParaRPr lang="fr-FR"/>
          </a:p>
        </p:txBody>
      </p:sp>
    </p:spTree>
    <p:extLst>
      <p:ext uri="{BB962C8B-B14F-4D97-AF65-F5344CB8AC3E}">
        <p14:creationId xmlns:p14="http://schemas.microsoft.com/office/powerpoint/2010/main" val="1814523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27</a:t>
            </a:fld>
            <a:endParaRPr lang="fr-FR"/>
          </a:p>
        </p:txBody>
      </p:sp>
    </p:spTree>
    <p:extLst>
      <p:ext uri="{BB962C8B-B14F-4D97-AF65-F5344CB8AC3E}">
        <p14:creationId xmlns:p14="http://schemas.microsoft.com/office/powerpoint/2010/main" val="666464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CA" b="1" dirty="0" smtClean="0"/>
              <a:t>MOYENS</a:t>
            </a:r>
            <a:r>
              <a:rPr lang="fr-CA" b="1" baseline="0" dirty="0" smtClean="0"/>
              <a:t> DE CONTRACEPTION UTILISÉS</a:t>
            </a:r>
          </a:p>
          <a:p>
            <a:r>
              <a:rPr lang="fr-CA" b="1" dirty="0" smtClean="0"/>
              <a:t>Faits:</a:t>
            </a:r>
            <a:r>
              <a:rPr lang="fr-CA" sz="1200" kern="1200" dirty="0" smtClean="0">
                <a:solidFill>
                  <a:schemeClr val="tx1"/>
                </a:solidFill>
                <a:latin typeface="+mn-lt"/>
                <a:ea typeface="+mn-ea"/>
                <a:cs typeface="+mn-cs"/>
              </a:rPr>
              <a:t> Sept jeunes sur dix (70 %) utilisent une contraception hormonale (« pilule », timbre, anneau ou injection), surtout la « pilule » contraceptive.</a:t>
            </a:r>
            <a:endParaRPr lang="fr-CA" u="none" baseline="0" dirty="0" smtClean="0"/>
          </a:p>
          <a:p>
            <a:endParaRPr lang="fr-CA" u="sng" baseline="0" dirty="0" smtClean="0"/>
          </a:p>
          <a:p>
            <a:r>
              <a:rPr lang="fr-FR" b="1" u="none" baseline="0" dirty="0" smtClean="0"/>
              <a:t>Éléments d’analyse</a:t>
            </a:r>
            <a:r>
              <a:rPr lang="fr-FR" u="none" baseline="0" dirty="0" smtClean="0"/>
              <a:t>: </a:t>
            </a:r>
            <a:r>
              <a:rPr lang="fr-CA" sz="1200" kern="1200" dirty="0" smtClean="0">
                <a:solidFill>
                  <a:schemeClr val="tx1"/>
                </a:solidFill>
                <a:latin typeface="+mn-lt"/>
                <a:ea typeface="+mn-ea"/>
                <a:cs typeface="+mn-cs"/>
              </a:rPr>
              <a:t>La place prépondérante de la « pilule » reflète possiblement une tendance des jeunes à se conformer à une « norme contraceptive », faisant peu de cas des autres options accessibles et efficaces. Par exemple, un peu moins d’une jeune femme sur vingt (4 %) utilise un stérilet. Plusieurs raisons peuvent expliquer la faible utilisation d’autres méthodes contraceptives : manque de connaissances à propos des méthodes alternatives à la « pilule », mythes et tabous liés à celles-ci, coût ou encore, attitudes des professionnels de la santé.</a:t>
            </a:r>
            <a:endParaRPr lang="fr-FR" u="none" baseline="0" dirty="0" smtClean="0"/>
          </a:p>
          <a:p>
            <a:endParaRPr lang="fr-FR" u="none" baseline="0" dirty="0" smtClean="0"/>
          </a:p>
          <a:p>
            <a:r>
              <a:rPr lang="fr-CA" b="1" baseline="0" dirty="0" smtClean="0"/>
              <a:t>CONTRACEPTION ORALE D’URGENCE</a:t>
            </a:r>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Faits</a:t>
            </a:r>
            <a:r>
              <a:rPr lang="fr-CA" b="1" baseline="0" dirty="0" smtClean="0"/>
              <a:t>: </a:t>
            </a:r>
            <a:r>
              <a:rPr lang="fr-CA" sz="1200" kern="1200" dirty="0" smtClean="0">
                <a:solidFill>
                  <a:schemeClr val="tx1"/>
                </a:solidFill>
                <a:latin typeface="+mn-lt"/>
                <a:ea typeface="+mn-ea"/>
                <a:cs typeface="+mn-cs"/>
              </a:rPr>
              <a:t>Parmi les jeunes femmes sexuellement actives, deux sur dix (21 %) rapportent avoir utilisé la contraception orale d’urgence au cours des 12 derniers mois. La plupart des femmes l’ayant utilisé ne l’ont fait qu’une seule fois au cours de leur vie.</a:t>
            </a:r>
          </a:p>
          <a:p>
            <a:endParaRPr lang="fr-CA"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u="none" baseline="0" dirty="0" smtClean="0"/>
              <a:t>Éléments d’analyse </a:t>
            </a:r>
            <a:r>
              <a:rPr lang="fr-CA" baseline="0" dirty="0" smtClean="0"/>
              <a:t>: </a:t>
            </a:r>
            <a:r>
              <a:rPr lang="fr-CA" sz="1200" kern="1200" dirty="0" smtClean="0">
                <a:solidFill>
                  <a:schemeClr val="tx1"/>
                </a:solidFill>
                <a:latin typeface="+mn-lt"/>
                <a:ea typeface="+mn-ea"/>
                <a:cs typeface="+mn-cs"/>
              </a:rPr>
              <a:t>Si la plupart des jeunes femmes (81 %) savent que la contraception orale d’urgence est disponible à la pharmacie, sans prescription d’un médecin, sept sur dix (71 %) pensent toutefois que la « pilule du lendemain » n’est efficace que si prise dans les 24h après la relation sexuelle non protégée. Les jeunes femmes auraient aussi avantage à savoir que l’insertion d’un stérilet au cuivre dans les sept jours suivant la relation sexuelle non protégée peut être un moyen de contraception d’urgence. </a:t>
            </a:r>
            <a:endParaRPr lang="fr-FR" sz="1200" kern="1200" dirty="0" smtClean="0">
              <a:solidFill>
                <a:schemeClr val="tx1"/>
              </a:solidFill>
              <a:latin typeface="+mn-lt"/>
              <a:ea typeface="+mn-ea"/>
              <a:cs typeface="+mn-cs"/>
            </a:endParaRPr>
          </a:p>
          <a:p>
            <a:endParaRPr lang="fr-CA" baseline="0" dirty="0" smtClean="0"/>
          </a:p>
          <a:p>
            <a:pPr defTabSz="924458">
              <a:defRPr/>
            </a:pPr>
            <a:r>
              <a:rPr lang="fr-CA" b="1" dirty="0" smtClean="0"/>
              <a:t>Informations supplémentaires</a:t>
            </a:r>
            <a:r>
              <a:rPr lang="fr-CA" b="1" baseline="0" dirty="0" smtClean="0"/>
              <a:t> pour l’intervenant: </a:t>
            </a:r>
          </a:p>
          <a:p>
            <a:pPr defTabSz="924458">
              <a:defRPr/>
            </a:pPr>
            <a:r>
              <a:rPr lang="fr-CA" b="0" baseline="0" dirty="0" smtClean="0"/>
              <a:t>Voir la fiche de faits saillants « Thème 6: contraception, grossesse, IVG »: www.inspq.qc.ca/pixel</a:t>
            </a:r>
            <a:endParaRPr lang="fr-CA" i="0"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28</a:t>
            </a:fld>
            <a:endParaRPr lang="fr-FR"/>
          </a:p>
        </p:txBody>
      </p:sp>
    </p:spTree>
    <p:extLst>
      <p:ext uri="{BB962C8B-B14F-4D97-AF65-F5344CB8AC3E}">
        <p14:creationId xmlns:p14="http://schemas.microsoft.com/office/powerpoint/2010/main" val="3220036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ne retenir que celles avec lesquelles vous êtes le plus à l’aise, de façon à animer les échanges à partir de ce que vous connaissez du sujet.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29</a:t>
            </a:fld>
            <a:endParaRPr lang="fr-FR"/>
          </a:p>
        </p:txBody>
      </p:sp>
    </p:spTree>
    <p:extLst>
      <p:ext uri="{BB962C8B-B14F-4D97-AF65-F5344CB8AC3E}">
        <p14:creationId xmlns:p14="http://schemas.microsoft.com/office/powerpoint/2010/main" val="109115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a:t>
            </a:r>
            <a:r>
              <a:rPr lang="fr-CA" baseline="0" dirty="0" smtClean="0"/>
              <a:t> présentation a pour objectif de susciter la discussion sur les différentes facettes de la santé sexuelle des jeunes adultes au Québec à partir de données québécoises, à jour.</a:t>
            </a: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NOTE à l’</a:t>
            </a:r>
            <a:r>
              <a:rPr lang="fr-CA" b="1" dirty="0" err="1" smtClean="0"/>
              <a:t>intervant</a:t>
            </a:r>
            <a:r>
              <a:rPr lang="fr-CA" b="1" dirty="0" smtClean="0"/>
              <a:t>/e : </a:t>
            </a:r>
          </a:p>
          <a:p>
            <a:pPr marL="0" marR="0" indent="0" algn="l" defTabSz="914400" rtl="0" eaLnBrk="1" fontAlgn="auto" latinLnBrk="0" hangingPunct="1">
              <a:lnSpc>
                <a:spcPct val="100000"/>
              </a:lnSpc>
              <a:spcBef>
                <a:spcPts val="0"/>
              </a:spcBef>
              <a:spcAft>
                <a:spcPts val="0"/>
              </a:spcAft>
              <a:buClrTx/>
              <a:buSzTx/>
              <a:buFontTx/>
              <a:buNone/>
              <a:tabLst/>
              <a:defRPr/>
            </a:pPr>
            <a:r>
              <a:rPr lang="fr-CA" b="0" baseline="0" dirty="0" smtClean="0"/>
              <a:t>L’équipe de PIXEL ne propose pas de messages spécifiques de prévention en lien avec les observations. Les pistes de discussion proposées dans la section des faits saillants visent à initier des réflexions à cet égard.</a:t>
            </a:r>
            <a:endParaRPr lang="fr-CA"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0"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a:t>
            </a:fld>
            <a:endParaRPr lang="fr-FR"/>
          </a:p>
        </p:txBody>
      </p:sp>
    </p:spTree>
    <p:extLst>
      <p:ext uri="{BB962C8B-B14F-4D97-AF65-F5344CB8AC3E}">
        <p14:creationId xmlns:p14="http://schemas.microsoft.com/office/powerpoint/2010/main" val="4115381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800" b="1" baseline="0" dirty="0" smtClean="0"/>
              <a:t>GROSSESSE NON PLANIFIÉE</a:t>
            </a:r>
            <a:endParaRPr lang="fr-FR" sz="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Faits: </a:t>
            </a:r>
            <a:r>
              <a:rPr lang="fr-CA" sz="1200" kern="1200" dirty="0" smtClean="0">
                <a:solidFill>
                  <a:schemeClr val="tx1"/>
                </a:solidFill>
                <a:latin typeface="+mn-lt"/>
                <a:ea typeface="+mn-ea"/>
                <a:cs typeface="+mn-cs"/>
              </a:rPr>
              <a:t>Parmi l’ensemble des participantes à l’étude PIXEL, une femme sur vingt (5 %) âgée de 17 à 20 ans et six femmes sur vingt (26 %) âgées de 21 à 29 ans ont vécu une grossesse ou plus au cours de leur vie. Et parmi les femmes ayant déjà été enceintes, neuf sur dix (91 %) âgées de 17 à 20 ans et sept sur dix (72 %) âgées de 21 à 29 ans rapportent qu’au moins l’une de leurs grossesses n’était pas planifiée.</a:t>
            </a:r>
            <a:endParaRPr lang="fr-FR" sz="800" dirty="0" smtClean="0">
              <a:latin typeface="+mn-lt"/>
            </a:endParaRPr>
          </a:p>
          <a:p>
            <a:endParaRPr lang="fr-FR" sz="800" dirty="0" smtClean="0"/>
          </a:p>
          <a:p>
            <a:r>
              <a:rPr lang="fr-FR" sz="800" b="1" dirty="0" smtClean="0"/>
              <a:t>INTERRUPTION VOLONTAIRE DE GROSSESSE (IVG)</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Faits: </a:t>
            </a:r>
            <a:r>
              <a:rPr lang="fr-CA" sz="1200" kern="1200" dirty="0" smtClean="0">
                <a:solidFill>
                  <a:schemeClr val="tx1"/>
                </a:solidFill>
                <a:latin typeface="+mn-lt"/>
                <a:ea typeface="+mn-ea"/>
                <a:cs typeface="+mn-cs"/>
              </a:rPr>
              <a:t>Parmi les femmes ayant vécu une grossesse (planifiée ou non), sept sur dix (67 %) ont vécu au moins une interruption volontaire de grossesse (IVG). </a:t>
            </a:r>
            <a:endParaRPr lang="fr-FR" sz="1200" kern="1200" dirty="0" smtClean="0">
              <a:solidFill>
                <a:schemeClr val="tx1"/>
              </a:solidFill>
              <a:latin typeface="+mn-lt"/>
              <a:ea typeface="+mn-ea"/>
              <a:cs typeface="+mn-cs"/>
            </a:endParaRPr>
          </a:p>
          <a:p>
            <a:endParaRPr lang="fr-FR" sz="8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b="1" u="none" dirty="0" smtClean="0"/>
              <a:t>Éléments d’analyse</a:t>
            </a:r>
            <a:r>
              <a:rPr lang="fr-FR" sz="800" dirty="0" smtClean="0"/>
              <a:t>: </a:t>
            </a:r>
            <a:r>
              <a:rPr lang="fr-CA" sz="1200" kern="1200" dirty="0" smtClean="0">
                <a:solidFill>
                  <a:schemeClr val="tx1"/>
                </a:solidFill>
                <a:latin typeface="+mn-lt"/>
                <a:ea typeface="+mn-ea"/>
                <a:cs typeface="+mn-cs"/>
              </a:rPr>
              <a:t>Ainsi, parmi l’ensemble des participantes, 3 % des 17 à 20 ans et 16 % des 21 à 29 ans ont eu recours à une IVG au cours de leur vie.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Selon</a:t>
            </a:r>
            <a:r>
              <a:rPr lang="fr-FR" sz="800" baseline="0" dirty="0" smtClean="0"/>
              <a:t> </a:t>
            </a:r>
            <a:r>
              <a:rPr lang="fr-FR" sz="800" dirty="0" smtClean="0"/>
              <a:t>les données de l’Institut de la statistique (2016),</a:t>
            </a:r>
            <a:r>
              <a:rPr lang="fr-FR" sz="800" baseline="0" dirty="0" smtClean="0"/>
              <a:t> depuis dix ans, on observe une diminution des taux d’avortement chez les femmes de moins de 30 ans au Québec. Cette diminution a aussi été constaté aux États-Unis et dans d’autres pays. </a:t>
            </a:r>
            <a:endParaRPr lang="fr-CA" sz="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800" kern="1200" dirty="0" smtClean="0">
              <a:solidFill>
                <a:schemeClr val="tx1"/>
              </a:solidFill>
              <a:latin typeface="+mn-lt"/>
              <a:ea typeface="+mn-ea"/>
              <a:cs typeface="+mn-cs"/>
            </a:endParaRPr>
          </a:p>
          <a:p>
            <a:pPr defTabSz="924458">
              <a:defRPr/>
            </a:pPr>
            <a:r>
              <a:rPr lang="fr-CA" sz="800" b="1" dirty="0" smtClean="0"/>
              <a:t>Informations supplémentaires</a:t>
            </a:r>
            <a:r>
              <a:rPr lang="fr-CA" sz="800" b="1" baseline="0" dirty="0" smtClean="0"/>
              <a:t> pour l’intervenant: </a:t>
            </a:r>
          </a:p>
          <a:p>
            <a:pPr defTabSz="924458">
              <a:defRPr/>
            </a:pPr>
            <a:r>
              <a:rPr lang="fr-CA" sz="800" b="0" baseline="0" dirty="0" smtClean="0"/>
              <a:t>Voir la fiche de faits saillants « Thème 6: contraception, grossesse, IVG »: www.inspq.qc.ca/pixel</a:t>
            </a:r>
            <a:endParaRPr lang="fr-CA" sz="800" i="0" dirty="0" smtClean="0"/>
          </a:p>
          <a:p>
            <a:endParaRPr lang="fr-FR" sz="800" dirty="0" smtClean="0"/>
          </a:p>
          <a:p>
            <a:endParaRPr lang="fr-CA" sz="800"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30</a:t>
            </a:fld>
            <a:endParaRPr lang="fr-FR"/>
          </a:p>
        </p:txBody>
      </p:sp>
    </p:spTree>
    <p:extLst>
      <p:ext uri="{BB962C8B-B14F-4D97-AF65-F5344CB8AC3E}">
        <p14:creationId xmlns:p14="http://schemas.microsoft.com/office/powerpoint/2010/main" val="1505394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retenir celles avec lesquelles vous êtes le plus à l’aise, de façon à animer les échanges à partir de ce que vous connaissez du sujet.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31</a:t>
            </a:fld>
            <a:endParaRPr lang="fr-FR"/>
          </a:p>
        </p:txBody>
      </p:sp>
    </p:spTree>
    <p:extLst>
      <p:ext uri="{BB962C8B-B14F-4D97-AF65-F5344CB8AC3E}">
        <p14:creationId xmlns:p14="http://schemas.microsoft.com/office/powerpoint/2010/main" val="255326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32</a:t>
            </a:fld>
            <a:endParaRPr lang="fr-FR"/>
          </a:p>
        </p:txBody>
      </p:sp>
    </p:spTree>
    <p:extLst>
      <p:ext uri="{BB962C8B-B14F-4D97-AF65-F5344CB8AC3E}">
        <p14:creationId xmlns:p14="http://schemas.microsoft.com/office/powerpoint/2010/main" val="666464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800" b="1" dirty="0" smtClean="0"/>
              <a:t>PRÉVALENCE</a:t>
            </a:r>
            <a:r>
              <a:rPr lang="fr-FR" sz="800" b="1" baseline="0" dirty="0" smtClean="0"/>
              <a:t> DE LA </a:t>
            </a:r>
            <a:r>
              <a:rPr lang="fr-FR" sz="800" b="1" i="1" baseline="0" dirty="0" smtClean="0"/>
              <a:t>CHLAMYDIA</a:t>
            </a:r>
            <a:endParaRPr lang="fr-FR" sz="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b="1" dirty="0" smtClean="0"/>
              <a:t>Faits: </a:t>
            </a:r>
            <a:r>
              <a:rPr lang="fr-FR" sz="800" b="0" baseline="0" dirty="0" smtClean="0"/>
              <a:t> </a:t>
            </a:r>
            <a:r>
              <a:rPr lang="fr-CA" sz="800" kern="1200" dirty="0" smtClean="0">
                <a:solidFill>
                  <a:schemeClr val="tx1"/>
                </a:solidFill>
                <a:latin typeface="+mn-lt"/>
                <a:ea typeface="+mn-ea"/>
                <a:cs typeface="+mn-cs"/>
              </a:rPr>
              <a:t>La proportion des participants à l’étude PIXEL âgés de 17 à 29 ans chez qui une infection génitale à </a:t>
            </a:r>
            <a:r>
              <a:rPr lang="fr-CA" sz="800" i="1" kern="1200" dirty="0" smtClean="0">
                <a:solidFill>
                  <a:schemeClr val="tx1"/>
                </a:solidFill>
                <a:latin typeface="+mn-lt"/>
                <a:ea typeface="+mn-ea"/>
                <a:cs typeface="+mn-cs"/>
              </a:rPr>
              <a:t>Chlamydia</a:t>
            </a:r>
            <a:r>
              <a:rPr lang="fr-CA" sz="800" kern="1200" dirty="0" smtClean="0">
                <a:solidFill>
                  <a:schemeClr val="tx1"/>
                </a:solidFill>
                <a:latin typeface="+mn-lt"/>
                <a:ea typeface="+mn-ea"/>
                <a:cs typeface="+mn-cs"/>
              </a:rPr>
              <a:t> a été détectée varie entre 2 et 3</a:t>
            </a:r>
            <a:r>
              <a:rPr lang="fr-CA" sz="800" b="1" kern="1200" dirty="0" smtClean="0">
                <a:solidFill>
                  <a:schemeClr val="tx1"/>
                </a:solidFill>
                <a:latin typeface="+mn-lt"/>
                <a:ea typeface="+mn-ea"/>
                <a:cs typeface="+mn-cs"/>
              </a:rPr>
              <a:t> </a:t>
            </a:r>
            <a:r>
              <a:rPr lang="fr-CA" sz="800" kern="1200" dirty="0" smtClean="0">
                <a:solidFill>
                  <a:schemeClr val="tx1"/>
                </a:solidFill>
                <a:latin typeface="+mn-lt"/>
                <a:ea typeface="+mn-ea"/>
                <a:cs typeface="+mn-cs"/>
              </a:rPr>
              <a:t>% selon le sexe et le groupe d’âge. </a:t>
            </a:r>
            <a:endParaRPr lang="fr-FR" sz="800" kern="1200" dirty="0" smtClean="0">
              <a:solidFill>
                <a:schemeClr val="tx1"/>
              </a:solidFill>
              <a:latin typeface="+mn-lt"/>
              <a:ea typeface="+mn-ea"/>
              <a:cs typeface="+mn-cs"/>
            </a:endParaRPr>
          </a:p>
          <a:p>
            <a:endParaRPr lang="fr-FR" sz="800" dirty="0" smtClean="0"/>
          </a:p>
          <a:p>
            <a:r>
              <a:rPr lang="fr-FR" sz="800" b="1" dirty="0" smtClean="0"/>
              <a:t>Éléments d’analyse : </a:t>
            </a:r>
            <a:r>
              <a:rPr lang="fr-CA" sz="800" kern="1200" dirty="0" smtClean="0">
                <a:solidFill>
                  <a:schemeClr val="tx1"/>
                </a:solidFill>
                <a:latin typeface="+mn-lt"/>
                <a:ea typeface="+mn-ea"/>
                <a:cs typeface="+mn-cs"/>
              </a:rPr>
              <a:t>Cette prévalence est semblable à celles documentées par des études populationnelles dans d’autres pays industrialisés. Elle est moindre que celles obtenues dans des contextes québécois de consultations médicales ou d’offre de dépistage, et bien en deçà de la prévalence au sein de populations plus vulnérables (ex. jeunes de la rue).</a:t>
            </a:r>
            <a:endParaRPr lang="fr-FR" sz="800" b="1" dirty="0" smtClean="0"/>
          </a:p>
          <a:p>
            <a:endParaRPr lang="fr-CA" sz="800" b="1" i="0" dirty="0" smtClean="0"/>
          </a:p>
          <a:p>
            <a:r>
              <a:rPr lang="fr-CA" sz="800" b="1" kern="1200" dirty="0" smtClean="0">
                <a:solidFill>
                  <a:schemeClr val="tx1"/>
                </a:solidFill>
                <a:latin typeface="+mn-lt"/>
                <a:ea typeface="+mn-ea"/>
                <a:cs typeface="+mn-cs"/>
              </a:rPr>
              <a:t>LA </a:t>
            </a:r>
            <a:r>
              <a:rPr lang="fr-CA" sz="800" b="1" i="1" kern="1200" dirty="0" smtClean="0">
                <a:solidFill>
                  <a:schemeClr val="tx1"/>
                </a:solidFill>
                <a:latin typeface="+mn-lt"/>
                <a:ea typeface="+mn-ea"/>
                <a:cs typeface="+mn-cs"/>
              </a:rPr>
              <a:t>CHLAMYDIA </a:t>
            </a:r>
            <a:r>
              <a:rPr lang="fr-CA" sz="800" b="1" kern="1200" dirty="0" smtClean="0">
                <a:solidFill>
                  <a:schemeClr val="tx1"/>
                </a:solidFill>
                <a:latin typeface="+mn-lt"/>
                <a:ea typeface="+mn-ea"/>
                <a:cs typeface="+mn-cs"/>
              </a:rPr>
              <a:t>EST-ELLE EN AUGMENTATION?</a:t>
            </a:r>
            <a:endParaRPr lang="fr-FR" sz="800" kern="1200" dirty="0" smtClean="0">
              <a:solidFill>
                <a:schemeClr val="tx1"/>
              </a:solidFill>
              <a:latin typeface="+mn-lt"/>
              <a:ea typeface="+mn-ea"/>
              <a:cs typeface="+mn-cs"/>
            </a:endParaRPr>
          </a:p>
          <a:p>
            <a:endParaRPr lang="fr-CA" sz="8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800" b="1" baseline="0" dirty="0" smtClean="0"/>
              <a:t>Faits: </a:t>
            </a:r>
            <a:r>
              <a:rPr lang="fr-CA" sz="800" kern="1200" dirty="0" smtClean="0">
                <a:solidFill>
                  <a:schemeClr val="tx1"/>
                </a:solidFill>
                <a:latin typeface="+mn-lt"/>
                <a:ea typeface="+mn-ea"/>
                <a:cs typeface="+mn-cs"/>
              </a:rPr>
              <a:t>Les cas déclarés au registre MADO apportent un éclairage sur la situation. Le taux annuel de cas déclarés de </a:t>
            </a:r>
            <a:r>
              <a:rPr lang="fr-CA" sz="800" i="1" kern="1200" dirty="0" smtClean="0">
                <a:solidFill>
                  <a:schemeClr val="tx1"/>
                </a:solidFill>
                <a:latin typeface="+mn-lt"/>
                <a:ea typeface="+mn-ea"/>
                <a:cs typeface="+mn-cs"/>
              </a:rPr>
              <a:t>Chlamydia</a:t>
            </a:r>
            <a:r>
              <a:rPr lang="fr-CA" sz="800" kern="1200" dirty="0" smtClean="0">
                <a:solidFill>
                  <a:schemeClr val="tx1"/>
                </a:solidFill>
                <a:latin typeface="+mn-lt"/>
                <a:ea typeface="+mn-ea"/>
                <a:cs typeface="+mn-cs"/>
              </a:rPr>
              <a:t> a augmenté de 75</a:t>
            </a:r>
            <a:r>
              <a:rPr lang="fr-CA" sz="800" b="1" kern="1200" dirty="0" smtClean="0">
                <a:solidFill>
                  <a:schemeClr val="tx1"/>
                </a:solidFill>
                <a:latin typeface="+mn-lt"/>
                <a:ea typeface="+mn-ea"/>
                <a:cs typeface="+mn-cs"/>
              </a:rPr>
              <a:t> </a:t>
            </a:r>
            <a:r>
              <a:rPr lang="fr-CA" sz="800" kern="1200" dirty="0" smtClean="0">
                <a:solidFill>
                  <a:schemeClr val="tx1"/>
                </a:solidFill>
                <a:latin typeface="+mn-lt"/>
                <a:ea typeface="+mn-ea"/>
                <a:cs typeface="+mn-cs"/>
              </a:rPr>
              <a:t>% au Québec entre 2007 et 2016. Toutefois, une bonne part de cette augmentation pourrait être attribuable à l’augmentation du nombre de tests effectués, à l’introduction de modalités de détection plus accessibles, au recours à des tests plus performants, ainsi qu’à l’ajout récent de la possibilité de détecter aisément les infections extra génitales (gorge et rectum).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800" kern="1200" dirty="0" smtClean="0">
                <a:solidFill>
                  <a:schemeClr val="tx1"/>
                </a:solidFill>
                <a:latin typeface="+mn-lt"/>
                <a:ea typeface="+mn-ea"/>
                <a:cs typeface="+mn-cs"/>
              </a:rPr>
              <a:t>Le niveau réel de croissance de cette infection est donc difficile à déterminer. Il demeure que la </a:t>
            </a:r>
            <a:r>
              <a:rPr lang="fr-CA" sz="800" i="1" kern="1200" dirty="0" smtClean="0">
                <a:solidFill>
                  <a:schemeClr val="tx1"/>
                </a:solidFill>
                <a:latin typeface="+mn-lt"/>
                <a:ea typeface="+mn-ea"/>
                <a:cs typeface="+mn-cs"/>
              </a:rPr>
              <a:t>Chlamydia </a:t>
            </a:r>
            <a:r>
              <a:rPr lang="fr-CA" sz="800" kern="1200" dirty="0" smtClean="0">
                <a:solidFill>
                  <a:schemeClr val="tx1"/>
                </a:solidFill>
                <a:latin typeface="+mn-lt"/>
                <a:ea typeface="+mn-ea"/>
                <a:cs typeface="+mn-cs"/>
              </a:rPr>
              <a:t>est très fréquente chez les jeunes québécois. Parmi les participants à l’étude PIXEL âgés de 21 à 29 ans, un homme sur dix (10</a:t>
            </a:r>
            <a:r>
              <a:rPr lang="fr-CA" sz="800" b="1" kern="1200" dirty="0" smtClean="0">
                <a:solidFill>
                  <a:schemeClr val="tx1"/>
                </a:solidFill>
                <a:latin typeface="+mn-lt"/>
                <a:ea typeface="+mn-ea"/>
                <a:cs typeface="+mn-cs"/>
              </a:rPr>
              <a:t> </a:t>
            </a:r>
            <a:r>
              <a:rPr lang="fr-CA" sz="800" kern="1200" dirty="0" smtClean="0">
                <a:solidFill>
                  <a:schemeClr val="tx1"/>
                </a:solidFill>
                <a:latin typeface="+mn-lt"/>
                <a:ea typeface="+mn-ea"/>
                <a:cs typeface="+mn-cs"/>
              </a:rPr>
              <a:t>%) et deux femmes sur dix (19</a:t>
            </a:r>
            <a:r>
              <a:rPr lang="fr-CA" sz="800" b="1" kern="1200" dirty="0" smtClean="0">
                <a:solidFill>
                  <a:schemeClr val="tx1"/>
                </a:solidFill>
                <a:latin typeface="+mn-lt"/>
                <a:ea typeface="+mn-ea"/>
                <a:cs typeface="+mn-cs"/>
              </a:rPr>
              <a:t> </a:t>
            </a:r>
            <a:r>
              <a:rPr lang="fr-CA" sz="800" kern="1200" dirty="0" smtClean="0">
                <a:solidFill>
                  <a:schemeClr val="tx1"/>
                </a:solidFill>
                <a:latin typeface="+mn-lt"/>
                <a:ea typeface="+mn-ea"/>
                <a:cs typeface="+mn-cs"/>
              </a:rPr>
              <a:t>%) ont reçu un diagnostic de </a:t>
            </a:r>
            <a:r>
              <a:rPr lang="fr-CA" sz="800" i="1" kern="1200" dirty="0" smtClean="0">
                <a:solidFill>
                  <a:schemeClr val="tx1"/>
                </a:solidFill>
                <a:latin typeface="+mn-lt"/>
                <a:ea typeface="+mn-ea"/>
                <a:cs typeface="+mn-cs"/>
              </a:rPr>
              <a:t>Chlamydia</a:t>
            </a:r>
            <a:r>
              <a:rPr lang="fr-CA" sz="800" kern="1200" dirty="0" smtClean="0">
                <a:solidFill>
                  <a:schemeClr val="tx1"/>
                </a:solidFill>
                <a:latin typeface="+mn-lt"/>
                <a:ea typeface="+mn-ea"/>
                <a:cs typeface="+mn-cs"/>
              </a:rPr>
              <a:t> au cours de leur vie.</a:t>
            </a:r>
            <a:endParaRPr lang="fr-FR" sz="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800" b="1" baseline="0" dirty="0" smtClean="0"/>
              <a:t>Éléments d’analyse: </a:t>
            </a:r>
            <a:r>
              <a:rPr lang="fr-CA" sz="800" kern="1200" dirty="0" smtClean="0">
                <a:solidFill>
                  <a:schemeClr val="tx1"/>
                </a:solidFill>
                <a:latin typeface="+mn-lt"/>
                <a:ea typeface="+mn-ea"/>
                <a:cs typeface="+mn-cs"/>
              </a:rPr>
              <a:t>Aucune étude représentative de la population générale des jeunes adultes, recrutés dans un établissement de formation (ex. cégep, université), n’avait encore été effectuée au Québec. À partir des données de l’étude PIXEL, il n’est donc pas possible de dire si la prévalence de la </a:t>
            </a:r>
            <a:r>
              <a:rPr lang="fr-CA" sz="800" i="1" kern="1200" dirty="0" smtClean="0">
                <a:solidFill>
                  <a:schemeClr val="tx1"/>
                </a:solidFill>
                <a:latin typeface="+mn-lt"/>
                <a:ea typeface="+mn-ea"/>
                <a:cs typeface="+mn-cs"/>
              </a:rPr>
              <a:t>Chlamydia</a:t>
            </a:r>
            <a:r>
              <a:rPr lang="fr-CA" sz="800" kern="1200" dirty="0" smtClean="0">
                <a:solidFill>
                  <a:schemeClr val="tx1"/>
                </a:solidFill>
                <a:latin typeface="+mn-lt"/>
                <a:ea typeface="+mn-ea"/>
                <a:cs typeface="+mn-cs"/>
              </a:rPr>
              <a:t> a augmenté, si elle est stable ou si elle a diminué.</a:t>
            </a:r>
            <a:endParaRPr lang="fr-FR" sz="800" kern="1200" dirty="0" smtClean="0">
              <a:solidFill>
                <a:schemeClr val="tx1"/>
              </a:solidFill>
              <a:latin typeface="+mn-lt"/>
              <a:ea typeface="+mn-ea"/>
              <a:cs typeface="+mn-cs"/>
            </a:endParaRPr>
          </a:p>
          <a:p>
            <a:endParaRPr lang="fr-FR" sz="800" b="0" baseline="0" dirty="0" smtClean="0"/>
          </a:p>
          <a:p>
            <a:pPr defTabSz="924458">
              <a:defRPr/>
            </a:pPr>
            <a:r>
              <a:rPr lang="fr-CA" sz="800" b="1" dirty="0" smtClean="0"/>
              <a:t>Informations supplémentaires</a:t>
            </a:r>
            <a:r>
              <a:rPr lang="fr-CA" sz="800" b="1" baseline="0" dirty="0" smtClean="0"/>
              <a:t> pour l’intervenant: </a:t>
            </a:r>
          </a:p>
          <a:p>
            <a:pPr defTabSz="924458">
              <a:defRPr/>
            </a:pPr>
            <a:r>
              <a:rPr lang="fr-CA" sz="800" b="0" baseline="0" dirty="0" smtClean="0"/>
              <a:t>Voir la fiche de faits saillants « Thème 7: la prévalence de la chlamydia »: www.inspq.qc.ca/pixel</a:t>
            </a:r>
            <a:endParaRPr lang="fr-CA" sz="800" i="0" dirty="0" smtClean="0"/>
          </a:p>
          <a:p>
            <a:endParaRPr lang="fr-CA" sz="800" b="1" dirty="0" smtClean="0"/>
          </a:p>
          <a:p>
            <a:endParaRPr lang="fr-CA" sz="800"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33</a:t>
            </a:fld>
            <a:endParaRPr lang="fr-FR"/>
          </a:p>
        </p:txBody>
      </p:sp>
    </p:spTree>
    <p:extLst>
      <p:ext uri="{BB962C8B-B14F-4D97-AF65-F5344CB8AC3E}">
        <p14:creationId xmlns:p14="http://schemas.microsoft.com/office/powerpoint/2010/main" val="213810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ne retenir que celles avec lesquelles vous êtes le plus à l’aise, de façon à animer les échanges à partir de ce que vous connaissez du sujet.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34</a:t>
            </a:fld>
            <a:endParaRPr lang="fr-FR"/>
          </a:p>
        </p:txBody>
      </p:sp>
    </p:spTree>
    <p:extLst>
      <p:ext uri="{BB962C8B-B14F-4D97-AF65-F5344CB8AC3E}">
        <p14:creationId xmlns:p14="http://schemas.microsoft.com/office/powerpoint/2010/main" val="2025373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35</a:t>
            </a:fld>
            <a:endParaRPr lang="fr-FR"/>
          </a:p>
        </p:txBody>
      </p:sp>
    </p:spTree>
    <p:extLst>
      <p:ext uri="{BB962C8B-B14F-4D97-AF65-F5344CB8AC3E}">
        <p14:creationId xmlns:p14="http://schemas.microsoft.com/office/powerpoint/2010/main" val="666464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800" b="1" dirty="0" smtClean="0">
                <a:latin typeface="Century Gothic" panose="020B0502020202020204" pitchFamily="34" charset="0"/>
              </a:rPr>
              <a:t>BIEN-ÊTRE</a:t>
            </a:r>
            <a:r>
              <a:rPr lang="fr-FR" sz="800" b="1" baseline="0" dirty="0" smtClean="0">
                <a:latin typeface="Century Gothic" panose="020B0502020202020204" pitchFamily="34" charset="0"/>
              </a:rPr>
              <a:t> SEXUEL</a:t>
            </a:r>
          </a:p>
          <a:p>
            <a:r>
              <a:rPr lang="fr-FR" sz="800" b="1" baseline="0" dirty="0" smtClean="0">
                <a:latin typeface="Century Gothic" panose="020B0502020202020204" pitchFamily="34" charset="0"/>
              </a:rPr>
              <a:t>Faits</a:t>
            </a:r>
            <a:r>
              <a:rPr lang="fr-FR" sz="800" baseline="0" dirty="0" smtClean="0">
                <a:latin typeface="Century Gothic" panose="020B0502020202020204" pitchFamily="34" charset="0"/>
              </a:rPr>
              <a:t>: </a:t>
            </a:r>
            <a:r>
              <a:rPr lang="fr-CA" sz="1200" kern="1200" dirty="0" smtClean="0">
                <a:solidFill>
                  <a:schemeClr val="tx1"/>
                </a:solidFill>
                <a:latin typeface="+mn-lt"/>
                <a:ea typeface="+mn-ea"/>
                <a:cs typeface="+mn-cs"/>
              </a:rPr>
              <a:t>Les jeunes adultes âgés de 17 à 29 ans évaluent leur bien-être sexuel des 12 derniers mois à 7 sur une échelle allant de 0 à 10 (0 étant « pas du tout » et 10 « tout à fait »). </a:t>
            </a:r>
            <a:endParaRPr lang="fr-FR" sz="800" dirty="0" smtClean="0">
              <a:latin typeface="Century Gothic" panose="020B0502020202020204" pitchFamily="34" charset="0"/>
            </a:endParaRPr>
          </a:p>
          <a:p>
            <a:endParaRPr lang="fr-FR" sz="800" dirty="0" smtClean="0">
              <a:latin typeface="Century Gothic" panose="020B0502020202020204" pitchFamily="34" charset="0"/>
            </a:endParaRPr>
          </a:p>
          <a:p>
            <a:r>
              <a:rPr lang="fr-FR" sz="800" b="1" dirty="0" smtClean="0">
                <a:latin typeface="Century Gothic" panose="020B0502020202020204" pitchFamily="34" charset="0"/>
              </a:rPr>
              <a:t>Éléments d’analyse: </a:t>
            </a:r>
            <a:r>
              <a:rPr lang="fr-CA" sz="1200" kern="1200" dirty="0" smtClean="0">
                <a:solidFill>
                  <a:schemeClr val="tx1"/>
                </a:solidFill>
                <a:latin typeface="+mn-lt"/>
                <a:ea typeface="+mn-ea"/>
                <a:cs typeface="+mn-cs"/>
              </a:rPr>
              <a:t>L’appréciation du bien-être sexuel a été évaluée sur la base des cinq dimensions suivantes :</a:t>
            </a:r>
            <a:endParaRPr lang="fr-FR" sz="1200" kern="1200" dirty="0" smtClean="0">
              <a:solidFill>
                <a:schemeClr val="tx1"/>
              </a:solidFill>
              <a:latin typeface="+mn-lt"/>
              <a:ea typeface="+mn-ea"/>
              <a:cs typeface="+mn-cs"/>
            </a:endParaRPr>
          </a:p>
          <a:p>
            <a:pPr>
              <a:buFont typeface="Arial" pitchFamily="34" charset="0"/>
              <a:buChar char="•"/>
            </a:pPr>
            <a:r>
              <a:rPr lang="fr-CA" sz="1200" kern="1200" dirty="0" smtClean="0">
                <a:solidFill>
                  <a:schemeClr val="tx1"/>
                </a:solidFill>
                <a:latin typeface="+mn-lt"/>
                <a:ea typeface="+mn-ea"/>
                <a:cs typeface="+mn-cs"/>
              </a:rPr>
              <a:t>L’importance accordée à sa vie sexuelle</a:t>
            </a:r>
            <a:endParaRPr lang="fr-FR" sz="1200" kern="1200" dirty="0" smtClean="0">
              <a:solidFill>
                <a:schemeClr val="tx1"/>
              </a:solidFill>
              <a:latin typeface="+mn-lt"/>
              <a:ea typeface="+mn-ea"/>
              <a:cs typeface="+mn-cs"/>
            </a:endParaRPr>
          </a:p>
          <a:p>
            <a:pPr>
              <a:buFont typeface="Arial" pitchFamily="34" charset="0"/>
              <a:buChar char="•"/>
            </a:pPr>
            <a:r>
              <a:rPr lang="fr-CA" sz="1200" kern="1200" dirty="0" smtClean="0">
                <a:solidFill>
                  <a:schemeClr val="tx1"/>
                </a:solidFill>
                <a:latin typeface="+mn-lt"/>
                <a:ea typeface="+mn-ea"/>
                <a:cs typeface="+mn-cs"/>
              </a:rPr>
              <a:t>Le sentiment que sa vie sexuelle répond à ses attentes</a:t>
            </a:r>
            <a:endParaRPr lang="fr-FR" sz="1200" kern="1200" dirty="0" smtClean="0">
              <a:solidFill>
                <a:schemeClr val="tx1"/>
              </a:solidFill>
              <a:latin typeface="+mn-lt"/>
              <a:ea typeface="+mn-ea"/>
              <a:cs typeface="+mn-cs"/>
            </a:endParaRPr>
          </a:p>
          <a:p>
            <a:pPr>
              <a:buFont typeface="Arial" pitchFamily="34" charset="0"/>
              <a:buChar char="•"/>
            </a:pPr>
            <a:r>
              <a:rPr lang="fr-CA" sz="1200" kern="1200" dirty="0" smtClean="0">
                <a:solidFill>
                  <a:schemeClr val="tx1"/>
                </a:solidFill>
                <a:latin typeface="+mn-lt"/>
                <a:ea typeface="+mn-ea"/>
                <a:cs typeface="+mn-cs"/>
              </a:rPr>
              <a:t>La fréquence de ses activités sexuelles répond à ses attentes</a:t>
            </a:r>
            <a:endParaRPr lang="fr-FR" sz="1200" kern="1200" dirty="0" smtClean="0">
              <a:solidFill>
                <a:schemeClr val="tx1"/>
              </a:solidFill>
              <a:latin typeface="+mn-lt"/>
              <a:ea typeface="+mn-ea"/>
              <a:cs typeface="+mn-cs"/>
            </a:endParaRPr>
          </a:p>
          <a:p>
            <a:pPr>
              <a:buFont typeface="Arial" pitchFamily="34" charset="0"/>
              <a:buChar char="•"/>
            </a:pPr>
            <a:r>
              <a:rPr lang="fr-CA" sz="1200" kern="1200" dirty="0" smtClean="0">
                <a:solidFill>
                  <a:schemeClr val="tx1"/>
                </a:solidFill>
                <a:latin typeface="+mn-lt"/>
                <a:ea typeface="+mn-ea"/>
                <a:cs typeface="+mn-cs"/>
              </a:rPr>
              <a:t>Le plaisir ressenti</a:t>
            </a:r>
            <a:endParaRPr lang="fr-FR" sz="1200" kern="1200" dirty="0" smtClean="0">
              <a:solidFill>
                <a:schemeClr val="tx1"/>
              </a:solidFill>
              <a:latin typeface="+mn-lt"/>
              <a:ea typeface="+mn-ea"/>
              <a:cs typeface="+mn-cs"/>
            </a:endParaRPr>
          </a:p>
          <a:p>
            <a:pPr>
              <a:buFont typeface="Arial" pitchFamily="34" charset="0"/>
              <a:buChar char="•"/>
            </a:pPr>
            <a:r>
              <a:rPr lang="fr-CA" sz="1200" kern="1200" dirty="0" smtClean="0">
                <a:solidFill>
                  <a:schemeClr val="tx1"/>
                </a:solidFill>
                <a:latin typeface="+mn-lt"/>
                <a:ea typeface="+mn-ea"/>
                <a:cs typeface="+mn-cs"/>
              </a:rPr>
              <a:t>Le niveau de satisfaction par rapport à sa vie sexuelle</a:t>
            </a:r>
            <a:endParaRPr lang="fr-FR" sz="800" b="1" dirty="0" smtClean="0">
              <a:latin typeface="Century Gothic" panose="020B0502020202020204" pitchFamily="34" charset="0"/>
            </a:endParaRPr>
          </a:p>
          <a:p>
            <a:endParaRPr lang="fr-CA" sz="80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CAPACITÉ À EXPRIMER SES BESOINS ET RÉPONDRE À CEUX DU PARTENAIRE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Faits: </a:t>
            </a:r>
            <a:r>
              <a:rPr lang="fr-CA" sz="1200" kern="1200" dirty="0" smtClean="0">
                <a:solidFill>
                  <a:schemeClr val="tx1"/>
                </a:solidFill>
                <a:latin typeface="+mn-lt"/>
                <a:ea typeface="+mn-ea"/>
                <a:cs typeface="+mn-cs"/>
              </a:rPr>
              <a:t>Sur une échelle allant de 0 à 10, les jeunes ayant déjà eu une relation sexuelle au cours de leur vie évaluent à 8 sur 10 leur capacité à exprimer leurs besoins sexuels à leur(s) partenaire(s). Il en va de même de leur capacité à répondre aux besoins sexuels de leur(s) partenaire(s).</a:t>
            </a:r>
            <a:endParaRPr lang="fr-FR" sz="1200" kern="1200" dirty="0" smtClean="0">
              <a:solidFill>
                <a:schemeClr val="tx1"/>
              </a:solidFill>
              <a:latin typeface="+mn-lt"/>
              <a:ea typeface="+mn-ea"/>
              <a:cs typeface="+mn-cs"/>
            </a:endParaRPr>
          </a:p>
          <a:p>
            <a:endParaRPr lang="fr-CA" sz="80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latin typeface="Century Gothic" panose="020B0502020202020204" pitchFamily="34" charset="0"/>
              </a:rPr>
              <a:t>Éléments d’analyse: </a:t>
            </a:r>
            <a:r>
              <a:rPr lang="fr-CA" sz="1200" kern="1200" dirty="0" smtClean="0">
                <a:solidFill>
                  <a:schemeClr val="tx1"/>
                </a:solidFill>
                <a:latin typeface="+mn-lt"/>
                <a:ea typeface="+mn-ea"/>
                <a:cs typeface="+mn-cs"/>
              </a:rPr>
              <a:t>La capacité à communiquer avec l’autre est associée à la satisfaction sexuelle, à la satisfaction relationnelle et à l’adoption de comportements de protection en regard des ITS et d’une grossesse non planifiée. </a:t>
            </a:r>
            <a:endParaRPr lang="fr-FR" sz="1200" kern="1200" dirty="0" smtClean="0">
              <a:solidFill>
                <a:schemeClr val="tx1"/>
              </a:solidFill>
              <a:latin typeface="+mn-lt"/>
              <a:ea typeface="+mn-ea"/>
              <a:cs typeface="+mn-cs"/>
            </a:endParaRPr>
          </a:p>
          <a:p>
            <a:endParaRPr lang="fr-CA" sz="800" dirty="0" smtClean="0">
              <a:latin typeface="Century Gothic" panose="020B0502020202020204" pitchFamily="34" charset="0"/>
            </a:endParaRPr>
          </a:p>
          <a:p>
            <a:pPr defTabSz="924458">
              <a:defRPr/>
            </a:pPr>
            <a:r>
              <a:rPr lang="fr-CA" sz="800" b="1" dirty="0" smtClean="0"/>
              <a:t>Informations supplémentaires</a:t>
            </a:r>
            <a:r>
              <a:rPr lang="fr-CA" sz="800" b="1" baseline="0" dirty="0" smtClean="0"/>
              <a:t> pour l’intervenant: </a:t>
            </a:r>
          </a:p>
          <a:p>
            <a:pPr defTabSz="924458">
              <a:defRPr/>
            </a:pPr>
            <a:r>
              <a:rPr lang="fr-CA" sz="800" b="0" baseline="0" dirty="0" smtClean="0"/>
              <a:t>Voir la fiche de faits saillants « Thème 8: le bien-être sexuel »: www.inspq.qc.ca/pixel</a:t>
            </a:r>
            <a:endParaRPr lang="fr-CA" sz="800" i="0" dirty="0" smtClean="0"/>
          </a:p>
          <a:p>
            <a:endParaRPr lang="fr-FR" sz="800" dirty="0" smtClean="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36</a:t>
            </a:fld>
            <a:endParaRPr lang="fr-FR"/>
          </a:p>
        </p:txBody>
      </p:sp>
    </p:spTree>
    <p:extLst>
      <p:ext uri="{BB962C8B-B14F-4D97-AF65-F5344CB8AC3E}">
        <p14:creationId xmlns:p14="http://schemas.microsoft.com/office/powerpoint/2010/main" val="950420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 à l’</a:t>
            </a:r>
            <a:r>
              <a:rPr lang="fr-CA" b="1" dirty="0" err="1" smtClean="0"/>
              <a:t>intervenant.e</a:t>
            </a:r>
            <a:r>
              <a:rPr lang="fr-CA" b="1" dirty="0" smtClean="0"/>
              <a:t>: </a:t>
            </a:r>
          </a:p>
          <a:p>
            <a:r>
              <a:rPr lang="fr-CA" baseline="0" dirty="0" smtClean="0"/>
              <a:t>Il n’est pas obligatoire de discuter de chacune des pistes proposées. Il est préférable de retenir celles avec lesquelles vous êtes le plus à l’aise, de façon à animer les échanges à partir de ce que vous connaissez du sujet.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37</a:t>
            </a:fld>
            <a:endParaRPr lang="fr-FR"/>
          </a:p>
        </p:txBody>
      </p:sp>
    </p:spTree>
    <p:extLst>
      <p:ext uri="{BB962C8B-B14F-4D97-AF65-F5344CB8AC3E}">
        <p14:creationId xmlns:p14="http://schemas.microsoft.com/office/powerpoint/2010/main" val="3526544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baseline="0" dirty="0" smtClean="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38</a:t>
            </a:fld>
            <a:endParaRPr lang="fr-FR"/>
          </a:p>
        </p:txBody>
      </p:sp>
    </p:spTree>
    <p:extLst>
      <p:ext uri="{BB962C8B-B14F-4D97-AF65-F5344CB8AC3E}">
        <p14:creationId xmlns:p14="http://schemas.microsoft.com/office/powerpoint/2010/main" val="155857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Tout d’abord, </a:t>
            </a:r>
            <a:r>
              <a:rPr lang="fr-CA" baseline="0" dirty="0" smtClean="0"/>
              <a:t>quelques grands constats ressortent de cette étude.</a:t>
            </a:r>
          </a:p>
          <a:p>
            <a:endParaRPr lang="fr-CA" baseline="0" dirty="0" smtClean="0"/>
          </a:p>
          <a:p>
            <a:pPr marL="173336" indent="-173336">
              <a:buFont typeface="Arial" panose="020B0604020202020204" pitchFamily="34" charset="0"/>
              <a:buChar char="•"/>
            </a:pPr>
            <a:r>
              <a:rPr lang="fr-CA" baseline="0" dirty="0" smtClean="0"/>
              <a:t>L’âge de la première relation sexuelle et le nombre de partenaires sexuels n’a pas significativement changé depuis les dernières années. </a:t>
            </a:r>
            <a:r>
              <a:rPr lang="fr-CA" u="none" baseline="0" dirty="0" smtClean="0"/>
              <a:t>Ainsi, les jeunes adultes ne sont donc pas plus « précoces » que leurs prédécesseurs immédiats. Le mythe selon lequel la majorité des jeunes ont des relations sexuelles avant 14 ans et que le sexe oral est devenu aussi banal que le baiser est démenti par les résultats. </a:t>
            </a:r>
          </a:p>
          <a:p>
            <a:endParaRPr lang="fr-CA" baseline="0" dirty="0" smtClean="0"/>
          </a:p>
          <a:p>
            <a:pPr marL="173336" indent="-173336">
              <a:buFont typeface="Arial" panose="020B0604020202020204" pitchFamily="34" charset="0"/>
              <a:buChar char="•"/>
            </a:pPr>
            <a:r>
              <a:rPr lang="fr-FR" baseline="0" dirty="0" smtClean="0"/>
              <a:t>Les configurations relationnelles se diversifient. Et les relations qui s’entrecroisent sont fréquentes. Toutefois, le nombre de partenaires reste stable et malgré la diversité des configurations relationnelles, la majorité des partenaires sont qualifiés « de couple ». </a:t>
            </a:r>
          </a:p>
          <a:p>
            <a:pPr marL="173336" indent="-173336"/>
            <a:endParaRPr lang="fr-FR" baseline="0" dirty="0" smtClean="0"/>
          </a:p>
          <a:p>
            <a:pPr marL="173336" indent="-173336" defTabSz="924458">
              <a:buFont typeface="Arial" panose="020B0604020202020204" pitchFamily="34" charset="0"/>
              <a:buChar char="•"/>
              <a:defRPr/>
            </a:pPr>
            <a:r>
              <a:rPr lang="fr-CA" dirty="0" smtClean="0"/>
              <a:t>Les contextes de rencontre aussi sont diversifiés. Certains contextes peuvent être plus propices aux pratiques à risque, notamment les rencontres en ligne, les relations sexuelles en groupe et les contextes festifs qui impliquent la consommation de drogue.</a:t>
            </a:r>
          </a:p>
          <a:p>
            <a:pPr marL="173336" indent="-173336">
              <a:buFont typeface="Arial" panose="020B0604020202020204" pitchFamily="34" charset="0"/>
              <a:buNone/>
            </a:pPr>
            <a:endParaRPr lang="fr-FR" baseline="0" dirty="0" smtClean="0"/>
          </a:p>
          <a:p>
            <a:pPr marL="173336" indent="-173336">
              <a:buFont typeface="Arial" panose="020B0604020202020204" pitchFamily="34" charset="0"/>
              <a:buChar char="•"/>
            </a:pPr>
            <a:r>
              <a:rPr lang="fr-FR" baseline="0" dirty="0" smtClean="0"/>
              <a:t>L’utilisation du condom n’est pas systématique et varie en fonction du type de partenaire. La « double protection » a été utilisée par moins d’un participant sur quatre (23%) lors de leur dernière relation sexuelle vaginale. </a:t>
            </a:r>
            <a:endParaRPr lang="fr-FR" u="sng" baseline="0" dirty="0" smtClean="0"/>
          </a:p>
          <a:p>
            <a:endParaRPr lang="fr-FR" baseline="0" dirty="0" smtClean="0"/>
          </a:p>
          <a:p>
            <a:pPr marL="173336" indent="-173336">
              <a:buFont typeface="Arial" panose="020B0604020202020204" pitchFamily="34" charset="0"/>
              <a:buChar char="•"/>
            </a:pPr>
            <a:endParaRPr lang="fr-FR" baseline="0" dirty="0" smtClean="0"/>
          </a:p>
          <a:p>
            <a:endParaRPr lang="fr-CA" baseline="0" dirty="0" smtClean="0"/>
          </a:p>
          <a:p>
            <a:pPr marL="173336" indent="-173336">
              <a:buFont typeface="Arial" panose="020B0604020202020204" pitchFamily="34" charset="0"/>
              <a:buChar char="•"/>
            </a:pPr>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39</a:t>
            </a:fld>
            <a:endParaRPr lang="fr-FR"/>
          </a:p>
        </p:txBody>
      </p:sp>
    </p:spTree>
    <p:extLst>
      <p:ext uri="{BB962C8B-B14F-4D97-AF65-F5344CB8AC3E}">
        <p14:creationId xmlns:p14="http://schemas.microsoft.com/office/powerpoint/2010/main" val="102844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présentation se</a:t>
            </a:r>
            <a:r>
              <a:rPr lang="fr-CA" baseline="0" dirty="0" smtClean="0"/>
              <a:t> déroule en trois temps. </a:t>
            </a:r>
          </a:p>
          <a:p>
            <a:endParaRPr lang="fr-CA" baseline="0" dirty="0" smtClean="0"/>
          </a:p>
          <a:p>
            <a:r>
              <a:rPr lang="fr-CA" baseline="0" dirty="0" smtClean="0"/>
              <a:t>D’abord, le contexte, les objectifs et la méthodologie de l’étude sont brièvement décrits. </a:t>
            </a:r>
          </a:p>
          <a:p>
            <a:endParaRPr lang="fr-CA" baseline="0" dirty="0" smtClean="0"/>
          </a:p>
          <a:p>
            <a:r>
              <a:rPr lang="fr-CA" baseline="0" dirty="0" smtClean="0"/>
              <a:t>Puis, les principaux faits saillants de l’enquête seront abordés par thématique : les premières relations sexuelles; le sexe, le nombre et le type de partenaires sexuels; les contextes de rencontre de partenaires ; l’accès aux services en santé sexuelle ; le condom; la contraception, la grossesse et les interruptions volontaires de grossesse (IVG); la prévalence de la chlamydia; le bien-être sexuel. Pour chaque thématique, u</a:t>
            </a:r>
            <a:r>
              <a:rPr lang="fr-CA" b="0" baseline="0" dirty="0" smtClean="0"/>
              <a:t>ne diapositive propose des questions et invite les intervenants à la discussion. </a:t>
            </a:r>
            <a:endParaRPr lang="fr-CA" baseline="0" dirty="0" smtClean="0"/>
          </a:p>
          <a:p>
            <a:endParaRPr lang="fr-CA" baseline="0" dirty="0" smtClean="0"/>
          </a:p>
          <a:p>
            <a:r>
              <a:rPr lang="fr-CA" i="0" baseline="0" dirty="0" smtClean="0"/>
              <a:t>En troisième lieu, les principaux constats sont rappelés et des pistes d’intégration dans l’intervention sont discutés. </a:t>
            </a:r>
            <a:endParaRPr lang="fr-CA" baseline="0" dirty="0" smtClean="0"/>
          </a:p>
          <a:p>
            <a:endParaRPr lang="fr-CA" b="0"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4</a:t>
            </a:fld>
            <a:endParaRPr lang="fr-FR"/>
          </a:p>
        </p:txBody>
      </p:sp>
    </p:spTree>
    <p:extLst>
      <p:ext uri="{BB962C8B-B14F-4D97-AF65-F5344CB8AC3E}">
        <p14:creationId xmlns:p14="http://schemas.microsoft.com/office/powerpoint/2010/main" val="2762762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173336" indent="-173336">
              <a:buFont typeface="Arial" panose="020B0604020202020204" pitchFamily="34" charset="0"/>
              <a:buChar char="•"/>
            </a:pPr>
            <a:r>
              <a:rPr lang="fr-FR" u="none" dirty="0" smtClean="0"/>
              <a:t>Un pourcentage important de jeunes femmes semble croire qu’elles ne sont pas à risque de tomber enceinte de façon imprévue. </a:t>
            </a:r>
            <a:r>
              <a:rPr lang="fr-FR" dirty="0" smtClean="0"/>
              <a:t>Environ 20% des femmes n’utilisent pas de méthode contraceptive ou utilise une méthode contraceptive peu efficace comme le coït interrompu.</a:t>
            </a:r>
          </a:p>
          <a:p>
            <a:endParaRPr lang="fr-FR" dirty="0" smtClean="0"/>
          </a:p>
          <a:p>
            <a:pPr marL="173336" indent="-173336" defTabSz="924458">
              <a:buFont typeface="Arial" panose="020B0604020202020204" pitchFamily="34" charset="0"/>
              <a:buChar char="•"/>
              <a:defRPr/>
            </a:pPr>
            <a:r>
              <a:rPr lang="fr-FR" dirty="0" smtClean="0"/>
              <a:t>Pourtant,</a:t>
            </a:r>
            <a:r>
              <a:rPr lang="fr-FR" baseline="0" dirty="0" smtClean="0"/>
              <a:t> les résultats de l’étude démontrent qu’encore aujourd’hui l</a:t>
            </a:r>
            <a:r>
              <a:rPr lang="fr-FR" dirty="0" smtClean="0"/>
              <a:t>a plupart des grossesses qui surviennent chez les 17-25 ans sont non</a:t>
            </a:r>
            <a:r>
              <a:rPr lang="fr-FR" baseline="0" dirty="0" smtClean="0"/>
              <a:t> </a:t>
            </a:r>
            <a:r>
              <a:rPr lang="fr-FR" dirty="0" smtClean="0"/>
              <a:t>planifiées.</a:t>
            </a:r>
            <a:r>
              <a:rPr lang="fr-FR" baseline="0" dirty="0" smtClean="0"/>
              <a:t> De plus, </a:t>
            </a:r>
            <a:r>
              <a:rPr lang="fr-FR" dirty="0" smtClean="0"/>
              <a:t>sept sur dix sont volontairement interrompues. </a:t>
            </a:r>
          </a:p>
          <a:p>
            <a:pPr marL="173336" indent="-173336" defTabSz="924458">
              <a:defRPr/>
            </a:pPr>
            <a:endParaRPr lang="fr-FR" dirty="0" smtClean="0"/>
          </a:p>
          <a:p>
            <a:pPr marL="173336" indent="-173336" defTabSz="924458">
              <a:buFont typeface="Arial" panose="020B0604020202020204" pitchFamily="34" charset="0"/>
              <a:buChar char="•"/>
              <a:defRPr/>
            </a:pPr>
            <a:r>
              <a:rPr lang="fr-FR" dirty="0" smtClean="0"/>
              <a:t>Plusieurs obstacles minent l’accès aux services de détection des ITS pour les jeunes adultes. Chez les jeunes adultes sexuellement actifs, la perception du risque d’attraper une ITS est faible. On observe une différence significative entre les hommes et les femmes quant au recours aux tests pour les ITS.</a:t>
            </a:r>
            <a:r>
              <a:rPr lang="fr-FR" baseline="0" dirty="0" smtClean="0"/>
              <a:t> </a:t>
            </a:r>
            <a:endParaRPr lang="fr-FR" u="sng" dirty="0" smtClean="0"/>
          </a:p>
          <a:p>
            <a:pPr marL="173336" indent="-173336" defTabSz="924458">
              <a:buFont typeface="Arial" panose="020B0604020202020204" pitchFamily="34" charset="0"/>
              <a:buChar char="•"/>
              <a:defRPr/>
            </a:pPr>
            <a:endParaRPr lang="fr-FR" dirty="0" smtClean="0"/>
          </a:p>
          <a:p>
            <a:pPr marL="173336" marR="0" lvl="1"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400" dirty="0" smtClean="0">
                <a:solidFill>
                  <a:schemeClr val="tx1"/>
                </a:solidFill>
              </a:rPr>
              <a:t>La prévalence de la </a:t>
            </a:r>
            <a:r>
              <a:rPr lang="fr-CA" sz="2400" i="1" dirty="0" smtClean="0">
                <a:solidFill>
                  <a:schemeClr val="tx1"/>
                </a:solidFill>
              </a:rPr>
              <a:t>Chlamydia </a:t>
            </a:r>
            <a:r>
              <a:rPr lang="fr-CA" sz="2400" dirty="0" smtClean="0">
                <a:solidFill>
                  <a:schemeClr val="tx1"/>
                </a:solidFill>
              </a:rPr>
              <a:t>est importante chez les jeunes québécois. Dans l’étude Pixel, l’estimation de sa prévalence est vingt fois plus élevée que celle de l’infection gonococcique (de l’ordre de 0,1 %).</a:t>
            </a:r>
            <a:endParaRPr lang="fr-FR" sz="2400" dirty="0" smtClean="0">
              <a:solidFill>
                <a:schemeClr val="tx1"/>
              </a:solidFill>
              <a:latin typeface="Century Gothic" pitchFamily="34" charset="0"/>
            </a:endParaRPr>
          </a:p>
          <a:p>
            <a:pPr marL="173336" indent="-173336" defTabSz="924458">
              <a:buFont typeface="Arial" panose="020B0604020202020204" pitchFamily="34" charset="0"/>
              <a:buNone/>
              <a:defRPr/>
            </a:pPr>
            <a:endParaRPr lang="fr-FR" dirty="0" smtClean="0"/>
          </a:p>
          <a:p>
            <a:pPr marL="173336" indent="-173336" defTabSz="924458">
              <a:buFont typeface="Arial" panose="020B0604020202020204" pitchFamily="34" charset="0"/>
              <a:buChar char="•"/>
              <a:defRPr/>
            </a:pPr>
            <a:endParaRPr lang="fr-FR" dirty="0" smtClean="0"/>
          </a:p>
          <a:p>
            <a:pPr marL="173336" indent="-173336">
              <a:buFont typeface="Arial" panose="020B0604020202020204" pitchFamily="34" charset="0"/>
              <a:buChar char="•"/>
            </a:pPr>
            <a:endParaRPr lang="fr-FR" dirty="0" smtClean="0"/>
          </a:p>
          <a:p>
            <a:pPr marL="173336" indent="-173336">
              <a:buFont typeface="Arial" panose="020B0604020202020204" pitchFamily="34" charset="0"/>
              <a:buChar char="•"/>
            </a:pPr>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40</a:t>
            </a:fld>
            <a:endParaRPr lang="fr-FR"/>
          </a:p>
        </p:txBody>
      </p:sp>
    </p:spTree>
    <p:extLst>
      <p:ext uri="{BB962C8B-B14F-4D97-AF65-F5344CB8AC3E}">
        <p14:creationId xmlns:p14="http://schemas.microsoft.com/office/powerpoint/2010/main" val="1043954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baseline="0" dirty="0" smtClean="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42</a:t>
            </a:fld>
            <a:endParaRPr lang="fr-FR"/>
          </a:p>
        </p:txBody>
      </p:sp>
    </p:spTree>
    <p:extLst>
      <p:ext uri="{BB962C8B-B14F-4D97-AF65-F5344CB8AC3E}">
        <p14:creationId xmlns:p14="http://schemas.microsoft.com/office/powerpoint/2010/main" val="15585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baseline="0" dirty="0" smtClean="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5</a:t>
            </a:fld>
            <a:endParaRPr lang="fr-FR"/>
          </a:p>
        </p:txBody>
      </p:sp>
    </p:spTree>
    <p:extLst>
      <p:ext uri="{BB962C8B-B14F-4D97-AF65-F5344CB8AC3E}">
        <p14:creationId xmlns:p14="http://schemas.microsoft.com/office/powerpoint/2010/main" val="15585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L’étude PIXEL a été </a:t>
            </a:r>
            <a:r>
              <a:rPr lang="fr-CA" baseline="0" dirty="0" smtClean="0"/>
              <a:t>mandatée par le ministère de la Santé et des Services sociaux dans la foulée du Rapport du Directeur national de santé publique sur les ITSS et du Plan d’évaluation du programme de vaccination contre le VPH. </a:t>
            </a:r>
          </a:p>
          <a:p>
            <a:endParaRPr lang="fr-CA" baseline="0" dirty="0" smtClean="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6</a:t>
            </a:fld>
            <a:endParaRPr lang="fr-FR"/>
          </a:p>
        </p:txBody>
      </p:sp>
    </p:spTree>
    <p:extLst>
      <p:ext uri="{BB962C8B-B14F-4D97-AF65-F5344CB8AC3E}">
        <p14:creationId xmlns:p14="http://schemas.microsoft.com/office/powerpoint/2010/main" val="156919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smtClean="0"/>
          </a:p>
          <a:p>
            <a:pPr defTabSz="924458">
              <a:defRPr/>
            </a:pPr>
            <a:r>
              <a:rPr lang="fr-CA" dirty="0" smtClean="0"/>
              <a:t>L’étude PIXEL vise à décrire certaines conduites sexuelles des jeunes adultes au Québec,</a:t>
            </a:r>
            <a:r>
              <a:rPr lang="fr-CA" baseline="0" dirty="0" smtClean="0"/>
              <a:t> leur</a:t>
            </a:r>
            <a:r>
              <a:rPr lang="fr-CA" dirty="0" smtClean="0"/>
              <a:t> accès à des services en matière de santé sexuelle ainsi que leur état de santé sexuelle à partir de trois indicateurs: la prévalence d’ITS, les antécédents de grossesse non planifiée et le bien-être sexuel.</a:t>
            </a:r>
          </a:p>
          <a:p>
            <a:pPr defTabSz="924458">
              <a:defRPr/>
            </a:pPr>
            <a:endParaRPr lang="fr-CA" dirty="0" smtClean="0"/>
          </a:p>
          <a:p>
            <a:pPr defTabSz="924458">
              <a:defRPr/>
            </a:pP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7</a:t>
            </a:fld>
            <a:endParaRPr lang="fr-FR"/>
          </a:p>
        </p:txBody>
      </p:sp>
    </p:spTree>
    <p:extLst>
      <p:ext uri="{BB962C8B-B14F-4D97-AF65-F5344CB8AC3E}">
        <p14:creationId xmlns:p14="http://schemas.microsoft.com/office/powerpoint/2010/main" val="314528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L’étude PIXEL est la première étude réalisée auprès des jeunes adultes québécois qui combine le recueil de données</a:t>
            </a:r>
            <a:r>
              <a:rPr lang="fr-CA" baseline="0" dirty="0" smtClean="0"/>
              <a:t> psycho comportementales au sujet de la santé sexuelle ET le recueil de données biologiques.</a:t>
            </a:r>
          </a:p>
          <a:p>
            <a:endParaRPr lang="fr-CA" baseline="0" dirty="0" smtClean="0"/>
          </a:p>
          <a:p>
            <a:r>
              <a:rPr lang="fr-CA" baseline="0" dirty="0" smtClean="0"/>
              <a:t>La population visée par l’étude était celle des jeunes âgés de 17 à 29 ans résidant au Québec. </a:t>
            </a:r>
          </a:p>
          <a:p>
            <a:endParaRPr lang="fr-CA" baseline="0" dirty="0" smtClean="0"/>
          </a:p>
          <a:p>
            <a:r>
              <a:rPr lang="fr-FR" sz="1200" kern="1200" dirty="0" smtClean="0">
                <a:solidFill>
                  <a:schemeClr val="tx1"/>
                </a:solidFill>
                <a:latin typeface="+mn-lt"/>
                <a:ea typeface="+mn-ea"/>
                <a:cs typeface="+mn-cs"/>
              </a:rPr>
              <a:t>Le recrutement des participants a eu lieu en 2013-2014 dans divers milieux de travail et milieux de formation (ex. cégeps, universités, centres de formation professionnelle) </a:t>
            </a:r>
          </a:p>
          <a:p>
            <a:r>
              <a:rPr lang="fr-FR" sz="1200" kern="1200" dirty="0" smtClean="0">
                <a:solidFill>
                  <a:schemeClr val="tx1"/>
                </a:solidFill>
                <a:latin typeface="+mn-lt"/>
                <a:ea typeface="+mn-ea"/>
                <a:cs typeface="+mn-cs"/>
              </a:rPr>
              <a:t>de 9 régions administratives du Québec (Montréal, Capitale Nationale, Mauricie et Centre-du-Québec, Montérégie, Outaouais, Laurentides, Lanaudière, Estrie et Laval).</a:t>
            </a:r>
          </a:p>
          <a:p>
            <a:endParaRPr lang="fr-FR" baseline="0" dirty="0" smtClean="0"/>
          </a:p>
          <a:p>
            <a:r>
              <a:rPr lang="fr-FR" baseline="0" dirty="0" smtClean="0">
                <a:solidFill>
                  <a:srgbClr val="C00000"/>
                </a:solidFill>
              </a:rPr>
              <a:t>Les </a:t>
            </a:r>
            <a:r>
              <a:rPr lang="fr-FR" baseline="0" dirty="0" err="1" smtClean="0">
                <a:solidFill>
                  <a:srgbClr val="C00000"/>
                </a:solidFill>
              </a:rPr>
              <a:t>participant.e.s</a:t>
            </a:r>
            <a:r>
              <a:rPr lang="fr-FR" baseline="0" dirty="0" smtClean="0">
                <a:solidFill>
                  <a:srgbClr val="C00000"/>
                </a:solidFill>
              </a:rPr>
              <a:t> </a:t>
            </a:r>
            <a:r>
              <a:rPr lang="fr-FR" baseline="0" dirty="0" smtClean="0"/>
              <a:t>étaient </a:t>
            </a:r>
            <a:r>
              <a:rPr lang="fr-FR" baseline="0" dirty="0" err="1" smtClean="0"/>
              <a:t>invité.e.s</a:t>
            </a:r>
            <a:r>
              <a:rPr lang="fr-FR" baseline="0" dirty="0" smtClean="0"/>
              <a:t> à compléter un questionnaire à l’aide d’un mini-portable, puis à effectuer des prélèvements</a:t>
            </a:r>
            <a:r>
              <a:rPr lang="fr-FR" dirty="0" smtClean="0"/>
              <a:t> </a:t>
            </a:r>
            <a:r>
              <a:rPr lang="fr-FR" baseline="0" dirty="0" smtClean="0"/>
              <a:t>(vaginal chez la femmes) urinaires (chez l’homme) par eux-mêmes. Des tests de détection de </a:t>
            </a:r>
            <a:r>
              <a:rPr lang="fr-FR" baseline="0" dirty="0" smtClean="0">
                <a:solidFill>
                  <a:srgbClr val="C00000"/>
                </a:solidFill>
              </a:rPr>
              <a:t>quatre</a:t>
            </a:r>
            <a:r>
              <a:rPr lang="fr-FR" baseline="0" dirty="0" smtClean="0"/>
              <a:t> ITS : la chlamydia, l’infection gonococcique, les infections</a:t>
            </a:r>
            <a:r>
              <a:rPr lang="fr-FR" dirty="0" smtClean="0"/>
              <a:t> </a:t>
            </a:r>
            <a:r>
              <a:rPr lang="fr-FR" baseline="0" dirty="0" smtClean="0"/>
              <a:t>aux virus du papillome humain (VPH) et de la </a:t>
            </a:r>
            <a:r>
              <a:rPr lang="fr-FR" baseline="0" dirty="0" err="1" smtClean="0"/>
              <a:t>trichomoniase</a:t>
            </a:r>
            <a:r>
              <a:rPr lang="fr-FR" baseline="0" dirty="0" smtClean="0"/>
              <a:t> vaginale étaient effectués par la suite. </a:t>
            </a:r>
          </a:p>
          <a:p>
            <a:endParaRPr lang="fr-FR" baseline="0" dirty="0" smtClean="0"/>
          </a:p>
          <a:p>
            <a:r>
              <a:rPr lang="fr-FR" baseline="0" dirty="0" smtClean="0"/>
              <a:t>En milieux de formation, les données étaient collectées lors d’une séance en classe.</a:t>
            </a:r>
          </a:p>
          <a:p>
            <a:endParaRPr lang="fr-FR" baseline="0" dirty="0" smtClean="0"/>
          </a:p>
          <a:p>
            <a:endParaRPr lang="fr-CA" baseline="0" dirty="0" smtClean="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8</a:t>
            </a:fld>
            <a:endParaRPr lang="fr-FR"/>
          </a:p>
        </p:txBody>
      </p:sp>
    </p:spTree>
    <p:extLst>
      <p:ext uri="{BB962C8B-B14F-4D97-AF65-F5344CB8AC3E}">
        <p14:creationId xmlns:p14="http://schemas.microsoft.com/office/powerpoint/2010/main" val="218696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Les </a:t>
            </a:r>
            <a:r>
              <a:rPr lang="fr-CA" dirty="0"/>
              <a:t>données présentées dans ce diaporama concernent exclusivement les jeunes adultes recrutés dans des établissements de formation. </a:t>
            </a:r>
            <a:endParaRPr lang="fr-FR" dirty="0"/>
          </a:p>
          <a:p>
            <a:endParaRPr lang="fr-FR" dirty="0" smtClean="0"/>
          </a:p>
          <a:p>
            <a:r>
              <a:rPr lang="fr-FR" dirty="0" smtClean="0"/>
              <a:t>Il </a:t>
            </a:r>
            <a:r>
              <a:rPr lang="fr-FR" dirty="0"/>
              <a:t>est à noter que les femmes et les hommes âgés de 26 à 29 ans ne représentent </a:t>
            </a:r>
            <a:r>
              <a:rPr lang="fr-FR" dirty="0" smtClean="0"/>
              <a:t>que 4,</a:t>
            </a:r>
            <a:r>
              <a:rPr lang="fr-FR" baseline="0" dirty="0" smtClean="0"/>
              <a:t>1</a:t>
            </a:r>
            <a:r>
              <a:rPr lang="fr-FR" dirty="0" smtClean="0"/>
              <a:t>% </a:t>
            </a:r>
            <a:r>
              <a:rPr lang="fr-FR" dirty="0"/>
              <a:t>de l’échantillon.</a:t>
            </a:r>
            <a:r>
              <a:rPr lang="fr-CA" dirty="0"/>
              <a:t> </a:t>
            </a:r>
            <a:r>
              <a:rPr lang="fr-CA" dirty="0" smtClean="0"/>
              <a:t>Les</a:t>
            </a:r>
            <a:r>
              <a:rPr lang="fr-CA" baseline="0" dirty="0" smtClean="0"/>
              <a:t> participants à l’étude sont donc majoritairement âgés de 17-25 ans.  </a:t>
            </a:r>
          </a:p>
          <a:p>
            <a:endParaRPr lang="fr-CA" baseline="0" dirty="0" smtClean="0"/>
          </a:p>
          <a:p>
            <a:r>
              <a:rPr lang="fr-FR" dirty="0" smtClean="0"/>
              <a:t>Les deux</a:t>
            </a:r>
            <a:r>
              <a:rPr lang="fr-FR" baseline="0" dirty="0" smtClean="0"/>
              <a:t> </a:t>
            </a:r>
            <a:r>
              <a:rPr lang="fr-FR" dirty="0" smtClean="0"/>
              <a:t>tiers des participants</a:t>
            </a:r>
            <a:r>
              <a:rPr lang="fr-FR" baseline="0" dirty="0" smtClean="0"/>
              <a:t> </a:t>
            </a:r>
            <a:r>
              <a:rPr lang="fr-FR" dirty="0" smtClean="0"/>
              <a:t>proviennent</a:t>
            </a:r>
            <a:r>
              <a:rPr lang="fr-FR" baseline="0" dirty="0" smtClean="0"/>
              <a:t> </a:t>
            </a:r>
            <a:r>
              <a:rPr lang="fr-FR" dirty="0" smtClean="0"/>
              <a:t>de régions périphériques de Montréal ou de la</a:t>
            </a:r>
            <a:r>
              <a:rPr lang="fr-FR" baseline="0" dirty="0" smtClean="0"/>
              <a:t> Capitale-nationale. Les trois quarts </a:t>
            </a:r>
            <a:r>
              <a:rPr lang="fr-FR" dirty="0" smtClean="0"/>
              <a:t>(76, 1 %)</a:t>
            </a:r>
            <a:r>
              <a:rPr lang="fr-FR" baseline="0" dirty="0" smtClean="0"/>
              <a:t> </a:t>
            </a:r>
            <a:r>
              <a:rPr lang="fr-FR" dirty="0" smtClean="0"/>
              <a:t>s’identifient au groupe ethnoculturel canadien-français </a:t>
            </a:r>
            <a:r>
              <a:rPr lang="fr-FR" baseline="0" dirty="0" smtClean="0"/>
              <a:t>et </a:t>
            </a:r>
            <a:r>
              <a:rPr lang="fr-FR" i="0" baseline="0" dirty="0" smtClean="0"/>
              <a:t>les deux tiers (61,4%) habitent avec leurs parents.</a:t>
            </a:r>
            <a:endParaRPr lang="fr-FR" i="0" dirty="0" smtClean="0"/>
          </a:p>
          <a:p>
            <a:endParaRPr lang="fr-CA" dirty="0" smtClean="0"/>
          </a:p>
          <a:p>
            <a:r>
              <a:rPr lang="fr-CA" b="1" dirty="0" smtClean="0"/>
              <a:t>Note</a:t>
            </a:r>
            <a:r>
              <a:rPr lang="fr-CA" b="1" baseline="0" dirty="0" smtClean="0"/>
              <a:t> à l’</a:t>
            </a:r>
            <a:r>
              <a:rPr lang="fr-CA" b="1" baseline="0" dirty="0" err="1" smtClean="0"/>
              <a:t>intervenant-e</a:t>
            </a:r>
            <a:endParaRPr lang="fr-CA" b="1" baseline="0" dirty="0" smtClean="0"/>
          </a:p>
          <a:p>
            <a:pPr defTabSz="924458">
              <a:defRPr/>
            </a:pPr>
            <a:r>
              <a:rPr lang="fr-CA" b="0" dirty="0" smtClean="0"/>
              <a:t>Le </a:t>
            </a:r>
            <a:r>
              <a:rPr lang="fr-CA" b="0" dirty="0"/>
              <a:t>plus souvent, </a:t>
            </a:r>
            <a:r>
              <a:rPr lang="fr-CA" b="0" dirty="0" smtClean="0"/>
              <a:t>les </a:t>
            </a:r>
            <a:r>
              <a:rPr lang="fr-CA" b="0" dirty="0"/>
              <a:t>résultats sont présentés</a:t>
            </a:r>
            <a:r>
              <a:rPr lang="fr-FR" b="0" dirty="0"/>
              <a:t> selon le sexe (homme et femme) et le groupe d’âge (17-20 ans, 21-29 ans). </a:t>
            </a:r>
            <a:r>
              <a:rPr lang="fr-FR" b="0" i="0" dirty="0"/>
              <a:t>Cette présentation stratifiée </a:t>
            </a:r>
            <a:r>
              <a:rPr lang="fr-FR" b="0" i="0" dirty="0" smtClean="0"/>
              <a:t>permet </a:t>
            </a:r>
            <a:r>
              <a:rPr lang="fr-FR" b="0" i="0" dirty="0"/>
              <a:t>d’éviter qu’une surreprésentation </a:t>
            </a:r>
            <a:r>
              <a:rPr lang="fr-FR" b="0" i="0" dirty="0" smtClean="0"/>
              <a:t>d’un groupe </a:t>
            </a:r>
            <a:r>
              <a:rPr lang="fr-FR" b="0" i="0" baseline="0" dirty="0" smtClean="0"/>
              <a:t>ou l’autre</a:t>
            </a:r>
            <a:r>
              <a:rPr lang="fr-FR" b="0" i="0" dirty="0" smtClean="0"/>
              <a:t> </a:t>
            </a:r>
            <a:r>
              <a:rPr lang="fr-FR" b="0" i="0" dirty="0"/>
              <a:t>affecte l’interprétation des résultats. </a:t>
            </a:r>
          </a:p>
          <a:p>
            <a:endParaRPr lang="fr-CA" b="1" baseline="0" dirty="0" smtClean="0"/>
          </a:p>
          <a:p>
            <a:endParaRPr lang="fr-CA" dirty="0" smtClean="0"/>
          </a:p>
        </p:txBody>
      </p:sp>
      <p:sp>
        <p:nvSpPr>
          <p:cNvPr id="4" name="Espace réservé du numéro de diapositive 3"/>
          <p:cNvSpPr>
            <a:spLocks noGrp="1"/>
          </p:cNvSpPr>
          <p:nvPr>
            <p:ph type="sldNum" sz="quarter" idx="10"/>
          </p:nvPr>
        </p:nvSpPr>
        <p:spPr/>
        <p:txBody>
          <a:bodyPr/>
          <a:lstStyle/>
          <a:p>
            <a:fld id="{6672B045-B6FE-46EB-8016-29C233CE9AF0}" type="slidenum">
              <a:rPr lang="fr-FR" smtClean="0"/>
              <a:pPr/>
              <a:t>9</a:t>
            </a:fld>
            <a:endParaRPr lang="fr-FR"/>
          </a:p>
        </p:txBody>
      </p:sp>
    </p:spTree>
    <p:extLst>
      <p:ext uri="{BB962C8B-B14F-4D97-AF65-F5344CB8AC3E}">
        <p14:creationId xmlns:p14="http://schemas.microsoft.com/office/powerpoint/2010/main" val="217895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E334676-EA61-432F-90DF-6F35D135D062}" type="datetimeFigureOut">
              <a:rPr lang="fr-CA" smtClean="0"/>
              <a:pPr/>
              <a:t>2017-09-14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A46944-8CE6-4B50-90D0-D21903B78F6B}"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14400" y="404664"/>
            <a:ext cx="8229600" cy="1143000"/>
          </a:xfrm>
        </p:spPr>
        <p:txBody>
          <a:bodyPr>
            <a:normAutofit/>
          </a:bodyPr>
          <a:lstStyle>
            <a:lvl1pPr algn="l">
              <a:defRPr sz="3600">
                <a:latin typeface="Century Gothic" panose="020B0502020202020204" pitchFamily="34" charset="0"/>
              </a:defRPr>
            </a:lvl1pPr>
          </a:lstStyle>
          <a:p>
            <a:r>
              <a:rPr lang="fr-FR" dirty="0" smtClean="0"/>
              <a:t>Cliquez pour modifier le style du titre</a:t>
            </a:r>
            <a:endParaRPr lang="fr-FR" dirty="0"/>
          </a:p>
        </p:txBody>
      </p:sp>
      <p:sp useBgFill="1">
        <p:nvSpPr>
          <p:cNvPr id="3" name="Espace réservé du contenu 2"/>
          <p:cNvSpPr>
            <a:spLocks noGrp="1"/>
          </p:cNvSpPr>
          <p:nvPr>
            <p:ph idx="1"/>
          </p:nvPr>
        </p:nvSpPr>
        <p:spPr>
          <a:xfrm>
            <a:off x="971600" y="1772816"/>
            <a:ext cx="7715200" cy="4525963"/>
          </a:xfrm>
        </p:spPr>
        <p:txBody>
          <a:bodyPr>
            <a:normAutofit/>
          </a:bodyPr>
          <a:lstStyle>
            <a:lvl1pPr marL="342900" indent="-342900">
              <a:buClr>
                <a:srgbClr val="42C2A4"/>
              </a:buClr>
              <a:buFont typeface="Wingdings" panose="05000000000000000000" pitchFamily="2" charset="2"/>
              <a:buChar char="§"/>
              <a:defRPr sz="2800">
                <a:solidFill>
                  <a:schemeClr val="tx1">
                    <a:lumMod val="65000"/>
                    <a:lumOff val="35000"/>
                  </a:schemeClr>
                </a:solidFill>
                <a:latin typeface="Century Gothic" panose="020B0502020202020204" pitchFamily="34" charset="0"/>
              </a:defRPr>
            </a:lvl1pPr>
            <a:lvl2pPr marL="720725" indent="-360363">
              <a:buClr>
                <a:srgbClr val="42C2A4"/>
              </a:buClr>
              <a:buFont typeface="Wingdings" panose="05000000000000000000" pitchFamily="2" charset="2"/>
              <a:buChar char="§"/>
              <a:defRPr sz="2800">
                <a:solidFill>
                  <a:schemeClr val="tx1">
                    <a:lumMod val="65000"/>
                    <a:lumOff val="35000"/>
                  </a:schemeClr>
                </a:solidFill>
                <a:latin typeface="Century Gothic" panose="020B0502020202020204" pitchFamily="34" charset="0"/>
              </a:defRPr>
            </a:lvl2pPr>
            <a:lvl3pPr>
              <a:defRPr sz="2800">
                <a:solidFill>
                  <a:schemeClr val="tx1">
                    <a:lumMod val="65000"/>
                    <a:lumOff val="35000"/>
                  </a:schemeClr>
                </a:solidFill>
                <a:latin typeface="Century Gothic" panose="020B0502020202020204" pitchFamily="34" charset="0"/>
              </a:defRPr>
            </a:lvl3pPr>
            <a:lvl4pPr>
              <a:defRPr sz="2800">
                <a:solidFill>
                  <a:schemeClr val="tx1">
                    <a:lumMod val="65000"/>
                    <a:lumOff val="35000"/>
                  </a:schemeClr>
                </a:solidFill>
                <a:latin typeface="Century Gothic" panose="020B0502020202020204" pitchFamily="34" charset="0"/>
              </a:defRPr>
            </a:lvl4pPr>
            <a:lvl5pPr>
              <a:defRPr sz="2800">
                <a:solidFill>
                  <a:schemeClr val="tx1">
                    <a:lumMod val="65000"/>
                    <a:lumOff val="35000"/>
                  </a:schemeClr>
                </a:solidFill>
                <a:latin typeface="Century Gothic" panose="020B0502020202020204"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7E334676-EA61-432F-90DF-6F35D135D062}" type="datetimeFigureOut">
              <a:rPr lang="fr-CA" smtClean="0"/>
              <a:pPr/>
              <a:t>2017-09-14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pPr>
              <a:defRPr/>
            </a:pPr>
            <a:fld id="{47045FA5-633E-4B20-9D19-898C6FB0BDE6}" type="slidenum">
              <a:rPr lang="fr-FR" altLang="fr-FR" smtClean="0"/>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08920"/>
            <a:ext cx="8286092" cy="1143000"/>
          </a:xfrm>
        </p:spPr>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p>
            <a:pPr fontAlgn="base">
              <a:spcBef>
                <a:spcPct val="0"/>
              </a:spcBef>
              <a:spcAft>
                <a:spcPct val="0"/>
              </a:spcAft>
              <a:defRPr/>
            </a:pPr>
            <a:fld id="{98BC6701-0A5C-4FD5-9948-B11CEEDB284E}" type="datetime1">
              <a:rPr lang="fr-FR" altLang="fr-FR" smtClean="0">
                <a:solidFill>
                  <a:prstClr val="black"/>
                </a:solidFill>
                <a:ea typeface="MS PGothic" pitchFamily="34" charset="-128"/>
              </a:rPr>
              <a:pPr fontAlgn="base">
                <a:spcBef>
                  <a:spcPct val="0"/>
                </a:spcBef>
                <a:spcAft>
                  <a:spcPct val="0"/>
                </a:spcAft>
                <a:defRPr/>
              </a:pPr>
              <a:t>14/09/2017</a:t>
            </a:fld>
            <a:endParaRPr lang="fr-FR" altLang="fr-FR">
              <a:solidFill>
                <a:prstClr val="black"/>
              </a:solidFill>
              <a:ea typeface="MS PGothic" pitchFamily="34" charset="-128"/>
            </a:endParaRPr>
          </a:p>
        </p:txBody>
      </p:sp>
      <p:sp>
        <p:nvSpPr>
          <p:cNvPr id="4" name="Espace réservé du pied de page 3"/>
          <p:cNvSpPr>
            <a:spLocks noGrp="1"/>
          </p:cNvSpPr>
          <p:nvPr>
            <p:ph type="ftr" sz="quarter" idx="11"/>
          </p:nvPr>
        </p:nvSpPr>
        <p:spPr/>
        <p:txBody>
          <a:bodyPr/>
          <a:lstStyle/>
          <a:p>
            <a:pPr>
              <a:defRPr/>
            </a:pPr>
            <a:endParaRPr lang="fr-FR">
              <a:solidFill>
                <a:prstClr val="black"/>
              </a:solidFill>
            </a:endParaRPr>
          </a:p>
        </p:txBody>
      </p:sp>
      <p:sp>
        <p:nvSpPr>
          <p:cNvPr id="5" name="Espace réservé du numéro de diapositive 4"/>
          <p:cNvSpPr>
            <a:spLocks noGrp="1"/>
          </p:cNvSpPr>
          <p:nvPr>
            <p:ph type="sldNum" sz="quarter" idx="12"/>
          </p:nvPr>
        </p:nvSpPr>
        <p:spPr/>
        <p:txBody>
          <a:bodyPr/>
          <a:lstStyle/>
          <a:p>
            <a:pPr>
              <a:defRPr/>
            </a:pPr>
            <a:endParaRPr lang="fr-FR" alt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824479" y="374749"/>
            <a:ext cx="7495046" cy="444500"/>
          </a:xfrm>
        </p:spPr>
        <p:txBody>
          <a:bodyPr lIns="0" tIns="0" rIns="0" bIns="0">
            <a:noAutofit/>
          </a:bodyPr>
          <a:lstStyle>
            <a:lvl1pPr marL="0" indent="0" algn="ctr">
              <a:buNone/>
              <a:defRPr sz="3600" b="0" i="0" baseline="0">
                <a:solidFill>
                  <a:schemeClr val="tx2"/>
                </a:solidFill>
                <a:latin typeface="Lato Light"/>
                <a:cs typeface="Lato Light"/>
              </a:defRPr>
            </a:lvl1pPr>
          </a:lstStyle>
          <a:p>
            <a:pPr lvl="0"/>
            <a:r>
              <a:rPr lang="en-US" dirty="0"/>
              <a:t>Put your great title here</a:t>
            </a:r>
          </a:p>
        </p:txBody>
      </p:sp>
      <p:sp>
        <p:nvSpPr>
          <p:cNvPr id="12" name="Text Placeholder 10"/>
          <p:cNvSpPr>
            <a:spLocks noGrp="1"/>
          </p:cNvSpPr>
          <p:nvPr>
            <p:ph type="body" sz="quarter" idx="14" hasCustomPrompt="1"/>
          </p:nvPr>
        </p:nvSpPr>
        <p:spPr>
          <a:xfrm>
            <a:off x="581880" y="1000274"/>
            <a:ext cx="7980245" cy="280985"/>
          </a:xfrm>
        </p:spPr>
        <p:txBody>
          <a:bodyPr lIns="0" tIns="0" rIns="0" bIns="0">
            <a:noAutofit/>
          </a:bodyPr>
          <a:lstStyle>
            <a:lvl1pPr marL="0" indent="0" algn="ctr">
              <a:buNone/>
              <a:defRPr sz="1950" baseline="0">
                <a:solidFill>
                  <a:schemeClr val="bg1">
                    <a:lumMod val="65000"/>
                  </a:schemeClr>
                </a:solidFill>
                <a:latin typeface="Lato Light"/>
                <a:cs typeface="Lato Light"/>
              </a:defRPr>
            </a:lvl1pPr>
          </a:lstStyle>
          <a:p>
            <a:pPr lvl="0"/>
            <a:r>
              <a:rPr lang="en-US" dirty="0"/>
              <a:t>Put your great subtitle here</a:t>
            </a:r>
          </a:p>
        </p:txBody>
      </p:sp>
    </p:spTree>
    <p:extLst>
      <p:ext uri="{BB962C8B-B14F-4D97-AF65-F5344CB8AC3E}">
        <p14:creationId xmlns:p14="http://schemas.microsoft.com/office/powerpoint/2010/main" val="3104804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e 10"/>
          <p:cNvGrpSpPr/>
          <p:nvPr userDrawn="1"/>
        </p:nvGrpSpPr>
        <p:grpSpPr>
          <a:xfrm>
            <a:off x="99773" y="540481"/>
            <a:ext cx="8587027" cy="829532"/>
            <a:chOff x="99773" y="1159308"/>
            <a:chExt cx="8587027" cy="829532"/>
          </a:xfrm>
        </p:grpSpPr>
        <p:pic>
          <p:nvPicPr>
            <p:cNvPr id="9" name="Picture 2" descr="https://www.inspq.qc.ca/sites/default/files/images/itss/bouton_pixel.jpg"/>
            <p:cNvPicPr>
              <a:picLocks noChangeAspect="1" noChangeArrowheads="1"/>
            </p:cNvPicPr>
            <p:nvPr userDrawn="1"/>
          </p:nvPicPr>
          <p:blipFill>
            <a:blip r:embed="rId6" cstate="print"/>
            <a:srcRect/>
            <a:stretch>
              <a:fillRect/>
            </a:stretch>
          </p:blipFill>
          <p:spPr bwMode="auto">
            <a:xfrm>
              <a:off x="99773" y="1159308"/>
              <a:ext cx="714854" cy="829532"/>
            </a:xfrm>
            <a:prstGeom prst="rect">
              <a:avLst/>
            </a:prstGeom>
            <a:noFill/>
          </p:spPr>
        </p:pic>
        <p:cxnSp>
          <p:nvCxnSpPr>
            <p:cNvPr id="8" name="Connecteur droit 7"/>
            <p:cNvCxnSpPr/>
            <p:nvPr userDrawn="1"/>
          </p:nvCxnSpPr>
          <p:spPr>
            <a:xfrm>
              <a:off x="711786" y="1528744"/>
              <a:ext cx="7975014" cy="0"/>
            </a:xfrm>
            <a:prstGeom prst="line">
              <a:avLst/>
            </a:prstGeom>
            <a:ln w="101600">
              <a:solidFill>
                <a:srgbClr val="FFFF99"/>
              </a:solidFill>
            </a:ln>
          </p:spPr>
          <p:style>
            <a:lnRef idx="1">
              <a:schemeClr val="accent6"/>
            </a:lnRef>
            <a:fillRef idx="0">
              <a:schemeClr val="accent6"/>
            </a:fillRef>
            <a:effectRef idx="0">
              <a:schemeClr val="accent6"/>
            </a:effectRef>
            <a:fontRef idx="minor">
              <a:schemeClr val="tx1"/>
            </a:fontRef>
          </p:style>
        </p:cxnSp>
      </p:grpSp>
      <p:sp>
        <p:nvSpPr>
          <p:cNvPr id="2" name="Espace réservé du titre 1"/>
          <p:cNvSpPr>
            <a:spLocks noGrp="1"/>
          </p:cNvSpPr>
          <p:nvPr>
            <p:ph type="title"/>
          </p:nvPr>
        </p:nvSpPr>
        <p:spPr>
          <a:xfrm>
            <a:off x="711786" y="5375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34676-EA61-432F-90DF-6F35D135D062}" type="datetimeFigureOut">
              <a:rPr lang="fr-CA" smtClean="0"/>
              <a:pPr/>
              <a:t>2017-09-14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713AA8-69F0-4346-925A-18A5295CC604}" type="slidenum">
              <a:rPr lang="fr-FR" altLang="fr-FR" smtClean="0">
                <a:ea typeface="MS PGothic" pitchFamily="34" charset="-128"/>
              </a:rPr>
              <a:pPr fontAlgn="base">
                <a:spcBef>
                  <a:spcPct val="0"/>
                </a:spcBef>
                <a:spcAft>
                  <a:spcPct val="0"/>
                </a:spcAft>
                <a:defRPr/>
              </a:pPr>
              <a:t>‹N°›</a:t>
            </a:fld>
            <a:endParaRPr lang="fr-FR" altLang="fr-FR">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7" r:id="rId3"/>
    <p:sldLayoutId id="2147483923" r:id="rId4"/>
  </p:sldLayoutIdLst>
  <p:hf hdr="0" ftr="0" dt="0"/>
  <p:txStyles>
    <p:titleStyle>
      <a:lvl1pPr algn="l" defTabSz="914400" rtl="0" eaLnBrk="1" latinLnBrk="0" hangingPunct="1">
        <a:spcBef>
          <a:spcPct val="0"/>
        </a:spcBef>
        <a:buNone/>
        <a:defRPr sz="36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Feuille_de_calcul_Microsoft_Excel1.xlsx"/><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vimeo.com/215881015/afc792cf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48680"/>
            <a:ext cx="8507288" cy="3096344"/>
          </a:xfrm>
          <a:solidFill>
            <a:srgbClr val="74D2BC"/>
          </a:solidFill>
        </p:spPr>
        <p:txBody>
          <a:bodyPr>
            <a:noAutofit/>
          </a:bodyPr>
          <a:lstStyle/>
          <a:p>
            <a:pPr algn="l"/>
            <a:r>
              <a:rPr lang="fr-CA" sz="4000" dirty="0" smtClean="0">
                <a:solidFill>
                  <a:schemeClr val="bg1"/>
                </a:solidFill>
                <a:latin typeface="Century Gothic" pitchFamily="34" charset="0"/>
              </a:rPr>
              <a:t>ÉTUDE PIXEL </a:t>
            </a:r>
            <a:br>
              <a:rPr lang="fr-CA" sz="4000" dirty="0" smtClean="0">
                <a:solidFill>
                  <a:schemeClr val="bg1"/>
                </a:solidFill>
                <a:latin typeface="Century Gothic" pitchFamily="34" charset="0"/>
              </a:rPr>
            </a:br>
            <a:r>
              <a:rPr lang="fr-CA" sz="4000" dirty="0" smtClean="0">
                <a:solidFill>
                  <a:schemeClr val="bg1"/>
                </a:solidFill>
                <a:latin typeface="Century Gothic" pitchFamily="34" charset="0"/>
              </a:rPr>
              <a:t>sur la santé sexuelle </a:t>
            </a:r>
            <a:br>
              <a:rPr lang="fr-CA" sz="4000" dirty="0" smtClean="0">
                <a:solidFill>
                  <a:schemeClr val="bg1"/>
                </a:solidFill>
                <a:latin typeface="Century Gothic" pitchFamily="34" charset="0"/>
              </a:rPr>
            </a:br>
            <a:r>
              <a:rPr lang="fr-CA" sz="4000" dirty="0" smtClean="0">
                <a:solidFill>
                  <a:schemeClr val="bg1"/>
                </a:solidFill>
                <a:latin typeface="Century Gothic" pitchFamily="34" charset="0"/>
              </a:rPr>
              <a:t>des jeunes adultes au Québec</a:t>
            </a:r>
            <a:endParaRPr lang="fr-FR" sz="4000" dirty="0">
              <a:solidFill>
                <a:schemeClr val="bg1"/>
              </a:solidFill>
              <a:latin typeface="Century Gothic" pitchFamily="34" charset="0"/>
            </a:endParaRPr>
          </a:p>
        </p:txBody>
      </p:sp>
      <p:sp>
        <p:nvSpPr>
          <p:cNvPr id="3" name="Sous-titre 2"/>
          <p:cNvSpPr>
            <a:spLocks noGrp="1"/>
          </p:cNvSpPr>
          <p:nvPr>
            <p:ph idx="1"/>
          </p:nvPr>
        </p:nvSpPr>
        <p:spPr>
          <a:xfrm>
            <a:off x="323528" y="4499768"/>
            <a:ext cx="8229600" cy="1305496"/>
          </a:xfrm>
        </p:spPr>
        <p:txBody>
          <a:bodyPr>
            <a:normAutofit/>
          </a:bodyPr>
          <a:lstStyle/>
          <a:p>
            <a:pPr algn="l">
              <a:buNone/>
            </a:pPr>
            <a:r>
              <a:rPr lang="fr-CA" sz="3200" dirty="0" smtClean="0">
                <a:latin typeface="Century Gothic" pitchFamily="34" charset="0"/>
              </a:rPr>
              <a:t>NOM DE </a:t>
            </a:r>
            <a:r>
              <a:rPr lang="fr-CA" sz="3200" dirty="0" smtClean="0">
                <a:latin typeface="Century Gothic" pitchFamily="34" charset="0"/>
              </a:rPr>
              <a:t>L’INTERVENANT/E :</a:t>
            </a:r>
            <a:endParaRPr lang="fr-CA" sz="3200" dirty="0" smtClean="0">
              <a:latin typeface="Century Gothic" pitchFamily="34" charset="0"/>
            </a:endParaRPr>
          </a:p>
          <a:p>
            <a:pPr algn="l">
              <a:buNone/>
            </a:pPr>
            <a:r>
              <a:rPr lang="fr-CA" sz="2000" dirty="0" smtClean="0">
                <a:latin typeface="Century Gothic" pitchFamily="34" charset="0"/>
              </a:rPr>
              <a:t>DATE : </a:t>
            </a:r>
            <a:endParaRPr lang="fr-FR" sz="2000" dirty="0">
              <a:latin typeface="Century Gothic" pitchFamily="34" charset="0"/>
            </a:endParaRPr>
          </a:p>
        </p:txBody>
      </p:sp>
      <p:pic>
        <p:nvPicPr>
          <p:cNvPr id="4" name="Image 3" descr="ImagePPT2.png"/>
          <p:cNvPicPr>
            <a:picLocks noChangeAspect="1"/>
          </p:cNvPicPr>
          <p:nvPr/>
        </p:nvPicPr>
        <p:blipFill>
          <a:blip r:embed="rId3" cstate="print"/>
          <a:stretch>
            <a:fillRect/>
          </a:stretch>
        </p:blipFill>
        <p:spPr>
          <a:xfrm>
            <a:off x="183671" y="3658589"/>
            <a:ext cx="8509313" cy="8411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363272" cy="5112568"/>
          </a:xfrm>
          <a:solidFill>
            <a:srgbClr val="74D2BC"/>
          </a:solidFill>
        </p:spPr>
        <p:txBody>
          <a:bodyPr>
            <a:noAutofit/>
          </a:bodyPr>
          <a:lstStyle/>
          <a:p>
            <a:pPr marL="88900" algn="l"/>
            <a:r>
              <a:rPr lang="fr-CA" sz="4000" dirty="0" smtClean="0">
                <a:solidFill>
                  <a:schemeClr val="tx1">
                    <a:lumMod val="75000"/>
                    <a:lumOff val="25000"/>
                  </a:schemeClr>
                </a:solidFill>
                <a:latin typeface="Century Gothic" pitchFamily="34" charset="0"/>
              </a:rPr>
              <a:t>FAITS SAILLANTS</a:t>
            </a:r>
            <a:r>
              <a:rPr lang="fr-CA" sz="4000" dirty="0" smtClean="0">
                <a:solidFill>
                  <a:schemeClr val="bg1"/>
                </a:solidFill>
                <a:latin typeface="Century Gothic" pitchFamily="34" charset="0"/>
              </a:rPr>
              <a:t/>
            </a:r>
            <a:br>
              <a:rPr lang="fr-CA" sz="4000" dirty="0" smtClean="0">
                <a:solidFill>
                  <a:schemeClr val="bg1"/>
                </a:solidFill>
                <a:latin typeface="Century Gothic" pitchFamily="34" charset="0"/>
              </a:rPr>
            </a:br>
            <a:endParaRPr lang="fr-FR" sz="4000" dirty="0">
              <a:solidFill>
                <a:schemeClr val="bg1"/>
              </a:solidFill>
              <a:latin typeface="Century Gothic" pitchFamily="34" charset="0"/>
            </a:endParaRPr>
          </a:p>
        </p:txBody>
      </p:sp>
      <p:pic>
        <p:nvPicPr>
          <p:cNvPr id="4" name="Image 3" descr="ImagePPT2.png"/>
          <p:cNvPicPr>
            <a:picLocks noChangeAspect="1"/>
          </p:cNvPicPr>
          <p:nvPr/>
        </p:nvPicPr>
        <p:blipFill>
          <a:blip r:embed="rId3" cstate="print"/>
          <a:stretch>
            <a:fillRect/>
          </a:stretch>
        </p:blipFill>
        <p:spPr>
          <a:xfrm>
            <a:off x="251520" y="5661248"/>
            <a:ext cx="8509313" cy="8411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D92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80764" y="1772816"/>
            <a:ext cx="8229600" cy="1953568"/>
          </a:xfrm>
        </p:spPr>
        <p:txBody>
          <a:bodyPr/>
          <a:lstStyle/>
          <a:p>
            <a:pPr>
              <a:buNone/>
            </a:pPr>
            <a:endParaRPr lang="fr-CA" sz="4400" dirty="0" smtClean="0">
              <a:latin typeface="Century Gothic" pitchFamily="34" charset="0"/>
            </a:endParaRPr>
          </a:p>
          <a:p>
            <a:pPr>
              <a:buNone/>
            </a:pPr>
            <a:r>
              <a:rPr lang="fr-CA" sz="4400" dirty="0" smtClean="0">
                <a:latin typeface="Century Gothic" pitchFamily="34" charset="0"/>
              </a:rPr>
              <a:t>LES PREMIÈRES FOIS</a:t>
            </a:r>
          </a:p>
          <a:p>
            <a:pPr>
              <a:buNone/>
            </a:pPr>
            <a:endParaRPr lang="fr-CA" dirty="0" smtClean="0"/>
          </a:p>
          <a:p>
            <a:pPr>
              <a:buNone/>
            </a:pPr>
            <a:endParaRPr lang="fr-CA" sz="2000" dirty="0" smtClean="0">
              <a:latin typeface="Century Gothic"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11</a:t>
            </a:fld>
            <a:endParaRPr lang="fr-FR" altLang="fr-FR"/>
          </a:p>
        </p:txBody>
      </p:sp>
      <p:sp>
        <p:nvSpPr>
          <p:cNvPr id="7" name="Espace réservé du contenu 2"/>
          <p:cNvSpPr txBox="1">
            <a:spLocks/>
          </p:cNvSpPr>
          <p:nvPr/>
        </p:nvSpPr>
        <p:spPr>
          <a:xfrm>
            <a:off x="1907704" y="1340768"/>
            <a:ext cx="6624736" cy="29417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2000" b="1"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rPr>
              <a:t>Voir épisode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2000" b="1"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rPr>
              <a:t>#âge, #premières fois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a:ln>
                <a:noFill/>
              </a:ln>
              <a:solidFill>
                <a:schemeClr val="tx1">
                  <a:lumMod val="65000"/>
                  <a:lumOff val="35000"/>
                </a:schemeClr>
              </a:solidFill>
              <a:effectLst/>
              <a:uLnTx/>
              <a:uFillTx/>
              <a:ea typeface="+mn-ea"/>
              <a:cs typeface="+mn-cs"/>
            </a:endParaRPr>
          </a:p>
        </p:txBody>
      </p:sp>
      <p:pic>
        <p:nvPicPr>
          <p:cNvPr id="8" name="Image 7" descr="video-camera.png"/>
          <p:cNvPicPr>
            <a:picLocks noChangeAspect="1"/>
          </p:cNvPicPr>
          <p:nvPr/>
        </p:nvPicPr>
        <p:blipFill>
          <a:blip r:embed="rId3" cstate="print"/>
          <a:stretch>
            <a:fillRect/>
          </a:stretch>
        </p:blipFill>
        <p:spPr>
          <a:xfrm>
            <a:off x="556444" y="3356992"/>
            <a:ext cx="1300593" cy="1300593"/>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solidFill>
                  <a:prstClr val="white">
                    <a:lumMod val="50000"/>
                  </a:prstClr>
                </a:solidFill>
              </a:rPr>
              <a:pPr/>
              <a:t>12</a:t>
            </a:fld>
            <a:endParaRPr lang="fr-FR" dirty="0">
              <a:solidFill>
                <a:prstClr val="white">
                  <a:lumMod val="50000"/>
                </a:prstClr>
              </a:solidFill>
            </a:endParaRPr>
          </a:p>
        </p:txBody>
      </p:sp>
      <p:sp>
        <p:nvSpPr>
          <p:cNvPr id="19" name="ZoneTexte 18"/>
          <p:cNvSpPr txBox="1"/>
          <p:nvPr/>
        </p:nvSpPr>
        <p:spPr>
          <a:xfrm>
            <a:off x="395536" y="1268760"/>
            <a:ext cx="3096344" cy="830997"/>
          </a:xfrm>
          <a:prstGeom prst="rect">
            <a:avLst/>
          </a:prstGeom>
          <a:noFill/>
        </p:spPr>
        <p:txBody>
          <a:bodyPr wrap="square" rtlCol="0">
            <a:spAutoFit/>
          </a:bodyPr>
          <a:lstStyle/>
          <a:p>
            <a:r>
              <a:rPr lang="fr-CA" sz="2400" dirty="0" smtClean="0">
                <a:solidFill>
                  <a:srgbClr val="FE4D30"/>
                </a:solidFill>
                <a:latin typeface="Century Gothic" pitchFamily="34" charset="0"/>
              </a:rPr>
              <a:t>Des jeunes adultes sexuellement actifs</a:t>
            </a:r>
            <a:endParaRPr lang="fr-FR" sz="2400" dirty="0">
              <a:solidFill>
                <a:srgbClr val="FE4D30"/>
              </a:solidFill>
              <a:latin typeface="Century Gothic" pitchFamily="34" charset="0"/>
            </a:endParaRPr>
          </a:p>
        </p:txBody>
      </p:sp>
      <p:sp>
        <p:nvSpPr>
          <p:cNvPr id="22" name="ZoneTexte 21"/>
          <p:cNvSpPr txBox="1"/>
          <p:nvPr/>
        </p:nvSpPr>
        <p:spPr>
          <a:xfrm>
            <a:off x="3707904" y="188640"/>
            <a:ext cx="4680520" cy="461665"/>
          </a:xfrm>
          <a:prstGeom prst="rect">
            <a:avLst/>
          </a:prstGeom>
          <a:noFill/>
        </p:spPr>
        <p:txBody>
          <a:bodyPr wrap="square" rtlCol="0">
            <a:spAutoFit/>
          </a:bodyPr>
          <a:lstStyle/>
          <a:p>
            <a:pPr algn="ctr"/>
            <a:r>
              <a:rPr lang="fr-CA" sz="2400" dirty="0" smtClean="0">
                <a:solidFill>
                  <a:srgbClr val="FE4D30"/>
                </a:solidFill>
                <a:latin typeface="Century Gothic" pitchFamily="34" charset="0"/>
              </a:rPr>
              <a:t>L’âge de la première relation</a:t>
            </a:r>
            <a:endParaRPr lang="fr-FR" sz="2400" dirty="0">
              <a:solidFill>
                <a:srgbClr val="FE4D30"/>
              </a:solidFill>
              <a:latin typeface="Century Gothic" pitchFamily="34" charset="0"/>
            </a:endParaRPr>
          </a:p>
        </p:txBody>
      </p:sp>
      <p:sp>
        <p:nvSpPr>
          <p:cNvPr id="27" name="ZoneTexte 26"/>
          <p:cNvSpPr txBox="1"/>
          <p:nvPr/>
        </p:nvSpPr>
        <p:spPr>
          <a:xfrm>
            <a:off x="3851920" y="3399383"/>
            <a:ext cx="4752528" cy="461665"/>
          </a:xfrm>
          <a:prstGeom prst="rect">
            <a:avLst/>
          </a:prstGeom>
          <a:noFill/>
        </p:spPr>
        <p:txBody>
          <a:bodyPr wrap="square" rtlCol="0">
            <a:spAutoFit/>
          </a:bodyPr>
          <a:lstStyle/>
          <a:p>
            <a:pPr algn="ctr"/>
            <a:r>
              <a:rPr lang="fr-CA" sz="2400" dirty="0" smtClean="0">
                <a:solidFill>
                  <a:srgbClr val="FE4D30"/>
                </a:solidFill>
                <a:latin typeface="Century Gothic" pitchFamily="34" charset="0"/>
              </a:rPr>
              <a:t>Le type de relation selon l’âge</a:t>
            </a:r>
            <a:endParaRPr lang="fr-FR" sz="2400" dirty="0">
              <a:solidFill>
                <a:srgbClr val="FE4D30"/>
              </a:solidFill>
              <a:latin typeface="Century Gothic" pitchFamily="34" charset="0"/>
            </a:endParaRPr>
          </a:p>
        </p:txBody>
      </p:sp>
      <p:sp>
        <p:nvSpPr>
          <p:cNvPr id="44" name="Rectangle 43"/>
          <p:cNvSpPr/>
          <p:nvPr/>
        </p:nvSpPr>
        <p:spPr>
          <a:xfrm>
            <a:off x="3923928" y="4453095"/>
            <a:ext cx="1944216" cy="648072"/>
          </a:xfrm>
          <a:prstGeom prst="rect">
            <a:avLst/>
          </a:prstGeom>
          <a:solidFill>
            <a:srgbClr val="FF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600" dirty="0" smtClean="0">
              <a:solidFill>
                <a:srgbClr val="8A23F1"/>
              </a:solidFill>
              <a:latin typeface="Century Gothic" pitchFamily="34" charset="0"/>
            </a:endParaRPr>
          </a:p>
          <a:p>
            <a:pPr algn="ctr"/>
            <a:r>
              <a:rPr lang="fr-CA" sz="1600" b="1" dirty="0" smtClean="0">
                <a:solidFill>
                  <a:srgbClr val="8A23F1"/>
                </a:solidFill>
                <a:latin typeface="Century Gothic" pitchFamily="34" charset="0"/>
              </a:rPr>
              <a:t>ORALE</a:t>
            </a:r>
          </a:p>
          <a:p>
            <a:pPr algn="ctr"/>
            <a:r>
              <a:rPr lang="fr-CA" sz="3200" dirty="0" smtClean="0">
                <a:solidFill>
                  <a:srgbClr val="8A23F1"/>
                </a:solidFill>
                <a:latin typeface="Century Gothic" pitchFamily="34" charset="0"/>
              </a:rPr>
              <a:t> </a:t>
            </a:r>
          </a:p>
        </p:txBody>
      </p:sp>
      <p:sp>
        <p:nvSpPr>
          <p:cNvPr id="45" name="Rectangle 44"/>
          <p:cNvSpPr/>
          <p:nvPr/>
        </p:nvSpPr>
        <p:spPr>
          <a:xfrm>
            <a:off x="5868144" y="4453095"/>
            <a:ext cx="2088232" cy="648072"/>
          </a:xfrm>
          <a:prstGeom prst="rect">
            <a:avLst/>
          </a:prstGeom>
          <a:solidFill>
            <a:srgbClr val="FE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400" dirty="0" smtClean="0">
              <a:solidFill>
                <a:schemeClr val="tx1">
                  <a:lumMod val="50000"/>
                  <a:lumOff val="50000"/>
                </a:schemeClr>
              </a:solidFill>
              <a:latin typeface="Comic Sans MS" pitchFamily="66" charset="0"/>
            </a:endParaRPr>
          </a:p>
          <a:p>
            <a:pPr algn="ctr"/>
            <a:r>
              <a:rPr lang="fr-CA" sz="1600" b="1" dirty="0" smtClean="0">
                <a:solidFill>
                  <a:schemeClr val="bg1"/>
                </a:solidFill>
                <a:latin typeface="Century Gothic" pitchFamily="34" charset="0"/>
              </a:rPr>
              <a:t>VAGINALE</a:t>
            </a:r>
          </a:p>
          <a:p>
            <a:pPr algn="ctr"/>
            <a:r>
              <a:rPr lang="fr-CA" sz="3600" dirty="0" smtClean="0">
                <a:solidFill>
                  <a:srgbClr val="9825EF"/>
                </a:solidFill>
                <a:latin typeface="Comic Sans MS" pitchFamily="66" charset="0"/>
              </a:rPr>
              <a:t> </a:t>
            </a:r>
          </a:p>
          <a:p>
            <a:pPr algn="ctr"/>
            <a:endParaRPr lang="fr-CA" sz="3600" dirty="0" smtClean="0">
              <a:solidFill>
                <a:srgbClr val="FE846E"/>
              </a:solidFill>
              <a:latin typeface="Comic Sans MS" pitchFamily="66" charset="0"/>
            </a:endParaRPr>
          </a:p>
          <a:p>
            <a:pPr algn="ctr"/>
            <a:endParaRPr lang="fr-FR" sz="3600" dirty="0">
              <a:solidFill>
                <a:schemeClr val="tx1">
                  <a:lumMod val="50000"/>
                  <a:lumOff val="50000"/>
                </a:schemeClr>
              </a:solidFill>
              <a:latin typeface="Comic Sans MS" pitchFamily="66" charset="0"/>
            </a:endParaRPr>
          </a:p>
        </p:txBody>
      </p:sp>
      <p:sp>
        <p:nvSpPr>
          <p:cNvPr id="48" name="Rectangle 47"/>
          <p:cNvSpPr/>
          <p:nvPr/>
        </p:nvSpPr>
        <p:spPr>
          <a:xfrm>
            <a:off x="3923928" y="3877031"/>
            <a:ext cx="4032448" cy="648072"/>
          </a:xfrm>
          <a:prstGeom prst="rect">
            <a:avLst/>
          </a:prstGeom>
          <a:solidFill>
            <a:srgbClr val="AC6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smtClean="0">
                <a:solidFill>
                  <a:schemeClr val="bg1"/>
                </a:solidFill>
                <a:latin typeface="Century Gothic" pitchFamily="34" charset="0"/>
              </a:rPr>
              <a:t>AVANT 17 ans</a:t>
            </a:r>
            <a:endParaRPr lang="fr-FR" sz="2800" dirty="0">
              <a:solidFill>
                <a:schemeClr val="bg1"/>
              </a:solidFill>
              <a:latin typeface="Century Gothic" pitchFamily="34" charset="0"/>
            </a:endParaRPr>
          </a:p>
        </p:txBody>
      </p:sp>
      <p:pic>
        <p:nvPicPr>
          <p:cNvPr id="24" name="Picture 3" descr="S:\partage\PartageKS\Accompagnements\Pixel\Banque d'images\Icônes\men-and-women-toilet.png"/>
          <p:cNvPicPr>
            <a:picLocks noChangeAspect="1" noChangeArrowheads="1"/>
          </p:cNvPicPr>
          <p:nvPr/>
        </p:nvPicPr>
        <p:blipFill>
          <a:blip r:embed="rId3" cstate="print"/>
          <a:srcRect r="58333"/>
          <a:stretch>
            <a:fillRect/>
          </a:stretch>
        </p:blipFill>
        <p:spPr bwMode="auto">
          <a:xfrm>
            <a:off x="4283968" y="5173176"/>
            <a:ext cx="216024" cy="518458"/>
          </a:xfrm>
          <a:prstGeom prst="rect">
            <a:avLst/>
          </a:prstGeom>
          <a:noFill/>
        </p:spPr>
      </p:pic>
      <p:pic>
        <p:nvPicPr>
          <p:cNvPr id="36" name="Picture 4" descr="S:\partage\PartageKS\Accompagnements\Pixel\Banque d'images\Icônes\men-and-women-toilet.png"/>
          <p:cNvPicPr>
            <a:picLocks noChangeAspect="1" noChangeArrowheads="1"/>
          </p:cNvPicPr>
          <p:nvPr/>
        </p:nvPicPr>
        <p:blipFill>
          <a:blip r:embed="rId3" cstate="print"/>
          <a:srcRect l="46154"/>
          <a:stretch>
            <a:fillRect/>
          </a:stretch>
        </p:blipFill>
        <p:spPr bwMode="auto">
          <a:xfrm>
            <a:off x="4247067" y="5821247"/>
            <a:ext cx="271414" cy="504056"/>
          </a:xfrm>
          <a:prstGeom prst="rect">
            <a:avLst/>
          </a:prstGeom>
          <a:noFill/>
        </p:spPr>
      </p:pic>
      <p:graphicFrame>
        <p:nvGraphicFramePr>
          <p:cNvPr id="46" name="Tableau 45"/>
          <p:cNvGraphicFramePr>
            <a:graphicFrameLocks noGrp="1"/>
          </p:cNvGraphicFramePr>
          <p:nvPr/>
        </p:nvGraphicFramePr>
        <p:xfrm>
          <a:off x="4644008" y="5101168"/>
          <a:ext cx="2952328" cy="1280160"/>
        </p:xfrm>
        <a:graphic>
          <a:graphicData uri="http://schemas.openxmlformats.org/drawingml/2006/table">
            <a:tbl>
              <a:tblPr firstRow="1" bandRow="1">
                <a:tableStyleId>{5C22544A-7EE6-4342-B048-85BDC9FD1C3A}</a:tableStyleId>
              </a:tblPr>
              <a:tblGrid>
                <a:gridCol w="1553596"/>
                <a:gridCol w="1398732"/>
              </a:tblGrid>
              <a:tr h="553775">
                <a:tc>
                  <a:txBody>
                    <a:bodyPr/>
                    <a:lstStyle/>
                    <a:p>
                      <a:r>
                        <a:rPr lang="fr-CA" sz="3200" b="0" dirty="0" smtClean="0">
                          <a:solidFill>
                            <a:srgbClr val="8A23F1"/>
                          </a:solidFill>
                          <a:latin typeface="Century Gothic" pitchFamily="34" charset="0"/>
                        </a:rPr>
                        <a:t> 35 %</a:t>
                      </a:r>
                      <a:endParaRPr lang="fr-FR" sz="3200" b="0" dirty="0">
                        <a:solidFill>
                          <a:srgbClr val="8A23F1"/>
                        </a:solidFill>
                        <a:latin typeface="Century Gothic" pitchFamily="34" charset="0"/>
                      </a:endParaRPr>
                    </a:p>
                  </a:txBody>
                  <a:tcPr>
                    <a:noFill/>
                  </a:tcPr>
                </a:tc>
                <a:tc>
                  <a:txBody>
                    <a:bodyPr/>
                    <a:lstStyle/>
                    <a:p>
                      <a:r>
                        <a:rPr lang="fr-CA" sz="3200" b="0" dirty="0" smtClean="0">
                          <a:solidFill>
                            <a:srgbClr val="FE4D30"/>
                          </a:solidFill>
                          <a:latin typeface="Century Gothic" pitchFamily="34" charset="0"/>
                        </a:rPr>
                        <a:t>  41 %</a:t>
                      </a:r>
                      <a:endParaRPr lang="fr-FR" sz="3200" b="0" dirty="0">
                        <a:solidFill>
                          <a:srgbClr val="FE4D30"/>
                        </a:solidFill>
                        <a:latin typeface="Century Gothic" pitchFamily="34" charset="0"/>
                      </a:endParaRPr>
                    </a:p>
                  </a:txBody>
                  <a:tcPr>
                    <a:noFill/>
                  </a:tcPr>
                </a:tc>
              </a:tr>
              <a:tr h="670360">
                <a:tc>
                  <a:txBody>
                    <a:bodyPr/>
                    <a:lstStyle/>
                    <a:p>
                      <a:endParaRPr lang="fr-CA" sz="800" b="0" dirty="0" smtClean="0">
                        <a:solidFill>
                          <a:srgbClr val="FD927B"/>
                        </a:solidFill>
                        <a:latin typeface="Century Gothic" pitchFamily="34" charset="0"/>
                      </a:endParaRPr>
                    </a:p>
                    <a:p>
                      <a:r>
                        <a:rPr lang="fr-CA" sz="3200" b="0" dirty="0" smtClean="0">
                          <a:solidFill>
                            <a:srgbClr val="8A23F1"/>
                          </a:solidFill>
                          <a:latin typeface="Century Gothic" pitchFamily="34" charset="0"/>
                        </a:rPr>
                        <a:t> 49 %</a:t>
                      </a:r>
                      <a:endParaRPr lang="fr-FR" sz="3200" b="0" dirty="0">
                        <a:solidFill>
                          <a:srgbClr val="8A23F1"/>
                        </a:solidFill>
                        <a:latin typeface="Century Gothic" pitchFamily="34" charset="0"/>
                      </a:endParaRPr>
                    </a:p>
                  </a:txBody>
                  <a:tcPr>
                    <a:noFill/>
                  </a:tcPr>
                </a:tc>
                <a:tc>
                  <a:txBody>
                    <a:bodyPr/>
                    <a:lstStyle/>
                    <a:p>
                      <a:endParaRPr lang="fr-CA" sz="800" b="0" dirty="0" smtClean="0">
                        <a:solidFill>
                          <a:srgbClr val="FD927B"/>
                        </a:solidFill>
                        <a:latin typeface="Century Gothic" pitchFamily="34" charset="0"/>
                      </a:endParaRPr>
                    </a:p>
                    <a:p>
                      <a:r>
                        <a:rPr lang="fr-CA" sz="3200" b="0" dirty="0" smtClean="0">
                          <a:solidFill>
                            <a:srgbClr val="FE4D30"/>
                          </a:solidFill>
                          <a:latin typeface="Century Gothic" pitchFamily="34" charset="0"/>
                        </a:rPr>
                        <a:t>  52 %</a:t>
                      </a:r>
                      <a:endParaRPr lang="fr-FR" sz="3200" b="0" dirty="0">
                        <a:solidFill>
                          <a:srgbClr val="FE4D30"/>
                        </a:solidFill>
                        <a:latin typeface="Century Gothic" pitchFamily="34" charset="0"/>
                      </a:endParaRPr>
                    </a:p>
                  </a:txBody>
                  <a:tcPr>
                    <a:noFill/>
                  </a:tcPr>
                </a:tc>
              </a:tr>
            </a:tbl>
          </a:graphicData>
        </a:graphic>
      </p:graphicFrame>
      <p:pic>
        <p:nvPicPr>
          <p:cNvPr id="20" name="Image 19"/>
          <p:cNvPicPr/>
          <p:nvPr/>
        </p:nvPicPr>
        <p:blipFill>
          <a:blip r:embed="rId4" cstate="print"/>
          <a:srcRect/>
          <a:stretch>
            <a:fillRect/>
          </a:stretch>
        </p:blipFill>
        <p:spPr bwMode="auto">
          <a:xfrm>
            <a:off x="539552" y="2132856"/>
            <a:ext cx="2592288" cy="3240360"/>
          </a:xfrm>
          <a:prstGeom prst="rect">
            <a:avLst/>
          </a:prstGeom>
          <a:noFill/>
        </p:spPr>
      </p:pic>
      <p:grpSp>
        <p:nvGrpSpPr>
          <p:cNvPr id="21" name="Groupe 20"/>
          <p:cNvGrpSpPr/>
          <p:nvPr/>
        </p:nvGrpSpPr>
        <p:grpSpPr>
          <a:xfrm>
            <a:off x="4499992" y="764704"/>
            <a:ext cx="2952328" cy="2400657"/>
            <a:chOff x="3275856" y="2492896"/>
            <a:chExt cx="2952328" cy="2400657"/>
          </a:xfrm>
        </p:grpSpPr>
        <p:sp>
          <p:nvSpPr>
            <p:cNvPr id="23" name="ZoneTexte 36"/>
            <p:cNvSpPr txBox="1"/>
            <p:nvPr/>
          </p:nvSpPr>
          <p:spPr>
            <a:xfrm>
              <a:off x="4211960" y="2492896"/>
              <a:ext cx="1008112" cy="2400657"/>
            </a:xfrm>
            <a:prstGeom prst="rect">
              <a:avLst/>
            </a:prstGeom>
            <a:solidFill>
              <a:srgbClr val="FFCB25"/>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dirty="0" smtClean="0">
                  <a:solidFill>
                    <a:srgbClr val="8A23F1"/>
                  </a:solidFill>
                </a:rPr>
                <a:t>Avant </a:t>
              </a:r>
            </a:p>
            <a:p>
              <a:pPr algn="ctr"/>
              <a:r>
                <a:rPr lang="fr-CA" sz="2800" b="1" dirty="0" smtClean="0">
                  <a:solidFill>
                    <a:srgbClr val="8A23F1"/>
                  </a:solidFill>
                </a:rPr>
                <a:t>17</a:t>
              </a:r>
              <a:r>
                <a:rPr lang="fr-CA" sz="6000" b="1" dirty="0" smtClean="0">
                  <a:solidFill>
                    <a:srgbClr val="8A23F1"/>
                  </a:solidFill>
                </a:rPr>
                <a:t> </a:t>
              </a:r>
              <a:r>
                <a:rPr lang="fr-CA" sz="2400" dirty="0" smtClean="0">
                  <a:solidFill>
                    <a:srgbClr val="8A23F1"/>
                  </a:solidFill>
                </a:rPr>
                <a:t>ANS</a:t>
              </a:r>
            </a:p>
            <a:p>
              <a:pPr algn="ctr"/>
              <a:endParaRPr lang="fr-CA" sz="2400" dirty="0" smtClean="0">
                <a:solidFill>
                  <a:srgbClr val="8A23F1"/>
                </a:solidFill>
              </a:endParaRPr>
            </a:p>
            <a:p>
              <a:pPr algn="ctr"/>
              <a:r>
                <a:rPr lang="fr-CA" sz="2400" dirty="0" smtClean="0">
                  <a:solidFill>
                    <a:srgbClr val="8A23F1"/>
                  </a:solidFill>
                </a:rPr>
                <a:t>50%</a:t>
              </a:r>
            </a:p>
          </p:txBody>
        </p:sp>
        <p:sp>
          <p:nvSpPr>
            <p:cNvPr id="25" name="ZoneTexte 37"/>
            <p:cNvSpPr txBox="1"/>
            <p:nvPr/>
          </p:nvSpPr>
          <p:spPr>
            <a:xfrm>
              <a:off x="5220072" y="2492896"/>
              <a:ext cx="1008112" cy="2400657"/>
            </a:xfrm>
            <a:prstGeom prst="rect">
              <a:avLst/>
            </a:prstGeom>
            <a:solidFill>
              <a:srgbClr val="FE846E"/>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dirty="0" smtClean="0">
                  <a:solidFill>
                    <a:schemeClr val="bg1"/>
                  </a:solidFill>
                </a:rPr>
                <a:t>Avant</a:t>
              </a:r>
            </a:p>
            <a:p>
              <a:pPr algn="ctr"/>
              <a:r>
                <a:rPr lang="fr-CA" sz="2800" dirty="0" smtClean="0">
                  <a:solidFill>
                    <a:schemeClr val="bg1"/>
                  </a:solidFill>
                </a:rPr>
                <a:t>25</a:t>
              </a:r>
              <a:r>
                <a:rPr lang="fr-CA" sz="6000" b="1" dirty="0" smtClean="0">
                  <a:solidFill>
                    <a:srgbClr val="8A23F1"/>
                  </a:solidFill>
                </a:rPr>
                <a:t> </a:t>
              </a:r>
              <a:r>
                <a:rPr lang="fr-CA" sz="2400" dirty="0" smtClean="0">
                  <a:solidFill>
                    <a:schemeClr val="bg1"/>
                  </a:solidFill>
                </a:rPr>
                <a:t>ANS</a:t>
              </a:r>
            </a:p>
            <a:p>
              <a:pPr algn="ctr"/>
              <a:endParaRPr lang="fr-CA" sz="2400" dirty="0" smtClean="0">
                <a:solidFill>
                  <a:srgbClr val="8A23F1"/>
                </a:solidFill>
              </a:endParaRPr>
            </a:p>
            <a:p>
              <a:pPr algn="ctr"/>
              <a:r>
                <a:rPr lang="fr-CA" sz="2400" dirty="0" smtClean="0">
                  <a:solidFill>
                    <a:schemeClr val="bg1"/>
                  </a:solidFill>
                </a:rPr>
                <a:t>95%</a:t>
              </a:r>
            </a:p>
          </p:txBody>
        </p:sp>
        <p:sp>
          <p:nvSpPr>
            <p:cNvPr id="26" name="ZoneTexte 39"/>
            <p:cNvSpPr txBox="1"/>
            <p:nvPr/>
          </p:nvSpPr>
          <p:spPr>
            <a:xfrm>
              <a:off x="3275856" y="2492896"/>
              <a:ext cx="936104" cy="2400657"/>
            </a:xfrm>
            <a:prstGeom prst="rect">
              <a:avLst/>
            </a:prstGeom>
            <a:solidFill>
              <a:srgbClr val="AC61F5"/>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dirty="0">
                  <a:solidFill>
                    <a:schemeClr val="bg1"/>
                  </a:solidFill>
                </a:rPr>
                <a:t>A</a:t>
              </a:r>
              <a:r>
                <a:rPr lang="fr-CA" dirty="0" smtClean="0">
                  <a:solidFill>
                    <a:schemeClr val="bg1"/>
                  </a:solidFill>
                </a:rPr>
                <a:t>vant</a:t>
              </a:r>
            </a:p>
            <a:p>
              <a:pPr algn="ctr"/>
              <a:r>
                <a:rPr lang="fr-CA" sz="2800" dirty="0" smtClean="0">
                  <a:solidFill>
                    <a:schemeClr val="bg1"/>
                  </a:solidFill>
                </a:rPr>
                <a:t>14</a:t>
              </a:r>
              <a:r>
                <a:rPr lang="fr-CA" sz="6000" b="1" dirty="0" smtClean="0">
                  <a:solidFill>
                    <a:srgbClr val="8A23F1"/>
                  </a:solidFill>
                </a:rPr>
                <a:t> </a:t>
              </a:r>
              <a:r>
                <a:rPr lang="fr-CA" sz="2400" dirty="0" smtClean="0">
                  <a:solidFill>
                    <a:schemeClr val="bg1"/>
                  </a:solidFill>
                </a:rPr>
                <a:t>ANS</a:t>
              </a:r>
            </a:p>
            <a:p>
              <a:pPr algn="ctr"/>
              <a:endParaRPr lang="fr-CA" sz="2400" dirty="0" smtClean="0">
                <a:solidFill>
                  <a:srgbClr val="8A23F1"/>
                </a:solidFill>
              </a:endParaRPr>
            </a:p>
            <a:p>
              <a:pPr algn="ctr"/>
              <a:r>
                <a:rPr lang="fr-CA" sz="2400" dirty="0" smtClean="0">
                  <a:solidFill>
                    <a:schemeClr val="bg1"/>
                  </a:solidFill>
                </a:rPr>
                <a:t>6%</a:t>
              </a:r>
            </a:p>
          </p:txBody>
        </p:sp>
      </p:grpSp>
    </p:spTree>
    <p:extLst>
      <p:ext uri="{BB962C8B-B14F-4D97-AF65-F5344CB8AC3E}">
        <p14:creationId xmlns:p14="http://schemas.microsoft.com/office/powerpoint/2010/main" val="21552621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204864"/>
          </a:xfrm>
          <a:prstGeom prst="rect">
            <a:avLst/>
          </a:prstGeom>
          <a:solidFill>
            <a:srgbClr val="FD9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88752" y="2241252"/>
            <a:ext cx="8280920" cy="4525963"/>
          </a:xfrm>
        </p:spPr>
        <p:txBody>
          <a:bodyPr>
            <a:noAutofit/>
          </a:bodyPr>
          <a:lstStyle/>
          <a:p>
            <a:pPr marL="360000">
              <a:spcBef>
                <a:spcPts val="0"/>
              </a:spcBef>
              <a:spcAft>
                <a:spcPts val="1200"/>
              </a:spcAft>
            </a:pPr>
            <a:r>
              <a:rPr lang="fr-CA" sz="2400" dirty="0" smtClean="0"/>
              <a:t>On a parfois l’impression que les jeunes sont beaucoup plus actifs sexuellement qu’auparavant. Les données vous surprennent-elles? </a:t>
            </a:r>
          </a:p>
          <a:p>
            <a:pPr marL="360000">
              <a:spcBef>
                <a:spcPts val="0"/>
              </a:spcBef>
              <a:spcAft>
                <a:spcPts val="1200"/>
              </a:spcAft>
            </a:pPr>
            <a:r>
              <a:rPr lang="fr-CA" sz="2400" dirty="0" smtClean="0"/>
              <a:t>Comment faire pour tenir compte des besoins de </a:t>
            </a:r>
            <a:r>
              <a:rPr lang="fr-CA" sz="2400" dirty="0" smtClean="0"/>
              <a:t>tous : </a:t>
            </a:r>
            <a:r>
              <a:rPr lang="fr-CA" sz="2400" dirty="0" smtClean="0"/>
              <a:t>ceux et celles qui n’ont jamais eu de relations sexuelles et ceux et celles qui ont eu des relations sexuelles </a:t>
            </a:r>
            <a:r>
              <a:rPr lang="fr-CA" sz="2400" dirty="0" smtClean="0"/>
              <a:t>plus tôt </a:t>
            </a:r>
            <a:r>
              <a:rPr lang="fr-CA" sz="2400" dirty="0" smtClean="0"/>
              <a:t>que la majorité?</a:t>
            </a:r>
          </a:p>
          <a:p>
            <a:pPr marL="360000">
              <a:spcBef>
                <a:spcPts val="0"/>
              </a:spcBef>
              <a:spcAft>
                <a:spcPts val="1200"/>
              </a:spcAft>
            </a:pPr>
            <a:r>
              <a:rPr lang="fr-FR" sz="2400" dirty="0" smtClean="0">
                <a:ea typeface="MS Mincho" panose="02020609040205080304" pitchFamily="49" charset="-128"/>
                <a:cs typeface="Times New Roman" panose="02020603050405020304" pitchFamily="18" charset="0"/>
              </a:rPr>
              <a:t>Les relations sexuelles orales peuvent être perçues comme moins intimes. Les données ne semblent pas aller dans ce sens. Qu’en pensez-vous? </a:t>
            </a:r>
            <a:endParaRPr lang="fr-CA" sz="2400" i="1" dirty="0" smtClean="0"/>
          </a:p>
          <a:p>
            <a:pPr marL="360000">
              <a:spcBef>
                <a:spcPts val="0"/>
              </a:spcBef>
              <a:spcAft>
                <a:spcPts val="1200"/>
              </a:spcAft>
            </a:pPr>
            <a:endParaRPr lang="fr-CA" sz="2400"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13</a:t>
            </a:fld>
            <a:endParaRPr lang="fr-FR" altLang="fr-FR"/>
          </a:p>
        </p:txBody>
      </p:sp>
      <p:sp>
        <p:nvSpPr>
          <p:cNvPr id="7" name="Titre 1"/>
          <p:cNvSpPr>
            <a:spLocks noGrp="1"/>
          </p:cNvSpPr>
          <p:nvPr>
            <p:ph type="title"/>
          </p:nvPr>
        </p:nvSpPr>
        <p:spPr>
          <a:xfrm>
            <a:off x="488752" y="514772"/>
            <a:ext cx="8229600" cy="1143000"/>
          </a:xfrm>
        </p:spPr>
        <p:txBody>
          <a:bodyPr>
            <a:normAutofit fontScale="90000"/>
          </a:bodyPr>
          <a:lstStyle/>
          <a:p>
            <a:pPr algn="l"/>
            <a:r>
              <a:rPr lang="fr-CA" sz="5300" dirty="0" smtClean="0">
                <a:solidFill>
                  <a:schemeClr val="tx1">
                    <a:lumMod val="65000"/>
                    <a:lumOff val="35000"/>
                  </a:schemeClr>
                </a:solidFill>
                <a:latin typeface="Century Gothic" pitchFamily="34" charset="0"/>
              </a:rPr>
              <a:t>LES PREMIÈRES FOIS</a:t>
            </a:r>
            <a:br>
              <a:rPr lang="fr-CA" sz="5300" dirty="0" smtClean="0">
                <a:solidFill>
                  <a:schemeClr val="tx1">
                    <a:lumMod val="65000"/>
                    <a:lumOff val="35000"/>
                  </a:schemeClr>
                </a:solidFill>
                <a:latin typeface="Century Gothic" pitchFamily="34" charset="0"/>
              </a:rPr>
            </a:br>
            <a:r>
              <a:rPr lang="fr-CA" sz="3100" dirty="0" smtClean="0">
                <a:solidFill>
                  <a:schemeClr val="tx1">
                    <a:lumMod val="65000"/>
                    <a:lumOff val="35000"/>
                  </a:schemeClr>
                </a:solidFill>
                <a:latin typeface="Century Gothic" pitchFamily="34" charset="0"/>
              </a:rPr>
              <a:t>PISTES DE DISCUSSION</a:t>
            </a:r>
            <a:r>
              <a:rPr lang="fr-CA" dirty="0" smtClean="0">
                <a:solidFill>
                  <a:schemeClr val="tx1">
                    <a:lumMod val="65000"/>
                    <a:lumOff val="35000"/>
                  </a:schemeClr>
                </a:solidFill>
                <a:latin typeface="Century Gothic" pitchFamily="34" charset="0"/>
              </a:rPr>
              <a:t/>
            </a:r>
            <a:br>
              <a:rPr lang="fr-CA" dirty="0" smtClean="0">
                <a:solidFill>
                  <a:schemeClr val="tx1">
                    <a:lumMod val="65000"/>
                    <a:lumOff val="35000"/>
                  </a:schemeClr>
                </a:solidFill>
                <a:latin typeface="Century Gothic" pitchFamily="34" charset="0"/>
              </a:rPr>
            </a:br>
            <a:endParaRPr lang="fr-FR" dirty="0">
              <a:solidFill>
                <a:schemeClr val="tx1">
                  <a:lumMod val="65000"/>
                  <a:lumOff val="3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AC6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57200" y="1772816"/>
            <a:ext cx="8229600" cy="1953568"/>
          </a:xfrm>
        </p:spPr>
        <p:txBody>
          <a:bodyPr/>
          <a:lstStyle/>
          <a:p>
            <a:pPr>
              <a:buNone/>
            </a:pPr>
            <a:endParaRPr lang="fr-CA" sz="4400" dirty="0" smtClean="0">
              <a:solidFill>
                <a:schemeClr val="bg1"/>
              </a:solidFill>
              <a:latin typeface="Century Gothic" pitchFamily="34" charset="0"/>
            </a:endParaRPr>
          </a:p>
          <a:p>
            <a:pPr>
              <a:buNone/>
            </a:pPr>
            <a:r>
              <a:rPr lang="fr-CA" sz="4400" dirty="0" smtClean="0">
                <a:solidFill>
                  <a:schemeClr val="bg1"/>
                </a:solidFill>
                <a:latin typeface="Century Gothic" pitchFamily="34" charset="0"/>
              </a:rPr>
              <a:t>LES PARTENAIRES SEXUELS</a:t>
            </a:r>
          </a:p>
          <a:p>
            <a:pPr>
              <a:buNone/>
            </a:pPr>
            <a:endParaRPr lang="fr-CA" dirty="0" smtClean="0"/>
          </a:p>
          <a:p>
            <a:pPr>
              <a:buNone/>
            </a:pPr>
            <a:endParaRPr lang="fr-CA" sz="2000" dirty="0" smtClean="0">
              <a:solidFill>
                <a:schemeClr val="bg1"/>
              </a:solidFill>
              <a:latin typeface="Century Gothic"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14</a:t>
            </a:fld>
            <a:endParaRPr lang="fr-FR" altLang="fr-FR"/>
          </a:p>
        </p:txBody>
      </p:sp>
      <p:sp>
        <p:nvSpPr>
          <p:cNvPr id="7" name="Espace réservé du contenu 2"/>
          <p:cNvSpPr txBox="1">
            <a:spLocks/>
          </p:cNvSpPr>
          <p:nvPr/>
        </p:nvSpPr>
        <p:spPr>
          <a:xfrm>
            <a:off x="1547664" y="1279301"/>
            <a:ext cx="8229600" cy="2725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 7" descr="video-camera.png"/>
          <p:cNvPicPr>
            <a:picLocks noChangeAspect="1"/>
          </p:cNvPicPr>
          <p:nvPr/>
        </p:nvPicPr>
        <p:blipFill>
          <a:blip r:embed="rId3" cstate="print"/>
          <a:stretch>
            <a:fillRect/>
          </a:stretch>
        </p:blipFill>
        <p:spPr>
          <a:xfrm>
            <a:off x="467544" y="3356992"/>
            <a:ext cx="1300593" cy="1300593"/>
          </a:xfrm>
          <a:prstGeom prst="rect">
            <a:avLst/>
          </a:prstGeom>
        </p:spPr>
      </p:pic>
      <p:sp>
        <p:nvSpPr>
          <p:cNvPr id="9" name="Espace réservé du contenu 2"/>
          <p:cNvSpPr txBox="1">
            <a:spLocks/>
          </p:cNvSpPr>
          <p:nvPr/>
        </p:nvSpPr>
        <p:spPr>
          <a:xfrm>
            <a:off x="1887016" y="1783357"/>
            <a:ext cx="8229600" cy="3517851"/>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lvl="0" indent="-342900">
              <a:spcBef>
                <a:spcPct val="20000"/>
              </a:spcBef>
              <a:defRPr/>
            </a:pPr>
            <a:r>
              <a:rPr kumimoji="0" lang="fr-CA" sz="2000" b="1" i="0" u="none" strike="noStrike" kern="1200" cap="none" spc="0" normalizeH="0" baseline="0" noProof="0" dirty="0" smtClean="0">
                <a:ln>
                  <a:noFill/>
                </a:ln>
                <a:solidFill>
                  <a:schemeClr val="bg1"/>
                </a:solidFill>
                <a:effectLst/>
                <a:uLnTx/>
                <a:uFillTx/>
                <a:latin typeface="Century Gothic" pitchFamily="34" charset="0"/>
              </a:rPr>
              <a:t>Voir épisode 2</a:t>
            </a:r>
          </a:p>
          <a:p>
            <a:pPr marL="342900" lvl="0" indent="-342900">
              <a:spcBef>
                <a:spcPct val="20000"/>
              </a:spcBef>
              <a:defRPr/>
            </a:pPr>
            <a:r>
              <a:rPr kumimoji="0" lang="fr-CA" sz="1900" b="1" i="0" u="none" strike="noStrike" kern="1200" cap="none" spc="0" normalizeH="0" baseline="0" noProof="0" dirty="0" smtClean="0">
                <a:ln>
                  <a:noFill/>
                </a:ln>
                <a:solidFill>
                  <a:schemeClr val="bg1"/>
                </a:solidFill>
                <a:effectLst/>
                <a:uLnTx/>
                <a:uFillTx/>
                <a:latin typeface="Century Gothic" pitchFamily="34" charset="0"/>
              </a:rPr>
              <a:t>#nombre</a:t>
            </a:r>
            <a:r>
              <a:rPr kumimoji="0" lang="fr-CA" sz="1900" b="1" i="0" u="none" strike="noStrike" kern="1200" cap="none" spc="0" normalizeH="0" noProof="0" dirty="0" smtClean="0">
                <a:ln>
                  <a:noFill/>
                </a:ln>
                <a:solidFill>
                  <a:schemeClr val="bg1"/>
                </a:solidFill>
                <a:effectLst/>
                <a:uLnTx/>
                <a:uFillTx/>
                <a:latin typeface="Century Gothic" pitchFamily="34" charset="0"/>
              </a:rPr>
              <a:t> de partenaires #fréque</a:t>
            </a:r>
            <a:r>
              <a:rPr kumimoji="0" lang="fr-CA" sz="2000" b="1" i="0" u="none" strike="noStrike" kern="1200" cap="none" spc="0" normalizeH="0" noProof="0" dirty="0" smtClean="0">
                <a:ln>
                  <a:noFill/>
                </a:ln>
                <a:solidFill>
                  <a:schemeClr val="bg1"/>
                </a:solidFill>
                <a:effectLst/>
                <a:uLnTx/>
                <a:uFillTx/>
                <a:latin typeface="Century Gothic" pitchFamily="34" charset="0"/>
              </a:rPr>
              <a:t>nce</a:t>
            </a:r>
          </a:p>
          <a:p>
            <a:pPr marL="342900" lvl="0" indent="-342900">
              <a:spcBef>
                <a:spcPct val="20000"/>
              </a:spcBef>
              <a:defRPr/>
            </a:pPr>
            <a:endParaRPr kumimoji="0" lang="fr-CA" sz="2000" b="1" i="0" u="none" strike="noStrike" kern="1200" cap="none" spc="0" normalizeH="0" baseline="0" noProof="0" dirty="0" smtClean="0">
              <a:ln>
                <a:noFill/>
              </a:ln>
              <a:solidFill>
                <a:schemeClr val="bg1"/>
              </a:solidFill>
              <a:effectLst/>
              <a:uLnTx/>
              <a:uFillTx/>
              <a:latin typeface="Century Gothic" pitchFamily="34" charset="0"/>
            </a:endParaRPr>
          </a:p>
          <a:p>
            <a:pPr marL="342900" lvl="0" indent="-342900">
              <a:spcBef>
                <a:spcPct val="20000"/>
              </a:spcBef>
              <a:defRPr/>
            </a:pPr>
            <a:r>
              <a:rPr kumimoji="0" lang="fr-CA" sz="2000" b="1" i="0" u="none" strike="noStrike" kern="1200" cap="none" spc="0" normalizeH="0" baseline="0" noProof="0" dirty="0" smtClean="0">
                <a:ln>
                  <a:noFill/>
                </a:ln>
                <a:solidFill>
                  <a:schemeClr val="bg1"/>
                </a:solidFill>
                <a:effectLst/>
                <a:uLnTx/>
                <a:uFillTx/>
                <a:latin typeface="Century Gothic" pitchFamily="34" charset="0"/>
              </a:rPr>
              <a:t>Voir épisode 3</a:t>
            </a:r>
          </a:p>
          <a:p>
            <a:pPr marL="342900" lvl="0" indent="-342900">
              <a:spcBef>
                <a:spcPct val="20000"/>
              </a:spcBef>
              <a:defRPr/>
            </a:pPr>
            <a:r>
              <a:rPr kumimoji="0" lang="fr-CA" sz="1900" b="1" i="0" u="none" strike="noStrike" kern="1200" cap="none" spc="0" normalizeH="0" baseline="0" noProof="0" dirty="0" smtClean="0">
                <a:ln>
                  <a:noFill/>
                </a:ln>
                <a:solidFill>
                  <a:schemeClr val="bg1"/>
                </a:solidFill>
                <a:effectLst/>
                <a:uLnTx/>
                <a:uFillTx/>
                <a:latin typeface="Century Gothic" pitchFamily="34" charset="0"/>
              </a:rPr>
              <a:t>#</a:t>
            </a:r>
            <a:r>
              <a:rPr lang="fr-CA" sz="1900" b="1" noProof="0" dirty="0" smtClean="0">
                <a:solidFill>
                  <a:schemeClr val="bg1"/>
                </a:solidFill>
                <a:latin typeface="Century Gothic" pitchFamily="34" charset="0"/>
              </a:rPr>
              <a:t>c</a:t>
            </a:r>
            <a:r>
              <a:rPr lang="fr-CA" sz="1900" b="1" dirty="0" err="1" smtClean="0">
                <a:solidFill>
                  <a:schemeClr val="bg1"/>
                </a:solidFill>
                <a:latin typeface="Century Gothic" pitchFamily="34" charset="0"/>
              </a:rPr>
              <a:t>ouple</a:t>
            </a:r>
            <a:r>
              <a:rPr lang="fr-CA" sz="1900" b="1" dirty="0" smtClean="0">
                <a:solidFill>
                  <a:schemeClr val="bg1"/>
                </a:solidFill>
                <a:latin typeface="Century Gothic" pitchFamily="34" charset="0"/>
              </a:rPr>
              <a:t>, #</a:t>
            </a:r>
            <a:r>
              <a:rPr lang="fr-CA" sz="1900" b="1" dirty="0" err="1" smtClean="0">
                <a:solidFill>
                  <a:schemeClr val="bg1"/>
                </a:solidFill>
                <a:latin typeface="Century Gothic" pitchFamily="34" charset="0"/>
              </a:rPr>
              <a:t>onenight</a:t>
            </a:r>
            <a:r>
              <a:rPr lang="fr-CA" sz="1900" b="1" dirty="0" smtClean="0">
                <a:solidFill>
                  <a:schemeClr val="bg1"/>
                </a:solidFill>
                <a:latin typeface="Century Gothic" pitchFamily="34" charset="0"/>
              </a:rPr>
              <a:t> #fréquentation #ex #ami (et plus si affinités)</a:t>
            </a:r>
            <a:endParaRPr kumimoji="0" lang="fr-CA" sz="1900" b="1" i="0" u="none" strike="noStrike" kern="1200" cap="none" spc="0" normalizeH="0" baseline="0" noProof="0" dirty="0" smtClean="0">
              <a:ln>
                <a:noFill/>
              </a:ln>
              <a:solidFill>
                <a:schemeClr val="bg1"/>
              </a:solidFill>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a:ln>
                <a:noFill/>
              </a:ln>
              <a:solidFill>
                <a:schemeClr val="tx1"/>
              </a:solidFill>
              <a:effectLst/>
              <a:uLnTx/>
              <a:uFillTx/>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164" y="260648"/>
            <a:ext cx="8229600" cy="1224136"/>
          </a:xfrm>
        </p:spPr>
        <p:txBody>
          <a:bodyPr>
            <a:normAutofit/>
          </a:bodyPr>
          <a:lstStyle/>
          <a:p>
            <a:pPr algn="l"/>
            <a:r>
              <a:rPr lang="fr-FR" dirty="0" smtClean="0">
                <a:solidFill>
                  <a:schemeClr val="tx1">
                    <a:lumMod val="50000"/>
                    <a:lumOff val="50000"/>
                  </a:schemeClr>
                </a:solidFill>
                <a:latin typeface="Century Gothic" pitchFamily="34" charset="0"/>
              </a:rPr>
              <a:t>LES PARTENAIRES SEXUELS</a:t>
            </a:r>
            <a:r>
              <a:rPr lang="fr-FR" dirty="0" smtClean="0">
                <a:latin typeface="Century Gothic" pitchFamily="34" charset="0"/>
              </a:rPr>
              <a:t/>
            </a:r>
            <a:br>
              <a:rPr lang="fr-FR" dirty="0" smtClean="0">
                <a:latin typeface="Century Gothic" pitchFamily="34" charset="0"/>
              </a:rPr>
            </a:br>
            <a:endParaRPr lang="fr-FR" dirty="0">
              <a:latin typeface="Century Gothic" pitchFamily="34" charset="0"/>
            </a:endParaRP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solidFill>
                  <a:prstClr val="white">
                    <a:lumMod val="50000"/>
                  </a:prstClr>
                </a:solidFill>
              </a:rPr>
              <a:pPr/>
              <a:t>15</a:t>
            </a:fld>
            <a:endParaRPr lang="fr-FR">
              <a:solidFill>
                <a:prstClr val="white">
                  <a:lumMod val="50000"/>
                </a:prstClr>
              </a:solidFill>
            </a:endParaRPr>
          </a:p>
        </p:txBody>
      </p:sp>
      <p:pic>
        <p:nvPicPr>
          <p:cNvPr id="13" name="28E7CBA7-7679-4E21-B19E-34B2A060519F" descr="C:\Users\soukar01\AppData\Local\Temp\notesB0230A\~b883420.TMP"/>
          <p:cNvPicPr/>
          <p:nvPr/>
        </p:nvPicPr>
        <p:blipFill>
          <a:blip r:embed="rId4" cstate="print"/>
          <a:srcRect/>
          <a:stretch>
            <a:fillRect/>
          </a:stretch>
        </p:blipFill>
        <p:spPr bwMode="auto">
          <a:xfrm>
            <a:off x="5652120" y="4509120"/>
            <a:ext cx="3240360" cy="1800200"/>
          </a:xfrm>
          <a:prstGeom prst="rect">
            <a:avLst/>
          </a:prstGeom>
          <a:noFill/>
          <a:ln w="9525">
            <a:noFill/>
            <a:miter lim="800000"/>
            <a:headEnd/>
            <a:tailEnd/>
          </a:ln>
        </p:spPr>
      </p:pic>
      <p:pic>
        <p:nvPicPr>
          <p:cNvPr id="14" name="6614CAAA-B0B5-48B4-9B5A-0C918FA5BF50" descr="C:\Users\soukar01\AppData\Local\Temp\notesB0230A\~b745984.TMP"/>
          <p:cNvPicPr/>
          <p:nvPr/>
        </p:nvPicPr>
        <p:blipFill>
          <a:blip r:embed="rId5" cstate="print"/>
          <a:srcRect/>
          <a:stretch>
            <a:fillRect/>
          </a:stretch>
        </p:blipFill>
        <p:spPr bwMode="auto">
          <a:xfrm>
            <a:off x="5652120" y="2328810"/>
            <a:ext cx="3203848" cy="1892278"/>
          </a:xfrm>
          <a:prstGeom prst="rect">
            <a:avLst/>
          </a:prstGeom>
          <a:noFill/>
          <a:ln w="9525">
            <a:noFill/>
            <a:miter lim="800000"/>
            <a:headEnd/>
            <a:tailEnd/>
          </a:ln>
        </p:spPr>
      </p:pic>
      <p:sp>
        <p:nvSpPr>
          <p:cNvPr id="22" name="Rectangle 1"/>
          <p:cNvSpPr>
            <a:spLocks noChangeArrowheads="1"/>
          </p:cNvSpPr>
          <p:nvPr/>
        </p:nvSpPr>
        <p:spPr bwMode="auto">
          <a:xfrm>
            <a:off x="5652120" y="1690355"/>
            <a:ext cx="32758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CA" sz="2400" i="0" u="none" strike="noStrike" cap="none" normalizeH="0" baseline="0" dirty="0" smtClean="0">
                <a:ln>
                  <a:noFill/>
                </a:ln>
                <a:solidFill>
                  <a:schemeClr val="tx1">
                    <a:lumMod val="65000"/>
                    <a:lumOff val="35000"/>
                  </a:schemeClr>
                </a:solidFill>
                <a:effectLst/>
                <a:latin typeface="Century Gothic" pitchFamily="34" charset="0"/>
                <a:ea typeface="Times New Roman" pitchFamily="18" charset="0"/>
                <a:cs typeface="Times New Roman" pitchFamily="18" charset="0"/>
              </a:rPr>
              <a:t>Sexe des partenaires </a:t>
            </a:r>
            <a:endParaRPr kumimoji="0" lang="fr-CA" sz="2400" i="0" u="none" strike="noStrike" cap="none" normalizeH="0" baseline="0" dirty="0" smtClean="0">
              <a:ln>
                <a:noFill/>
              </a:ln>
              <a:solidFill>
                <a:schemeClr val="tx1">
                  <a:lumMod val="65000"/>
                  <a:lumOff val="35000"/>
                </a:schemeClr>
              </a:solidFill>
              <a:effectLst/>
              <a:latin typeface="Century Gothic" pitchFamily="34" charset="0"/>
              <a:cs typeface="Arial" pitchFamily="34" charset="0"/>
            </a:endParaRPr>
          </a:p>
        </p:txBody>
      </p:sp>
      <p:sp>
        <p:nvSpPr>
          <p:cNvPr id="23" name="Rectangle 1"/>
          <p:cNvSpPr>
            <a:spLocks noChangeArrowheads="1"/>
          </p:cNvSpPr>
          <p:nvPr/>
        </p:nvSpPr>
        <p:spPr bwMode="auto">
          <a:xfrm>
            <a:off x="7524328" y="3656059"/>
            <a:ext cx="13681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smtClean="0">
                <a:ln>
                  <a:noFill/>
                </a:ln>
                <a:solidFill>
                  <a:schemeClr val="tx1">
                    <a:lumMod val="65000"/>
                    <a:lumOff val="35000"/>
                  </a:schemeClr>
                </a:solidFill>
                <a:effectLst/>
                <a:latin typeface="Century Gothic" pitchFamily="34" charset="0"/>
                <a:ea typeface="Times New Roman" pitchFamily="18" charset="0"/>
                <a:cs typeface="Times New Roman" pitchFamily="18" charset="0"/>
              </a:rPr>
              <a:t>10</a:t>
            </a:r>
            <a:r>
              <a:rPr kumimoji="0" lang="fr-CA" sz="1000" b="1" i="0" u="none" strike="noStrike" cap="none" normalizeH="0" baseline="0" dirty="0" smtClean="0">
                <a:ln>
                  <a:noFill/>
                </a:ln>
                <a:solidFill>
                  <a:schemeClr val="tx1">
                    <a:lumMod val="65000"/>
                    <a:lumOff val="35000"/>
                  </a:schemeClr>
                </a:solidFill>
                <a:effectLst/>
                <a:latin typeface="Century Gothic" pitchFamily="34" charset="0"/>
                <a:ea typeface="Times New Roman" pitchFamily="18" charset="0"/>
                <a:cs typeface="Times New Roman" pitchFamily="18" charset="0"/>
              </a:rPr>
              <a:t> </a:t>
            </a:r>
            <a:r>
              <a:rPr kumimoji="0" lang="fr-CA" sz="3200" b="1" i="0" u="none" strike="noStrike" cap="none" normalizeH="0" baseline="0" dirty="0" smtClean="0">
                <a:ln>
                  <a:noFill/>
                </a:ln>
                <a:solidFill>
                  <a:schemeClr val="tx1">
                    <a:lumMod val="65000"/>
                    <a:lumOff val="35000"/>
                  </a:schemeClr>
                </a:solidFill>
                <a:effectLst/>
                <a:latin typeface="Century Gothic" pitchFamily="34" charset="0"/>
                <a:ea typeface="Times New Roman" pitchFamily="18" charset="0"/>
                <a:cs typeface="Times New Roman" pitchFamily="18" charset="0"/>
              </a:rPr>
              <a:t>%</a:t>
            </a:r>
            <a:endParaRPr kumimoji="0" lang="fr-CA" sz="3200" b="1" i="0" u="none" strike="noStrike" cap="none" normalizeH="0" baseline="0" dirty="0" smtClean="0">
              <a:ln>
                <a:noFill/>
              </a:ln>
              <a:solidFill>
                <a:schemeClr val="tx1">
                  <a:lumMod val="65000"/>
                  <a:lumOff val="35000"/>
                </a:schemeClr>
              </a:solidFill>
              <a:effectLst/>
              <a:latin typeface="Century Gothic" pitchFamily="34" charset="0"/>
              <a:cs typeface="Arial" pitchFamily="34" charset="0"/>
            </a:endParaRPr>
          </a:p>
        </p:txBody>
      </p:sp>
      <p:sp>
        <p:nvSpPr>
          <p:cNvPr id="24" name="Rectangle 1"/>
          <p:cNvSpPr>
            <a:spLocks noChangeArrowheads="1"/>
          </p:cNvSpPr>
          <p:nvPr/>
        </p:nvSpPr>
        <p:spPr bwMode="auto">
          <a:xfrm>
            <a:off x="7452320" y="5764906"/>
            <a:ext cx="144016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smtClean="0">
                <a:ln>
                  <a:noFill/>
                </a:ln>
                <a:solidFill>
                  <a:schemeClr val="tx1">
                    <a:lumMod val="65000"/>
                    <a:lumOff val="35000"/>
                  </a:schemeClr>
                </a:solidFill>
                <a:effectLst/>
                <a:latin typeface="Century Gothic" pitchFamily="34" charset="0"/>
                <a:ea typeface="Times New Roman" pitchFamily="18" charset="0"/>
                <a:cs typeface="Times New Roman" pitchFamily="18" charset="0"/>
              </a:rPr>
              <a:t>20</a:t>
            </a:r>
            <a:r>
              <a:rPr kumimoji="0" lang="fr-CA" sz="1000" b="1" i="0" u="none" strike="noStrike" cap="none" normalizeH="0" baseline="0" dirty="0" smtClean="0">
                <a:ln>
                  <a:noFill/>
                </a:ln>
                <a:solidFill>
                  <a:schemeClr val="tx1">
                    <a:lumMod val="65000"/>
                    <a:lumOff val="35000"/>
                  </a:schemeClr>
                </a:solidFill>
                <a:effectLst/>
                <a:latin typeface="Century Gothic" pitchFamily="34" charset="0"/>
                <a:ea typeface="Times New Roman" pitchFamily="18" charset="0"/>
                <a:cs typeface="Times New Roman" pitchFamily="18" charset="0"/>
              </a:rPr>
              <a:t> </a:t>
            </a:r>
            <a:r>
              <a:rPr kumimoji="0" lang="fr-CA" sz="3200" b="1" i="0" u="none" strike="noStrike" cap="none" normalizeH="0" baseline="0" dirty="0" smtClean="0">
                <a:ln>
                  <a:noFill/>
                </a:ln>
                <a:solidFill>
                  <a:schemeClr val="tx1">
                    <a:lumMod val="65000"/>
                    <a:lumOff val="35000"/>
                  </a:schemeClr>
                </a:solidFill>
                <a:effectLst/>
                <a:latin typeface="Century Gothic" pitchFamily="34" charset="0"/>
                <a:ea typeface="Times New Roman" pitchFamily="18" charset="0"/>
                <a:cs typeface="Times New Roman" pitchFamily="18" charset="0"/>
              </a:rPr>
              <a:t>%</a:t>
            </a:r>
            <a:endParaRPr kumimoji="0" lang="fr-CA" sz="3200" b="1" i="0" u="none" strike="noStrike" cap="none" normalizeH="0" baseline="0" dirty="0" smtClean="0">
              <a:ln>
                <a:noFill/>
              </a:ln>
              <a:solidFill>
                <a:schemeClr val="tx1">
                  <a:lumMod val="65000"/>
                  <a:lumOff val="35000"/>
                </a:schemeClr>
              </a:solidFill>
              <a:effectLst/>
              <a:latin typeface="Century Gothic" pitchFamily="34" charset="0"/>
              <a:cs typeface="Arial" pitchFamily="34" charset="0"/>
            </a:endParaRPr>
          </a:p>
        </p:txBody>
      </p:sp>
      <p:sp>
        <p:nvSpPr>
          <p:cNvPr id="11" name="Rectangle 1"/>
          <p:cNvSpPr>
            <a:spLocks noChangeArrowheads="1"/>
          </p:cNvSpPr>
          <p:nvPr/>
        </p:nvSpPr>
        <p:spPr bwMode="auto">
          <a:xfrm>
            <a:off x="611560" y="1988840"/>
            <a:ext cx="37799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CA" sz="2400" i="0" u="none" strike="noStrike" cap="none" normalizeH="0" baseline="0" dirty="0" smtClean="0">
                <a:ln>
                  <a:noFill/>
                </a:ln>
                <a:solidFill>
                  <a:schemeClr val="tx1">
                    <a:lumMod val="65000"/>
                    <a:lumOff val="35000"/>
                  </a:schemeClr>
                </a:solidFill>
                <a:effectLst/>
                <a:latin typeface="Century Gothic" pitchFamily="34" charset="0"/>
                <a:ea typeface="Times New Roman" pitchFamily="18" charset="0"/>
                <a:cs typeface="Times New Roman" pitchFamily="18" charset="0"/>
              </a:rPr>
              <a:t>Nombre de partenaires dans les 12 derniers mois</a:t>
            </a:r>
            <a:endParaRPr kumimoji="0" lang="fr-CA" sz="2400" i="0" u="none" strike="noStrike" cap="none" normalizeH="0" baseline="0" dirty="0" smtClean="0">
              <a:ln>
                <a:noFill/>
              </a:ln>
              <a:solidFill>
                <a:schemeClr val="tx1">
                  <a:lumMod val="65000"/>
                  <a:lumOff val="35000"/>
                </a:schemeClr>
              </a:solidFill>
              <a:effectLst/>
              <a:latin typeface="Century Gothic"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7345" name="Object 1"/>
          <p:cNvGraphicFramePr>
            <a:graphicFrameLocks noChangeAspect="1"/>
          </p:cNvGraphicFramePr>
          <p:nvPr>
            <p:extLst>
              <p:ext uri="{D42A27DB-BD31-4B8C-83A1-F6EECF244321}">
                <p14:modId xmlns:p14="http://schemas.microsoft.com/office/powerpoint/2010/main" val="416495407"/>
              </p:ext>
            </p:extLst>
          </p:nvPr>
        </p:nvGraphicFramePr>
        <p:xfrm>
          <a:off x="395288" y="2726779"/>
          <a:ext cx="4870450" cy="3438525"/>
        </p:xfrm>
        <a:graphic>
          <a:graphicData uri="http://schemas.openxmlformats.org/presentationml/2006/ole">
            <mc:AlternateContent xmlns:mc="http://schemas.openxmlformats.org/markup-compatibility/2006">
              <mc:Choice xmlns:v="urn:schemas-microsoft-com:vml" Requires="v">
                <p:oleObj spid="_x0000_s57363" name="Feuille de calcul" r:id="rId6" imgW="4114916" imgH="2876576" progId="Excel.Sheet.12">
                  <p:embed/>
                </p:oleObj>
              </mc:Choice>
              <mc:Fallback>
                <p:oleObj name="Feuille de calcul" r:id="rId6" imgW="4114916" imgH="2876576" progId="Excel.Sheet.12">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2726779"/>
                        <a:ext cx="4870450" cy="343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298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0824" y="77448"/>
            <a:ext cx="8229600" cy="1143000"/>
          </a:xfrm>
        </p:spPr>
        <p:txBody>
          <a:bodyPr>
            <a:normAutofit/>
          </a:bodyPr>
          <a:lstStyle/>
          <a:p>
            <a:pPr algn="l"/>
            <a:r>
              <a:rPr lang="fr-FR" dirty="0" smtClean="0">
                <a:solidFill>
                  <a:schemeClr val="tx1">
                    <a:lumMod val="65000"/>
                    <a:lumOff val="35000"/>
                  </a:schemeClr>
                </a:solidFill>
                <a:latin typeface="Century Gothic" pitchFamily="34" charset="0"/>
              </a:rPr>
              <a:t>LES PARTENAIRES SEXUELS</a:t>
            </a:r>
            <a:endParaRPr lang="fr-CA" dirty="0">
              <a:solidFill>
                <a:schemeClr val="tx1">
                  <a:lumMod val="65000"/>
                  <a:lumOff val="35000"/>
                </a:schemeClr>
              </a:solidFill>
              <a:latin typeface="Century Gothic" pitchFamily="34" charset="0"/>
            </a:endParaRPr>
          </a:p>
        </p:txBody>
      </p:sp>
      <p:sp>
        <p:nvSpPr>
          <p:cNvPr id="3" name="Espace réservé du contenu 2"/>
          <p:cNvSpPr>
            <a:spLocks noGrp="1"/>
          </p:cNvSpPr>
          <p:nvPr>
            <p:ph idx="1"/>
          </p:nvPr>
        </p:nvSpPr>
        <p:spPr>
          <a:xfrm>
            <a:off x="457200" y="1783357"/>
            <a:ext cx="8229600" cy="4525963"/>
          </a:xfrm>
        </p:spPr>
        <p:txBody>
          <a:bodyPr/>
          <a:lstStyle/>
          <a:p>
            <a:pPr lvl="1"/>
            <a:endParaRPr lang="fr-CA" dirty="0" smtClean="0">
              <a:solidFill>
                <a:prstClr val="black">
                  <a:lumMod val="65000"/>
                  <a:lumOff val="35000"/>
                </a:prstClr>
              </a:solidFill>
            </a:endParaRPr>
          </a:p>
          <a:p>
            <a:pPr marL="0" indent="0">
              <a:buNone/>
            </a:pPr>
            <a:endParaRPr lang="fr-CA" dirty="0" smtClean="0"/>
          </a:p>
          <a:p>
            <a:endParaRPr lang="fr-CA"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16</a:t>
            </a:fld>
            <a:endParaRPr lang="fr-FR" altLang="fr-FR"/>
          </a:p>
        </p:txBody>
      </p:sp>
      <p:sp>
        <p:nvSpPr>
          <p:cNvPr id="14" name="Rectangle 13"/>
          <p:cNvSpPr/>
          <p:nvPr/>
        </p:nvSpPr>
        <p:spPr>
          <a:xfrm>
            <a:off x="1331640" y="5209455"/>
            <a:ext cx="6768752" cy="707886"/>
          </a:xfrm>
          <a:prstGeom prst="rect">
            <a:avLst/>
          </a:prstGeom>
        </p:spPr>
        <p:txBody>
          <a:bodyPr wrap="square">
            <a:spAutoFit/>
          </a:bodyPr>
          <a:lstStyle/>
          <a:p>
            <a:pPr algn="ctr"/>
            <a:r>
              <a:rPr lang="fr-CA" sz="2000" dirty="0" smtClean="0">
                <a:solidFill>
                  <a:schemeClr val="tx1">
                    <a:lumMod val="65000"/>
                    <a:lumOff val="35000"/>
                  </a:schemeClr>
                </a:solidFill>
                <a:latin typeface="Comic Sans MS" pitchFamily="66" charset="0"/>
              </a:rPr>
              <a:t>Avoir eu AU MOINS un partenaire de ce type</a:t>
            </a:r>
            <a:br>
              <a:rPr lang="fr-CA" sz="2000" dirty="0" smtClean="0">
                <a:solidFill>
                  <a:schemeClr val="tx1">
                    <a:lumMod val="65000"/>
                    <a:lumOff val="35000"/>
                  </a:schemeClr>
                </a:solidFill>
                <a:latin typeface="Comic Sans MS" pitchFamily="66" charset="0"/>
              </a:rPr>
            </a:br>
            <a:r>
              <a:rPr lang="fr-CA" sz="2000" dirty="0" smtClean="0">
                <a:solidFill>
                  <a:schemeClr val="tx1">
                    <a:lumMod val="65000"/>
                    <a:lumOff val="35000"/>
                  </a:schemeClr>
                </a:solidFill>
                <a:latin typeface="Comic Sans MS" pitchFamily="66" charset="0"/>
              </a:rPr>
              <a:t>au cours des 12 derniers mois</a:t>
            </a:r>
            <a:endParaRPr lang="fr-FR" sz="2000" dirty="0">
              <a:solidFill>
                <a:schemeClr val="tx1">
                  <a:lumMod val="65000"/>
                  <a:lumOff val="35000"/>
                </a:schemeClr>
              </a:solidFill>
              <a:latin typeface="Comic Sans MS" pitchFamily="66" charset="0"/>
            </a:endParaRPr>
          </a:p>
        </p:txBody>
      </p:sp>
      <p:grpSp>
        <p:nvGrpSpPr>
          <p:cNvPr id="1158" name="Group 134"/>
          <p:cNvGrpSpPr>
            <a:grpSpLocks/>
          </p:cNvGrpSpPr>
          <p:nvPr/>
        </p:nvGrpSpPr>
        <p:grpSpPr bwMode="auto">
          <a:xfrm>
            <a:off x="1403647" y="1268760"/>
            <a:ext cx="6569577" cy="3830885"/>
            <a:chOff x="107393770" y="106574033"/>
            <a:chExt cx="5706005" cy="3397717"/>
          </a:xfrm>
        </p:grpSpPr>
        <p:grpSp>
          <p:nvGrpSpPr>
            <p:cNvPr id="1159" name="Group 135"/>
            <p:cNvGrpSpPr>
              <a:grpSpLocks/>
            </p:cNvGrpSpPr>
            <p:nvPr/>
          </p:nvGrpSpPr>
          <p:grpSpPr bwMode="auto">
            <a:xfrm>
              <a:off x="110903775" y="108426669"/>
              <a:ext cx="1152000" cy="396000"/>
              <a:chOff x="110903775" y="108426669"/>
              <a:chExt cx="1152000" cy="396000"/>
            </a:xfrm>
          </p:grpSpPr>
          <p:sp>
            <p:nvSpPr>
              <p:cNvPr id="1160" name="Rectangle 136"/>
              <p:cNvSpPr>
                <a:spLocks noChangeArrowheads="1"/>
              </p:cNvSpPr>
              <p:nvPr/>
            </p:nvSpPr>
            <p:spPr bwMode="auto">
              <a:xfrm>
                <a:off x="110903775" y="108500832"/>
                <a:ext cx="180000" cy="180000"/>
              </a:xfrm>
              <a:prstGeom prst="rect">
                <a:avLst/>
              </a:prstGeom>
              <a:solidFill>
                <a:srgbClr val="90DFAA"/>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61" name="Rectangle 137"/>
              <p:cNvSpPr>
                <a:spLocks noChangeArrowheads="1"/>
              </p:cNvSpPr>
              <p:nvPr/>
            </p:nvSpPr>
            <p:spPr bwMode="auto">
              <a:xfrm>
                <a:off x="111263775" y="108500832"/>
                <a:ext cx="180000" cy="180000"/>
              </a:xfrm>
              <a:prstGeom prst="rect">
                <a:avLst/>
              </a:prstGeom>
              <a:solidFill>
                <a:srgbClr val="90DFAA"/>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62" name="Text Box 138"/>
              <p:cNvSpPr txBox="1">
                <a:spLocks noChangeArrowheads="1"/>
              </p:cNvSpPr>
              <p:nvPr/>
            </p:nvSpPr>
            <p:spPr bwMode="auto">
              <a:xfrm>
                <a:off x="111443775" y="108426669"/>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29 %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grpSp>
          <p:nvGrpSpPr>
            <p:cNvPr id="1163" name="Group 139"/>
            <p:cNvGrpSpPr>
              <a:grpSpLocks/>
            </p:cNvGrpSpPr>
            <p:nvPr/>
          </p:nvGrpSpPr>
          <p:grpSpPr bwMode="auto">
            <a:xfrm>
              <a:off x="107393770" y="106574033"/>
              <a:ext cx="5706005" cy="3397717"/>
              <a:chOff x="107393770" y="106574033"/>
              <a:chExt cx="5706005" cy="3397717"/>
            </a:xfrm>
          </p:grpSpPr>
          <p:sp>
            <p:nvSpPr>
              <p:cNvPr id="1164" name="Text Box 140"/>
              <p:cNvSpPr txBox="1">
                <a:spLocks noChangeArrowheads="1"/>
              </p:cNvSpPr>
              <p:nvPr/>
            </p:nvSpPr>
            <p:spPr bwMode="auto">
              <a:xfrm>
                <a:off x="109463775" y="107388150"/>
                <a:ext cx="1440000" cy="2583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rgbClr val="8B0074"/>
                    </a:solidFill>
                    <a:effectLst/>
                    <a:latin typeface="Comic Sans MS" pitchFamily="66" charset="0"/>
                    <a:cs typeface="Arial" pitchFamily="34" charset="0"/>
                  </a:rPr>
                  <a:t>Couple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1000" b="1" i="0" u="none" strike="noStrike" cap="none" normalizeH="0" baseline="0" dirty="0" smtClean="0">
                  <a:ln>
                    <a:noFill/>
                  </a:ln>
                  <a:solidFill>
                    <a:srgbClr val="AE009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rgbClr val="FFCC00"/>
                    </a:solidFill>
                    <a:effectLst/>
                    <a:latin typeface="Comic Sans MS" pitchFamily="66" charset="0"/>
                    <a:cs typeface="Arial" pitchFamily="34" charset="0"/>
                  </a:rPr>
                  <a:t>Ami ou </a:t>
                </a:r>
                <a:endParaRPr kumimoji="0" lang="fr-CA" sz="1100" b="1" i="0" u="none" strike="noStrike" cap="none" normalizeH="0" baseline="0" dirty="0" smtClean="0">
                  <a:ln>
                    <a:noFill/>
                  </a:ln>
                  <a:solidFill>
                    <a:srgbClr val="FFCC00"/>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1200"/>
                  </a:spcAft>
                  <a:buClrTx/>
                  <a:buSzTx/>
                  <a:buFontTx/>
                  <a:buNone/>
                  <a:tabLst/>
                </a:pPr>
                <a:r>
                  <a:rPr kumimoji="0" lang="fr-CA" sz="1800" b="1" i="0" u="none" strike="noStrike" cap="none" normalizeH="0" baseline="0" dirty="0" smtClean="0">
                    <a:ln>
                      <a:noFill/>
                    </a:ln>
                    <a:solidFill>
                      <a:srgbClr val="FFCC00"/>
                    </a:solidFill>
                    <a:effectLst/>
                    <a:latin typeface="Comic Sans MS" pitchFamily="66" charset="0"/>
                    <a:cs typeface="Arial" pitchFamily="34" charset="0"/>
                  </a:rPr>
                  <a:t>Connaissance</a:t>
                </a:r>
              </a:p>
              <a:p>
                <a:pPr marL="0" marR="0" lvl="0" indent="0" algn="ctr" defTabSz="914400" rtl="0" eaLnBrk="1" fontAlgn="base" latinLnBrk="0" hangingPunct="1">
                  <a:lnSpc>
                    <a:spcPct val="100000"/>
                  </a:lnSpc>
                  <a:spcBef>
                    <a:spcPct val="0"/>
                  </a:spcBef>
                  <a:spcAft>
                    <a:spcPts val="1200"/>
                  </a:spcAft>
                  <a:buClrTx/>
                  <a:buSzTx/>
                  <a:buFontTx/>
                  <a:buNone/>
                  <a:tabLst/>
                </a:pPr>
                <a:r>
                  <a:rPr kumimoji="0" lang="fr-CA" sz="1800" b="1" i="0" u="none" strike="noStrike" cap="none" normalizeH="0" baseline="0" dirty="0" smtClean="0">
                    <a:ln>
                      <a:noFill/>
                    </a:ln>
                    <a:solidFill>
                      <a:srgbClr val="73B388"/>
                    </a:solidFill>
                    <a:effectLst/>
                    <a:latin typeface="Comic Sans MS" pitchFamily="66" charset="0"/>
                    <a:cs typeface="Arial" pitchFamily="34" charset="0"/>
                  </a:rPr>
                  <a:t>Fréquentation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1000" b="1" i="0" u="none" strike="noStrike" cap="none" normalizeH="0" baseline="0" dirty="0" smtClean="0">
                  <a:ln>
                    <a:noFill/>
                  </a:ln>
                  <a:solidFill>
                    <a:srgbClr val="90DFAA"/>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fr-CA" sz="1800" b="1" i="0" u="none" strike="noStrike" cap="none" normalizeH="0" baseline="0" dirty="0" smtClean="0">
                    <a:ln>
                      <a:noFill/>
                    </a:ln>
                    <a:solidFill>
                      <a:srgbClr val="CB6A59"/>
                    </a:solidFill>
                    <a:effectLst/>
                    <a:latin typeface="Comic Sans MS" pitchFamily="66" charset="0"/>
                    <a:cs typeface="Arial" pitchFamily="34" charset="0"/>
                  </a:rPr>
                  <a:t>Partenaire </a:t>
                </a:r>
                <a:endParaRPr kumimoji="0" lang="fr-CA" sz="1100" b="1" i="0" u="none" strike="noStrike" cap="none" normalizeH="0" baseline="0" dirty="0" smtClean="0">
                  <a:ln>
                    <a:noFill/>
                  </a:ln>
                  <a:solidFill>
                    <a:srgbClr val="CB6A59"/>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600"/>
                  </a:spcAft>
                  <a:buClrTx/>
                  <a:buSzTx/>
                  <a:buFontTx/>
                  <a:buNone/>
                  <a:tabLst/>
                </a:pPr>
                <a:r>
                  <a:rPr kumimoji="0" lang="fr-CA" sz="1800" b="1" i="0" u="none" strike="noStrike" cap="none" normalizeH="0" baseline="0" dirty="0" smtClean="0">
                    <a:ln>
                      <a:noFill/>
                    </a:ln>
                    <a:solidFill>
                      <a:srgbClr val="CB6A59"/>
                    </a:solidFill>
                    <a:effectLst/>
                    <a:latin typeface="Comic Sans MS" pitchFamily="66" charset="0"/>
                    <a:cs typeface="Arial" pitchFamily="34" charset="0"/>
                  </a:rPr>
                  <a:t>d’un soir</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fr-CA" sz="1800" b="1" i="0" u="none" strike="noStrike" cap="none" normalizeH="0" baseline="0" dirty="0" smtClean="0">
                    <a:ln>
                      <a:noFill/>
                    </a:ln>
                    <a:solidFill>
                      <a:srgbClr val="007E9C"/>
                    </a:solidFill>
                    <a:effectLst/>
                    <a:latin typeface="Comic Sans MS" pitchFamily="66" charset="0"/>
                    <a:cs typeface="Arial" pitchFamily="34" charset="0"/>
                  </a:rPr>
                  <a:t>EX</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65" name="Group 141"/>
              <p:cNvGrpSpPr>
                <a:grpSpLocks/>
              </p:cNvGrpSpPr>
              <p:nvPr/>
            </p:nvGrpSpPr>
            <p:grpSpPr bwMode="auto">
              <a:xfrm>
                <a:off x="110903775" y="107402787"/>
                <a:ext cx="2196000" cy="396000"/>
                <a:chOff x="110903775" y="107402787"/>
                <a:chExt cx="2196000" cy="396000"/>
              </a:xfrm>
            </p:grpSpPr>
            <p:sp>
              <p:nvSpPr>
                <p:cNvPr id="1166" name="Text Box 142"/>
                <p:cNvSpPr txBox="1">
                  <a:spLocks noChangeArrowheads="1"/>
                </p:cNvSpPr>
                <p:nvPr/>
              </p:nvSpPr>
              <p:spPr bwMode="auto">
                <a:xfrm>
                  <a:off x="112487775" y="107402787"/>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86 %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1167" name="Rectangle 143"/>
                <p:cNvSpPr>
                  <a:spLocks noChangeArrowheads="1"/>
                </p:cNvSpPr>
                <p:nvPr/>
              </p:nvSpPr>
              <p:spPr bwMode="auto">
                <a:xfrm>
                  <a:off x="110903775" y="1074961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68" name="Rectangle 144"/>
                <p:cNvSpPr>
                  <a:spLocks noChangeArrowheads="1"/>
                </p:cNvSpPr>
                <p:nvPr/>
              </p:nvSpPr>
              <p:spPr bwMode="auto">
                <a:xfrm>
                  <a:off x="111083775" y="1074961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69" name="Rectangle 145"/>
                <p:cNvSpPr>
                  <a:spLocks noChangeArrowheads="1"/>
                </p:cNvSpPr>
                <p:nvPr/>
              </p:nvSpPr>
              <p:spPr bwMode="auto">
                <a:xfrm>
                  <a:off x="111263775" y="1074961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70" name="Rectangle 146"/>
                <p:cNvSpPr>
                  <a:spLocks noChangeArrowheads="1"/>
                </p:cNvSpPr>
                <p:nvPr/>
              </p:nvSpPr>
              <p:spPr bwMode="auto">
                <a:xfrm>
                  <a:off x="111623775" y="1074961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71" name="Rectangle 147"/>
                <p:cNvSpPr>
                  <a:spLocks noChangeArrowheads="1"/>
                </p:cNvSpPr>
                <p:nvPr/>
              </p:nvSpPr>
              <p:spPr bwMode="auto">
                <a:xfrm>
                  <a:off x="111803775" y="1074961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72" name="Rectangle 148"/>
                <p:cNvSpPr>
                  <a:spLocks noChangeArrowheads="1"/>
                </p:cNvSpPr>
                <p:nvPr/>
              </p:nvSpPr>
              <p:spPr bwMode="auto">
                <a:xfrm>
                  <a:off x="111983775" y="1074961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73" name="Rectangle 149"/>
                <p:cNvSpPr>
                  <a:spLocks noChangeArrowheads="1"/>
                </p:cNvSpPr>
                <p:nvPr/>
              </p:nvSpPr>
              <p:spPr bwMode="auto">
                <a:xfrm>
                  <a:off x="112163775" y="1074961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74" name="Rectangle 150"/>
                <p:cNvSpPr>
                  <a:spLocks noChangeArrowheads="1"/>
                </p:cNvSpPr>
                <p:nvPr/>
              </p:nvSpPr>
              <p:spPr bwMode="auto">
                <a:xfrm>
                  <a:off x="112343775" y="107496150"/>
                  <a:ext cx="120225"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75" name="Rectangle 151"/>
                <p:cNvSpPr>
                  <a:spLocks noChangeArrowheads="1"/>
                </p:cNvSpPr>
                <p:nvPr/>
              </p:nvSpPr>
              <p:spPr bwMode="auto">
                <a:xfrm>
                  <a:off x="111443775" y="1074961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1176" name="Group 152"/>
              <p:cNvGrpSpPr>
                <a:grpSpLocks/>
              </p:cNvGrpSpPr>
              <p:nvPr/>
            </p:nvGrpSpPr>
            <p:grpSpPr bwMode="auto">
              <a:xfrm>
                <a:off x="110903775" y="109435192"/>
                <a:ext cx="1008000" cy="396000"/>
                <a:chOff x="110903775" y="109435192"/>
                <a:chExt cx="1008000" cy="396000"/>
              </a:xfrm>
            </p:grpSpPr>
            <p:sp>
              <p:nvSpPr>
                <p:cNvPr id="1177" name="Rectangle 153"/>
                <p:cNvSpPr>
                  <a:spLocks noChangeArrowheads="1"/>
                </p:cNvSpPr>
                <p:nvPr/>
              </p:nvSpPr>
              <p:spPr bwMode="auto">
                <a:xfrm>
                  <a:off x="110903775" y="109509355"/>
                  <a:ext cx="180000" cy="180000"/>
                </a:xfrm>
                <a:prstGeom prst="rect">
                  <a:avLst/>
                </a:prstGeom>
                <a:solidFill>
                  <a:srgbClr val="019EC3"/>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78" name="Rectangle 154"/>
                <p:cNvSpPr>
                  <a:spLocks noChangeArrowheads="1"/>
                </p:cNvSpPr>
                <p:nvPr/>
              </p:nvSpPr>
              <p:spPr bwMode="auto">
                <a:xfrm>
                  <a:off x="111083775" y="109509355"/>
                  <a:ext cx="180000" cy="180000"/>
                </a:xfrm>
                <a:prstGeom prst="rect">
                  <a:avLst/>
                </a:prstGeom>
                <a:solidFill>
                  <a:srgbClr val="019EC3"/>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79" name="Text Box 155"/>
                <p:cNvSpPr txBox="1">
                  <a:spLocks noChangeArrowheads="1"/>
                </p:cNvSpPr>
                <p:nvPr/>
              </p:nvSpPr>
              <p:spPr bwMode="auto">
                <a:xfrm>
                  <a:off x="111299775" y="109435192"/>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22 %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sp>
            <p:nvSpPr>
              <p:cNvPr id="1180" name="Rectangle 156"/>
              <p:cNvSpPr>
                <a:spLocks noChangeArrowheads="1"/>
              </p:cNvSpPr>
              <p:nvPr/>
            </p:nvSpPr>
            <p:spPr bwMode="auto">
              <a:xfrm>
                <a:off x="111083775" y="108500832"/>
                <a:ext cx="180000" cy="180000"/>
              </a:xfrm>
              <a:prstGeom prst="rect">
                <a:avLst/>
              </a:prstGeom>
              <a:solidFill>
                <a:srgbClr val="90DFAA"/>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1181" name="Group 157"/>
              <p:cNvGrpSpPr>
                <a:grpSpLocks/>
              </p:cNvGrpSpPr>
              <p:nvPr/>
            </p:nvGrpSpPr>
            <p:grpSpPr bwMode="auto">
              <a:xfrm>
                <a:off x="110903775" y="107875344"/>
                <a:ext cx="1152000" cy="396000"/>
                <a:chOff x="110903775" y="107875344"/>
                <a:chExt cx="1152000" cy="396000"/>
              </a:xfrm>
            </p:grpSpPr>
            <p:sp>
              <p:nvSpPr>
                <p:cNvPr id="1182" name="Rectangle 158"/>
                <p:cNvSpPr>
                  <a:spLocks noChangeArrowheads="1"/>
                </p:cNvSpPr>
                <p:nvPr/>
              </p:nvSpPr>
              <p:spPr bwMode="auto">
                <a:xfrm>
                  <a:off x="110903775" y="107949507"/>
                  <a:ext cx="180000" cy="180000"/>
                </a:xfrm>
                <a:prstGeom prst="rect">
                  <a:avLst/>
                </a:prstGeom>
                <a:solidFill>
                  <a:srgbClr val="FFD34D"/>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83" name="Rectangle 159"/>
                <p:cNvSpPr>
                  <a:spLocks noChangeArrowheads="1"/>
                </p:cNvSpPr>
                <p:nvPr/>
              </p:nvSpPr>
              <p:spPr bwMode="auto">
                <a:xfrm>
                  <a:off x="111083775" y="107949507"/>
                  <a:ext cx="180000" cy="180000"/>
                </a:xfrm>
                <a:prstGeom prst="rect">
                  <a:avLst/>
                </a:prstGeom>
                <a:solidFill>
                  <a:srgbClr val="FFD34D"/>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84" name="Rectangle 160"/>
                <p:cNvSpPr>
                  <a:spLocks noChangeArrowheads="1"/>
                </p:cNvSpPr>
                <p:nvPr/>
              </p:nvSpPr>
              <p:spPr bwMode="auto">
                <a:xfrm>
                  <a:off x="111263775" y="107949507"/>
                  <a:ext cx="180000" cy="180000"/>
                </a:xfrm>
                <a:prstGeom prst="rect">
                  <a:avLst/>
                </a:prstGeom>
                <a:solidFill>
                  <a:srgbClr val="FFD34D"/>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85" name="Text Box 161"/>
                <p:cNvSpPr txBox="1">
                  <a:spLocks noChangeArrowheads="1"/>
                </p:cNvSpPr>
                <p:nvPr/>
              </p:nvSpPr>
              <p:spPr bwMode="auto">
                <a:xfrm>
                  <a:off x="111443775" y="107875344"/>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30 %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grpSp>
            <p:nvGrpSpPr>
              <p:cNvPr id="1186" name="Group 162"/>
              <p:cNvGrpSpPr>
                <a:grpSpLocks/>
              </p:cNvGrpSpPr>
              <p:nvPr/>
            </p:nvGrpSpPr>
            <p:grpSpPr bwMode="auto">
              <a:xfrm>
                <a:off x="110903775" y="108918177"/>
                <a:ext cx="972000" cy="396000"/>
                <a:chOff x="110903775" y="108918177"/>
                <a:chExt cx="972000" cy="396000"/>
              </a:xfrm>
            </p:grpSpPr>
            <p:sp>
              <p:nvSpPr>
                <p:cNvPr id="1187" name="Rectangle 163"/>
                <p:cNvSpPr>
                  <a:spLocks noChangeArrowheads="1"/>
                </p:cNvSpPr>
                <p:nvPr/>
              </p:nvSpPr>
              <p:spPr bwMode="auto">
                <a:xfrm>
                  <a:off x="110903775" y="109021140"/>
                  <a:ext cx="180000" cy="180000"/>
                </a:xfrm>
                <a:prstGeom prst="rect">
                  <a:avLst/>
                </a:prstGeom>
                <a:solidFill>
                  <a:srgbClr val="FE846F"/>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88" name="Rectangle 164"/>
                <p:cNvSpPr>
                  <a:spLocks noChangeArrowheads="1"/>
                </p:cNvSpPr>
                <p:nvPr/>
              </p:nvSpPr>
              <p:spPr bwMode="auto">
                <a:xfrm>
                  <a:off x="111083775" y="109021140"/>
                  <a:ext cx="180000" cy="180000"/>
                </a:xfrm>
                <a:prstGeom prst="rect">
                  <a:avLst/>
                </a:prstGeom>
                <a:solidFill>
                  <a:srgbClr val="FE846F"/>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89" name="Text Box 165"/>
                <p:cNvSpPr txBox="1">
                  <a:spLocks noChangeArrowheads="1"/>
                </p:cNvSpPr>
                <p:nvPr/>
              </p:nvSpPr>
              <p:spPr bwMode="auto">
                <a:xfrm>
                  <a:off x="111263775" y="108918177"/>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20 %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grpSp>
            <p:nvGrpSpPr>
              <p:cNvPr id="1190" name="Group 166"/>
              <p:cNvGrpSpPr>
                <a:grpSpLocks/>
              </p:cNvGrpSpPr>
              <p:nvPr/>
            </p:nvGrpSpPr>
            <p:grpSpPr bwMode="auto">
              <a:xfrm>
                <a:off x="107393770" y="107404694"/>
                <a:ext cx="2070005" cy="396000"/>
                <a:chOff x="107393770" y="107404694"/>
                <a:chExt cx="2070005" cy="396000"/>
              </a:xfrm>
            </p:grpSpPr>
            <p:sp>
              <p:nvSpPr>
                <p:cNvPr id="1191" name="Rectangle 167"/>
                <p:cNvSpPr>
                  <a:spLocks noChangeArrowheads="1"/>
                </p:cNvSpPr>
                <p:nvPr/>
              </p:nvSpPr>
              <p:spPr bwMode="auto">
                <a:xfrm>
                  <a:off x="109283775" y="1075057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92" name="Rectangle 168"/>
                <p:cNvSpPr>
                  <a:spLocks noChangeArrowheads="1"/>
                </p:cNvSpPr>
                <p:nvPr/>
              </p:nvSpPr>
              <p:spPr bwMode="auto">
                <a:xfrm>
                  <a:off x="109103775" y="1075057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93" name="Rectangle 169"/>
                <p:cNvSpPr>
                  <a:spLocks noChangeArrowheads="1"/>
                </p:cNvSpPr>
                <p:nvPr/>
              </p:nvSpPr>
              <p:spPr bwMode="auto">
                <a:xfrm>
                  <a:off x="108923775" y="1075057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94" name="Rectangle 170"/>
                <p:cNvSpPr>
                  <a:spLocks noChangeArrowheads="1"/>
                </p:cNvSpPr>
                <p:nvPr/>
              </p:nvSpPr>
              <p:spPr bwMode="auto">
                <a:xfrm>
                  <a:off x="108743775" y="1075057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95" name="Rectangle 171"/>
                <p:cNvSpPr>
                  <a:spLocks noChangeArrowheads="1"/>
                </p:cNvSpPr>
                <p:nvPr/>
              </p:nvSpPr>
              <p:spPr bwMode="auto">
                <a:xfrm>
                  <a:off x="108563775" y="1075057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96" name="Rectangle 172"/>
                <p:cNvSpPr>
                  <a:spLocks noChangeArrowheads="1"/>
                </p:cNvSpPr>
                <p:nvPr/>
              </p:nvSpPr>
              <p:spPr bwMode="auto">
                <a:xfrm>
                  <a:off x="108383775" y="1075057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97" name="Rectangle 173"/>
                <p:cNvSpPr>
                  <a:spLocks noChangeArrowheads="1"/>
                </p:cNvSpPr>
                <p:nvPr/>
              </p:nvSpPr>
              <p:spPr bwMode="auto">
                <a:xfrm>
                  <a:off x="108203775" y="1075057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98" name="Rectangle 174"/>
                <p:cNvSpPr>
                  <a:spLocks noChangeArrowheads="1"/>
                </p:cNvSpPr>
                <p:nvPr/>
              </p:nvSpPr>
              <p:spPr bwMode="auto">
                <a:xfrm>
                  <a:off x="108023775" y="107505750"/>
                  <a:ext cx="180000" cy="180000"/>
                </a:xfrm>
                <a:prstGeom prst="rect">
                  <a:avLst/>
                </a:prstGeom>
                <a:solidFill>
                  <a:srgbClr val="AE0091"/>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99" name="Text Box 175"/>
                <p:cNvSpPr txBox="1">
                  <a:spLocks noChangeArrowheads="1"/>
                </p:cNvSpPr>
                <p:nvPr/>
              </p:nvSpPr>
              <p:spPr bwMode="auto">
                <a:xfrm>
                  <a:off x="107393770" y="107404694"/>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79 %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grpSp>
            <p:nvGrpSpPr>
              <p:cNvPr id="1200" name="Group 176"/>
              <p:cNvGrpSpPr>
                <a:grpSpLocks/>
              </p:cNvGrpSpPr>
              <p:nvPr/>
            </p:nvGrpSpPr>
            <p:grpSpPr bwMode="auto">
              <a:xfrm>
                <a:off x="108383770" y="109435193"/>
                <a:ext cx="1080005" cy="396000"/>
                <a:chOff x="108383770" y="109435193"/>
                <a:chExt cx="1080005" cy="396000"/>
              </a:xfrm>
            </p:grpSpPr>
            <p:sp>
              <p:nvSpPr>
                <p:cNvPr id="1201" name="Rectangle 177"/>
                <p:cNvSpPr>
                  <a:spLocks noChangeArrowheads="1"/>
                </p:cNvSpPr>
                <p:nvPr/>
              </p:nvSpPr>
              <p:spPr bwMode="auto">
                <a:xfrm>
                  <a:off x="109283775" y="109509355"/>
                  <a:ext cx="180000" cy="180000"/>
                </a:xfrm>
                <a:prstGeom prst="rect">
                  <a:avLst/>
                </a:prstGeom>
                <a:solidFill>
                  <a:srgbClr val="019EC3"/>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02" name="Rectangle 178"/>
                <p:cNvSpPr>
                  <a:spLocks noChangeArrowheads="1"/>
                </p:cNvSpPr>
                <p:nvPr/>
              </p:nvSpPr>
              <p:spPr bwMode="auto">
                <a:xfrm>
                  <a:off x="109103775" y="109509355"/>
                  <a:ext cx="180000" cy="180000"/>
                </a:xfrm>
                <a:prstGeom prst="rect">
                  <a:avLst/>
                </a:prstGeom>
                <a:solidFill>
                  <a:srgbClr val="019EC3"/>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03" name="Rectangle 179"/>
                <p:cNvSpPr>
                  <a:spLocks noChangeArrowheads="1"/>
                </p:cNvSpPr>
                <p:nvPr/>
              </p:nvSpPr>
              <p:spPr bwMode="auto">
                <a:xfrm>
                  <a:off x="109013775" y="109509355"/>
                  <a:ext cx="90000" cy="180000"/>
                </a:xfrm>
                <a:prstGeom prst="rect">
                  <a:avLst/>
                </a:prstGeom>
                <a:solidFill>
                  <a:srgbClr val="019EC3"/>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04" name="Text Box 180"/>
                <p:cNvSpPr txBox="1">
                  <a:spLocks noChangeArrowheads="1"/>
                </p:cNvSpPr>
                <p:nvPr/>
              </p:nvSpPr>
              <p:spPr bwMode="auto">
                <a:xfrm>
                  <a:off x="108383770" y="109435193"/>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25 %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grpSp>
            <p:nvGrpSpPr>
              <p:cNvPr id="1205" name="Group 181"/>
              <p:cNvGrpSpPr>
                <a:grpSpLocks/>
              </p:cNvGrpSpPr>
              <p:nvPr/>
            </p:nvGrpSpPr>
            <p:grpSpPr bwMode="auto">
              <a:xfrm>
                <a:off x="108131770" y="108399776"/>
                <a:ext cx="1332005" cy="396000"/>
                <a:chOff x="108131770" y="108399776"/>
                <a:chExt cx="1332005" cy="396000"/>
              </a:xfrm>
            </p:grpSpPr>
            <p:sp>
              <p:nvSpPr>
                <p:cNvPr id="1206" name="Rectangle 182"/>
                <p:cNvSpPr>
                  <a:spLocks noChangeArrowheads="1"/>
                </p:cNvSpPr>
                <p:nvPr/>
              </p:nvSpPr>
              <p:spPr bwMode="auto">
                <a:xfrm>
                  <a:off x="109283775" y="108500832"/>
                  <a:ext cx="180000" cy="180000"/>
                </a:xfrm>
                <a:prstGeom prst="rect">
                  <a:avLst/>
                </a:prstGeom>
                <a:solidFill>
                  <a:srgbClr val="90DFAA"/>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07" name="Rectangle 183"/>
                <p:cNvSpPr>
                  <a:spLocks noChangeArrowheads="1"/>
                </p:cNvSpPr>
                <p:nvPr/>
              </p:nvSpPr>
              <p:spPr bwMode="auto">
                <a:xfrm>
                  <a:off x="109103775" y="108500832"/>
                  <a:ext cx="180000" cy="180000"/>
                </a:xfrm>
                <a:prstGeom prst="rect">
                  <a:avLst/>
                </a:prstGeom>
                <a:solidFill>
                  <a:srgbClr val="90DFAA"/>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08" name="Rectangle 184"/>
                <p:cNvSpPr>
                  <a:spLocks noChangeArrowheads="1"/>
                </p:cNvSpPr>
                <p:nvPr/>
              </p:nvSpPr>
              <p:spPr bwMode="auto">
                <a:xfrm>
                  <a:off x="108923775" y="108500832"/>
                  <a:ext cx="180000" cy="180000"/>
                </a:xfrm>
                <a:prstGeom prst="rect">
                  <a:avLst/>
                </a:prstGeom>
                <a:solidFill>
                  <a:srgbClr val="90DFAA"/>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09" name="Rectangle 185"/>
                <p:cNvSpPr>
                  <a:spLocks noChangeArrowheads="1"/>
                </p:cNvSpPr>
                <p:nvPr/>
              </p:nvSpPr>
              <p:spPr bwMode="auto">
                <a:xfrm>
                  <a:off x="108743775" y="108500832"/>
                  <a:ext cx="180000" cy="180000"/>
                </a:xfrm>
                <a:prstGeom prst="rect">
                  <a:avLst/>
                </a:prstGeom>
                <a:solidFill>
                  <a:srgbClr val="90DFAA"/>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10" name="Text Box 186"/>
                <p:cNvSpPr txBox="1">
                  <a:spLocks noChangeArrowheads="1"/>
                </p:cNvSpPr>
                <p:nvPr/>
              </p:nvSpPr>
              <p:spPr bwMode="auto">
                <a:xfrm>
                  <a:off x="108131770" y="108399776"/>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39 %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grpSp>
            <p:nvGrpSpPr>
              <p:cNvPr id="1211" name="Group 187"/>
              <p:cNvGrpSpPr>
                <a:grpSpLocks/>
              </p:cNvGrpSpPr>
              <p:nvPr/>
            </p:nvGrpSpPr>
            <p:grpSpPr bwMode="auto">
              <a:xfrm>
                <a:off x="108131770" y="107848451"/>
                <a:ext cx="1332005" cy="396000"/>
                <a:chOff x="108131770" y="107848451"/>
                <a:chExt cx="1332005" cy="396000"/>
              </a:xfrm>
            </p:grpSpPr>
            <p:sp>
              <p:nvSpPr>
                <p:cNvPr id="1212" name="Rectangle 188"/>
                <p:cNvSpPr>
                  <a:spLocks noChangeArrowheads="1"/>
                </p:cNvSpPr>
                <p:nvPr/>
              </p:nvSpPr>
              <p:spPr bwMode="auto">
                <a:xfrm>
                  <a:off x="109283775" y="107949507"/>
                  <a:ext cx="180000" cy="180000"/>
                </a:xfrm>
                <a:prstGeom prst="rect">
                  <a:avLst/>
                </a:prstGeom>
                <a:solidFill>
                  <a:srgbClr val="FFD34D"/>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13" name="Rectangle 189"/>
                <p:cNvSpPr>
                  <a:spLocks noChangeArrowheads="1"/>
                </p:cNvSpPr>
                <p:nvPr/>
              </p:nvSpPr>
              <p:spPr bwMode="auto">
                <a:xfrm>
                  <a:off x="109103775" y="107949507"/>
                  <a:ext cx="180000" cy="180000"/>
                </a:xfrm>
                <a:prstGeom prst="rect">
                  <a:avLst/>
                </a:prstGeom>
                <a:solidFill>
                  <a:srgbClr val="FFD34D"/>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14" name="Rectangle 190"/>
                <p:cNvSpPr>
                  <a:spLocks noChangeArrowheads="1"/>
                </p:cNvSpPr>
                <p:nvPr/>
              </p:nvSpPr>
              <p:spPr bwMode="auto">
                <a:xfrm>
                  <a:off x="108923775" y="107949507"/>
                  <a:ext cx="180000" cy="180000"/>
                </a:xfrm>
                <a:prstGeom prst="rect">
                  <a:avLst/>
                </a:prstGeom>
                <a:solidFill>
                  <a:srgbClr val="FFD34D"/>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15" name="Rectangle 191"/>
                <p:cNvSpPr>
                  <a:spLocks noChangeArrowheads="1"/>
                </p:cNvSpPr>
                <p:nvPr/>
              </p:nvSpPr>
              <p:spPr bwMode="auto">
                <a:xfrm>
                  <a:off x="108743775" y="107949507"/>
                  <a:ext cx="180000" cy="180000"/>
                </a:xfrm>
                <a:prstGeom prst="rect">
                  <a:avLst/>
                </a:prstGeom>
                <a:solidFill>
                  <a:srgbClr val="FFD34D"/>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16" name="Text Box 192"/>
                <p:cNvSpPr txBox="1">
                  <a:spLocks noChangeArrowheads="1"/>
                </p:cNvSpPr>
                <p:nvPr/>
              </p:nvSpPr>
              <p:spPr bwMode="auto">
                <a:xfrm>
                  <a:off x="108131770" y="107848451"/>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41 %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grpSp>
            <p:nvGrpSpPr>
              <p:cNvPr id="1217" name="Group 193"/>
              <p:cNvGrpSpPr>
                <a:grpSpLocks/>
              </p:cNvGrpSpPr>
              <p:nvPr/>
            </p:nvGrpSpPr>
            <p:grpSpPr bwMode="auto">
              <a:xfrm>
                <a:off x="108167770" y="108891284"/>
                <a:ext cx="1296005" cy="396000"/>
                <a:chOff x="108167770" y="108891284"/>
                <a:chExt cx="1296005" cy="396000"/>
              </a:xfrm>
            </p:grpSpPr>
            <p:sp>
              <p:nvSpPr>
                <p:cNvPr id="1218" name="Rectangle 194"/>
                <p:cNvSpPr>
                  <a:spLocks noChangeArrowheads="1"/>
                </p:cNvSpPr>
                <p:nvPr/>
              </p:nvSpPr>
              <p:spPr bwMode="auto">
                <a:xfrm>
                  <a:off x="109283775" y="109021140"/>
                  <a:ext cx="180000" cy="180000"/>
                </a:xfrm>
                <a:prstGeom prst="rect">
                  <a:avLst/>
                </a:prstGeom>
                <a:solidFill>
                  <a:srgbClr val="FE846F"/>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19" name="Rectangle 195"/>
                <p:cNvSpPr>
                  <a:spLocks noChangeArrowheads="1"/>
                </p:cNvSpPr>
                <p:nvPr/>
              </p:nvSpPr>
              <p:spPr bwMode="auto">
                <a:xfrm>
                  <a:off x="109103775" y="109021140"/>
                  <a:ext cx="180000" cy="180000"/>
                </a:xfrm>
                <a:prstGeom prst="rect">
                  <a:avLst/>
                </a:prstGeom>
                <a:solidFill>
                  <a:srgbClr val="FE846F"/>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20" name="Rectangle 196"/>
                <p:cNvSpPr>
                  <a:spLocks noChangeArrowheads="1"/>
                </p:cNvSpPr>
                <p:nvPr/>
              </p:nvSpPr>
              <p:spPr bwMode="auto">
                <a:xfrm>
                  <a:off x="108923775" y="109021140"/>
                  <a:ext cx="180000" cy="180000"/>
                </a:xfrm>
                <a:prstGeom prst="rect">
                  <a:avLst/>
                </a:prstGeom>
                <a:solidFill>
                  <a:srgbClr val="FE846F"/>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21" name="Rectangle 197"/>
                <p:cNvSpPr>
                  <a:spLocks noChangeArrowheads="1"/>
                </p:cNvSpPr>
                <p:nvPr/>
              </p:nvSpPr>
              <p:spPr bwMode="auto">
                <a:xfrm>
                  <a:off x="108779775" y="109021140"/>
                  <a:ext cx="144000" cy="180000"/>
                </a:xfrm>
                <a:prstGeom prst="rect">
                  <a:avLst/>
                </a:prstGeom>
                <a:solidFill>
                  <a:srgbClr val="FE846F"/>
                </a:solidFill>
                <a:ln w="12700"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22" name="Text Box 198"/>
                <p:cNvSpPr txBox="1">
                  <a:spLocks noChangeArrowheads="1"/>
                </p:cNvSpPr>
                <p:nvPr/>
              </p:nvSpPr>
              <p:spPr bwMode="auto">
                <a:xfrm>
                  <a:off x="108167770" y="108891284"/>
                  <a:ext cx="612000" cy="39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2000" b="0" i="0" u="none" strike="noStrike" cap="none" normalizeH="0" baseline="0" dirty="0" smtClean="0">
                      <a:ln>
                        <a:noFill/>
                      </a:ln>
                      <a:solidFill>
                        <a:schemeClr val="tx1">
                          <a:lumMod val="65000"/>
                          <a:lumOff val="35000"/>
                        </a:schemeClr>
                      </a:solidFill>
                      <a:effectLst/>
                      <a:latin typeface="Comic Sans MS" pitchFamily="66" charset="0"/>
                      <a:cs typeface="Arial" pitchFamily="34" charset="0"/>
                    </a:rPr>
                    <a:t>37 %</a:t>
                  </a:r>
                  <a:endParaRPr kumimoji="0" lang="fr-F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pic>
            <p:nvPicPr>
              <p:cNvPr id="1223" name="Picture 199" descr="Femme"/>
              <p:cNvPicPr>
                <a:picLocks noChangeAspect="1" noChangeArrowheads="1"/>
              </p:cNvPicPr>
              <p:nvPr/>
            </p:nvPicPr>
            <p:blipFill>
              <a:blip r:embed="rId3" cstate="print"/>
              <a:srcRect/>
              <a:stretch>
                <a:fillRect/>
              </a:stretch>
            </p:blipFill>
            <p:spPr bwMode="auto">
              <a:xfrm>
                <a:off x="110939775" y="106574338"/>
                <a:ext cx="386640" cy="806612"/>
              </a:xfrm>
              <a:prstGeom prst="rect">
                <a:avLst/>
              </a:prstGeom>
              <a:noFill/>
              <a:ln w="9525" algn="in">
                <a:noFill/>
                <a:miter lim="800000"/>
                <a:headEnd/>
                <a:tailEnd/>
              </a:ln>
              <a:effectLst/>
            </p:spPr>
          </p:pic>
          <p:pic>
            <p:nvPicPr>
              <p:cNvPr id="1224" name="Picture 200" descr="Homme"/>
              <p:cNvPicPr>
                <a:picLocks noChangeAspect="1" noChangeArrowheads="1"/>
              </p:cNvPicPr>
              <p:nvPr/>
            </p:nvPicPr>
            <p:blipFill>
              <a:blip r:embed="rId4" cstate="print"/>
              <a:srcRect/>
              <a:stretch>
                <a:fillRect/>
              </a:stretch>
            </p:blipFill>
            <p:spPr bwMode="auto">
              <a:xfrm>
                <a:off x="109067775" y="106574033"/>
                <a:ext cx="343440" cy="806917"/>
              </a:xfrm>
              <a:prstGeom prst="rect">
                <a:avLst/>
              </a:prstGeom>
              <a:noFill/>
              <a:ln w="9525" algn="in">
                <a:noFill/>
                <a:miter lim="800000"/>
                <a:headEnd/>
                <a:tailEnd/>
              </a:ln>
              <a:effectLst/>
            </p:spPr>
          </p:pic>
        </p:grpSp>
      </p:grpSp>
    </p:spTree>
    <p:extLst>
      <p:ext uri="{BB962C8B-B14F-4D97-AF65-F5344CB8AC3E}">
        <p14:creationId xmlns:p14="http://schemas.microsoft.com/office/powerpoint/2010/main" val="11807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348880"/>
          </a:xfrm>
          <a:prstGeom prst="rect">
            <a:avLst/>
          </a:prstGeom>
          <a:solidFill>
            <a:srgbClr val="AC6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9552" y="620688"/>
            <a:ext cx="8229600" cy="1143000"/>
          </a:xfrm>
        </p:spPr>
        <p:txBody>
          <a:bodyPr>
            <a:normAutofit fontScale="90000"/>
          </a:bodyPr>
          <a:lstStyle/>
          <a:p>
            <a:pPr algn="l"/>
            <a:r>
              <a:rPr lang="fr-CA" sz="4000" dirty="0" smtClean="0">
                <a:solidFill>
                  <a:schemeClr val="bg1"/>
                </a:solidFill>
                <a:latin typeface="Century Gothic" pitchFamily="34" charset="0"/>
              </a:rPr>
              <a:t>LES PARTENAIRES SEXUELS</a:t>
            </a:r>
            <a:br>
              <a:rPr lang="fr-CA" sz="4000" dirty="0" smtClean="0">
                <a:solidFill>
                  <a:schemeClr val="bg1"/>
                </a:solidFill>
                <a:latin typeface="Century Gothic" pitchFamily="34" charset="0"/>
              </a:rPr>
            </a:br>
            <a:r>
              <a:rPr lang="fr-CA" sz="3100" dirty="0" smtClean="0">
                <a:solidFill>
                  <a:schemeClr val="bg1"/>
                </a:solidFill>
                <a:latin typeface="Century Gothic" pitchFamily="34" charset="0"/>
              </a:rPr>
              <a:t>PISTES DE DISCUSSION</a:t>
            </a:r>
            <a:endParaRPr lang="fr-CA" sz="3100" dirty="0">
              <a:solidFill>
                <a:schemeClr val="bg1"/>
              </a:solidFill>
              <a:latin typeface="Century Gothic" pitchFamily="34" charset="0"/>
            </a:endParaRPr>
          </a:p>
        </p:txBody>
      </p:sp>
      <p:sp>
        <p:nvSpPr>
          <p:cNvPr id="3" name="Espace réservé du contenu 2"/>
          <p:cNvSpPr>
            <a:spLocks noGrp="1"/>
          </p:cNvSpPr>
          <p:nvPr>
            <p:ph idx="1"/>
          </p:nvPr>
        </p:nvSpPr>
        <p:spPr>
          <a:xfrm>
            <a:off x="539552" y="2356371"/>
            <a:ext cx="8604448" cy="4365104"/>
          </a:xfrm>
        </p:spPr>
        <p:txBody>
          <a:bodyPr>
            <a:noAutofit/>
          </a:bodyPr>
          <a:lstStyle/>
          <a:p>
            <a:pPr>
              <a:spcBef>
                <a:spcPts val="0"/>
              </a:spcBef>
              <a:spcAft>
                <a:spcPts val="1200"/>
              </a:spcAft>
            </a:pPr>
            <a:r>
              <a:rPr lang="fr-CA" sz="1800" dirty="0" smtClean="0"/>
              <a:t>Comment tenez-vous compte du nombre de partenaires sexuels dans vos interventions sur la prévention des ITS? Le fait que 6 jeunes sur 10 ont eu un seul ou aucun partenaire sexuel dans la dernière année change-t-il la donne pour vous?  </a:t>
            </a:r>
          </a:p>
          <a:p>
            <a:pPr>
              <a:spcBef>
                <a:spcPts val="0"/>
              </a:spcBef>
              <a:spcAft>
                <a:spcPts val="1200"/>
              </a:spcAft>
            </a:pPr>
            <a:r>
              <a:rPr lang="fr-FR" sz="1800" dirty="0" smtClean="0"/>
              <a:t>En quoi le fait d’avoir des relations sexuelles avec un ou une « EX » peut-il mettre les jeunes adultes « à risque » lorsqu’il est question de la transmission d’ITS?</a:t>
            </a:r>
          </a:p>
          <a:p>
            <a:pPr>
              <a:spcBef>
                <a:spcPts val="0"/>
              </a:spcBef>
              <a:spcAft>
                <a:spcPts val="1200"/>
              </a:spcAft>
            </a:pPr>
            <a:r>
              <a:rPr lang="fr-FR" sz="1800" dirty="0" smtClean="0"/>
              <a:t>La proportion de jeunes qui ont eu un «partenaire d’un soir» vous apparaît-elle faible par rapport à l’idée que l’on s’en fait, notamment au regard de la disponibilité croissante de nouvelles applications de rencontres? </a:t>
            </a:r>
          </a:p>
          <a:p>
            <a:pPr>
              <a:spcBef>
                <a:spcPts val="0"/>
              </a:spcBef>
              <a:spcAft>
                <a:spcPts val="1200"/>
              </a:spcAft>
            </a:pPr>
            <a:r>
              <a:rPr lang="fr-FR" sz="1800" dirty="0" smtClean="0"/>
              <a:t>Avez-vous </a:t>
            </a:r>
            <a:r>
              <a:rPr lang="fr-FR" sz="1800" dirty="0"/>
              <a:t>déjà discuté de la « concomitance » </a:t>
            </a:r>
            <a:r>
              <a:rPr lang="fr-FR" sz="1800" dirty="0" smtClean="0"/>
              <a:t>/</a:t>
            </a:r>
            <a:br>
              <a:rPr lang="fr-FR" sz="1800" dirty="0" smtClean="0"/>
            </a:br>
            <a:r>
              <a:rPr lang="fr-FR" sz="1800" dirty="0" smtClean="0"/>
              <a:t>« </a:t>
            </a:r>
            <a:r>
              <a:rPr lang="fr-FR" sz="1800" dirty="0"/>
              <a:t>entrecroisement » / « </a:t>
            </a:r>
            <a:r>
              <a:rPr lang="fr-FR" sz="1800" dirty="0" err="1"/>
              <a:t>overlapping</a:t>
            </a:r>
            <a:r>
              <a:rPr lang="fr-FR" sz="1800" dirty="0"/>
              <a:t> » avec des jeunes adultes? Comment le définir, comment l’aborder? </a:t>
            </a:r>
          </a:p>
          <a:p>
            <a:pPr>
              <a:spcBef>
                <a:spcPts val="0"/>
              </a:spcBef>
              <a:spcAft>
                <a:spcPts val="1200"/>
              </a:spcAft>
            </a:pPr>
            <a:endParaRPr lang="fr-FR" sz="1800" i="1" dirty="0" smtClean="0"/>
          </a:p>
          <a:p>
            <a:pPr>
              <a:spcBef>
                <a:spcPts val="0"/>
              </a:spcBef>
              <a:spcAft>
                <a:spcPts val="1200"/>
              </a:spcAft>
            </a:pPr>
            <a:endParaRPr lang="fr-FR" sz="1800" i="1" dirty="0" smtClean="0"/>
          </a:p>
          <a:p>
            <a:pPr>
              <a:spcBef>
                <a:spcPts val="0"/>
              </a:spcBef>
              <a:spcAft>
                <a:spcPts val="1200"/>
              </a:spcAft>
            </a:pPr>
            <a:endParaRPr lang="fr-FR" sz="1800" i="1" dirty="0" smtClean="0"/>
          </a:p>
          <a:p>
            <a:pPr>
              <a:spcBef>
                <a:spcPts val="0"/>
              </a:spcBef>
              <a:spcAft>
                <a:spcPts val="1200"/>
              </a:spcAft>
            </a:pPr>
            <a:endParaRPr lang="fr-FR" sz="2200" i="1" dirty="0" smtClean="0"/>
          </a:p>
          <a:p>
            <a:pPr>
              <a:spcBef>
                <a:spcPts val="0"/>
              </a:spcBef>
              <a:spcAft>
                <a:spcPts val="1200"/>
              </a:spcAft>
            </a:pPr>
            <a:endParaRPr lang="fr-CA" sz="2200"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17</a:t>
            </a:fld>
            <a:endParaRPr lang="fr-FR" altLang="fr-F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8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494800" y="1772816"/>
            <a:ext cx="8229600" cy="1953568"/>
          </a:xfrm>
        </p:spPr>
        <p:txBody>
          <a:bodyPr>
            <a:normAutofit fontScale="92500"/>
          </a:bodyPr>
          <a:lstStyle/>
          <a:p>
            <a:pPr>
              <a:buNone/>
            </a:pPr>
            <a:endParaRPr lang="fr-CA" sz="4400" dirty="0" smtClean="0">
              <a:latin typeface="Century Gothic" pitchFamily="34" charset="0"/>
            </a:endParaRPr>
          </a:p>
          <a:p>
            <a:pPr>
              <a:buNone/>
            </a:pPr>
            <a:r>
              <a:rPr lang="fr-CA" sz="4400" dirty="0" smtClean="0">
                <a:latin typeface="Century Gothic" pitchFamily="34" charset="0"/>
              </a:rPr>
              <a:t>LES CONTEXTES DE RENCONTRE</a:t>
            </a:r>
          </a:p>
          <a:p>
            <a:pPr>
              <a:buNone/>
            </a:pPr>
            <a:endParaRPr lang="fr-CA" dirty="0" smtClean="0"/>
          </a:p>
          <a:p>
            <a:pPr>
              <a:buNone/>
            </a:pPr>
            <a:endParaRPr lang="fr-CA" sz="2000" dirty="0" smtClean="0">
              <a:latin typeface="Century Gothic"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18</a:t>
            </a:fld>
            <a:endParaRPr lang="fr-FR" altLang="fr-FR"/>
          </a:p>
        </p:txBody>
      </p:sp>
      <p:sp>
        <p:nvSpPr>
          <p:cNvPr id="7" name="Espace réservé du contenu 2"/>
          <p:cNvSpPr txBox="1">
            <a:spLocks/>
          </p:cNvSpPr>
          <p:nvPr/>
        </p:nvSpPr>
        <p:spPr>
          <a:xfrm>
            <a:off x="1547664" y="1279301"/>
            <a:ext cx="8229600" cy="2725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 7" descr="video-camera.png"/>
          <p:cNvPicPr>
            <a:picLocks noChangeAspect="1"/>
          </p:cNvPicPr>
          <p:nvPr/>
        </p:nvPicPr>
        <p:blipFill>
          <a:blip r:embed="rId3" cstate="print"/>
          <a:stretch>
            <a:fillRect/>
          </a:stretch>
        </p:blipFill>
        <p:spPr>
          <a:xfrm>
            <a:off x="575832" y="3356992"/>
            <a:ext cx="1300593" cy="1300593"/>
          </a:xfrm>
          <a:prstGeom prst="rect">
            <a:avLst/>
          </a:prstGeom>
        </p:spPr>
      </p:pic>
      <p:sp>
        <p:nvSpPr>
          <p:cNvPr id="9" name="Espace réservé du contenu 2"/>
          <p:cNvSpPr txBox="1">
            <a:spLocks/>
          </p:cNvSpPr>
          <p:nvPr/>
        </p:nvSpPr>
        <p:spPr>
          <a:xfrm>
            <a:off x="1887016" y="1567333"/>
            <a:ext cx="8229600" cy="27257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endParaRPr>
          </a:p>
          <a:p>
            <a:pPr marL="342900" lvl="0" indent="-342900">
              <a:spcBef>
                <a:spcPct val="20000"/>
              </a:spcBef>
              <a:defRPr/>
            </a:pPr>
            <a:r>
              <a:rPr lang="fr-CA" b="1" dirty="0" smtClean="0">
                <a:solidFill>
                  <a:schemeClr val="tx1">
                    <a:lumMod val="65000"/>
                    <a:lumOff val="35000"/>
                  </a:schemeClr>
                </a:solidFill>
                <a:latin typeface="Century Gothic" pitchFamily="34" charset="0"/>
              </a:rPr>
              <a:t>Voir épisode 3</a:t>
            </a:r>
          </a:p>
          <a:p>
            <a:pPr marL="342900" lvl="0" indent="-342900">
              <a:spcBef>
                <a:spcPct val="20000"/>
              </a:spcBef>
              <a:defRPr/>
            </a:pPr>
            <a:r>
              <a:rPr lang="fr-CA" b="1" dirty="0" smtClean="0">
                <a:solidFill>
                  <a:schemeClr val="tx1">
                    <a:lumMod val="65000"/>
                    <a:lumOff val="35000"/>
                  </a:schemeClr>
                </a:solidFill>
                <a:latin typeface="Century Gothic" pitchFamily="34" charset="0"/>
              </a:rPr>
              <a:t>#couple, #</a:t>
            </a:r>
            <a:r>
              <a:rPr lang="fr-CA" b="1" dirty="0" err="1" smtClean="0">
                <a:solidFill>
                  <a:schemeClr val="tx1">
                    <a:lumMod val="65000"/>
                    <a:lumOff val="35000"/>
                  </a:schemeClr>
                </a:solidFill>
                <a:latin typeface="Century Gothic" pitchFamily="34" charset="0"/>
              </a:rPr>
              <a:t>onenight</a:t>
            </a:r>
            <a:r>
              <a:rPr lang="fr-CA" b="1" dirty="0" smtClean="0">
                <a:solidFill>
                  <a:schemeClr val="tx1">
                    <a:lumMod val="65000"/>
                    <a:lumOff val="35000"/>
                  </a:schemeClr>
                </a:solidFill>
                <a:latin typeface="Century Gothic" pitchFamily="34" charset="0"/>
              </a:rPr>
              <a:t> #fréquentation #ex #ami (et plus si affinités)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781" y="44624"/>
            <a:ext cx="8229600" cy="1143000"/>
          </a:xfrm>
        </p:spPr>
        <p:txBody>
          <a:bodyPr>
            <a:normAutofit/>
          </a:bodyPr>
          <a:lstStyle/>
          <a:p>
            <a:pPr algn="l"/>
            <a:r>
              <a:rPr lang="fr-CA" sz="4000" dirty="0" smtClean="0">
                <a:solidFill>
                  <a:schemeClr val="tx1">
                    <a:lumMod val="65000"/>
                    <a:lumOff val="35000"/>
                  </a:schemeClr>
                </a:solidFill>
                <a:latin typeface="Century Gothic" pitchFamily="34" charset="0"/>
              </a:rPr>
              <a:t>LES CONTEXTES DE RENCONTRE</a:t>
            </a:r>
            <a:endParaRPr lang="fr-CA" sz="4000" dirty="0">
              <a:solidFill>
                <a:schemeClr val="tx1">
                  <a:lumMod val="65000"/>
                  <a:lumOff val="35000"/>
                </a:schemeClr>
              </a:solidFill>
              <a:latin typeface="Century Gothic" pitchFamily="34" charset="0"/>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19</a:t>
            </a:fld>
            <a:endParaRPr lang="fr-FR" altLang="fr-FR" dirty="0"/>
          </a:p>
        </p:txBody>
      </p:sp>
      <p:grpSp>
        <p:nvGrpSpPr>
          <p:cNvPr id="3" name="Groupe 19"/>
          <p:cNvGrpSpPr/>
          <p:nvPr/>
        </p:nvGrpSpPr>
        <p:grpSpPr>
          <a:xfrm>
            <a:off x="467544" y="4078232"/>
            <a:ext cx="9073008" cy="1480230"/>
            <a:chOff x="467544" y="3718192"/>
            <a:chExt cx="9073008" cy="1480230"/>
          </a:xfrm>
        </p:grpSpPr>
        <p:pic>
          <p:nvPicPr>
            <p:cNvPr id="2054" name="Picture 6" descr="C:\Users\soukar01\Downloads\marijuana.png"/>
            <p:cNvPicPr>
              <a:picLocks noChangeAspect="1" noChangeArrowheads="1"/>
            </p:cNvPicPr>
            <p:nvPr/>
          </p:nvPicPr>
          <p:blipFill>
            <a:blip r:embed="rId3" cstate="print"/>
            <a:srcRect/>
            <a:stretch>
              <a:fillRect/>
            </a:stretch>
          </p:blipFill>
          <p:spPr bwMode="auto">
            <a:xfrm>
              <a:off x="5796136" y="4149080"/>
              <a:ext cx="944267" cy="944267"/>
            </a:xfrm>
            <a:prstGeom prst="rect">
              <a:avLst/>
            </a:prstGeom>
            <a:noFill/>
          </p:spPr>
        </p:pic>
        <p:grpSp>
          <p:nvGrpSpPr>
            <p:cNvPr id="5" name="Groupe 17"/>
            <p:cNvGrpSpPr/>
            <p:nvPr/>
          </p:nvGrpSpPr>
          <p:grpSpPr>
            <a:xfrm>
              <a:off x="467544" y="3718192"/>
              <a:ext cx="9073008" cy="1480230"/>
              <a:chOff x="467544" y="2564904"/>
              <a:chExt cx="9073008" cy="1480230"/>
            </a:xfrm>
          </p:grpSpPr>
          <p:grpSp>
            <p:nvGrpSpPr>
              <p:cNvPr id="6" name="Groupe 22"/>
              <p:cNvGrpSpPr/>
              <p:nvPr/>
            </p:nvGrpSpPr>
            <p:grpSpPr>
              <a:xfrm>
                <a:off x="467544" y="2564904"/>
                <a:ext cx="2664296" cy="1480230"/>
                <a:chOff x="4679504" y="1948770"/>
                <a:chExt cx="2664296" cy="1480230"/>
              </a:xfrm>
            </p:grpSpPr>
            <p:sp>
              <p:nvSpPr>
                <p:cNvPr id="9" name="ZoneTexte 8"/>
                <p:cNvSpPr txBox="1"/>
                <p:nvPr/>
              </p:nvSpPr>
              <p:spPr>
                <a:xfrm>
                  <a:off x="4679504" y="1948770"/>
                  <a:ext cx="2664296" cy="400110"/>
                </a:xfrm>
                <a:prstGeom prst="rect">
                  <a:avLst/>
                </a:prstGeom>
                <a:noFill/>
              </p:spPr>
              <p:txBody>
                <a:bodyPr wrap="square" rtlCol="0">
                  <a:spAutoFit/>
                </a:bodyPr>
                <a:lstStyle/>
                <a:p>
                  <a:r>
                    <a:rPr lang="fr-CA" sz="2000" dirty="0" smtClean="0">
                      <a:solidFill>
                        <a:schemeClr val="tx1">
                          <a:lumMod val="65000"/>
                          <a:lumOff val="35000"/>
                        </a:schemeClr>
                      </a:solidFill>
                      <a:latin typeface="Comic Sans MS" pitchFamily="66" charset="0"/>
                    </a:rPr>
                    <a:t>Rencontres en ligne</a:t>
                  </a:r>
                  <a:endParaRPr lang="fr-FR" sz="2000" dirty="0">
                    <a:solidFill>
                      <a:schemeClr val="tx1">
                        <a:lumMod val="65000"/>
                        <a:lumOff val="35000"/>
                      </a:schemeClr>
                    </a:solidFill>
                    <a:latin typeface="Comic Sans MS" pitchFamily="66" charset="0"/>
                  </a:endParaRPr>
                </a:p>
              </p:txBody>
            </p:sp>
            <p:pic>
              <p:nvPicPr>
                <p:cNvPr id="2050" name="Picture 2" descr="C:\Users\soukar01\Downloads\monitor.png"/>
                <p:cNvPicPr>
                  <a:picLocks noChangeAspect="1" noChangeArrowheads="1"/>
                </p:cNvPicPr>
                <p:nvPr/>
              </p:nvPicPr>
              <p:blipFill>
                <a:blip r:embed="rId4" cstate="print"/>
                <a:srcRect/>
                <a:stretch>
                  <a:fillRect/>
                </a:stretch>
              </p:blipFill>
              <p:spPr bwMode="auto">
                <a:xfrm>
                  <a:off x="4823520" y="2348880"/>
                  <a:ext cx="1080120" cy="1080120"/>
                </a:xfrm>
                <a:prstGeom prst="rect">
                  <a:avLst/>
                </a:prstGeom>
                <a:noFill/>
              </p:spPr>
            </p:pic>
            <p:sp>
              <p:nvSpPr>
                <p:cNvPr id="11" name="ZoneTexte 10"/>
                <p:cNvSpPr txBox="1"/>
                <p:nvPr/>
              </p:nvSpPr>
              <p:spPr>
                <a:xfrm>
                  <a:off x="6047656" y="2451666"/>
                  <a:ext cx="1296144" cy="830997"/>
                </a:xfrm>
                <a:prstGeom prst="rect">
                  <a:avLst/>
                </a:prstGeom>
                <a:noFill/>
              </p:spPr>
              <p:txBody>
                <a:bodyPr wrap="square" rtlCol="0">
                  <a:spAutoFit/>
                </a:bodyPr>
                <a:lstStyle/>
                <a:p>
                  <a:r>
                    <a:rPr lang="fr-CA" sz="2400" b="1" dirty="0" smtClean="0">
                      <a:solidFill>
                        <a:schemeClr val="tx1">
                          <a:lumMod val="65000"/>
                          <a:lumOff val="35000"/>
                        </a:schemeClr>
                      </a:solidFill>
                      <a:latin typeface="Comic Sans MS" pitchFamily="66" charset="0"/>
                    </a:rPr>
                    <a:t>H </a:t>
                  </a:r>
                  <a:r>
                    <a:rPr lang="fr-CA" sz="2400" dirty="0" smtClean="0">
                      <a:solidFill>
                        <a:schemeClr val="tx1">
                          <a:lumMod val="65000"/>
                          <a:lumOff val="35000"/>
                        </a:schemeClr>
                      </a:solidFill>
                      <a:latin typeface="Comic Sans MS" pitchFamily="66" charset="0"/>
                    </a:rPr>
                    <a:t>40</a:t>
                  </a:r>
                  <a:r>
                    <a:rPr lang="fr-CA" sz="1000" dirty="0" smtClean="0">
                      <a:solidFill>
                        <a:schemeClr val="tx1">
                          <a:lumMod val="65000"/>
                          <a:lumOff val="35000"/>
                        </a:schemeClr>
                      </a:solidFill>
                      <a:latin typeface="Comic Sans MS" pitchFamily="66" charset="0"/>
                    </a:rPr>
                    <a:t> </a:t>
                  </a:r>
                  <a:r>
                    <a:rPr lang="fr-CA" sz="2400" dirty="0" smtClean="0">
                      <a:solidFill>
                        <a:schemeClr val="tx1">
                          <a:lumMod val="65000"/>
                          <a:lumOff val="35000"/>
                        </a:schemeClr>
                      </a:solidFill>
                      <a:latin typeface="Comic Sans MS" pitchFamily="66" charset="0"/>
                    </a:rPr>
                    <a:t>%</a:t>
                  </a:r>
                </a:p>
                <a:p>
                  <a:r>
                    <a:rPr lang="fr-CA" sz="2400" b="1" dirty="0" smtClean="0">
                      <a:solidFill>
                        <a:schemeClr val="tx1">
                          <a:lumMod val="65000"/>
                          <a:lumOff val="35000"/>
                        </a:schemeClr>
                      </a:solidFill>
                      <a:latin typeface="Comic Sans MS" pitchFamily="66" charset="0"/>
                    </a:rPr>
                    <a:t>F </a:t>
                  </a:r>
                  <a:r>
                    <a:rPr lang="fr-CA" sz="2400" dirty="0" smtClean="0">
                      <a:solidFill>
                        <a:schemeClr val="tx1">
                          <a:lumMod val="65000"/>
                          <a:lumOff val="35000"/>
                        </a:schemeClr>
                      </a:solidFill>
                      <a:latin typeface="Comic Sans MS" pitchFamily="66" charset="0"/>
                    </a:rPr>
                    <a:t>25</a:t>
                  </a:r>
                  <a:r>
                    <a:rPr lang="fr-CA" sz="1000" dirty="0" smtClean="0">
                      <a:solidFill>
                        <a:schemeClr val="tx1">
                          <a:lumMod val="65000"/>
                          <a:lumOff val="35000"/>
                        </a:schemeClr>
                      </a:solidFill>
                      <a:latin typeface="Comic Sans MS" pitchFamily="66" charset="0"/>
                    </a:rPr>
                    <a:t> </a:t>
                  </a:r>
                  <a:r>
                    <a:rPr lang="fr-CA" sz="2400" dirty="0" smtClean="0">
                      <a:solidFill>
                        <a:schemeClr val="tx1">
                          <a:lumMod val="65000"/>
                          <a:lumOff val="35000"/>
                        </a:schemeClr>
                      </a:solidFill>
                      <a:latin typeface="Comic Sans MS" pitchFamily="66" charset="0"/>
                    </a:rPr>
                    <a:t>%</a:t>
                  </a:r>
                  <a:endParaRPr lang="fr-FR" sz="2400" dirty="0">
                    <a:solidFill>
                      <a:schemeClr val="tx1">
                        <a:lumMod val="65000"/>
                        <a:lumOff val="35000"/>
                      </a:schemeClr>
                    </a:solidFill>
                    <a:latin typeface="Comic Sans MS" pitchFamily="66" charset="0"/>
                  </a:endParaRPr>
                </a:p>
              </p:txBody>
            </p:sp>
          </p:grpSp>
          <p:sp>
            <p:nvSpPr>
              <p:cNvPr id="12" name="ZoneTexte 11"/>
              <p:cNvSpPr txBox="1"/>
              <p:nvPr/>
            </p:nvSpPr>
            <p:spPr>
              <a:xfrm>
                <a:off x="3419872" y="2564904"/>
                <a:ext cx="3888432" cy="400110"/>
              </a:xfrm>
              <a:prstGeom prst="rect">
                <a:avLst/>
              </a:prstGeom>
              <a:noFill/>
            </p:spPr>
            <p:txBody>
              <a:bodyPr wrap="square" rtlCol="0">
                <a:spAutoFit/>
              </a:bodyPr>
              <a:lstStyle/>
              <a:p>
                <a:r>
                  <a:rPr lang="fr-CA" sz="2000" dirty="0" smtClean="0">
                    <a:solidFill>
                      <a:schemeClr val="tx1">
                        <a:lumMod val="65000"/>
                        <a:lumOff val="35000"/>
                      </a:schemeClr>
                    </a:solidFill>
                    <a:latin typeface="Comic Sans MS" pitchFamily="66" charset="0"/>
                  </a:rPr>
                  <a:t>Sexe en groupe</a:t>
                </a:r>
                <a:endParaRPr lang="fr-FR" sz="2000" dirty="0">
                  <a:solidFill>
                    <a:schemeClr val="tx1">
                      <a:lumMod val="65000"/>
                      <a:lumOff val="35000"/>
                    </a:schemeClr>
                  </a:solidFill>
                  <a:latin typeface="Comic Sans MS" pitchFamily="66" charset="0"/>
                </a:endParaRPr>
              </a:p>
            </p:txBody>
          </p:sp>
          <p:sp>
            <p:nvSpPr>
              <p:cNvPr id="15" name="ZoneTexte 14"/>
              <p:cNvSpPr txBox="1"/>
              <p:nvPr/>
            </p:nvSpPr>
            <p:spPr>
              <a:xfrm>
                <a:off x="4355976" y="3050957"/>
                <a:ext cx="1080120" cy="830997"/>
              </a:xfrm>
              <a:prstGeom prst="rect">
                <a:avLst/>
              </a:prstGeom>
              <a:noFill/>
            </p:spPr>
            <p:txBody>
              <a:bodyPr wrap="square" rtlCol="0">
                <a:spAutoFit/>
              </a:bodyPr>
              <a:lstStyle/>
              <a:p>
                <a:r>
                  <a:rPr lang="fr-CA" sz="2400" b="1" dirty="0" smtClean="0">
                    <a:solidFill>
                      <a:schemeClr val="tx1">
                        <a:lumMod val="65000"/>
                        <a:lumOff val="35000"/>
                      </a:schemeClr>
                    </a:solidFill>
                    <a:latin typeface="Comic Sans MS" pitchFamily="66" charset="0"/>
                  </a:rPr>
                  <a:t>H </a:t>
                </a:r>
                <a:r>
                  <a:rPr lang="fr-CA" sz="2400" dirty="0" smtClean="0">
                    <a:solidFill>
                      <a:schemeClr val="tx1">
                        <a:lumMod val="65000"/>
                        <a:lumOff val="35000"/>
                      </a:schemeClr>
                    </a:solidFill>
                    <a:latin typeface="Comic Sans MS" pitchFamily="66" charset="0"/>
                  </a:rPr>
                  <a:t>6</a:t>
                </a:r>
                <a:r>
                  <a:rPr lang="fr-CA" sz="1000" dirty="0" smtClean="0">
                    <a:solidFill>
                      <a:schemeClr val="tx1">
                        <a:lumMod val="65000"/>
                        <a:lumOff val="35000"/>
                      </a:schemeClr>
                    </a:solidFill>
                    <a:latin typeface="Comic Sans MS" pitchFamily="66" charset="0"/>
                  </a:rPr>
                  <a:t> </a:t>
                </a:r>
                <a:r>
                  <a:rPr lang="fr-CA" sz="2400" dirty="0" smtClean="0">
                    <a:solidFill>
                      <a:schemeClr val="tx1">
                        <a:lumMod val="65000"/>
                        <a:lumOff val="35000"/>
                      </a:schemeClr>
                    </a:solidFill>
                    <a:latin typeface="Comic Sans MS" pitchFamily="66" charset="0"/>
                  </a:rPr>
                  <a:t>%</a:t>
                </a:r>
              </a:p>
              <a:p>
                <a:r>
                  <a:rPr lang="fr-CA" sz="2400" b="1" dirty="0" smtClean="0">
                    <a:solidFill>
                      <a:schemeClr val="tx1">
                        <a:lumMod val="65000"/>
                        <a:lumOff val="35000"/>
                      </a:schemeClr>
                    </a:solidFill>
                    <a:latin typeface="Comic Sans MS" pitchFamily="66" charset="0"/>
                  </a:rPr>
                  <a:t>F </a:t>
                </a:r>
                <a:r>
                  <a:rPr lang="fr-CA" sz="2400" dirty="0" smtClean="0">
                    <a:solidFill>
                      <a:schemeClr val="tx1">
                        <a:lumMod val="65000"/>
                        <a:lumOff val="35000"/>
                      </a:schemeClr>
                    </a:solidFill>
                    <a:latin typeface="Comic Sans MS" pitchFamily="66" charset="0"/>
                  </a:rPr>
                  <a:t>4</a:t>
                </a:r>
                <a:r>
                  <a:rPr lang="fr-CA" sz="1000" dirty="0" smtClean="0">
                    <a:solidFill>
                      <a:schemeClr val="tx1">
                        <a:lumMod val="65000"/>
                        <a:lumOff val="35000"/>
                      </a:schemeClr>
                    </a:solidFill>
                    <a:latin typeface="Comic Sans MS" pitchFamily="66" charset="0"/>
                  </a:rPr>
                  <a:t> </a:t>
                </a:r>
                <a:r>
                  <a:rPr lang="fr-CA" sz="2400" dirty="0" smtClean="0">
                    <a:solidFill>
                      <a:schemeClr val="tx1">
                        <a:lumMod val="65000"/>
                        <a:lumOff val="35000"/>
                      </a:schemeClr>
                    </a:solidFill>
                    <a:latin typeface="Comic Sans MS" pitchFamily="66" charset="0"/>
                  </a:rPr>
                  <a:t>%</a:t>
                </a:r>
                <a:endParaRPr lang="fr-FR" sz="2400" dirty="0" smtClean="0">
                  <a:solidFill>
                    <a:schemeClr val="tx1">
                      <a:lumMod val="65000"/>
                      <a:lumOff val="35000"/>
                    </a:schemeClr>
                  </a:solidFill>
                  <a:latin typeface="Comic Sans MS" pitchFamily="66" charset="0"/>
                </a:endParaRPr>
              </a:p>
            </p:txBody>
          </p:sp>
          <p:sp>
            <p:nvSpPr>
              <p:cNvPr id="16" name="ZoneTexte 15"/>
              <p:cNvSpPr txBox="1"/>
              <p:nvPr/>
            </p:nvSpPr>
            <p:spPr>
              <a:xfrm>
                <a:off x="5652120" y="2564904"/>
                <a:ext cx="3888432" cy="400110"/>
              </a:xfrm>
              <a:prstGeom prst="rect">
                <a:avLst/>
              </a:prstGeom>
              <a:noFill/>
            </p:spPr>
            <p:txBody>
              <a:bodyPr wrap="square" rtlCol="0">
                <a:spAutoFit/>
              </a:bodyPr>
              <a:lstStyle/>
              <a:p>
                <a:r>
                  <a:rPr lang="fr-CA" sz="2000" dirty="0" smtClean="0">
                    <a:solidFill>
                      <a:schemeClr val="tx1">
                        <a:lumMod val="65000"/>
                        <a:lumOff val="35000"/>
                      </a:schemeClr>
                    </a:solidFill>
                    <a:latin typeface="Comic Sans MS" pitchFamily="66" charset="0"/>
                  </a:rPr>
                  <a:t>Drogue lors d’une relation </a:t>
                </a:r>
                <a:endParaRPr lang="fr-FR" sz="2000" dirty="0">
                  <a:solidFill>
                    <a:schemeClr val="tx1">
                      <a:lumMod val="65000"/>
                      <a:lumOff val="35000"/>
                    </a:schemeClr>
                  </a:solidFill>
                  <a:latin typeface="Comic Sans MS" pitchFamily="66" charset="0"/>
                </a:endParaRPr>
              </a:p>
            </p:txBody>
          </p:sp>
          <p:sp>
            <p:nvSpPr>
              <p:cNvPr id="21" name="ZoneTexte 20"/>
              <p:cNvSpPr txBox="1"/>
              <p:nvPr/>
            </p:nvSpPr>
            <p:spPr>
              <a:xfrm>
                <a:off x="6804248" y="3050957"/>
                <a:ext cx="1296144" cy="830997"/>
              </a:xfrm>
              <a:prstGeom prst="rect">
                <a:avLst/>
              </a:prstGeom>
              <a:noFill/>
            </p:spPr>
            <p:txBody>
              <a:bodyPr wrap="square" rtlCol="0">
                <a:spAutoFit/>
              </a:bodyPr>
              <a:lstStyle/>
              <a:p>
                <a:r>
                  <a:rPr lang="fr-CA" sz="2400" b="1" dirty="0" smtClean="0">
                    <a:solidFill>
                      <a:schemeClr val="tx1">
                        <a:lumMod val="65000"/>
                        <a:lumOff val="35000"/>
                      </a:schemeClr>
                    </a:solidFill>
                    <a:latin typeface="Comic Sans MS" pitchFamily="66" charset="0"/>
                  </a:rPr>
                  <a:t>H </a:t>
                </a:r>
                <a:r>
                  <a:rPr lang="fr-CA" sz="2400" dirty="0" smtClean="0">
                    <a:solidFill>
                      <a:schemeClr val="tx1">
                        <a:lumMod val="65000"/>
                        <a:lumOff val="35000"/>
                      </a:schemeClr>
                    </a:solidFill>
                    <a:latin typeface="Comic Sans MS" pitchFamily="66" charset="0"/>
                  </a:rPr>
                  <a:t>45</a:t>
                </a:r>
                <a:r>
                  <a:rPr lang="fr-CA" sz="1000" dirty="0" smtClean="0">
                    <a:solidFill>
                      <a:schemeClr val="tx1">
                        <a:lumMod val="65000"/>
                        <a:lumOff val="35000"/>
                      </a:schemeClr>
                    </a:solidFill>
                    <a:latin typeface="Comic Sans MS" pitchFamily="66" charset="0"/>
                  </a:rPr>
                  <a:t> </a:t>
                </a:r>
                <a:r>
                  <a:rPr lang="fr-CA" sz="2400" dirty="0" smtClean="0">
                    <a:solidFill>
                      <a:schemeClr val="tx1">
                        <a:lumMod val="65000"/>
                        <a:lumOff val="35000"/>
                      </a:schemeClr>
                    </a:solidFill>
                    <a:latin typeface="Comic Sans MS" pitchFamily="66" charset="0"/>
                  </a:rPr>
                  <a:t>%</a:t>
                </a:r>
              </a:p>
              <a:p>
                <a:r>
                  <a:rPr lang="fr-CA" sz="2400" b="1" dirty="0" smtClean="0">
                    <a:solidFill>
                      <a:schemeClr val="tx1">
                        <a:lumMod val="65000"/>
                        <a:lumOff val="35000"/>
                      </a:schemeClr>
                    </a:solidFill>
                    <a:latin typeface="Comic Sans MS" pitchFamily="66" charset="0"/>
                  </a:rPr>
                  <a:t>F </a:t>
                </a:r>
                <a:r>
                  <a:rPr lang="fr-CA" sz="2400" dirty="0" smtClean="0">
                    <a:solidFill>
                      <a:schemeClr val="tx1">
                        <a:lumMod val="65000"/>
                        <a:lumOff val="35000"/>
                      </a:schemeClr>
                    </a:solidFill>
                    <a:latin typeface="Comic Sans MS" pitchFamily="66" charset="0"/>
                  </a:rPr>
                  <a:t>33</a:t>
                </a:r>
                <a:r>
                  <a:rPr lang="fr-CA" sz="1000" dirty="0" smtClean="0">
                    <a:solidFill>
                      <a:schemeClr val="tx1">
                        <a:lumMod val="65000"/>
                        <a:lumOff val="35000"/>
                      </a:schemeClr>
                    </a:solidFill>
                    <a:latin typeface="Comic Sans MS" pitchFamily="66" charset="0"/>
                  </a:rPr>
                  <a:t> </a:t>
                </a:r>
                <a:r>
                  <a:rPr lang="fr-CA" sz="2400" dirty="0" smtClean="0">
                    <a:solidFill>
                      <a:schemeClr val="tx1">
                        <a:lumMod val="65000"/>
                        <a:lumOff val="35000"/>
                      </a:schemeClr>
                    </a:solidFill>
                    <a:latin typeface="Comic Sans MS" pitchFamily="66" charset="0"/>
                  </a:rPr>
                  <a:t>%</a:t>
                </a:r>
                <a:endParaRPr lang="fr-FR" sz="2400" dirty="0">
                  <a:solidFill>
                    <a:schemeClr val="tx1">
                      <a:lumMod val="65000"/>
                      <a:lumOff val="35000"/>
                    </a:schemeClr>
                  </a:solidFill>
                  <a:latin typeface="Comic Sans MS" pitchFamily="66" charset="0"/>
                </a:endParaRPr>
              </a:p>
            </p:txBody>
          </p:sp>
        </p:grpSp>
        <p:pic>
          <p:nvPicPr>
            <p:cNvPr id="2055" name="Picture 7" descr="C:\Users\soukar01\Downloads\love-triangle.png"/>
            <p:cNvPicPr>
              <a:picLocks noChangeAspect="1" noChangeArrowheads="1"/>
            </p:cNvPicPr>
            <p:nvPr/>
          </p:nvPicPr>
          <p:blipFill>
            <a:blip r:embed="rId5" cstate="print"/>
            <a:srcRect/>
            <a:stretch>
              <a:fillRect/>
            </a:stretch>
          </p:blipFill>
          <p:spPr bwMode="auto">
            <a:xfrm>
              <a:off x="3419872" y="4149080"/>
              <a:ext cx="936104" cy="936104"/>
            </a:xfrm>
            <a:prstGeom prst="rect">
              <a:avLst/>
            </a:prstGeom>
            <a:noFill/>
          </p:spPr>
        </p:pic>
      </p:grpSp>
      <p:pic>
        <p:nvPicPr>
          <p:cNvPr id="19" name="Image 18" descr="new lovers.png"/>
          <p:cNvPicPr/>
          <p:nvPr/>
        </p:nvPicPr>
        <p:blipFill>
          <a:blip r:embed="rId6" cstate="print"/>
          <a:stretch>
            <a:fillRect/>
          </a:stretch>
        </p:blipFill>
        <p:spPr>
          <a:xfrm>
            <a:off x="2339752" y="1628800"/>
            <a:ext cx="3024336" cy="2088232"/>
          </a:xfrm>
          <a:prstGeom prst="rect">
            <a:avLst/>
          </a:prstGeom>
        </p:spPr>
      </p:pic>
      <p:sp>
        <p:nvSpPr>
          <p:cNvPr id="22" name="ZoneTexte 21"/>
          <p:cNvSpPr txBox="1"/>
          <p:nvPr/>
        </p:nvSpPr>
        <p:spPr>
          <a:xfrm>
            <a:off x="5364088" y="2636912"/>
            <a:ext cx="2736304" cy="1323439"/>
          </a:xfrm>
          <a:prstGeom prst="rect">
            <a:avLst/>
          </a:prstGeom>
          <a:noFill/>
        </p:spPr>
        <p:txBody>
          <a:bodyPr wrap="square" rtlCol="0">
            <a:spAutoFit/>
          </a:bodyPr>
          <a:lstStyle/>
          <a:p>
            <a:r>
              <a:rPr lang="fr-CA" sz="8000" dirty="0" smtClean="0">
                <a:solidFill>
                  <a:schemeClr val="tx1">
                    <a:lumMod val="65000"/>
                    <a:lumOff val="35000"/>
                  </a:schemeClr>
                </a:solidFill>
                <a:latin typeface="Comic Sans MS" pitchFamily="66" charset="0"/>
              </a:rPr>
              <a:t>57%</a:t>
            </a:r>
            <a:endParaRPr lang="fr-FR" sz="8000" dirty="0">
              <a:solidFill>
                <a:schemeClr val="tx1">
                  <a:lumMod val="65000"/>
                  <a:lumOff val="35000"/>
                </a:schemeClr>
              </a:solidFill>
              <a:latin typeface="Comic Sans MS" pitchFamily="66" charset="0"/>
            </a:endParaRPr>
          </a:p>
        </p:txBody>
      </p:sp>
      <p:sp>
        <p:nvSpPr>
          <p:cNvPr id="25" name="ZoneTexte 24"/>
          <p:cNvSpPr txBox="1"/>
          <p:nvPr/>
        </p:nvSpPr>
        <p:spPr>
          <a:xfrm>
            <a:off x="5292080" y="2276872"/>
            <a:ext cx="3600400" cy="461665"/>
          </a:xfrm>
          <a:prstGeom prst="rect">
            <a:avLst/>
          </a:prstGeom>
          <a:noFill/>
        </p:spPr>
        <p:txBody>
          <a:bodyPr wrap="square" rtlCol="0">
            <a:spAutoFit/>
          </a:bodyPr>
          <a:lstStyle/>
          <a:p>
            <a:r>
              <a:rPr lang="fr-CA" sz="2400" dirty="0" smtClean="0">
                <a:solidFill>
                  <a:schemeClr val="tx1">
                    <a:lumMod val="65000"/>
                    <a:lumOff val="35000"/>
                  </a:schemeClr>
                </a:solidFill>
                <a:latin typeface="Comic Sans MS" pitchFamily="66" charset="0"/>
              </a:rPr>
              <a:t>Nouveau partenaire</a:t>
            </a:r>
            <a:endParaRPr lang="fr-FR" sz="2400" dirty="0">
              <a:solidFill>
                <a:schemeClr val="tx1">
                  <a:lumMod val="65000"/>
                  <a:lumOff val="35000"/>
                </a:schemeClr>
              </a:solidFill>
              <a:latin typeface="Comic Sans MS" pitchFamily="66" charset="0"/>
            </a:endParaRPr>
          </a:p>
        </p:txBody>
      </p:sp>
    </p:spTree>
    <p:extLst>
      <p:ext uri="{BB962C8B-B14F-4D97-AF65-F5344CB8AC3E}">
        <p14:creationId xmlns:p14="http://schemas.microsoft.com/office/powerpoint/2010/main" val="78760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64812"/>
            <a:ext cx="8229600" cy="1143000"/>
          </a:xfrm>
        </p:spPr>
        <p:txBody>
          <a:bodyPr>
            <a:normAutofit/>
          </a:bodyPr>
          <a:lstStyle/>
          <a:p>
            <a:pPr algn="l">
              <a:tabLst>
                <a:tab pos="806450" algn="l"/>
              </a:tabLst>
            </a:pPr>
            <a:r>
              <a:rPr lang="fr-CA" dirty="0" smtClean="0">
                <a:solidFill>
                  <a:schemeClr val="tx1">
                    <a:lumMod val="65000"/>
                    <a:lumOff val="35000"/>
                  </a:schemeClr>
                </a:solidFill>
                <a:latin typeface="Century Gothic" pitchFamily="34" charset="0"/>
              </a:rPr>
              <a:t>TROUSSE D’OUTILS</a:t>
            </a:r>
            <a:endParaRPr lang="fr-FR" dirty="0">
              <a:solidFill>
                <a:schemeClr val="tx1">
                  <a:lumMod val="65000"/>
                  <a:lumOff val="35000"/>
                </a:schemeClr>
              </a:solidFill>
              <a:latin typeface="Century Gothic" pitchFamily="34" charset="0"/>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a:t>
            </a:fld>
            <a:endParaRPr lang="fr-FR" altLang="fr-FR"/>
          </a:p>
        </p:txBody>
      </p:sp>
      <p:pic>
        <p:nvPicPr>
          <p:cNvPr id="6" name="Picture 2">
            <a:hlinkClick r:id="rId3"/>
          </p:cNvPr>
          <p:cNvPicPr>
            <a:picLocks noChangeAspect="1" noChangeArrowheads="1"/>
          </p:cNvPicPr>
          <p:nvPr/>
        </p:nvPicPr>
        <p:blipFill>
          <a:blip r:embed="rId4" cstate="print"/>
          <a:srcRect l="20472" t="36719" r="35879" b="15761"/>
          <a:stretch>
            <a:fillRect/>
          </a:stretch>
        </p:blipFill>
        <p:spPr bwMode="auto">
          <a:xfrm>
            <a:off x="2987824" y="4426147"/>
            <a:ext cx="3168352" cy="2155786"/>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l="26550" t="15840" r="27925" b="6206"/>
          <a:stretch>
            <a:fillRect/>
          </a:stretch>
        </p:blipFill>
        <p:spPr bwMode="auto">
          <a:xfrm>
            <a:off x="3312000" y="1489662"/>
            <a:ext cx="2520000" cy="2696929"/>
          </a:xfrm>
          <a:prstGeom prst="rect">
            <a:avLst/>
          </a:prstGeom>
          <a:noFill/>
          <a:ln w="9525">
            <a:noFill/>
            <a:miter lim="800000"/>
            <a:headEnd/>
            <a:tailEnd/>
          </a:ln>
        </p:spPr>
      </p:pic>
      <p:sp>
        <p:nvSpPr>
          <p:cNvPr id="9" name="ZoneTexte 8"/>
          <p:cNvSpPr txBox="1"/>
          <p:nvPr/>
        </p:nvSpPr>
        <p:spPr>
          <a:xfrm>
            <a:off x="755576" y="5229200"/>
            <a:ext cx="1440160" cy="523220"/>
          </a:xfrm>
          <a:prstGeom prst="rect">
            <a:avLst/>
          </a:prstGeom>
          <a:noFill/>
        </p:spPr>
        <p:txBody>
          <a:bodyPr wrap="square" rtlCol="0">
            <a:spAutoFit/>
          </a:bodyPr>
          <a:lstStyle/>
          <a:p>
            <a:r>
              <a:rPr lang="fr-CA" sz="2800" dirty="0" smtClean="0">
                <a:solidFill>
                  <a:schemeClr val="tx1">
                    <a:lumMod val="65000"/>
                    <a:lumOff val="35000"/>
                  </a:schemeClr>
                </a:solidFill>
                <a:latin typeface="Century Gothic" pitchFamily="34" charset="0"/>
              </a:rPr>
              <a:t>Vidéos</a:t>
            </a:r>
            <a:endParaRPr lang="fr-FR" sz="2800" dirty="0">
              <a:solidFill>
                <a:schemeClr val="tx1">
                  <a:lumMod val="65000"/>
                  <a:lumOff val="35000"/>
                </a:schemeClr>
              </a:solidFill>
              <a:latin typeface="Century Gothic" pitchFamily="34" charset="0"/>
            </a:endParaRPr>
          </a:p>
        </p:txBody>
      </p:sp>
      <p:sp>
        <p:nvSpPr>
          <p:cNvPr id="11" name="ZoneTexte 10"/>
          <p:cNvSpPr txBox="1"/>
          <p:nvPr/>
        </p:nvSpPr>
        <p:spPr>
          <a:xfrm>
            <a:off x="539552" y="2132856"/>
            <a:ext cx="2664296" cy="523220"/>
          </a:xfrm>
          <a:prstGeom prst="rect">
            <a:avLst/>
          </a:prstGeom>
          <a:noFill/>
        </p:spPr>
        <p:txBody>
          <a:bodyPr wrap="square" rtlCol="0">
            <a:spAutoFit/>
          </a:bodyPr>
          <a:lstStyle/>
          <a:p>
            <a:r>
              <a:rPr lang="fr-CA" sz="2800" dirty="0" smtClean="0">
                <a:solidFill>
                  <a:schemeClr val="tx1">
                    <a:lumMod val="65000"/>
                    <a:lumOff val="35000"/>
                  </a:schemeClr>
                </a:solidFill>
                <a:latin typeface="Century Gothic" pitchFamily="34" charset="0"/>
              </a:rPr>
              <a:t>« </a:t>
            </a:r>
            <a:r>
              <a:rPr lang="fr-CA" sz="2800" dirty="0" err="1" smtClean="0">
                <a:solidFill>
                  <a:schemeClr val="tx1">
                    <a:lumMod val="65000"/>
                    <a:lumOff val="35000"/>
                  </a:schemeClr>
                </a:solidFill>
                <a:latin typeface="Century Gothic" pitchFamily="34" charset="0"/>
              </a:rPr>
              <a:t>Factsheets</a:t>
            </a:r>
            <a:r>
              <a:rPr lang="fr-CA" sz="2800" dirty="0" smtClean="0">
                <a:solidFill>
                  <a:schemeClr val="tx1">
                    <a:lumMod val="65000"/>
                    <a:lumOff val="35000"/>
                  </a:schemeClr>
                </a:solidFill>
                <a:latin typeface="Century Gothic" pitchFamily="34" charset="0"/>
              </a:rPr>
              <a:t> »</a:t>
            </a:r>
            <a:endParaRPr lang="fr-FR" sz="2800" dirty="0">
              <a:solidFill>
                <a:schemeClr val="tx1">
                  <a:lumMod val="65000"/>
                  <a:lumOff val="3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276872"/>
          </a:xfrm>
          <a:prstGeom prst="rect">
            <a:avLst/>
          </a:prstGeom>
          <a:solidFill>
            <a:srgbClr val="F8D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539552" y="2348880"/>
            <a:ext cx="8604448" cy="4536504"/>
          </a:xfrm>
        </p:spPr>
        <p:txBody>
          <a:bodyPr>
            <a:noAutofit/>
          </a:bodyPr>
          <a:lstStyle/>
          <a:p>
            <a:pPr marL="355600" indent="-355600" defTabSz="72000">
              <a:spcBef>
                <a:spcPts val="0"/>
              </a:spcBef>
              <a:spcAft>
                <a:spcPts val="600"/>
              </a:spcAft>
            </a:pPr>
            <a:r>
              <a:rPr lang="fr-FR" sz="1700" dirty="0" smtClean="0"/>
              <a:t>	L’étude associe </a:t>
            </a:r>
            <a:r>
              <a:rPr lang="fr-CA" sz="1700" dirty="0" smtClean="0"/>
              <a:t>les contextes de rencontre  en ligne, en groupe, avec consommation de drogue, à une plus grande prise de risques sexuels. Les percevez-vous comme tels? </a:t>
            </a:r>
          </a:p>
          <a:p>
            <a:pPr marL="355600" indent="-355600" defTabSz="72000">
              <a:spcBef>
                <a:spcPts val="0"/>
              </a:spcBef>
              <a:spcAft>
                <a:spcPts val="600"/>
              </a:spcAft>
            </a:pPr>
            <a:r>
              <a:rPr lang="fr-CA" sz="1700" dirty="0" smtClean="0"/>
              <a:t>Comment tenir compte des différences hommes-femmes dans ces différents contextes?</a:t>
            </a:r>
          </a:p>
          <a:p>
            <a:pPr marL="355600" indent="-355600" defTabSz="72000">
              <a:spcBef>
                <a:spcPts val="0"/>
              </a:spcBef>
              <a:spcAft>
                <a:spcPts val="600"/>
              </a:spcAft>
            </a:pPr>
            <a:r>
              <a:rPr lang="fr-CA" sz="1700" dirty="0" smtClean="0"/>
              <a:t>Croyez-vous qu’il existe des différences dans la façon de rencontrer un partenaire pour </a:t>
            </a:r>
            <a:r>
              <a:rPr lang="fr-FR" sz="1700" dirty="0" smtClean="0"/>
              <a:t>les jeunes aux études et ceux qui travaillent à temps plein?</a:t>
            </a:r>
          </a:p>
          <a:p>
            <a:pPr marL="355600" indent="-355600" defTabSz="72000">
              <a:spcBef>
                <a:spcPts val="0"/>
              </a:spcBef>
              <a:spcAft>
                <a:spcPts val="600"/>
              </a:spcAft>
            </a:pPr>
            <a:r>
              <a:rPr lang="fr-FR" sz="1700" dirty="0" smtClean="0"/>
              <a:t>Croyez-vous que les données sur les rencontres en ligne ont changé depuis l’enquête Pixel? Vous semble-t-il important de suivre les nouveaux développements technologiques en la matière? </a:t>
            </a:r>
          </a:p>
          <a:p>
            <a:pPr marL="355600" indent="-355600" defTabSz="72000">
              <a:spcBef>
                <a:spcPts val="0"/>
              </a:spcBef>
              <a:spcAft>
                <a:spcPts val="600"/>
              </a:spcAft>
            </a:pPr>
            <a:r>
              <a:rPr lang="fr-FR" sz="1700" dirty="0" smtClean="0"/>
              <a:t>Comment aborder la sexualité en groupe avec les jeunes? </a:t>
            </a:r>
          </a:p>
          <a:p>
            <a:pPr marL="355600" indent="-355600" defTabSz="72000">
              <a:spcBef>
                <a:spcPts val="0"/>
              </a:spcBef>
              <a:spcAft>
                <a:spcPts val="600"/>
              </a:spcAft>
            </a:pPr>
            <a:r>
              <a:rPr lang="fr-FR" sz="1700" dirty="0" smtClean="0"/>
              <a:t>	Les données sur la consommation de drogue lors d’une relation sexuelle vous surprennent-elles ? Si oui, pourquoi? ? Des interventions préventives adaptées à des contextes spécifiques comme les festivals vous apparaissent-elles pertinentes?</a:t>
            </a:r>
            <a:endParaRPr lang="fr-CA" sz="1700"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20</a:t>
            </a:fld>
            <a:endParaRPr lang="fr-FR" altLang="fr-FR" dirty="0"/>
          </a:p>
        </p:txBody>
      </p:sp>
      <p:sp>
        <p:nvSpPr>
          <p:cNvPr id="6" name="Titre 1"/>
          <p:cNvSpPr>
            <a:spLocks noGrp="1"/>
          </p:cNvSpPr>
          <p:nvPr>
            <p:ph type="title"/>
          </p:nvPr>
        </p:nvSpPr>
        <p:spPr>
          <a:xfrm>
            <a:off x="506832" y="764704"/>
            <a:ext cx="8229600" cy="1143000"/>
          </a:xfrm>
        </p:spPr>
        <p:txBody>
          <a:bodyPr>
            <a:normAutofit fontScale="90000"/>
          </a:bodyPr>
          <a:lstStyle/>
          <a:p>
            <a:pPr algn="l"/>
            <a:r>
              <a:rPr lang="fr-CA" sz="4000" dirty="0" smtClean="0">
                <a:solidFill>
                  <a:schemeClr val="tx1">
                    <a:lumMod val="65000"/>
                    <a:lumOff val="35000"/>
                  </a:schemeClr>
                </a:solidFill>
                <a:latin typeface="Century Gothic" pitchFamily="34" charset="0"/>
              </a:rPr>
              <a:t>LES CONTEXTES DE RENCONTRE</a:t>
            </a:r>
            <a:br>
              <a:rPr lang="fr-CA" sz="4000" dirty="0" smtClean="0">
                <a:solidFill>
                  <a:schemeClr val="tx1">
                    <a:lumMod val="65000"/>
                    <a:lumOff val="35000"/>
                  </a:schemeClr>
                </a:solidFill>
                <a:latin typeface="Century Gothic" pitchFamily="34" charset="0"/>
              </a:rPr>
            </a:br>
            <a:r>
              <a:rPr lang="fr-CA" sz="3100" dirty="0" smtClean="0">
                <a:solidFill>
                  <a:schemeClr val="tx1">
                    <a:lumMod val="65000"/>
                    <a:lumOff val="35000"/>
                  </a:schemeClr>
                </a:solidFill>
                <a:latin typeface="Century Gothic" pitchFamily="34" charset="0"/>
              </a:rPr>
              <a:t>PISTES DE DISCUSSION</a:t>
            </a:r>
            <a:endParaRPr lang="fr-CA" sz="3100" dirty="0">
              <a:solidFill>
                <a:schemeClr val="tx1">
                  <a:lumMod val="65000"/>
                  <a:lumOff val="3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AC6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57200" y="1691456"/>
            <a:ext cx="8229600" cy="1953568"/>
          </a:xfrm>
        </p:spPr>
        <p:txBody>
          <a:bodyPr>
            <a:normAutofit fontScale="92500" lnSpcReduction="20000"/>
          </a:bodyPr>
          <a:lstStyle/>
          <a:p>
            <a:pPr>
              <a:buNone/>
            </a:pPr>
            <a:endParaRPr lang="fr-CA" sz="4400" dirty="0" smtClean="0">
              <a:solidFill>
                <a:schemeClr val="bg1"/>
              </a:solidFill>
              <a:latin typeface="Century Gothic" pitchFamily="34" charset="0"/>
            </a:endParaRPr>
          </a:p>
          <a:p>
            <a:pPr marL="0" indent="0">
              <a:buNone/>
            </a:pPr>
            <a:r>
              <a:rPr lang="fr-CA" sz="4400" dirty="0" smtClean="0">
                <a:solidFill>
                  <a:schemeClr val="bg1"/>
                </a:solidFill>
                <a:latin typeface="Century Gothic" pitchFamily="34" charset="0"/>
              </a:rPr>
              <a:t>ACCÈS AUX SERVICES </a:t>
            </a:r>
          </a:p>
          <a:p>
            <a:pPr marL="0" indent="0">
              <a:buNone/>
            </a:pPr>
            <a:r>
              <a:rPr lang="fr-CA" sz="4400" dirty="0" smtClean="0">
                <a:solidFill>
                  <a:schemeClr val="bg1"/>
                </a:solidFill>
                <a:latin typeface="Century Gothic" pitchFamily="34" charset="0"/>
              </a:rPr>
              <a:t>EN SANTÉ SEXUELLE</a:t>
            </a:r>
          </a:p>
          <a:p>
            <a:pPr>
              <a:buNone/>
            </a:pPr>
            <a:endParaRPr lang="fr-CA" dirty="0" smtClean="0"/>
          </a:p>
          <a:p>
            <a:pPr>
              <a:buNone/>
            </a:pPr>
            <a:endParaRPr lang="fr-CA" sz="2000" dirty="0" smtClean="0">
              <a:solidFill>
                <a:schemeClr val="bg1"/>
              </a:solidFill>
              <a:latin typeface="Century Gothic"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21</a:t>
            </a:fld>
            <a:endParaRPr lang="fr-FR" altLang="fr-FR"/>
          </a:p>
        </p:txBody>
      </p:sp>
      <p:sp>
        <p:nvSpPr>
          <p:cNvPr id="7" name="Espace réservé du contenu 2"/>
          <p:cNvSpPr txBox="1">
            <a:spLocks/>
          </p:cNvSpPr>
          <p:nvPr/>
        </p:nvSpPr>
        <p:spPr>
          <a:xfrm>
            <a:off x="1547664" y="1279301"/>
            <a:ext cx="8229600" cy="2725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 7" descr="video-camera.png"/>
          <p:cNvPicPr>
            <a:picLocks noChangeAspect="1"/>
          </p:cNvPicPr>
          <p:nvPr/>
        </p:nvPicPr>
        <p:blipFill>
          <a:blip r:embed="rId3" cstate="print"/>
          <a:stretch>
            <a:fillRect/>
          </a:stretch>
        </p:blipFill>
        <p:spPr>
          <a:xfrm>
            <a:off x="467544" y="3640575"/>
            <a:ext cx="1300593" cy="1300593"/>
          </a:xfrm>
          <a:prstGeom prst="rect">
            <a:avLst/>
          </a:prstGeom>
        </p:spPr>
      </p:pic>
      <p:sp>
        <p:nvSpPr>
          <p:cNvPr id="9" name="Espace réservé du contenu 2"/>
          <p:cNvSpPr txBox="1">
            <a:spLocks/>
          </p:cNvSpPr>
          <p:nvPr/>
        </p:nvSpPr>
        <p:spPr>
          <a:xfrm>
            <a:off x="1815008" y="2143397"/>
            <a:ext cx="8229600" cy="27257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lvl="0" indent="-342900">
              <a:spcBef>
                <a:spcPct val="20000"/>
              </a:spcBef>
              <a:defRPr/>
            </a:pPr>
            <a:r>
              <a:rPr kumimoji="0" lang="fr-CA" sz="2000" b="1" i="0" u="none" strike="noStrike" kern="1200" cap="none" spc="0" normalizeH="0" baseline="0" noProof="0" dirty="0" smtClean="0">
                <a:ln>
                  <a:noFill/>
                </a:ln>
                <a:solidFill>
                  <a:schemeClr val="bg1"/>
                </a:solidFill>
                <a:effectLst/>
                <a:uLnTx/>
                <a:uFillTx/>
                <a:latin typeface="Century Gothic" pitchFamily="34" charset="0"/>
              </a:rPr>
              <a:t>Voir épisode 5 </a:t>
            </a:r>
          </a:p>
          <a:p>
            <a:pPr marL="342900" lvl="0" indent="-342900">
              <a:spcBef>
                <a:spcPct val="20000"/>
              </a:spcBef>
              <a:defRPr/>
            </a:pPr>
            <a:r>
              <a:rPr lang="fr-CA" sz="2000" b="1" dirty="0" smtClean="0">
                <a:solidFill>
                  <a:schemeClr val="bg1"/>
                </a:solidFill>
                <a:latin typeface="Century Gothic" pitchFamily="34" charset="0"/>
              </a:rPr>
              <a:t>#ITS, #tests</a:t>
            </a:r>
          </a:p>
          <a:p>
            <a:pPr marL="342900" lvl="0" indent="-342900">
              <a:spcBef>
                <a:spcPct val="20000"/>
              </a:spcBef>
              <a:defRPr/>
            </a:pPr>
            <a:endParaRPr kumimoji="0" lang="fr-CA" sz="2000" b="1" i="0" u="none" strike="noStrike" kern="1200" cap="none" spc="0" normalizeH="0" baseline="0" noProof="0" dirty="0" smtClean="0">
              <a:ln>
                <a:noFill/>
              </a:ln>
              <a:solidFill>
                <a:schemeClr val="bg1"/>
              </a:solidFill>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80512"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34888" y="116632"/>
            <a:ext cx="8229600" cy="1143000"/>
          </a:xfrm>
        </p:spPr>
        <p:txBody>
          <a:bodyPr>
            <a:normAutofit fontScale="90000"/>
          </a:bodyPr>
          <a:lstStyle/>
          <a:p>
            <a:pPr algn="l"/>
            <a:r>
              <a:rPr lang="fr-CA" dirty="0" smtClean="0">
                <a:solidFill>
                  <a:schemeClr val="tx1">
                    <a:lumMod val="65000"/>
                    <a:lumOff val="35000"/>
                  </a:schemeClr>
                </a:solidFill>
                <a:latin typeface="Century Gothic" panose="020B0502020202020204" pitchFamily="34" charset="0"/>
              </a:rPr>
              <a:t>L’ACCÈS AUX SERVICES EN SANTÉ SEXUELLE</a:t>
            </a:r>
            <a:endParaRPr lang="fr-CA" dirty="0">
              <a:solidFill>
                <a:schemeClr val="tx1">
                  <a:lumMod val="65000"/>
                  <a:lumOff val="35000"/>
                </a:schemeClr>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22</a:t>
            </a:fld>
            <a:endParaRPr lang="fr-FR" altLang="fr-FR" dirty="0"/>
          </a:p>
        </p:txBody>
      </p:sp>
      <p:sp>
        <p:nvSpPr>
          <p:cNvPr id="21" name="Rectangle 20"/>
          <p:cNvSpPr/>
          <p:nvPr/>
        </p:nvSpPr>
        <p:spPr>
          <a:xfrm>
            <a:off x="539552" y="1867171"/>
            <a:ext cx="3456384" cy="4370141"/>
          </a:xfrm>
          <a:prstGeom prst="rect">
            <a:avLst/>
          </a:prstGeom>
          <a:noFill/>
          <a:ln>
            <a:solidFill>
              <a:srgbClr val="74D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83568" y="1628800"/>
            <a:ext cx="3168352" cy="400110"/>
          </a:xfrm>
          <a:prstGeom prst="rect">
            <a:avLst/>
          </a:prstGeom>
          <a:solidFill>
            <a:schemeClr val="bg1"/>
          </a:solidFill>
        </p:spPr>
        <p:txBody>
          <a:bodyPr wrap="square" rtlCol="0">
            <a:spAutoFit/>
          </a:bodyPr>
          <a:lstStyle/>
          <a:p>
            <a:r>
              <a:rPr lang="fr-CA" sz="2000" b="1" dirty="0" smtClean="0">
                <a:solidFill>
                  <a:srgbClr val="58BAA2"/>
                </a:solidFill>
              </a:rPr>
              <a:t>PERCEPTION DU RISQUE</a:t>
            </a:r>
            <a:endParaRPr lang="fr-FR" sz="2000" b="1" dirty="0">
              <a:solidFill>
                <a:srgbClr val="58BAA2"/>
              </a:solidFill>
            </a:endParaRPr>
          </a:p>
        </p:txBody>
      </p:sp>
      <p:grpSp>
        <p:nvGrpSpPr>
          <p:cNvPr id="54" name="Groupe 53"/>
          <p:cNvGrpSpPr/>
          <p:nvPr/>
        </p:nvGrpSpPr>
        <p:grpSpPr>
          <a:xfrm>
            <a:off x="179512" y="2502828"/>
            <a:ext cx="3888432" cy="3098827"/>
            <a:chOff x="179512" y="2502828"/>
            <a:chExt cx="3888432" cy="3098827"/>
          </a:xfrm>
        </p:grpSpPr>
        <p:grpSp>
          <p:nvGrpSpPr>
            <p:cNvPr id="7" name="Groupe 14"/>
            <p:cNvGrpSpPr/>
            <p:nvPr/>
          </p:nvGrpSpPr>
          <p:grpSpPr>
            <a:xfrm>
              <a:off x="179512" y="2502828"/>
              <a:ext cx="3888432" cy="3098827"/>
              <a:chOff x="179512" y="2492896"/>
              <a:chExt cx="3888432" cy="2808312"/>
            </a:xfrm>
          </p:grpSpPr>
          <p:grpSp>
            <p:nvGrpSpPr>
              <p:cNvPr id="9" name="Groupe 11"/>
              <p:cNvGrpSpPr/>
              <p:nvPr/>
            </p:nvGrpSpPr>
            <p:grpSpPr>
              <a:xfrm>
                <a:off x="179512" y="2492896"/>
                <a:ext cx="2601186" cy="2808312"/>
                <a:chOff x="179512" y="2492896"/>
                <a:chExt cx="2601186" cy="2808312"/>
              </a:xfrm>
            </p:grpSpPr>
            <p:pic>
              <p:nvPicPr>
                <p:cNvPr id="2050" name="Picture 2" descr="C:\Users\soukar01\Downloads\wall-thermometer.png"/>
                <p:cNvPicPr>
                  <a:picLocks noChangeAspect="1" noChangeArrowheads="1"/>
                </p:cNvPicPr>
                <p:nvPr/>
              </p:nvPicPr>
              <p:blipFill>
                <a:blip r:embed="rId3" cstate="print"/>
                <a:srcRect/>
                <a:stretch>
                  <a:fillRect/>
                </a:stretch>
              </p:blipFill>
              <p:spPr bwMode="auto">
                <a:xfrm>
                  <a:off x="179512" y="2492896"/>
                  <a:ext cx="2601186" cy="2808312"/>
                </a:xfrm>
                <a:prstGeom prst="rect">
                  <a:avLst/>
                </a:prstGeom>
                <a:noFill/>
              </p:spPr>
            </p:pic>
            <p:cxnSp>
              <p:nvCxnSpPr>
                <p:cNvPr id="8" name="Connecteur droit 7"/>
                <p:cNvCxnSpPr/>
                <p:nvPr/>
              </p:nvCxnSpPr>
              <p:spPr>
                <a:xfrm>
                  <a:off x="1763688" y="4365104"/>
                  <a:ext cx="576064" cy="0"/>
                </a:xfrm>
                <a:prstGeom prst="line">
                  <a:avLst/>
                </a:prstGeom>
                <a:ln>
                  <a:solidFill>
                    <a:srgbClr val="74D2BC"/>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763688" y="2708920"/>
                  <a:ext cx="576064" cy="0"/>
                </a:xfrm>
                <a:prstGeom prst="line">
                  <a:avLst/>
                </a:prstGeom>
                <a:ln>
                  <a:solidFill>
                    <a:srgbClr val="74D2BC"/>
                  </a:solidFill>
                </a:ln>
              </p:spPr>
              <p:style>
                <a:lnRef idx="1">
                  <a:schemeClr val="accent1"/>
                </a:lnRef>
                <a:fillRef idx="0">
                  <a:schemeClr val="accent1"/>
                </a:fillRef>
                <a:effectRef idx="0">
                  <a:schemeClr val="accent1"/>
                </a:effectRef>
                <a:fontRef idx="minor">
                  <a:schemeClr val="tx1"/>
                </a:fontRef>
              </p:style>
            </p:cxnSp>
          </p:grpSp>
          <p:sp>
            <p:nvSpPr>
              <p:cNvPr id="13" name="ZoneTexte 12"/>
              <p:cNvSpPr txBox="1"/>
              <p:nvPr/>
            </p:nvSpPr>
            <p:spPr>
              <a:xfrm>
                <a:off x="2339752" y="2564904"/>
                <a:ext cx="1728192" cy="362600"/>
              </a:xfrm>
              <a:prstGeom prst="rect">
                <a:avLst/>
              </a:prstGeom>
              <a:noFill/>
            </p:spPr>
            <p:txBody>
              <a:bodyPr wrap="square" rtlCol="0">
                <a:spAutoFit/>
              </a:bodyPr>
              <a:lstStyle/>
              <a:p>
                <a:r>
                  <a:rPr lang="fr-CA" sz="2000" b="1" dirty="0" smtClean="0">
                    <a:solidFill>
                      <a:srgbClr val="58BAA2"/>
                    </a:solidFill>
                  </a:rPr>
                  <a:t>10 Tout à fait</a:t>
                </a:r>
                <a:endParaRPr lang="fr-FR" sz="2000" b="1" dirty="0">
                  <a:solidFill>
                    <a:srgbClr val="58BAA2"/>
                  </a:solidFill>
                </a:endParaRPr>
              </a:p>
            </p:txBody>
          </p:sp>
          <p:sp>
            <p:nvSpPr>
              <p:cNvPr id="14" name="ZoneTexte 13"/>
              <p:cNvSpPr txBox="1"/>
              <p:nvPr/>
            </p:nvSpPr>
            <p:spPr>
              <a:xfrm>
                <a:off x="2411760" y="4211796"/>
                <a:ext cx="1584176" cy="362600"/>
              </a:xfrm>
              <a:prstGeom prst="rect">
                <a:avLst/>
              </a:prstGeom>
              <a:noFill/>
            </p:spPr>
            <p:txBody>
              <a:bodyPr wrap="square" rtlCol="0">
                <a:spAutoFit/>
              </a:bodyPr>
              <a:lstStyle/>
              <a:p>
                <a:r>
                  <a:rPr lang="fr-CA" sz="2000" b="1" dirty="0" smtClean="0">
                    <a:solidFill>
                      <a:srgbClr val="58BAA2"/>
                    </a:solidFill>
                  </a:rPr>
                  <a:t>0 Pas du tout</a:t>
                </a:r>
                <a:endParaRPr lang="fr-FR" sz="2000" b="1" dirty="0">
                  <a:solidFill>
                    <a:srgbClr val="58BAA2"/>
                  </a:solidFill>
                </a:endParaRPr>
              </a:p>
            </p:txBody>
          </p:sp>
        </p:grpSp>
        <p:cxnSp>
          <p:nvCxnSpPr>
            <p:cNvPr id="17" name="Connecteur droit 16"/>
            <p:cNvCxnSpPr/>
            <p:nvPr/>
          </p:nvCxnSpPr>
          <p:spPr>
            <a:xfrm>
              <a:off x="1835696" y="4236708"/>
              <a:ext cx="1224136" cy="0"/>
            </a:xfrm>
            <a:prstGeom prst="line">
              <a:avLst/>
            </a:prstGeom>
            <a:ln>
              <a:solidFill>
                <a:srgbClr val="74D2BC"/>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915816" y="3717032"/>
              <a:ext cx="1080120" cy="830997"/>
            </a:xfrm>
            <a:prstGeom prst="rect">
              <a:avLst/>
            </a:prstGeom>
            <a:noFill/>
          </p:spPr>
          <p:txBody>
            <a:bodyPr wrap="square" rtlCol="0">
              <a:spAutoFit/>
            </a:bodyPr>
            <a:lstStyle/>
            <a:p>
              <a:r>
                <a:rPr lang="fr-CA" sz="4800" b="1" dirty="0" smtClean="0">
                  <a:solidFill>
                    <a:srgbClr val="FE4D30"/>
                  </a:solidFill>
                </a:rPr>
                <a:t>2</a:t>
              </a:r>
              <a:endParaRPr lang="fr-FR" sz="4800" b="1" dirty="0">
                <a:solidFill>
                  <a:srgbClr val="FE4D30"/>
                </a:solidFill>
              </a:endParaRPr>
            </a:p>
          </p:txBody>
        </p:sp>
      </p:grpSp>
      <p:grpSp>
        <p:nvGrpSpPr>
          <p:cNvPr id="53" name="Groupe 52"/>
          <p:cNvGrpSpPr/>
          <p:nvPr/>
        </p:nvGrpSpPr>
        <p:grpSpPr>
          <a:xfrm>
            <a:off x="4355976" y="4509120"/>
            <a:ext cx="4369391" cy="1872208"/>
            <a:chOff x="4307065" y="1844824"/>
            <a:chExt cx="4369391" cy="1872208"/>
          </a:xfrm>
        </p:grpSpPr>
        <p:sp>
          <p:nvSpPr>
            <p:cNvPr id="27" name="Rectangle 26"/>
            <p:cNvSpPr/>
            <p:nvPr/>
          </p:nvSpPr>
          <p:spPr>
            <a:xfrm>
              <a:off x="4307065" y="2060848"/>
              <a:ext cx="4369391" cy="1656184"/>
            </a:xfrm>
            <a:prstGeom prst="rect">
              <a:avLst/>
            </a:prstGeom>
            <a:noFill/>
            <a:ln>
              <a:solidFill>
                <a:srgbClr val="74D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4489123" y="1844824"/>
              <a:ext cx="2459141" cy="400110"/>
            </a:xfrm>
            <a:prstGeom prst="rect">
              <a:avLst/>
            </a:prstGeom>
            <a:solidFill>
              <a:schemeClr val="bg1"/>
            </a:solidFill>
          </p:spPr>
          <p:txBody>
            <a:bodyPr wrap="square" rtlCol="0">
              <a:spAutoFit/>
            </a:bodyPr>
            <a:lstStyle/>
            <a:p>
              <a:r>
                <a:rPr lang="fr-CA" sz="2000" b="1" dirty="0" smtClean="0">
                  <a:solidFill>
                    <a:srgbClr val="58BAA2"/>
                  </a:solidFill>
                </a:rPr>
                <a:t>TEST DE DÉTECTION </a:t>
              </a:r>
              <a:endParaRPr lang="fr-FR" sz="2000" b="1" dirty="0">
                <a:solidFill>
                  <a:srgbClr val="58BAA2"/>
                </a:solidFill>
              </a:endParaRPr>
            </a:p>
          </p:txBody>
        </p:sp>
        <p:grpSp>
          <p:nvGrpSpPr>
            <p:cNvPr id="10" name="Groupe 51"/>
            <p:cNvGrpSpPr/>
            <p:nvPr/>
          </p:nvGrpSpPr>
          <p:grpSpPr>
            <a:xfrm>
              <a:off x="4572000" y="2348880"/>
              <a:ext cx="1656184" cy="1325761"/>
              <a:chOff x="4572000" y="2348880"/>
              <a:chExt cx="1656184" cy="1325761"/>
            </a:xfrm>
          </p:grpSpPr>
          <p:pic>
            <p:nvPicPr>
              <p:cNvPr id="2051" name="Picture 3" descr="S:\partage\PartageKS\Accompagnements\Pixel\Banque d'images\Icônes\men-and-women-toilet.png"/>
              <p:cNvPicPr>
                <a:picLocks noChangeAspect="1" noChangeArrowheads="1"/>
              </p:cNvPicPr>
              <p:nvPr/>
            </p:nvPicPr>
            <p:blipFill>
              <a:blip r:embed="rId4" cstate="print"/>
              <a:srcRect r="58333"/>
              <a:stretch>
                <a:fillRect/>
              </a:stretch>
            </p:blipFill>
            <p:spPr bwMode="auto">
              <a:xfrm>
                <a:off x="4572000" y="2348880"/>
                <a:ext cx="360040" cy="864096"/>
              </a:xfrm>
              <a:prstGeom prst="rect">
                <a:avLst/>
              </a:prstGeom>
              <a:noFill/>
            </p:spPr>
          </p:pic>
          <p:pic>
            <p:nvPicPr>
              <p:cNvPr id="43" name="Picture 3" descr="S:\partage\PartageKS\Accompagnements\Pixel\Banque d'images\Icônes\men-and-women-toilet.png"/>
              <p:cNvPicPr>
                <a:picLocks noChangeAspect="1" noChangeArrowheads="1"/>
              </p:cNvPicPr>
              <p:nvPr/>
            </p:nvPicPr>
            <p:blipFill>
              <a:blip r:embed="rId4" cstate="print">
                <a:duotone>
                  <a:schemeClr val="bg2">
                    <a:shade val="45000"/>
                    <a:satMod val="135000"/>
                  </a:schemeClr>
                  <a:prstClr val="white"/>
                </a:duotone>
              </a:blip>
              <a:srcRect r="58333"/>
              <a:stretch>
                <a:fillRect/>
              </a:stretch>
            </p:blipFill>
            <p:spPr bwMode="auto">
              <a:xfrm>
                <a:off x="5004048" y="2348880"/>
                <a:ext cx="360040" cy="864096"/>
              </a:xfrm>
              <a:prstGeom prst="rect">
                <a:avLst/>
              </a:prstGeom>
              <a:noFill/>
            </p:spPr>
          </p:pic>
          <p:pic>
            <p:nvPicPr>
              <p:cNvPr id="44" name="Picture 3" descr="S:\partage\PartageKS\Accompagnements\Pixel\Banque d'images\Icônes\men-and-women-toilet.png"/>
              <p:cNvPicPr>
                <a:picLocks noChangeAspect="1" noChangeArrowheads="1"/>
              </p:cNvPicPr>
              <p:nvPr/>
            </p:nvPicPr>
            <p:blipFill>
              <a:blip r:embed="rId4" cstate="print">
                <a:duotone>
                  <a:schemeClr val="bg2">
                    <a:shade val="45000"/>
                    <a:satMod val="135000"/>
                  </a:schemeClr>
                  <a:prstClr val="white"/>
                </a:duotone>
              </a:blip>
              <a:srcRect r="58333"/>
              <a:stretch>
                <a:fillRect/>
              </a:stretch>
            </p:blipFill>
            <p:spPr bwMode="auto">
              <a:xfrm>
                <a:off x="5436096" y="2348880"/>
                <a:ext cx="360040" cy="864096"/>
              </a:xfrm>
              <a:prstGeom prst="rect">
                <a:avLst/>
              </a:prstGeom>
              <a:noFill/>
            </p:spPr>
          </p:pic>
          <p:pic>
            <p:nvPicPr>
              <p:cNvPr id="45" name="Picture 3" descr="S:\partage\PartageKS\Accompagnements\Pixel\Banque d'images\Icônes\men-and-women-toilet.png"/>
              <p:cNvPicPr>
                <a:picLocks noChangeAspect="1" noChangeArrowheads="1"/>
              </p:cNvPicPr>
              <p:nvPr/>
            </p:nvPicPr>
            <p:blipFill>
              <a:blip r:embed="rId4" cstate="print">
                <a:duotone>
                  <a:schemeClr val="bg2">
                    <a:shade val="45000"/>
                    <a:satMod val="135000"/>
                  </a:schemeClr>
                  <a:prstClr val="white"/>
                </a:duotone>
              </a:blip>
              <a:srcRect r="58333"/>
              <a:stretch>
                <a:fillRect/>
              </a:stretch>
            </p:blipFill>
            <p:spPr bwMode="auto">
              <a:xfrm>
                <a:off x="5868144" y="2348880"/>
                <a:ext cx="360040" cy="864096"/>
              </a:xfrm>
              <a:prstGeom prst="rect">
                <a:avLst/>
              </a:prstGeom>
              <a:noFill/>
            </p:spPr>
          </p:pic>
          <p:sp>
            <p:nvSpPr>
              <p:cNvPr id="50" name="ZoneTexte 49"/>
              <p:cNvSpPr txBox="1"/>
              <p:nvPr/>
            </p:nvSpPr>
            <p:spPr>
              <a:xfrm>
                <a:off x="4572000" y="3212976"/>
                <a:ext cx="1080120" cy="461665"/>
              </a:xfrm>
              <a:prstGeom prst="rect">
                <a:avLst/>
              </a:prstGeom>
              <a:noFill/>
            </p:spPr>
            <p:txBody>
              <a:bodyPr wrap="square" rtlCol="0">
                <a:spAutoFit/>
              </a:bodyPr>
              <a:lstStyle/>
              <a:p>
                <a:r>
                  <a:rPr lang="fr-CA" sz="2400" dirty="0" smtClean="0">
                    <a:solidFill>
                      <a:srgbClr val="FE4D30"/>
                    </a:solidFill>
                  </a:rPr>
                  <a:t>26 %</a:t>
                </a:r>
                <a:endParaRPr lang="fr-FR" sz="2400" dirty="0">
                  <a:solidFill>
                    <a:srgbClr val="FE4D30"/>
                  </a:solidFill>
                </a:endParaRPr>
              </a:p>
            </p:txBody>
          </p:sp>
        </p:grpSp>
        <p:grpSp>
          <p:nvGrpSpPr>
            <p:cNvPr id="12" name="Groupe 54"/>
            <p:cNvGrpSpPr/>
            <p:nvPr/>
          </p:nvGrpSpPr>
          <p:grpSpPr>
            <a:xfrm>
              <a:off x="6588224" y="2410600"/>
              <a:ext cx="1728192" cy="1264041"/>
              <a:chOff x="6588224" y="2410600"/>
              <a:chExt cx="1728192" cy="1264041"/>
            </a:xfrm>
          </p:grpSpPr>
          <p:pic>
            <p:nvPicPr>
              <p:cNvPr id="2052" name="Picture 4" descr="S:\partage\PartageKS\Accompagnements\Pixel\Banque d'images\Icônes\men-and-women-toilet.png"/>
              <p:cNvPicPr>
                <a:picLocks noChangeAspect="1" noChangeArrowheads="1"/>
              </p:cNvPicPr>
              <p:nvPr/>
            </p:nvPicPr>
            <p:blipFill>
              <a:blip r:embed="rId4" cstate="print"/>
              <a:srcRect l="46154"/>
              <a:stretch>
                <a:fillRect/>
              </a:stretch>
            </p:blipFill>
            <p:spPr bwMode="auto">
              <a:xfrm>
                <a:off x="6588224" y="2410600"/>
                <a:ext cx="432048" cy="802376"/>
              </a:xfrm>
              <a:prstGeom prst="rect">
                <a:avLst/>
              </a:prstGeom>
              <a:noFill/>
            </p:spPr>
          </p:pic>
          <p:pic>
            <p:nvPicPr>
              <p:cNvPr id="46" name="Picture 4" descr="S:\partage\PartageKS\Accompagnements\Pixel\Banque d'images\Icônes\men-and-women-toilet.png"/>
              <p:cNvPicPr>
                <a:picLocks noChangeAspect="1" noChangeArrowheads="1"/>
              </p:cNvPicPr>
              <p:nvPr/>
            </p:nvPicPr>
            <p:blipFill>
              <a:blip r:embed="rId4" cstate="print"/>
              <a:srcRect l="46154"/>
              <a:stretch>
                <a:fillRect/>
              </a:stretch>
            </p:blipFill>
            <p:spPr bwMode="auto">
              <a:xfrm>
                <a:off x="7020272" y="2420888"/>
                <a:ext cx="432048" cy="802376"/>
              </a:xfrm>
              <a:prstGeom prst="rect">
                <a:avLst/>
              </a:prstGeom>
              <a:noFill/>
            </p:spPr>
          </p:pic>
          <p:pic>
            <p:nvPicPr>
              <p:cNvPr id="48" name="Picture 4" descr="S:\partage\PartageKS\Accompagnements\Pixel\Banque d'images\Icônes\men-and-women-toilet.png"/>
              <p:cNvPicPr>
                <a:picLocks noChangeAspect="1" noChangeArrowheads="1"/>
              </p:cNvPicPr>
              <p:nvPr/>
            </p:nvPicPr>
            <p:blipFill>
              <a:blip r:embed="rId4" cstate="print">
                <a:duotone>
                  <a:schemeClr val="bg2">
                    <a:shade val="45000"/>
                    <a:satMod val="135000"/>
                  </a:schemeClr>
                  <a:prstClr val="white"/>
                </a:duotone>
              </a:blip>
              <a:srcRect l="46154"/>
              <a:stretch>
                <a:fillRect/>
              </a:stretch>
            </p:blipFill>
            <p:spPr bwMode="auto">
              <a:xfrm>
                <a:off x="7884368" y="2420888"/>
                <a:ext cx="432048" cy="802376"/>
              </a:xfrm>
              <a:prstGeom prst="rect">
                <a:avLst/>
              </a:prstGeom>
              <a:noFill/>
            </p:spPr>
          </p:pic>
          <p:sp>
            <p:nvSpPr>
              <p:cNvPr id="51" name="ZoneTexte 50"/>
              <p:cNvSpPr txBox="1"/>
              <p:nvPr/>
            </p:nvSpPr>
            <p:spPr>
              <a:xfrm>
                <a:off x="6588224" y="3212976"/>
                <a:ext cx="1080120" cy="461665"/>
              </a:xfrm>
              <a:prstGeom prst="rect">
                <a:avLst/>
              </a:prstGeom>
              <a:noFill/>
            </p:spPr>
            <p:txBody>
              <a:bodyPr wrap="square" rtlCol="0">
                <a:spAutoFit/>
              </a:bodyPr>
              <a:lstStyle/>
              <a:p>
                <a:r>
                  <a:rPr lang="fr-CA" sz="2400" dirty="0" smtClean="0">
                    <a:solidFill>
                      <a:srgbClr val="FE4D30"/>
                    </a:solidFill>
                  </a:rPr>
                  <a:t>57 %</a:t>
                </a:r>
                <a:endParaRPr lang="fr-FR" sz="2400" dirty="0">
                  <a:solidFill>
                    <a:srgbClr val="FE4D30"/>
                  </a:solidFill>
                </a:endParaRPr>
              </a:p>
            </p:txBody>
          </p:sp>
          <p:grpSp>
            <p:nvGrpSpPr>
              <p:cNvPr id="15" name="Groupe 53"/>
              <p:cNvGrpSpPr/>
              <p:nvPr/>
            </p:nvGrpSpPr>
            <p:grpSpPr>
              <a:xfrm>
                <a:off x="7452320" y="2410600"/>
                <a:ext cx="432048" cy="802376"/>
                <a:chOff x="7452320" y="2410600"/>
                <a:chExt cx="432048" cy="802376"/>
              </a:xfrm>
            </p:grpSpPr>
            <p:pic>
              <p:nvPicPr>
                <p:cNvPr id="47" name="Picture 4" descr="S:\partage\PartageKS\Accompagnements\Pixel\Banque d'images\Icônes\men-and-women-toilet.png"/>
                <p:cNvPicPr>
                  <a:picLocks noChangeAspect="1" noChangeArrowheads="1"/>
                </p:cNvPicPr>
                <p:nvPr/>
              </p:nvPicPr>
              <p:blipFill>
                <a:blip r:embed="rId4" cstate="print">
                  <a:duotone>
                    <a:schemeClr val="bg2">
                      <a:shade val="45000"/>
                      <a:satMod val="135000"/>
                    </a:schemeClr>
                    <a:prstClr val="white"/>
                  </a:duotone>
                </a:blip>
                <a:srcRect l="46154"/>
                <a:stretch>
                  <a:fillRect/>
                </a:stretch>
              </p:blipFill>
              <p:spPr bwMode="auto">
                <a:xfrm>
                  <a:off x="7452320" y="2410600"/>
                  <a:ext cx="432048" cy="802376"/>
                </a:xfrm>
                <a:prstGeom prst="rect">
                  <a:avLst/>
                </a:prstGeom>
                <a:noFill/>
              </p:spPr>
            </p:pic>
            <p:pic>
              <p:nvPicPr>
                <p:cNvPr id="49" name="Picture 4" descr="S:\partage\PartageKS\Accompagnements\Pixel\Banque d'images\Icônes\men-and-women-toilet.png"/>
                <p:cNvPicPr>
                  <a:picLocks noChangeAspect="1" noChangeArrowheads="1"/>
                </p:cNvPicPr>
                <p:nvPr/>
              </p:nvPicPr>
              <p:blipFill>
                <a:blip r:embed="rId4" cstate="print"/>
                <a:srcRect l="46154" r="27968"/>
                <a:stretch>
                  <a:fillRect/>
                </a:stretch>
              </p:blipFill>
              <p:spPr bwMode="auto">
                <a:xfrm>
                  <a:off x="7452320" y="2410600"/>
                  <a:ext cx="207640" cy="802376"/>
                </a:xfrm>
                <a:prstGeom prst="rect">
                  <a:avLst/>
                </a:prstGeom>
                <a:noFill/>
              </p:spPr>
            </p:pic>
          </p:grpSp>
        </p:grpSp>
      </p:grpSp>
      <p:sp>
        <p:nvSpPr>
          <p:cNvPr id="56" name="Rectangle 55"/>
          <p:cNvSpPr/>
          <p:nvPr/>
        </p:nvSpPr>
        <p:spPr>
          <a:xfrm>
            <a:off x="4355976" y="1797963"/>
            <a:ext cx="4369391" cy="2520280"/>
          </a:xfrm>
          <a:prstGeom prst="rect">
            <a:avLst/>
          </a:prstGeom>
          <a:noFill/>
          <a:ln>
            <a:solidFill>
              <a:srgbClr val="74D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4716016" y="1644655"/>
            <a:ext cx="1586661" cy="400110"/>
          </a:xfrm>
          <a:prstGeom prst="rect">
            <a:avLst/>
          </a:prstGeom>
          <a:solidFill>
            <a:schemeClr val="bg1"/>
          </a:solidFill>
        </p:spPr>
        <p:txBody>
          <a:bodyPr wrap="square" rtlCol="0">
            <a:spAutoFit/>
          </a:bodyPr>
          <a:lstStyle/>
          <a:p>
            <a:r>
              <a:rPr lang="fr-CA" sz="2000" b="1" dirty="0" smtClean="0">
                <a:solidFill>
                  <a:srgbClr val="58BAA2"/>
                </a:solidFill>
              </a:rPr>
              <a:t>BARRIÈRES</a:t>
            </a:r>
            <a:endParaRPr lang="fr-FR" sz="2000" b="1" dirty="0">
              <a:solidFill>
                <a:srgbClr val="58BAA2"/>
              </a:solidFill>
            </a:endParaRPr>
          </a:p>
        </p:txBody>
      </p:sp>
      <p:sp>
        <p:nvSpPr>
          <p:cNvPr id="58" name="Ellipse 57"/>
          <p:cNvSpPr/>
          <p:nvPr/>
        </p:nvSpPr>
        <p:spPr>
          <a:xfrm>
            <a:off x="4788024" y="2230011"/>
            <a:ext cx="1368152" cy="12961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6660232" y="2230011"/>
            <a:ext cx="1368152" cy="12961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3" name="Picture 5" descr="C:\Users\soukar01\Downloads\time.png"/>
          <p:cNvPicPr>
            <a:picLocks noChangeAspect="1" noChangeArrowheads="1"/>
          </p:cNvPicPr>
          <p:nvPr/>
        </p:nvPicPr>
        <p:blipFill>
          <a:blip r:embed="rId5" cstate="print"/>
          <a:srcRect/>
          <a:stretch>
            <a:fillRect/>
          </a:stretch>
        </p:blipFill>
        <p:spPr bwMode="auto">
          <a:xfrm>
            <a:off x="5004048" y="2374027"/>
            <a:ext cx="936104" cy="936104"/>
          </a:xfrm>
          <a:prstGeom prst="rect">
            <a:avLst/>
          </a:prstGeom>
          <a:noFill/>
        </p:spPr>
      </p:pic>
      <p:pic>
        <p:nvPicPr>
          <p:cNvPr id="2054" name="Picture 6" descr="C:\Users\soukar01\Downloads\fright-boy-face.png"/>
          <p:cNvPicPr>
            <a:picLocks noChangeAspect="1" noChangeArrowheads="1"/>
          </p:cNvPicPr>
          <p:nvPr/>
        </p:nvPicPr>
        <p:blipFill>
          <a:blip r:embed="rId6" cstate="print"/>
          <a:srcRect/>
          <a:stretch>
            <a:fillRect/>
          </a:stretch>
        </p:blipFill>
        <p:spPr bwMode="auto">
          <a:xfrm>
            <a:off x="6804248" y="2302019"/>
            <a:ext cx="1080120" cy="1080120"/>
          </a:xfrm>
          <a:prstGeom prst="rect">
            <a:avLst/>
          </a:prstGeom>
          <a:noFill/>
        </p:spPr>
      </p:pic>
      <p:sp>
        <p:nvSpPr>
          <p:cNvPr id="65" name="ZoneTexte 64"/>
          <p:cNvSpPr txBox="1"/>
          <p:nvPr/>
        </p:nvSpPr>
        <p:spPr>
          <a:xfrm>
            <a:off x="4716016" y="3526155"/>
            <a:ext cx="1224136" cy="672867"/>
          </a:xfrm>
          <a:prstGeom prst="rect">
            <a:avLst/>
          </a:prstGeom>
          <a:noFill/>
        </p:spPr>
        <p:txBody>
          <a:bodyPr wrap="square" lIns="36000" rIns="36000" bIns="72000" rtlCol="0">
            <a:spAutoFit/>
          </a:bodyPr>
          <a:lstStyle/>
          <a:p>
            <a:r>
              <a:rPr lang="fr-CA" dirty="0" smtClean="0">
                <a:solidFill>
                  <a:srgbClr val="58BAA2"/>
                </a:solidFill>
                <a:latin typeface="Century Gothic" panose="020B0502020202020204" pitchFamily="34" charset="0"/>
              </a:rPr>
              <a:t>manque </a:t>
            </a:r>
          </a:p>
          <a:p>
            <a:r>
              <a:rPr lang="fr-CA" dirty="0" smtClean="0">
                <a:solidFill>
                  <a:srgbClr val="58BAA2"/>
                </a:solidFill>
                <a:latin typeface="Century Gothic" panose="020B0502020202020204" pitchFamily="34" charset="0"/>
              </a:rPr>
              <a:t>de temps</a:t>
            </a:r>
            <a:endParaRPr lang="fr-FR" dirty="0">
              <a:solidFill>
                <a:srgbClr val="58BAA2"/>
              </a:solidFill>
              <a:latin typeface="Century Gothic" panose="020B0502020202020204" pitchFamily="34" charset="0"/>
            </a:endParaRPr>
          </a:p>
        </p:txBody>
      </p:sp>
      <p:sp>
        <p:nvSpPr>
          <p:cNvPr id="66" name="ZoneTexte 65"/>
          <p:cNvSpPr txBox="1"/>
          <p:nvPr/>
        </p:nvSpPr>
        <p:spPr>
          <a:xfrm>
            <a:off x="6444208" y="3548221"/>
            <a:ext cx="1296144" cy="672867"/>
          </a:xfrm>
          <a:prstGeom prst="rect">
            <a:avLst/>
          </a:prstGeom>
          <a:noFill/>
        </p:spPr>
        <p:txBody>
          <a:bodyPr wrap="square" lIns="0" rIns="0" bIns="72000" rtlCol="0">
            <a:spAutoFit/>
          </a:bodyPr>
          <a:lstStyle/>
          <a:p>
            <a:r>
              <a:rPr lang="fr-CA" dirty="0" smtClean="0">
                <a:solidFill>
                  <a:srgbClr val="58BAA2"/>
                </a:solidFill>
                <a:latin typeface="Century Gothic" panose="020B0502020202020204" pitchFamily="34" charset="0"/>
              </a:rPr>
              <a:t>peur du résultat</a:t>
            </a:r>
            <a:endParaRPr lang="fr-FR" dirty="0">
              <a:solidFill>
                <a:srgbClr val="58BAA2"/>
              </a:solidFill>
              <a:latin typeface="Century Gothic" panose="020B0502020202020204" pitchFamily="34" charset="0"/>
            </a:endParaRPr>
          </a:p>
        </p:txBody>
      </p:sp>
      <p:sp>
        <p:nvSpPr>
          <p:cNvPr id="67" name="ZoneTexte 66"/>
          <p:cNvSpPr txBox="1"/>
          <p:nvPr/>
        </p:nvSpPr>
        <p:spPr>
          <a:xfrm>
            <a:off x="7524328" y="3548221"/>
            <a:ext cx="1224136" cy="672867"/>
          </a:xfrm>
          <a:prstGeom prst="rect">
            <a:avLst/>
          </a:prstGeom>
          <a:noFill/>
        </p:spPr>
        <p:txBody>
          <a:bodyPr wrap="square" lIns="36000" rIns="36000" bIns="72000" rtlCol="0">
            <a:spAutoFit/>
          </a:bodyPr>
          <a:lstStyle/>
          <a:p>
            <a:r>
              <a:rPr lang="fr-CA" dirty="0" smtClean="0">
                <a:solidFill>
                  <a:srgbClr val="58BAA2"/>
                </a:solidFill>
                <a:latin typeface="Century Gothic" panose="020B0502020202020204" pitchFamily="34" charset="0"/>
              </a:rPr>
              <a:t>malaise honte</a:t>
            </a:r>
            <a:endParaRPr lang="fr-FR" dirty="0">
              <a:solidFill>
                <a:srgbClr val="58BAA2"/>
              </a:solidFill>
              <a:latin typeface="Century Gothic" panose="020B0502020202020204" pitchFamily="34" charset="0"/>
            </a:endParaRPr>
          </a:p>
        </p:txBody>
      </p:sp>
      <p:sp>
        <p:nvSpPr>
          <p:cNvPr id="52" name="Rectangle à coins arrondis 51"/>
          <p:cNvSpPr/>
          <p:nvPr/>
        </p:nvSpPr>
        <p:spPr>
          <a:xfrm>
            <a:off x="1331640" y="3284984"/>
            <a:ext cx="288032" cy="936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492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420888"/>
          </a:xfrm>
          <a:prstGeom prst="rect">
            <a:avLst/>
          </a:prstGeom>
          <a:solidFill>
            <a:srgbClr val="AC6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518864" y="2800821"/>
            <a:ext cx="8472736" cy="5092675"/>
          </a:xfrm>
        </p:spPr>
        <p:txBody>
          <a:bodyPr rIns="0">
            <a:normAutofit/>
          </a:bodyPr>
          <a:lstStyle/>
          <a:p>
            <a:pPr>
              <a:spcBef>
                <a:spcPts val="0"/>
              </a:spcBef>
              <a:spcAft>
                <a:spcPts val="1200"/>
              </a:spcAft>
            </a:pPr>
            <a:r>
              <a:rPr lang="fr-CA" sz="1900" dirty="0" smtClean="0">
                <a:solidFill>
                  <a:schemeClr val="tx1">
                    <a:lumMod val="50000"/>
                    <a:lumOff val="50000"/>
                  </a:schemeClr>
                </a:solidFill>
              </a:rPr>
              <a:t>Comment aider les jeunes à mieux évaluer leur risque de contracter une ITS et, conséquemment, à percevoir leur besoin de services? Avez-vous des bons coups à partager? </a:t>
            </a:r>
            <a:endParaRPr lang="fr-FR" sz="1900" dirty="0" smtClean="0">
              <a:solidFill>
                <a:schemeClr val="tx1">
                  <a:lumMod val="50000"/>
                  <a:lumOff val="50000"/>
                </a:schemeClr>
              </a:solidFill>
            </a:endParaRPr>
          </a:p>
          <a:p>
            <a:pPr>
              <a:spcBef>
                <a:spcPts val="0"/>
              </a:spcBef>
              <a:spcAft>
                <a:spcPts val="1200"/>
              </a:spcAft>
            </a:pPr>
            <a:r>
              <a:rPr lang="fr-CA" sz="1900" dirty="0" smtClean="0">
                <a:solidFill>
                  <a:schemeClr val="tx1">
                    <a:lumMod val="50000"/>
                    <a:lumOff val="50000"/>
                  </a:schemeClr>
                </a:solidFill>
              </a:rPr>
              <a:t>Comment réagissez-vous au fait qu’une proportion importante de jeunes adultes n’a jamais passé de test de détection des ITS?</a:t>
            </a:r>
          </a:p>
          <a:p>
            <a:pPr>
              <a:spcBef>
                <a:spcPts val="0"/>
              </a:spcBef>
              <a:spcAft>
                <a:spcPts val="1200"/>
              </a:spcAft>
            </a:pPr>
            <a:r>
              <a:rPr lang="fr-FR" sz="1900" dirty="0" smtClean="0">
                <a:solidFill>
                  <a:schemeClr val="tx1">
                    <a:lumMod val="50000"/>
                    <a:lumOff val="50000"/>
                  </a:schemeClr>
                </a:solidFill>
              </a:rPr>
              <a:t>Connaissez-vous </a:t>
            </a:r>
            <a:r>
              <a:rPr lang="fr-FR" sz="1900" dirty="0">
                <a:solidFill>
                  <a:schemeClr val="tx1">
                    <a:lumMod val="50000"/>
                    <a:lumOff val="50000"/>
                  </a:schemeClr>
                </a:solidFill>
              </a:rPr>
              <a:t>des pratiques novatrices ayant été mises en place pour rendre ces services plus accessibles aux hommes</a:t>
            </a:r>
            <a:r>
              <a:rPr lang="fr-FR" sz="1900" dirty="0" smtClean="0">
                <a:solidFill>
                  <a:schemeClr val="tx1">
                    <a:lumMod val="50000"/>
                    <a:lumOff val="50000"/>
                  </a:schemeClr>
                </a:solidFill>
              </a:rPr>
              <a:t>?</a:t>
            </a:r>
            <a:endParaRPr lang="fr-CA" sz="1900"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23</a:t>
            </a:fld>
            <a:endParaRPr lang="fr-FR" altLang="fr-FR"/>
          </a:p>
        </p:txBody>
      </p:sp>
      <p:sp>
        <p:nvSpPr>
          <p:cNvPr id="7" name="Espace réservé du contenu 2"/>
          <p:cNvSpPr txBox="1">
            <a:spLocks/>
          </p:cNvSpPr>
          <p:nvPr/>
        </p:nvSpPr>
        <p:spPr>
          <a:xfrm>
            <a:off x="518864" y="-27384"/>
            <a:ext cx="8625136" cy="2232248"/>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4200" b="0" i="0" u="none" strike="noStrike" kern="1200" cap="none" spc="0" normalizeH="0" baseline="0" noProof="0" dirty="0" smtClean="0">
                <a:ln>
                  <a:noFill/>
                </a:ln>
                <a:solidFill>
                  <a:schemeClr val="bg1"/>
                </a:solidFill>
                <a:effectLst/>
                <a:uLnTx/>
                <a:uFillTx/>
                <a:latin typeface="Century Gothic" pitchFamily="34" charset="0"/>
                <a:ea typeface="+mn-ea"/>
                <a:cs typeface="+mn-cs"/>
              </a:rPr>
              <a:t>ACCÈS AUX SERVICES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4200" b="0" i="0" u="none" strike="noStrike" kern="1200" cap="none" spc="0" normalizeH="0" baseline="0" noProof="0" dirty="0" smtClean="0">
                <a:ln>
                  <a:noFill/>
                </a:ln>
                <a:solidFill>
                  <a:schemeClr val="bg1"/>
                </a:solidFill>
                <a:effectLst/>
                <a:uLnTx/>
                <a:uFillTx/>
                <a:latin typeface="Century Gothic" pitchFamily="34" charset="0"/>
                <a:ea typeface="+mn-ea"/>
                <a:cs typeface="+mn-cs"/>
              </a:rPr>
              <a:t>EN SANTÉ SEXUELLE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CA" sz="2600" noProof="0" dirty="0" smtClean="0">
                <a:solidFill>
                  <a:schemeClr val="bg1"/>
                </a:solidFill>
                <a:latin typeface="Century Gothic" pitchFamily="34" charset="0"/>
              </a:rPr>
              <a:t>PISTES DE DISCUSSION</a:t>
            </a:r>
            <a:endParaRPr kumimoji="0" lang="fr-CA" sz="26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71268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D92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80764" y="1772816"/>
            <a:ext cx="8229600" cy="1953568"/>
          </a:xfrm>
        </p:spPr>
        <p:txBody>
          <a:bodyPr/>
          <a:lstStyle/>
          <a:p>
            <a:pPr>
              <a:buNone/>
            </a:pPr>
            <a:endParaRPr lang="fr-CA" sz="4400" dirty="0" smtClean="0">
              <a:latin typeface="Century Gothic" pitchFamily="34" charset="0"/>
            </a:endParaRPr>
          </a:p>
          <a:p>
            <a:pPr>
              <a:buNone/>
            </a:pPr>
            <a:r>
              <a:rPr lang="fr-CA" sz="4400" dirty="0" smtClean="0">
                <a:latin typeface="Century Gothic" pitchFamily="34" charset="0"/>
              </a:rPr>
              <a:t>LE CONDOM</a:t>
            </a:r>
          </a:p>
          <a:p>
            <a:pPr>
              <a:buNone/>
            </a:pPr>
            <a:endParaRPr lang="fr-CA" dirty="0" smtClean="0"/>
          </a:p>
          <a:p>
            <a:pPr>
              <a:buNone/>
            </a:pPr>
            <a:endParaRPr lang="fr-CA" sz="2000" dirty="0" smtClean="0">
              <a:latin typeface="Century Gothic"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24</a:t>
            </a:fld>
            <a:endParaRPr lang="fr-FR" altLang="fr-FR"/>
          </a:p>
        </p:txBody>
      </p:sp>
      <p:sp>
        <p:nvSpPr>
          <p:cNvPr id="7" name="Espace réservé du contenu 2"/>
          <p:cNvSpPr txBox="1">
            <a:spLocks/>
          </p:cNvSpPr>
          <p:nvPr/>
        </p:nvSpPr>
        <p:spPr>
          <a:xfrm>
            <a:off x="1907704" y="1340768"/>
            <a:ext cx="6624736" cy="29417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2000" b="1"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rPr>
              <a:t>Voir épisode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2000" b="1"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rPr>
              <a:t>#condom, #préservatif #capote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a:ln>
                <a:noFill/>
              </a:ln>
              <a:solidFill>
                <a:schemeClr val="tx1">
                  <a:lumMod val="65000"/>
                  <a:lumOff val="35000"/>
                </a:schemeClr>
              </a:solidFill>
              <a:effectLst/>
              <a:uLnTx/>
              <a:uFillTx/>
              <a:ea typeface="+mn-ea"/>
              <a:cs typeface="+mn-cs"/>
            </a:endParaRPr>
          </a:p>
        </p:txBody>
      </p:sp>
      <p:pic>
        <p:nvPicPr>
          <p:cNvPr id="8" name="Image 7" descr="video-camera.png"/>
          <p:cNvPicPr>
            <a:picLocks noChangeAspect="1"/>
          </p:cNvPicPr>
          <p:nvPr/>
        </p:nvPicPr>
        <p:blipFill>
          <a:blip r:embed="rId3" cstate="print"/>
          <a:stretch>
            <a:fillRect/>
          </a:stretch>
        </p:blipFill>
        <p:spPr>
          <a:xfrm>
            <a:off x="556444" y="3356992"/>
            <a:ext cx="1300593" cy="1300593"/>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a:xfrm>
            <a:off x="6553200" y="6448251"/>
            <a:ext cx="2133600" cy="365125"/>
          </a:xfrm>
        </p:spPr>
        <p:txBody>
          <a:bodyPr/>
          <a:lstStyle/>
          <a:p>
            <a:pPr>
              <a:defRPr/>
            </a:pPr>
            <a:fld id="{47045FA5-633E-4B20-9D19-898C6FB0BDE6}" type="slidenum">
              <a:rPr lang="fr-FR" altLang="fr-FR" smtClean="0"/>
              <a:pPr>
                <a:defRPr/>
              </a:pPr>
              <a:t>25</a:t>
            </a:fld>
            <a:endParaRPr lang="fr-FR" altLang="fr-FR" dirty="0"/>
          </a:p>
        </p:txBody>
      </p:sp>
      <p:sp>
        <p:nvSpPr>
          <p:cNvPr id="94209" name="Rectangle 1"/>
          <p:cNvSpPr>
            <a:spLocks noChangeArrowheads="1"/>
          </p:cNvSpPr>
          <p:nvPr/>
        </p:nvSpPr>
        <p:spPr bwMode="auto">
          <a:xfrm>
            <a:off x="1619672" y="260648"/>
            <a:ext cx="598272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rgbClr val="FF0000"/>
                </a:solidFill>
                <a:effectLst/>
                <a:latin typeface="Century Gothic" pitchFamily="34" charset="0"/>
                <a:ea typeface="Times New Roman" pitchFamily="18" charset="0"/>
                <a:cs typeface="Times New Roman" pitchFamily="18" charset="0"/>
              </a:rPr>
              <a:t>Usage du condom selon le type de partenaire</a:t>
            </a:r>
            <a:endParaRPr kumimoji="0" lang="fr-CA"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6" name="Image 5"/>
          <p:cNvPicPr/>
          <p:nvPr/>
        </p:nvPicPr>
        <p:blipFill>
          <a:blip r:embed="rId3" cstate="print"/>
          <a:srcRect l="27934" t="14550" r="26943" b="38669"/>
          <a:stretch>
            <a:fillRect/>
          </a:stretch>
        </p:blipFill>
        <p:spPr bwMode="auto">
          <a:xfrm>
            <a:off x="2123728" y="692696"/>
            <a:ext cx="5040560" cy="2736304"/>
          </a:xfrm>
          <a:prstGeom prst="rect">
            <a:avLst/>
          </a:prstGeom>
          <a:noFill/>
          <a:ln w="9525">
            <a:noFill/>
            <a:miter lim="800000"/>
            <a:headEnd/>
            <a:tailEnd/>
          </a:ln>
        </p:spPr>
      </p:pic>
      <p:sp>
        <p:nvSpPr>
          <p:cNvPr id="10" name="Rectangle 1"/>
          <p:cNvSpPr>
            <a:spLocks noChangeArrowheads="1"/>
          </p:cNvSpPr>
          <p:nvPr/>
        </p:nvSpPr>
        <p:spPr bwMode="auto">
          <a:xfrm>
            <a:off x="1549361" y="3645024"/>
            <a:ext cx="611898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rgbClr val="FF0000"/>
                </a:solidFill>
                <a:effectLst/>
                <a:latin typeface="Century Gothic" pitchFamily="34" charset="0"/>
                <a:ea typeface="Times New Roman" pitchFamily="18" charset="0"/>
                <a:cs typeface="Times New Roman" pitchFamily="18" charset="0"/>
              </a:rPr>
              <a:t>Présence de risques malgré l’usage du condom</a:t>
            </a:r>
            <a:endParaRPr kumimoji="0" lang="fr-CA"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8" name="Image 7" descr="S:\partage\PartageKS\Accompagnements\Pixel\Banque d'images\Images Bifurk\concombre-step03.jpg"/>
          <p:cNvPicPr/>
          <p:nvPr/>
        </p:nvPicPr>
        <p:blipFill>
          <a:blip r:embed="rId4" cstate="print"/>
          <a:srcRect l="46851"/>
          <a:stretch>
            <a:fillRect/>
          </a:stretch>
        </p:blipFill>
        <p:spPr bwMode="auto">
          <a:xfrm>
            <a:off x="6012160" y="4221088"/>
            <a:ext cx="2232248" cy="2304256"/>
          </a:xfrm>
          <a:prstGeom prst="rect">
            <a:avLst/>
          </a:prstGeom>
          <a:noFill/>
          <a:ln w="9525">
            <a:noFill/>
            <a:miter lim="800000"/>
            <a:headEnd/>
            <a:tailEnd/>
          </a:ln>
        </p:spPr>
      </p:pic>
      <p:pic>
        <p:nvPicPr>
          <p:cNvPr id="11" name="Image 10" descr="S:\partage\PartageKS\Accompagnements\Pixel\Banque d'images\Images Bifurk\concombre-step02.jpg"/>
          <p:cNvPicPr/>
          <p:nvPr/>
        </p:nvPicPr>
        <p:blipFill>
          <a:blip r:embed="rId5" cstate="print"/>
          <a:srcRect l="21000" r="19501"/>
          <a:stretch>
            <a:fillRect/>
          </a:stretch>
        </p:blipFill>
        <p:spPr bwMode="auto">
          <a:xfrm>
            <a:off x="1259632" y="4221088"/>
            <a:ext cx="2448272" cy="2314575"/>
          </a:xfrm>
          <a:prstGeom prst="rect">
            <a:avLst/>
          </a:prstGeom>
          <a:noFill/>
          <a:ln w="9525">
            <a:noFill/>
            <a:miter lim="800000"/>
            <a:headEnd/>
            <a:tailEnd/>
          </a:ln>
        </p:spPr>
      </p:pic>
      <p:sp>
        <p:nvSpPr>
          <p:cNvPr id="94210" name="Text Box 2"/>
          <p:cNvSpPr txBox="1">
            <a:spLocks noChangeArrowheads="1"/>
          </p:cNvSpPr>
          <p:nvPr/>
        </p:nvSpPr>
        <p:spPr bwMode="auto">
          <a:xfrm>
            <a:off x="3851920" y="4946392"/>
            <a:ext cx="2088232" cy="1631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595959"/>
                </a:solidFill>
                <a:effectLst/>
                <a:latin typeface="Century Gothic" pitchFamily="34" charset="0"/>
                <a:cs typeface="Arial" pitchFamily="34" charset="0"/>
              </a:rPr>
              <a:t>des fois où un condom a été utilisé, il y a eu pénétration avant</a:t>
            </a:r>
            <a:endParaRPr kumimoji="0" lang="fr-FR" sz="20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14" name="Text Box 2"/>
          <p:cNvSpPr txBox="1">
            <a:spLocks noChangeArrowheads="1"/>
          </p:cNvSpPr>
          <p:nvPr/>
        </p:nvSpPr>
        <p:spPr bwMode="auto">
          <a:xfrm>
            <a:off x="3851920" y="4077072"/>
            <a:ext cx="2160240"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6000" b="1" i="0" u="none" strike="noStrike" cap="none" normalizeH="0" baseline="0" dirty="0" smtClean="0">
                <a:ln>
                  <a:noFill/>
                </a:ln>
                <a:solidFill>
                  <a:srgbClr val="595959"/>
                </a:solidFill>
                <a:effectLst/>
                <a:latin typeface="Century Gothic" pitchFamily="34" charset="0"/>
                <a:cs typeface="Arial" pitchFamily="34" charset="0"/>
              </a:rPr>
              <a:t>20%</a:t>
            </a:r>
            <a:endParaRPr kumimoji="0" lang="fr-FR" sz="6000" b="1"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204864"/>
          </a:xfrm>
          <a:prstGeom prst="rect">
            <a:avLst/>
          </a:prstGeom>
          <a:solidFill>
            <a:srgbClr val="FD9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88752" y="2431429"/>
            <a:ext cx="8280920" cy="4525963"/>
          </a:xfrm>
        </p:spPr>
        <p:txBody>
          <a:bodyPr>
            <a:noAutofit/>
          </a:bodyPr>
          <a:lstStyle/>
          <a:p>
            <a:pPr marL="360000">
              <a:spcBef>
                <a:spcPts val="0"/>
              </a:spcBef>
              <a:spcAft>
                <a:spcPts val="1200"/>
              </a:spcAft>
            </a:pPr>
            <a:r>
              <a:rPr lang="fr-FR" sz="2400" dirty="0" smtClean="0"/>
              <a:t>Voyez-vous d’autres facteurs que le type de partenaire pouvant avoir une influence sur l’usage du condom? Serait-il pertinent de tenir compte du type de partenaire dans la formulation de messages de prévention?</a:t>
            </a:r>
            <a:r>
              <a:rPr lang="fr-CA" sz="2400" dirty="0" smtClean="0"/>
              <a:t> </a:t>
            </a:r>
          </a:p>
          <a:p>
            <a:pPr marL="360000">
              <a:spcBef>
                <a:spcPts val="0"/>
              </a:spcBef>
              <a:spcAft>
                <a:spcPts val="1200"/>
              </a:spcAft>
            </a:pPr>
            <a:r>
              <a:rPr lang="fr-CA" sz="2400" dirty="0" smtClean="0"/>
              <a:t>Quels efforts restent-ils à faire pour un meilleur usage du condom?</a:t>
            </a:r>
          </a:p>
          <a:p>
            <a:pPr marL="360000">
              <a:spcBef>
                <a:spcPts val="0"/>
              </a:spcBef>
              <a:spcAft>
                <a:spcPts val="1200"/>
              </a:spcAft>
              <a:buNone/>
            </a:pPr>
            <a:endParaRPr lang="fr-CA" sz="2400"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26</a:t>
            </a:fld>
            <a:endParaRPr lang="fr-FR" altLang="fr-FR"/>
          </a:p>
        </p:txBody>
      </p:sp>
      <p:sp>
        <p:nvSpPr>
          <p:cNvPr id="7" name="Titre 1"/>
          <p:cNvSpPr>
            <a:spLocks noGrp="1"/>
          </p:cNvSpPr>
          <p:nvPr>
            <p:ph type="title"/>
          </p:nvPr>
        </p:nvSpPr>
        <p:spPr>
          <a:xfrm>
            <a:off x="488752" y="514772"/>
            <a:ext cx="8229600" cy="1143000"/>
          </a:xfrm>
        </p:spPr>
        <p:txBody>
          <a:bodyPr>
            <a:normAutofit fontScale="90000"/>
          </a:bodyPr>
          <a:lstStyle/>
          <a:p>
            <a:pPr algn="l"/>
            <a:r>
              <a:rPr lang="fr-CA" sz="5300" dirty="0" smtClean="0">
                <a:solidFill>
                  <a:schemeClr val="tx1">
                    <a:lumMod val="65000"/>
                    <a:lumOff val="35000"/>
                  </a:schemeClr>
                </a:solidFill>
                <a:latin typeface="Century Gothic" pitchFamily="34" charset="0"/>
              </a:rPr>
              <a:t>LE CONDOM</a:t>
            </a:r>
            <a:br>
              <a:rPr lang="fr-CA" sz="5300" dirty="0" smtClean="0">
                <a:solidFill>
                  <a:schemeClr val="tx1">
                    <a:lumMod val="65000"/>
                    <a:lumOff val="35000"/>
                  </a:schemeClr>
                </a:solidFill>
                <a:latin typeface="Century Gothic" pitchFamily="34" charset="0"/>
              </a:rPr>
            </a:br>
            <a:r>
              <a:rPr lang="fr-CA" sz="3100" dirty="0" smtClean="0">
                <a:solidFill>
                  <a:schemeClr val="tx1">
                    <a:lumMod val="65000"/>
                    <a:lumOff val="35000"/>
                  </a:schemeClr>
                </a:solidFill>
                <a:latin typeface="Century Gothic" pitchFamily="34" charset="0"/>
              </a:rPr>
              <a:t>PISTES DE DISCUSSION</a:t>
            </a:r>
            <a:r>
              <a:rPr lang="fr-CA" dirty="0" smtClean="0">
                <a:solidFill>
                  <a:schemeClr val="tx1">
                    <a:lumMod val="65000"/>
                    <a:lumOff val="35000"/>
                  </a:schemeClr>
                </a:solidFill>
                <a:latin typeface="Century Gothic" pitchFamily="34" charset="0"/>
              </a:rPr>
              <a:t/>
            </a:r>
            <a:br>
              <a:rPr lang="fr-CA" dirty="0" smtClean="0">
                <a:solidFill>
                  <a:schemeClr val="tx1">
                    <a:lumMod val="65000"/>
                    <a:lumOff val="35000"/>
                  </a:schemeClr>
                </a:solidFill>
                <a:latin typeface="Century Gothic" pitchFamily="34" charset="0"/>
              </a:rPr>
            </a:br>
            <a:endParaRPr lang="fr-FR" dirty="0">
              <a:solidFill>
                <a:schemeClr val="tx1">
                  <a:lumMod val="65000"/>
                  <a:lumOff val="3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4D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57200" y="1691456"/>
            <a:ext cx="8229600" cy="1953568"/>
          </a:xfrm>
        </p:spPr>
        <p:txBody>
          <a:bodyPr>
            <a:normAutofit fontScale="92500" lnSpcReduction="20000"/>
          </a:bodyPr>
          <a:lstStyle/>
          <a:p>
            <a:pPr>
              <a:buNone/>
            </a:pPr>
            <a:endParaRPr lang="fr-CA" sz="4400" dirty="0" smtClean="0">
              <a:solidFill>
                <a:schemeClr val="bg1"/>
              </a:solidFill>
              <a:latin typeface="Century Gothic" pitchFamily="34" charset="0"/>
            </a:endParaRPr>
          </a:p>
          <a:p>
            <a:pPr marL="0" indent="0">
              <a:buNone/>
            </a:pPr>
            <a:r>
              <a:rPr lang="fr-CA" sz="4400" dirty="0" smtClean="0">
                <a:solidFill>
                  <a:schemeClr val="bg1"/>
                </a:solidFill>
                <a:latin typeface="Century Gothic" pitchFamily="34" charset="0"/>
              </a:rPr>
              <a:t>CONTRACEPTION, </a:t>
            </a:r>
          </a:p>
          <a:p>
            <a:pPr marL="0" indent="0">
              <a:buNone/>
            </a:pPr>
            <a:r>
              <a:rPr lang="fr-CA" sz="4400" dirty="0" smtClean="0">
                <a:solidFill>
                  <a:schemeClr val="bg1"/>
                </a:solidFill>
                <a:latin typeface="Century Gothic" pitchFamily="34" charset="0"/>
              </a:rPr>
              <a:t>GROSSESSE ET IVG</a:t>
            </a:r>
          </a:p>
          <a:p>
            <a:pPr>
              <a:buNone/>
            </a:pPr>
            <a:endParaRPr lang="fr-CA" dirty="0" smtClean="0">
              <a:solidFill>
                <a:schemeClr val="bg1"/>
              </a:solidFill>
            </a:endParaRPr>
          </a:p>
          <a:p>
            <a:pPr>
              <a:buNone/>
            </a:pPr>
            <a:endParaRPr lang="fr-CA" sz="2000" dirty="0" smtClean="0">
              <a:solidFill>
                <a:schemeClr val="bg1"/>
              </a:solidFill>
              <a:latin typeface="Century Gothic" pitchFamily="34" charset="0"/>
            </a:endParaRPr>
          </a:p>
          <a:p>
            <a:pPr>
              <a:buNone/>
            </a:pP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27</a:t>
            </a:fld>
            <a:endParaRPr lang="fr-FR" altLang="fr-FR"/>
          </a:p>
        </p:txBody>
      </p:sp>
      <p:sp>
        <p:nvSpPr>
          <p:cNvPr id="7" name="Espace réservé du contenu 2"/>
          <p:cNvSpPr txBox="1">
            <a:spLocks/>
          </p:cNvSpPr>
          <p:nvPr/>
        </p:nvSpPr>
        <p:spPr>
          <a:xfrm>
            <a:off x="1547664" y="1279301"/>
            <a:ext cx="8229600" cy="2725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 7" descr="video-camera.png"/>
          <p:cNvPicPr>
            <a:picLocks noChangeAspect="1"/>
          </p:cNvPicPr>
          <p:nvPr/>
        </p:nvPicPr>
        <p:blipFill>
          <a:blip r:embed="rId3" cstate="print"/>
          <a:stretch>
            <a:fillRect/>
          </a:stretch>
        </p:blipFill>
        <p:spPr>
          <a:xfrm>
            <a:off x="467544" y="3640575"/>
            <a:ext cx="1300593" cy="1300593"/>
          </a:xfrm>
          <a:prstGeom prst="rect">
            <a:avLst/>
          </a:prstGeom>
        </p:spPr>
      </p:pic>
      <p:sp>
        <p:nvSpPr>
          <p:cNvPr id="9" name="Espace réservé du contenu 2"/>
          <p:cNvSpPr txBox="1">
            <a:spLocks/>
          </p:cNvSpPr>
          <p:nvPr/>
        </p:nvSpPr>
        <p:spPr>
          <a:xfrm>
            <a:off x="1700064" y="2143397"/>
            <a:ext cx="8229600" cy="27257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1" i="0" u="none" strike="noStrike" kern="1200" cap="none" spc="0" normalizeH="0" baseline="0" noProof="0" dirty="0" smtClean="0">
              <a:ln>
                <a:noFill/>
              </a:ln>
              <a:solidFill>
                <a:schemeClr val="bg1"/>
              </a:solidFill>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1" i="0" u="none" strike="noStrike" kern="1200" cap="none" spc="0" normalizeH="0" baseline="0" noProof="0" dirty="0" smtClean="0">
              <a:ln>
                <a:noFill/>
              </a:ln>
              <a:solidFill>
                <a:schemeClr val="bg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1" i="0" u="none" strike="noStrike" kern="1200" cap="none" spc="0" normalizeH="0" baseline="0" noProof="0" dirty="0" smtClean="0">
              <a:ln>
                <a:noFill/>
              </a:ln>
              <a:solidFill>
                <a:schemeClr val="bg1"/>
              </a:solidFill>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1" i="0" u="none" strike="noStrike" kern="1200" cap="none" spc="0" normalizeH="0" baseline="0" noProof="0" dirty="0" smtClean="0">
              <a:ln>
                <a:noFill/>
              </a:ln>
              <a:solidFill>
                <a:schemeClr val="bg1"/>
              </a:solidFill>
              <a:effectLst/>
              <a:uLnTx/>
              <a:uFillTx/>
              <a:latin typeface="Century Gothic" pitchFamily="34" charset="0"/>
            </a:endParaRPr>
          </a:p>
          <a:p>
            <a:pPr marL="342900" lvl="0" indent="-342900">
              <a:spcBef>
                <a:spcPct val="20000"/>
              </a:spcBef>
              <a:defRPr/>
            </a:pPr>
            <a:r>
              <a:rPr kumimoji="0" lang="fr-CA" sz="2000" b="1" i="0" u="none" strike="noStrike" kern="1200" cap="none" spc="0" normalizeH="0" baseline="0" noProof="0" dirty="0" smtClean="0">
                <a:ln>
                  <a:noFill/>
                </a:ln>
                <a:solidFill>
                  <a:schemeClr val="bg1"/>
                </a:solidFill>
                <a:effectLst/>
                <a:uLnTx/>
                <a:uFillTx/>
                <a:latin typeface="Century Gothic" pitchFamily="34" charset="0"/>
              </a:rPr>
              <a:t>Voir épisode 6</a:t>
            </a:r>
            <a:endParaRPr lang="fr-CA" sz="2000" b="1" dirty="0" smtClean="0">
              <a:solidFill>
                <a:schemeClr val="bg1"/>
              </a:solidFill>
              <a:latin typeface="Century Gothic" pitchFamily="34" charset="0"/>
            </a:endParaRPr>
          </a:p>
          <a:p>
            <a:pPr marL="342900" lvl="0" indent="-342900">
              <a:spcBef>
                <a:spcPct val="20000"/>
              </a:spcBef>
              <a:defRPr/>
            </a:pPr>
            <a:r>
              <a:rPr kumimoji="0" lang="fr-CA" sz="2000" b="1" i="0" u="none" strike="noStrike" kern="1200" cap="none" spc="0" normalizeH="0" baseline="0" noProof="0" dirty="0" smtClean="0">
                <a:ln>
                  <a:noFill/>
                </a:ln>
                <a:solidFill>
                  <a:schemeClr val="bg1"/>
                </a:solidFill>
                <a:effectLst/>
                <a:uLnTx/>
                <a:uFillTx/>
                <a:latin typeface="Century Gothic" pitchFamily="34" charset="0"/>
              </a:rPr>
              <a:t>#contraception, #grossesse, #non planifiée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a:ln>
                <a:noFill/>
              </a:ln>
              <a:solidFill>
                <a:schemeClr val="bg1"/>
              </a:solidFill>
              <a:effectLst/>
              <a:uLnTx/>
              <a:uFillTx/>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solidFill>
                  <a:prstClr val="white">
                    <a:lumMod val="50000"/>
                  </a:prstClr>
                </a:solidFill>
              </a:rPr>
              <a:pPr/>
              <a:t>28</a:t>
            </a:fld>
            <a:endParaRPr lang="fr-FR">
              <a:solidFill>
                <a:prstClr val="white">
                  <a:lumMod val="50000"/>
                </a:prstClr>
              </a:solidFill>
            </a:endParaRPr>
          </a:p>
        </p:txBody>
      </p:sp>
      <p:sp>
        <p:nvSpPr>
          <p:cNvPr id="18" name="Rectangle 17"/>
          <p:cNvSpPr/>
          <p:nvPr/>
        </p:nvSpPr>
        <p:spPr>
          <a:xfrm>
            <a:off x="683568" y="620688"/>
            <a:ext cx="2448272" cy="2664296"/>
          </a:xfrm>
          <a:prstGeom prst="rect">
            <a:avLst/>
          </a:prstGeom>
          <a:solidFill>
            <a:srgbClr val="AC6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900" b="1" dirty="0" smtClean="0">
                <a:solidFill>
                  <a:schemeClr val="bg1"/>
                </a:solidFill>
                <a:latin typeface="Century Gothic" pitchFamily="34" charset="0"/>
              </a:rPr>
              <a:t>MÉTHODES</a:t>
            </a:r>
          </a:p>
          <a:p>
            <a:r>
              <a:rPr lang="fr-CA" sz="1900" b="1" dirty="0" smtClean="0">
                <a:solidFill>
                  <a:schemeClr val="bg1"/>
                </a:solidFill>
                <a:latin typeface="Century Gothic" pitchFamily="34" charset="0"/>
              </a:rPr>
              <a:t>CONTRACEPTIVES</a:t>
            </a:r>
            <a:endParaRPr lang="fr-FR" sz="1900" b="1" dirty="0">
              <a:solidFill>
                <a:schemeClr val="bg1"/>
              </a:solidFill>
              <a:latin typeface="Century Gothic" pitchFamily="34" charset="0"/>
            </a:endParaRPr>
          </a:p>
        </p:txBody>
      </p:sp>
      <p:sp>
        <p:nvSpPr>
          <p:cNvPr id="20" name="Rectangle 19"/>
          <p:cNvSpPr/>
          <p:nvPr/>
        </p:nvSpPr>
        <p:spPr>
          <a:xfrm>
            <a:off x="683568" y="3429000"/>
            <a:ext cx="7776864" cy="2808312"/>
          </a:xfrm>
          <a:prstGeom prst="rect">
            <a:avLst/>
          </a:prstGeom>
          <a:noFill/>
          <a:ln>
            <a:solidFill>
              <a:srgbClr val="AC61F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dirty="0" smtClean="0">
                <a:solidFill>
                  <a:schemeClr val="bg1"/>
                </a:solidFill>
                <a:latin typeface="Century Gothic" pitchFamily="34" charset="0"/>
              </a:rPr>
              <a:t>  </a:t>
            </a:r>
            <a:r>
              <a:rPr lang="fr-CA" sz="1400" dirty="0" smtClean="0">
                <a:solidFill>
                  <a:schemeClr val="bg1"/>
                </a:solidFill>
                <a:latin typeface="Century Gothic" pitchFamily="34" charset="0"/>
              </a:rPr>
              <a:t>«</a:t>
            </a:r>
            <a:r>
              <a:rPr lang="fr-CA" dirty="0" smtClean="0">
                <a:solidFill>
                  <a:schemeClr val="bg1"/>
                </a:solidFill>
                <a:latin typeface="Century Gothic" pitchFamily="34" charset="0"/>
              </a:rPr>
              <a:t> </a:t>
            </a:r>
            <a:r>
              <a:rPr lang="fr-CA" b="1" dirty="0" smtClean="0">
                <a:solidFill>
                  <a:srgbClr val="AC61F5"/>
                </a:solidFill>
                <a:latin typeface="Century Gothic" pitchFamily="34" charset="0"/>
              </a:rPr>
              <a:t>Contraception orale d’urgence (COU)</a:t>
            </a:r>
            <a:endParaRPr lang="fr-FR" sz="1600" b="1" dirty="0">
              <a:solidFill>
                <a:srgbClr val="AC61F5"/>
              </a:solidFill>
              <a:latin typeface="Century Gothic" pitchFamily="34" charset="0"/>
            </a:endParaRPr>
          </a:p>
        </p:txBody>
      </p:sp>
      <p:pic>
        <p:nvPicPr>
          <p:cNvPr id="1026" name="Picture 2"/>
          <p:cNvPicPr>
            <a:picLocks noChangeAspect="1" noChangeArrowheads="1"/>
          </p:cNvPicPr>
          <p:nvPr/>
        </p:nvPicPr>
        <p:blipFill>
          <a:blip r:embed="rId3" cstate="print"/>
          <a:srcRect l="24978" t="15840" r="31373" b="33761"/>
          <a:stretch>
            <a:fillRect/>
          </a:stretch>
        </p:blipFill>
        <p:spPr bwMode="auto">
          <a:xfrm>
            <a:off x="899592" y="3861048"/>
            <a:ext cx="3047713" cy="2154300"/>
          </a:xfrm>
          <a:prstGeom prst="rect">
            <a:avLst/>
          </a:prstGeom>
          <a:noFill/>
          <a:ln w="9525">
            <a:noFill/>
            <a:miter lim="800000"/>
            <a:headEnd/>
            <a:tailEnd/>
          </a:ln>
        </p:spPr>
      </p:pic>
      <p:pic>
        <p:nvPicPr>
          <p:cNvPr id="12" name="D4CE8EB3-BB43-44A6-8E0E-88A445913C2A" descr="C:\Users\soukar01\AppData\Local\Temp\notesB0230A\~b418142.TMP"/>
          <p:cNvPicPr/>
          <p:nvPr/>
        </p:nvPicPr>
        <p:blipFill>
          <a:blip r:embed="rId4" cstate="print"/>
          <a:srcRect/>
          <a:stretch>
            <a:fillRect/>
          </a:stretch>
        </p:blipFill>
        <p:spPr bwMode="auto">
          <a:xfrm>
            <a:off x="3203848" y="620688"/>
            <a:ext cx="5256584" cy="2664296"/>
          </a:xfrm>
          <a:prstGeom prst="rect">
            <a:avLst/>
          </a:prstGeom>
          <a:noFill/>
          <a:ln w="9525">
            <a:noFill/>
            <a:miter lim="800000"/>
            <a:headEnd/>
            <a:tailEnd/>
          </a:ln>
        </p:spPr>
      </p:pic>
      <p:pic>
        <p:nvPicPr>
          <p:cNvPr id="13" name="Image 12"/>
          <p:cNvPicPr/>
          <p:nvPr/>
        </p:nvPicPr>
        <p:blipFill>
          <a:blip r:embed="rId5" cstate="print"/>
          <a:srcRect l="8099" t="45344" r="31901" b="22751"/>
          <a:stretch>
            <a:fillRect/>
          </a:stretch>
        </p:blipFill>
        <p:spPr bwMode="auto">
          <a:xfrm>
            <a:off x="4644008" y="4725144"/>
            <a:ext cx="3457575" cy="1296144"/>
          </a:xfrm>
          <a:prstGeom prst="rect">
            <a:avLst/>
          </a:prstGeom>
          <a:noFill/>
          <a:ln w="9525">
            <a:noFill/>
            <a:miter lim="800000"/>
            <a:headEnd/>
            <a:tailEnd/>
          </a:ln>
        </p:spPr>
      </p:pic>
      <p:sp>
        <p:nvSpPr>
          <p:cNvPr id="14" name="ZoneTexte 13"/>
          <p:cNvSpPr txBox="1"/>
          <p:nvPr/>
        </p:nvSpPr>
        <p:spPr>
          <a:xfrm>
            <a:off x="5004048" y="3789040"/>
            <a:ext cx="3456384" cy="892552"/>
          </a:xfrm>
          <a:prstGeom prst="rect">
            <a:avLst/>
          </a:prstGeom>
          <a:noFill/>
        </p:spPr>
        <p:txBody>
          <a:bodyPr wrap="square" rtlCol="0">
            <a:spAutoFit/>
          </a:bodyPr>
          <a:lstStyle/>
          <a:p>
            <a:r>
              <a:rPr lang="fr-CA" sz="1600" dirty="0" smtClean="0">
                <a:solidFill>
                  <a:srgbClr val="8A23F1"/>
                </a:solidFill>
                <a:latin typeface="Century Gothic" pitchFamily="34" charset="0"/>
              </a:rPr>
              <a:t>femmes sur </a:t>
            </a:r>
            <a:r>
              <a:rPr lang="fr-CA" sz="2000" dirty="0" smtClean="0">
                <a:solidFill>
                  <a:srgbClr val="8A23F1"/>
                </a:solidFill>
                <a:latin typeface="Century Gothic" pitchFamily="34" charset="0"/>
              </a:rPr>
              <a:t>10</a:t>
            </a:r>
            <a:endParaRPr lang="fr-FR" sz="2000" dirty="0" smtClean="0">
              <a:solidFill>
                <a:srgbClr val="8A23F1"/>
              </a:solidFill>
              <a:latin typeface="Century Gothic" pitchFamily="34" charset="0"/>
            </a:endParaRPr>
          </a:p>
          <a:p>
            <a:r>
              <a:rPr lang="fr-CA" sz="1600" dirty="0" smtClean="0">
                <a:solidFill>
                  <a:srgbClr val="8A23F1"/>
                </a:solidFill>
                <a:latin typeface="Century Gothic" pitchFamily="34" charset="0"/>
              </a:rPr>
              <a:t> ne savent pas que la COU</a:t>
            </a:r>
          </a:p>
          <a:p>
            <a:r>
              <a:rPr lang="fr-CA" sz="1600" dirty="0" smtClean="0">
                <a:solidFill>
                  <a:srgbClr val="8A23F1"/>
                </a:solidFill>
                <a:latin typeface="Century Gothic" pitchFamily="34" charset="0"/>
              </a:rPr>
              <a:t> peut se prendre jusqu’à 72h</a:t>
            </a:r>
            <a:endParaRPr lang="fr-FR" sz="1600" dirty="0">
              <a:solidFill>
                <a:srgbClr val="8A23F1"/>
              </a:solidFill>
              <a:latin typeface="Century Gothic" pitchFamily="34" charset="0"/>
            </a:endParaRPr>
          </a:p>
        </p:txBody>
      </p:sp>
      <p:sp>
        <p:nvSpPr>
          <p:cNvPr id="16" name="ZoneTexte 15"/>
          <p:cNvSpPr txBox="1"/>
          <p:nvPr/>
        </p:nvSpPr>
        <p:spPr>
          <a:xfrm>
            <a:off x="4499992" y="3750131"/>
            <a:ext cx="576064" cy="830997"/>
          </a:xfrm>
          <a:prstGeom prst="rect">
            <a:avLst/>
          </a:prstGeom>
          <a:noFill/>
        </p:spPr>
        <p:txBody>
          <a:bodyPr wrap="square" rtlCol="0">
            <a:spAutoFit/>
          </a:bodyPr>
          <a:lstStyle/>
          <a:p>
            <a:r>
              <a:rPr lang="fr-CA" sz="4800" dirty="0" smtClean="0">
                <a:solidFill>
                  <a:srgbClr val="8A23F1"/>
                </a:solidFill>
                <a:latin typeface="Century Gothic" pitchFamily="34" charset="0"/>
              </a:rPr>
              <a:t>7</a:t>
            </a:r>
            <a:endParaRPr lang="fr-FR" sz="4800" dirty="0">
              <a:solidFill>
                <a:srgbClr val="8A23F1"/>
              </a:solidFill>
              <a:latin typeface="Century Gothic" pitchFamily="34" charset="0"/>
            </a:endParaRPr>
          </a:p>
        </p:txBody>
      </p:sp>
    </p:spTree>
    <p:extLst>
      <p:ext uri="{BB962C8B-B14F-4D97-AF65-F5344CB8AC3E}">
        <p14:creationId xmlns:p14="http://schemas.microsoft.com/office/powerpoint/2010/main" val="3114954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348880"/>
          </a:xfrm>
          <a:prstGeom prst="rect">
            <a:avLst/>
          </a:prstGeom>
          <a:solidFill>
            <a:srgbClr val="74D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4D2BC"/>
              </a:solidFill>
            </a:endParaRPr>
          </a:p>
        </p:txBody>
      </p:sp>
      <p:sp>
        <p:nvSpPr>
          <p:cNvPr id="2" name="Titre 1"/>
          <p:cNvSpPr>
            <a:spLocks noGrp="1"/>
          </p:cNvSpPr>
          <p:nvPr>
            <p:ph type="title"/>
          </p:nvPr>
        </p:nvSpPr>
        <p:spPr>
          <a:xfrm>
            <a:off x="662880" y="701824"/>
            <a:ext cx="8229600" cy="1143000"/>
          </a:xfrm>
        </p:spPr>
        <p:txBody>
          <a:bodyPr>
            <a:normAutofit fontScale="90000"/>
          </a:bodyPr>
          <a:lstStyle/>
          <a:p>
            <a:pPr algn="l"/>
            <a:r>
              <a:rPr lang="fr-CA" sz="4000" dirty="0" smtClean="0">
                <a:solidFill>
                  <a:schemeClr val="bg1"/>
                </a:solidFill>
                <a:latin typeface="Century Gothic" panose="020B0502020202020204" pitchFamily="34" charset="0"/>
              </a:rPr>
              <a:t>LA CONTRACEPTION</a:t>
            </a:r>
            <a:br>
              <a:rPr lang="fr-CA" sz="4000" dirty="0" smtClean="0">
                <a:solidFill>
                  <a:schemeClr val="bg1"/>
                </a:solidFill>
                <a:latin typeface="Century Gothic" panose="020B0502020202020204" pitchFamily="34" charset="0"/>
              </a:rPr>
            </a:br>
            <a:r>
              <a:rPr lang="fr-CA" sz="3100" dirty="0" smtClean="0">
                <a:solidFill>
                  <a:schemeClr val="bg1"/>
                </a:solidFill>
                <a:latin typeface="Century Gothic" panose="020B0502020202020204" pitchFamily="34" charset="0"/>
              </a:rPr>
              <a:t>PISTES DE DISCUSSION</a:t>
            </a:r>
            <a:endParaRPr lang="fr-CA" sz="3100" dirty="0">
              <a:solidFill>
                <a:schemeClr val="bg1"/>
              </a:solidFill>
              <a:latin typeface="Century Gothic" panose="020B0502020202020204" pitchFamily="34" charset="0"/>
            </a:endParaRPr>
          </a:p>
        </p:txBody>
      </p:sp>
      <p:sp>
        <p:nvSpPr>
          <p:cNvPr id="3" name="Espace réservé du contenu 2"/>
          <p:cNvSpPr>
            <a:spLocks noGrp="1"/>
          </p:cNvSpPr>
          <p:nvPr>
            <p:ph idx="1"/>
          </p:nvPr>
        </p:nvSpPr>
        <p:spPr>
          <a:xfrm>
            <a:off x="644004" y="2492896"/>
            <a:ext cx="8042796" cy="4320480"/>
          </a:xfrm>
        </p:spPr>
        <p:txBody>
          <a:bodyPr>
            <a:normAutofit/>
          </a:bodyPr>
          <a:lstStyle/>
          <a:p>
            <a:pPr>
              <a:spcBef>
                <a:spcPts val="0"/>
              </a:spcBef>
              <a:spcAft>
                <a:spcPts val="1200"/>
              </a:spcAft>
            </a:pPr>
            <a:r>
              <a:rPr lang="fr-FR" sz="2000" dirty="0" smtClean="0">
                <a:solidFill>
                  <a:schemeClr val="tx1">
                    <a:lumMod val="50000"/>
                    <a:lumOff val="50000"/>
                  </a:schemeClr>
                </a:solidFill>
                <a:latin typeface="Century Gothic" panose="020B0502020202020204" pitchFamily="34" charset="0"/>
              </a:rPr>
              <a:t>Les données concernant la contraception sont-elles cohérentes avec ce que vous constatez dans votre pratique?</a:t>
            </a:r>
          </a:p>
          <a:p>
            <a:pPr>
              <a:spcBef>
                <a:spcPts val="0"/>
              </a:spcBef>
              <a:spcAft>
                <a:spcPts val="1200"/>
              </a:spcAft>
            </a:pPr>
            <a:r>
              <a:rPr lang="fr-CA" sz="2000" dirty="0" smtClean="0">
                <a:solidFill>
                  <a:schemeClr val="tx1">
                    <a:lumMod val="50000"/>
                    <a:lumOff val="50000"/>
                  </a:schemeClr>
                </a:solidFill>
              </a:rPr>
              <a:t>Que pensez-vous du fait que</a:t>
            </a:r>
            <a:r>
              <a:rPr lang="fr-FR" sz="2000" dirty="0" smtClean="0">
                <a:solidFill>
                  <a:schemeClr val="tx1">
                    <a:lumMod val="50000"/>
                    <a:lumOff val="50000"/>
                  </a:schemeClr>
                </a:solidFill>
              </a:rPr>
              <a:t> le retrait ou coït interrompu arrive en troisième place dans les moyens de contraception les plus utilisés par les femmes?</a:t>
            </a:r>
          </a:p>
          <a:p>
            <a:pPr>
              <a:spcBef>
                <a:spcPts val="0"/>
              </a:spcBef>
              <a:spcAft>
                <a:spcPts val="1200"/>
              </a:spcAft>
            </a:pPr>
            <a:r>
              <a:rPr lang="fr-FR" sz="2000" dirty="0" smtClean="0">
                <a:solidFill>
                  <a:schemeClr val="tx1">
                    <a:lumMod val="50000"/>
                    <a:lumOff val="50000"/>
                  </a:schemeClr>
                </a:solidFill>
                <a:latin typeface="Century Gothic" panose="020B0502020202020204" pitchFamily="34" charset="0"/>
              </a:rPr>
              <a:t>Jugez-vous pertinent d’encourager l’usage de méthodes alternatives à la pilule? Comment surmonter les défis qui y sont associés?</a:t>
            </a:r>
          </a:p>
          <a:p>
            <a:pPr>
              <a:spcBef>
                <a:spcPts val="0"/>
              </a:spcBef>
              <a:spcAft>
                <a:spcPts val="1200"/>
              </a:spcAft>
            </a:pPr>
            <a:r>
              <a:rPr lang="fr-CA" sz="2000" dirty="0" smtClean="0">
                <a:solidFill>
                  <a:schemeClr val="tx1">
                    <a:lumMod val="50000"/>
                    <a:lumOff val="50000"/>
                  </a:schemeClr>
                </a:solidFill>
              </a:rPr>
              <a:t>Comment expliquer le manque des connaissances à propos de la « pilule du lendemain »?</a:t>
            </a:r>
            <a:endParaRPr lang="fr-FR" sz="2000" dirty="0" smtClean="0">
              <a:solidFill>
                <a:schemeClr val="tx1">
                  <a:lumMod val="50000"/>
                  <a:lumOff val="50000"/>
                </a:schemeClr>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29</a:t>
            </a:fld>
            <a:endParaRPr lang="fr-FR" altLang="fr-FR"/>
          </a:p>
        </p:txBody>
      </p:sp>
    </p:spTree>
    <p:extLst>
      <p:ext uri="{BB962C8B-B14F-4D97-AF65-F5344CB8AC3E}">
        <p14:creationId xmlns:p14="http://schemas.microsoft.com/office/powerpoint/2010/main" val="3318332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1943708" y="1936155"/>
            <a:ext cx="6192688" cy="3744416"/>
          </a:xfrm>
          <a:prstGeom prst="wedgeRoundRectCallout">
            <a:avLst/>
          </a:prstGeom>
          <a:solidFill>
            <a:srgbClr val="74D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35072" y="65784"/>
            <a:ext cx="8229600" cy="1143000"/>
          </a:xfrm>
        </p:spPr>
        <p:txBody>
          <a:bodyPr/>
          <a:lstStyle/>
          <a:p>
            <a:pPr algn="l"/>
            <a:r>
              <a:rPr lang="fr-CA" dirty="0" smtClean="0">
                <a:solidFill>
                  <a:schemeClr val="tx1">
                    <a:lumMod val="65000"/>
                    <a:lumOff val="35000"/>
                  </a:schemeClr>
                </a:solidFill>
                <a:latin typeface="Century Gothic" pitchFamily="34" charset="0"/>
              </a:rPr>
              <a:t>OBJECTIF DE LA PRÉSENTATION</a:t>
            </a:r>
            <a:endParaRPr lang="fr-FR" dirty="0">
              <a:solidFill>
                <a:schemeClr val="tx1">
                  <a:lumMod val="65000"/>
                  <a:lumOff val="35000"/>
                </a:schemeClr>
              </a:solidFill>
              <a:latin typeface="Century Gothic" pitchFamily="34" charset="0"/>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3</a:t>
            </a:fld>
            <a:endParaRPr lang="fr-FR" altLang="fr-FR"/>
          </a:p>
        </p:txBody>
      </p:sp>
      <p:pic>
        <p:nvPicPr>
          <p:cNvPr id="1026" name="Picture 2" descr="C:\Users\soukar01\Downloads\goal.png"/>
          <p:cNvPicPr>
            <a:picLocks noChangeAspect="1" noChangeArrowheads="1"/>
          </p:cNvPicPr>
          <p:nvPr/>
        </p:nvPicPr>
        <p:blipFill>
          <a:blip r:embed="rId3" cstate="print"/>
          <a:srcRect/>
          <a:stretch>
            <a:fillRect/>
          </a:stretch>
        </p:blipFill>
        <p:spPr bwMode="auto">
          <a:xfrm>
            <a:off x="251520" y="1052736"/>
            <a:ext cx="1368152" cy="1368152"/>
          </a:xfrm>
          <a:prstGeom prst="rect">
            <a:avLst/>
          </a:prstGeom>
          <a:noFill/>
        </p:spPr>
      </p:pic>
      <p:sp>
        <p:nvSpPr>
          <p:cNvPr id="7" name="Rectangle à coins arrondis 6"/>
          <p:cNvSpPr/>
          <p:nvPr/>
        </p:nvSpPr>
        <p:spPr>
          <a:xfrm>
            <a:off x="2411760" y="2420888"/>
            <a:ext cx="5256584" cy="2952328"/>
          </a:xfrm>
          <a:prstGeom prst="round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fr-CA" sz="2400" dirty="0" smtClean="0">
                <a:solidFill>
                  <a:schemeClr val="tx1">
                    <a:lumMod val="65000"/>
                    <a:lumOff val="35000"/>
                  </a:schemeClr>
                </a:solidFill>
                <a:latin typeface="Century Gothic" pitchFamily="34" charset="0"/>
              </a:rPr>
              <a:t>À l’aide de données à jour provenant de l’étude PIXEL, </a:t>
            </a:r>
            <a:r>
              <a:rPr lang="fr-CA" sz="2400" b="1" dirty="0" smtClean="0">
                <a:solidFill>
                  <a:schemeClr val="tx1">
                    <a:lumMod val="65000"/>
                    <a:lumOff val="35000"/>
                  </a:schemeClr>
                </a:solidFill>
                <a:latin typeface="Century Gothic" pitchFamily="34" charset="0"/>
              </a:rPr>
              <a:t>susciter une discussion </a:t>
            </a:r>
            <a:r>
              <a:rPr lang="fr-CA" sz="2400" dirty="0" smtClean="0">
                <a:solidFill>
                  <a:schemeClr val="tx1">
                    <a:lumMod val="65000"/>
                    <a:lumOff val="35000"/>
                  </a:schemeClr>
                </a:solidFill>
                <a:latin typeface="Century Gothic" pitchFamily="34" charset="0"/>
              </a:rPr>
              <a:t>sur différentes facettes de la santé sexuelle des jeunes adultes au Québec</a:t>
            </a:r>
            <a:endParaRPr lang="fr-FR" sz="2400" dirty="0">
              <a:solidFill>
                <a:schemeClr val="tx1">
                  <a:lumMod val="65000"/>
                  <a:lumOff val="35000"/>
                </a:schemeClr>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75656" y="3212976"/>
            <a:ext cx="2088232" cy="648072"/>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solidFill>
                  <a:prstClr val="white">
                    <a:lumMod val="50000"/>
                  </a:prstClr>
                </a:solidFill>
              </a:rPr>
              <a:pPr/>
              <a:t>30</a:t>
            </a:fld>
            <a:endParaRPr lang="fr-FR">
              <a:solidFill>
                <a:prstClr val="white">
                  <a:lumMod val="50000"/>
                </a:prstClr>
              </a:solidFill>
            </a:endParaRPr>
          </a:p>
        </p:txBody>
      </p:sp>
      <p:grpSp>
        <p:nvGrpSpPr>
          <p:cNvPr id="22" name="Groupe 21"/>
          <p:cNvGrpSpPr/>
          <p:nvPr/>
        </p:nvGrpSpPr>
        <p:grpSpPr>
          <a:xfrm>
            <a:off x="-396552" y="908720"/>
            <a:ext cx="5202371" cy="5202371"/>
            <a:chOff x="-396552" y="908720"/>
            <a:chExt cx="5202371" cy="5202371"/>
          </a:xfrm>
        </p:grpSpPr>
        <p:pic>
          <p:nvPicPr>
            <p:cNvPr id="1026" name="Picture 2" descr="C:\Users\soukar01\Downloads\pregnant-woman.png"/>
            <p:cNvPicPr>
              <a:picLocks noChangeAspect="1" noChangeArrowheads="1"/>
            </p:cNvPicPr>
            <p:nvPr/>
          </p:nvPicPr>
          <p:blipFill>
            <a:blip r:embed="rId3" cstate="print"/>
            <a:srcRect/>
            <a:stretch>
              <a:fillRect/>
            </a:stretch>
          </p:blipFill>
          <p:spPr bwMode="auto">
            <a:xfrm>
              <a:off x="-396552" y="908720"/>
              <a:ext cx="5202371" cy="5202371"/>
            </a:xfrm>
            <a:prstGeom prst="rect">
              <a:avLst/>
            </a:prstGeom>
            <a:noFill/>
          </p:spPr>
        </p:pic>
        <p:sp>
          <p:nvSpPr>
            <p:cNvPr id="9" name="Ellipse 8"/>
            <p:cNvSpPr/>
            <p:nvPr/>
          </p:nvSpPr>
          <p:spPr>
            <a:xfrm>
              <a:off x="1619672" y="2852936"/>
              <a:ext cx="1440160" cy="1440160"/>
            </a:xfrm>
            <a:prstGeom prst="ellipse">
              <a:avLst/>
            </a:prstGeom>
            <a:solidFill>
              <a:srgbClr val="AC61F5"/>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dirty="0" smtClean="0">
                <a:latin typeface="Comic Sans MS" pitchFamily="66" charset="0"/>
              </a:endParaRPr>
            </a:p>
            <a:p>
              <a:pPr algn="ctr"/>
              <a:r>
                <a:rPr lang="fr-CA" sz="1400" b="1" dirty="0" smtClean="0"/>
                <a:t>17-20 ans</a:t>
              </a:r>
            </a:p>
            <a:p>
              <a:pPr algn="ctr"/>
              <a:r>
                <a:rPr lang="fr-CA" sz="2800" dirty="0" smtClean="0">
                  <a:latin typeface="Comic Sans MS" pitchFamily="66" charset="0"/>
                </a:rPr>
                <a:t>1/20</a:t>
              </a:r>
            </a:p>
            <a:p>
              <a:pPr algn="ctr"/>
              <a:r>
                <a:rPr lang="fr-CA" sz="1100" dirty="0" smtClean="0">
                  <a:latin typeface="Comic Sans MS" pitchFamily="66" charset="0"/>
                </a:rPr>
                <a:t> </a:t>
              </a:r>
            </a:p>
            <a:p>
              <a:pPr algn="ctr"/>
              <a:endParaRPr lang="fr-FR" sz="1100" dirty="0">
                <a:latin typeface="Comic Sans MS" pitchFamily="66" charset="0"/>
              </a:endParaRPr>
            </a:p>
          </p:txBody>
        </p:sp>
        <p:sp>
          <p:nvSpPr>
            <p:cNvPr id="16" name="Ellipse 15"/>
            <p:cNvSpPr/>
            <p:nvPr/>
          </p:nvSpPr>
          <p:spPr>
            <a:xfrm>
              <a:off x="2267744" y="3717032"/>
              <a:ext cx="1440160" cy="1440160"/>
            </a:xfrm>
            <a:prstGeom prst="ellipse">
              <a:avLst/>
            </a:prstGeom>
            <a:solidFill>
              <a:srgbClr val="FD927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smtClean="0"/>
                <a:t>21-29 ans </a:t>
              </a:r>
              <a:r>
                <a:rPr lang="fr-CA" sz="2800" dirty="0" smtClean="0">
                  <a:latin typeface="Comic Sans MS" pitchFamily="66" charset="0"/>
                </a:rPr>
                <a:t>6/20</a:t>
              </a:r>
            </a:p>
          </p:txBody>
        </p:sp>
        <p:sp>
          <p:nvSpPr>
            <p:cNvPr id="17" name="ZoneTexte 16"/>
            <p:cNvSpPr txBox="1"/>
            <p:nvPr/>
          </p:nvSpPr>
          <p:spPr>
            <a:xfrm>
              <a:off x="251520" y="2060848"/>
              <a:ext cx="3096344" cy="646331"/>
            </a:xfrm>
            <a:prstGeom prst="rect">
              <a:avLst/>
            </a:prstGeom>
            <a:solidFill>
              <a:schemeClr val="bg1">
                <a:alpha val="54000"/>
              </a:schemeClr>
            </a:solidFill>
          </p:spPr>
          <p:txBody>
            <a:bodyPr wrap="square" rtlCol="0">
              <a:spAutoFit/>
            </a:bodyPr>
            <a:lstStyle/>
            <a:p>
              <a:pPr lvl="1"/>
              <a:r>
                <a:rPr lang="fr-CA" b="1" dirty="0" smtClean="0">
                  <a:solidFill>
                    <a:schemeClr val="tx1">
                      <a:lumMod val="65000"/>
                      <a:lumOff val="35000"/>
                    </a:schemeClr>
                  </a:solidFill>
                </a:rPr>
                <a:t>AVOIR VÉCU </a:t>
              </a:r>
            </a:p>
            <a:p>
              <a:pPr lvl="1"/>
              <a:r>
                <a:rPr lang="fr-CA" b="1" dirty="0" smtClean="0">
                  <a:solidFill>
                    <a:schemeClr val="tx1">
                      <a:lumMod val="65000"/>
                      <a:lumOff val="35000"/>
                    </a:schemeClr>
                  </a:solidFill>
                </a:rPr>
                <a:t>UNE GROSSESSE</a:t>
              </a:r>
              <a:endParaRPr lang="fr-FR" b="1" dirty="0">
                <a:solidFill>
                  <a:schemeClr val="tx1">
                    <a:lumMod val="65000"/>
                    <a:lumOff val="35000"/>
                  </a:schemeClr>
                </a:solidFill>
              </a:endParaRPr>
            </a:p>
          </p:txBody>
        </p:sp>
      </p:grpSp>
      <p:sp>
        <p:nvSpPr>
          <p:cNvPr id="19" name="Rectangle à coins arrondis 18"/>
          <p:cNvSpPr/>
          <p:nvPr/>
        </p:nvSpPr>
        <p:spPr>
          <a:xfrm>
            <a:off x="3347864" y="764704"/>
            <a:ext cx="4104456" cy="2088232"/>
          </a:xfrm>
          <a:prstGeom prst="roundRect">
            <a:avLst/>
          </a:prstGeom>
          <a:no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chemeClr val="tx1">
                    <a:lumMod val="50000"/>
                    <a:lumOff val="50000"/>
                  </a:schemeClr>
                </a:solidFill>
              </a:rPr>
              <a:t>	</a:t>
            </a:r>
          </a:p>
          <a:p>
            <a:pPr algn="ctr"/>
            <a:endParaRPr lang="fr-CA" b="1" dirty="0" smtClean="0">
              <a:solidFill>
                <a:schemeClr val="tx1">
                  <a:lumMod val="50000"/>
                  <a:lumOff val="50000"/>
                </a:schemeClr>
              </a:solidFill>
            </a:endParaRPr>
          </a:p>
          <a:p>
            <a:pPr lvl="2" algn="ctr"/>
            <a:endParaRPr lang="fr-CA" b="1" dirty="0" smtClean="0">
              <a:solidFill>
                <a:schemeClr val="tx1">
                  <a:lumMod val="50000"/>
                  <a:lumOff val="50000"/>
                </a:schemeClr>
              </a:solidFill>
            </a:endParaRPr>
          </a:p>
          <a:p>
            <a:endParaRPr lang="fr-CA" b="1" dirty="0" smtClean="0">
              <a:solidFill>
                <a:schemeClr val="tx1">
                  <a:lumMod val="50000"/>
                  <a:lumOff val="50000"/>
                </a:schemeClr>
              </a:solidFill>
            </a:endParaRPr>
          </a:p>
          <a:p>
            <a:endParaRPr lang="fr-CA" b="1" dirty="0" smtClean="0">
              <a:solidFill>
                <a:schemeClr val="tx1">
                  <a:lumMod val="50000"/>
                  <a:lumOff val="50000"/>
                </a:schemeClr>
              </a:solidFill>
            </a:endParaRPr>
          </a:p>
          <a:p>
            <a:endParaRPr lang="fr-CA" b="1" dirty="0" smtClean="0">
              <a:solidFill>
                <a:schemeClr val="tx1">
                  <a:lumMod val="50000"/>
                  <a:lumOff val="50000"/>
                </a:schemeClr>
              </a:solidFill>
            </a:endParaRPr>
          </a:p>
          <a:p>
            <a:r>
              <a:rPr lang="fr-CA" sz="2400" b="1" dirty="0" smtClean="0">
                <a:solidFill>
                  <a:srgbClr val="FFCB25"/>
                </a:solidFill>
              </a:rPr>
              <a:t>GROSSESSE NON PLANIFIÉE</a:t>
            </a:r>
          </a:p>
          <a:p>
            <a:r>
              <a:rPr lang="fr-CA" sz="3600" dirty="0" smtClean="0">
                <a:solidFill>
                  <a:srgbClr val="AC61F5"/>
                </a:solidFill>
                <a:latin typeface="+mj-lt"/>
              </a:rPr>
              <a:t>  9/10 </a:t>
            </a:r>
            <a:r>
              <a:rPr lang="fr-CA" sz="2400" dirty="0" smtClean="0">
                <a:solidFill>
                  <a:srgbClr val="AC61F5"/>
                </a:solidFill>
                <a:latin typeface="+mj-lt"/>
              </a:rPr>
              <a:t>chez les 17-20 ans</a:t>
            </a:r>
          </a:p>
          <a:p>
            <a:r>
              <a:rPr lang="fr-CA" sz="3600" dirty="0" smtClean="0">
                <a:solidFill>
                  <a:srgbClr val="FE846E"/>
                </a:solidFill>
                <a:latin typeface="+mj-lt"/>
              </a:rPr>
              <a:t>  7/10 </a:t>
            </a:r>
            <a:r>
              <a:rPr lang="fr-CA" sz="2400" dirty="0" smtClean="0">
                <a:solidFill>
                  <a:srgbClr val="FE846E"/>
                </a:solidFill>
                <a:latin typeface="+mj-lt"/>
              </a:rPr>
              <a:t>chez les 21-29 ans</a:t>
            </a:r>
          </a:p>
          <a:p>
            <a:pPr marL="1524000" lvl="3"/>
            <a:endParaRPr lang="fr-CA" sz="3600" dirty="0" smtClean="0">
              <a:solidFill>
                <a:srgbClr val="AC61F5"/>
              </a:solidFill>
              <a:latin typeface="Century Gothic" pitchFamily="34" charset="0"/>
            </a:endParaRPr>
          </a:p>
          <a:p>
            <a:pPr algn="ctr"/>
            <a:endParaRPr lang="fr-CA" b="1" dirty="0" smtClean="0">
              <a:solidFill>
                <a:schemeClr val="tx1">
                  <a:lumMod val="50000"/>
                  <a:lumOff val="50000"/>
                </a:schemeClr>
              </a:solidFill>
            </a:endParaRPr>
          </a:p>
          <a:p>
            <a:pPr algn="ctr"/>
            <a:endParaRPr lang="fr-CA" b="1" dirty="0" smtClean="0">
              <a:solidFill>
                <a:schemeClr val="tx1">
                  <a:lumMod val="50000"/>
                  <a:lumOff val="50000"/>
                </a:schemeClr>
              </a:solidFill>
            </a:endParaRPr>
          </a:p>
          <a:p>
            <a:pPr algn="ctr"/>
            <a:endParaRPr lang="fr-CA" b="1" dirty="0" smtClean="0">
              <a:solidFill>
                <a:schemeClr val="tx1">
                  <a:lumMod val="50000"/>
                  <a:lumOff val="50000"/>
                </a:schemeClr>
              </a:solidFill>
            </a:endParaRPr>
          </a:p>
          <a:p>
            <a:pPr algn="ctr"/>
            <a:endParaRPr lang="fr-CA" b="1" dirty="0" smtClean="0">
              <a:solidFill>
                <a:schemeClr val="tx1">
                  <a:lumMod val="50000"/>
                  <a:lumOff val="50000"/>
                </a:schemeClr>
              </a:solidFill>
            </a:endParaRPr>
          </a:p>
          <a:p>
            <a:pPr algn="ctr"/>
            <a:endParaRPr lang="fr-FR" b="1" dirty="0">
              <a:solidFill>
                <a:schemeClr val="tx1">
                  <a:lumMod val="50000"/>
                  <a:lumOff val="50000"/>
                </a:schemeClr>
              </a:solidFill>
            </a:endParaRPr>
          </a:p>
        </p:txBody>
      </p:sp>
      <p:sp>
        <p:nvSpPr>
          <p:cNvPr id="12" name="Rectangle à coins arrondis 11"/>
          <p:cNvSpPr/>
          <p:nvPr/>
        </p:nvSpPr>
        <p:spPr>
          <a:xfrm>
            <a:off x="4211960" y="3212976"/>
            <a:ext cx="4788024" cy="244827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chemeClr val="tx1">
                    <a:lumMod val="50000"/>
                    <a:lumOff val="50000"/>
                  </a:schemeClr>
                </a:solidFill>
              </a:rPr>
              <a:t>	</a:t>
            </a:r>
          </a:p>
          <a:p>
            <a:pPr algn="ctr"/>
            <a:endParaRPr lang="fr-CA" b="1" dirty="0" smtClean="0">
              <a:solidFill>
                <a:schemeClr val="tx1">
                  <a:lumMod val="50000"/>
                  <a:lumOff val="50000"/>
                </a:schemeClr>
              </a:solidFill>
            </a:endParaRPr>
          </a:p>
          <a:p>
            <a:pPr lvl="2" algn="ctr"/>
            <a:endParaRPr lang="fr-CA" b="1" dirty="0" smtClean="0">
              <a:solidFill>
                <a:schemeClr val="tx1">
                  <a:lumMod val="50000"/>
                  <a:lumOff val="50000"/>
                </a:schemeClr>
              </a:solidFill>
            </a:endParaRPr>
          </a:p>
          <a:p>
            <a:endParaRPr lang="fr-CA" b="1" dirty="0" smtClean="0">
              <a:solidFill>
                <a:schemeClr val="tx1">
                  <a:lumMod val="50000"/>
                  <a:lumOff val="50000"/>
                </a:schemeClr>
              </a:solidFill>
            </a:endParaRPr>
          </a:p>
          <a:p>
            <a:endParaRPr lang="fr-CA" b="1" dirty="0" smtClean="0">
              <a:solidFill>
                <a:schemeClr val="tx1">
                  <a:lumMod val="50000"/>
                  <a:lumOff val="50000"/>
                </a:schemeClr>
              </a:solidFill>
            </a:endParaRPr>
          </a:p>
          <a:p>
            <a:endParaRPr lang="fr-CA" b="1" dirty="0" smtClean="0">
              <a:solidFill>
                <a:schemeClr val="tx1">
                  <a:lumMod val="50000"/>
                  <a:lumOff val="50000"/>
                </a:schemeClr>
              </a:solidFill>
            </a:endParaRPr>
          </a:p>
          <a:p>
            <a:endParaRPr lang="fr-CA" b="1" dirty="0" smtClean="0">
              <a:solidFill>
                <a:srgbClr val="FFCB25"/>
              </a:solidFill>
            </a:endParaRPr>
          </a:p>
          <a:p>
            <a:endParaRPr lang="fr-CA" b="1" dirty="0" smtClean="0">
              <a:solidFill>
                <a:schemeClr val="tx1">
                  <a:lumMod val="50000"/>
                  <a:lumOff val="50000"/>
                </a:schemeClr>
              </a:solidFill>
            </a:endParaRPr>
          </a:p>
          <a:p>
            <a:r>
              <a:rPr lang="fr-CA" sz="2400" b="1" dirty="0" smtClean="0">
                <a:solidFill>
                  <a:schemeClr val="tx1">
                    <a:lumMod val="65000"/>
                    <a:lumOff val="35000"/>
                  </a:schemeClr>
                </a:solidFill>
              </a:rPr>
              <a:t>INTERRUPTION </a:t>
            </a:r>
          </a:p>
          <a:p>
            <a:r>
              <a:rPr lang="fr-CA" sz="2400" b="1" dirty="0" smtClean="0">
                <a:solidFill>
                  <a:schemeClr val="tx1">
                    <a:lumMod val="65000"/>
                    <a:lumOff val="35000"/>
                  </a:schemeClr>
                </a:solidFill>
              </a:rPr>
              <a:t>VOLONTAIRE DE GROSSESSE</a:t>
            </a:r>
          </a:p>
          <a:p>
            <a:r>
              <a:rPr lang="fr-CA" dirty="0" smtClean="0">
                <a:solidFill>
                  <a:schemeClr val="tx1">
                    <a:lumMod val="65000"/>
                    <a:lumOff val="35000"/>
                  </a:schemeClr>
                </a:solidFill>
              </a:rPr>
              <a:t>(parmi les femmes ayant vécu une grossesse)</a:t>
            </a:r>
          </a:p>
          <a:p>
            <a:endParaRPr lang="fr-CA" dirty="0" smtClean="0">
              <a:solidFill>
                <a:schemeClr val="tx1">
                  <a:lumMod val="50000"/>
                  <a:lumOff val="50000"/>
                </a:schemeClr>
              </a:solidFill>
              <a:latin typeface="Century Gothic" pitchFamily="34" charset="0"/>
            </a:endParaRPr>
          </a:p>
          <a:p>
            <a:r>
              <a:rPr lang="fr-CA" sz="3600" dirty="0" smtClean="0">
                <a:solidFill>
                  <a:srgbClr val="AC61F5"/>
                </a:solidFill>
                <a:latin typeface="Comic Sans MS" pitchFamily="66" charset="0"/>
              </a:rPr>
              <a:t>   </a:t>
            </a:r>
            <a:r>
              <a:rPr lang="fr-CA" sz="3600" dirty="0" smtClean="0">
                <a:solidFill>
                  <a:srgbClr val="58BAA2"/>
                </a:solidFill>
                <a:latin typeface="+mj-lt"/>
              </a:rPr>
              <a:t>7/10 </a:t>
            </a:r>
            <a:r>
              <a:rPr lang="fr-CA" sz="2400" dirty="0" smtClean="0">
                <a:solidFill>
                  <a:srgbClr val="58BAA2"/>
                </a:solidFill>
                <a:latin typeface="+mj-lt"/>
              </a:rPr>
              <a:t>chez les 17-29 ans </a:t>
            </a:r>
            <a:r>
              <a:rPr lang="fr-CA" sz="2000" dirty="0" smtClean="0">
                <a:solidFill>
                  <a:srgbClr val="74D2BC"/>
                </a:solidFill>
                <a:latin typeface="Century Gothic" pitchFamily="34" charset="0"/>
              </a:rPr>
              <a:t>		</a:t>
            </a:r>
          </a:p>
          <a:p>
            <a:pPr marL="1524000" lvl="3"/>
            <a:endParaRPr lang="fr-CA" sz="3600" dirty="0" smtClean="0">
              <a:solidFill>
                <a:srgbClr val="AC61F5"/>
              </a:solidFill>
              <a:latin typeface="Century Gothic" pitchFamily="34" charset="0"/>
            </a:endParaRPr>
          </a:p>
          <a:p>
            <a:pPr algn="ctr"/>
            <a:endParaRPr lang="fr-CA" b="1" dirty="0" smtClean="0">
              <a:solidFill>
                <a:schemeClr val="tx1">
                  <a:lumMod val="50000"/>
                  <a:lumOff val="50000"/>
                </a:schemeClr>
              </a:solidFill>
            </a:endParaRPr>
          </a:p>
          <a:p>
            <a:pPr algn="ctr"/>
            <a:endParaRPr lang="fr-CA" b="1" dirty="0" smtClean="0">
              <a:solidFill>
                <a:schemeClr val="tx1">
                  <a:lumMod val="50000"/>
                  <a:lumOff val="50000"/>
                </a:schemeClr>
              </a:solidFill>
            </a:endParaRPr>
          </a:p>
          <a:p>
            <a:pPr algn="ctr"/>
            <a:endParaRPr lang="fr-CA" b="1" dirty="0" smtClean="0">
              <a:solidFill>
                <a:schemeClr val="tx1">
                  <a:lumMod val="50000"/>
                  <a:lumOff val="50000"/>
                </a:schemeClr>
              </a:solidFill>
            </a:endParaRPr>
          </a:p>
          <a:p>
            <a:pPr algn="ctr"/>
            <a:endParaRPr lang="fr-CA" b="1" dirty="0" smtClean="0">
              <a:solidFill>
                <a:schemeClr val="tx1">
                  <a:lumMod val="50000"/>
                  <a:lumOff val="50000"/>
                </a:schemeClr>
              </a:solidFill>
            </a:endParaRPr>
          </a:p>
          <a:p>
            <a:pPr algn="ctr"/>
            <a:endParaRPr lang="fr-FR" b="1" dirty="0">
              <a:solidFill>
                <a:schemeClr val="tx1">
                  <a:lumMod val="50000"/>
                  <a:lumOff val="50000"/>
                </a:schemeClr>
              </a:solidFill>
            </a:endParaRPr>
          </a:p>
        </p:txBody>
      </p:sp>
    </p:spTree>
    <p:extLst>
      <p:ext uri="{BB962C8B-B14F-4D97-AF65-F5344CB8AC3E}">
        <p14:creationId xmlns:p14="http://schemas.microsoft.com/office/powerpoint/2010/main" val="1393780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348880"/>
          </a:xfrm>
          <a:prstGeom prst="rect">
            <a:avLst/>
          </a:prstGeom>
          <a:solidFill>
            <a:srgbClr val="74D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90872" y="845840"/>
            <a:ext cx="8229600" cy="1143000"/>
          </a:xfrm>
        </p:spPr>
        <p:txBody>
          <a:bodyPr>
            <a:noAutofit/>
          </a:bodyPr>
          <a:lstStyle/>
          <a:p>
            <a:pPr algn="l"/>
            <a:r>
              <a:rPr lang="fr-CA" sz="4000" dirty="0" smtClean="0">
                <a:solidFill>
                  <a:schemeClr val="bg1"/>
                </a:solidFill>
                <a:latin typeface="Century Gothic" panose="020B0502020202020204" pitchFamily="34" charset="0"/>
              </a:rPr>
              <a:t>GROSSESSE ET IVG</a:t>
            </a:r>
            <a:br>
              <a:rPr lang="fr-CA" sz="4000" dirty="0" smtClean="0">
                <a:solidFill>
                  <a:schemeClr val="bg1"/>
                </a:solidFill>
                <a:latin typeface="Century Gothic" panose="020B0502020202020204" pitchFamily="34" charset="0"/>
              </a:rPr>
            </a:br>
            <a:r>
              <a:rPr lang="fr-CA" sz="2800" dirty="0" smtClean="0">
                <a:solidFill>
                  <a:schemeClr val="bg1"/>
                </a:solidFill>
                <a:latin typeface="Century Gothic" panose="020B0502020202020204" pitchFamily="34" charset="0"/>
              </a:rPr>
              <a:t>PISTES DE DISCUSSION</a:t>
            </a:r>
            <a:endParaRPr lang="fr-CA" sz="4000" dirty="0">
              <a:solidFill>
                <a:schemeClr val="bg1"/>
              </a:solidFill>
              <a:latin typeface="Century Gothic" panose="020B0502020202020204" pitchFamily="34" charset="0"/>
            </a:endParaRPr>
          </a:p>
        </p:txBody>
      </p:sp>
      <p:sp>
        <p:nvSpPr>
          <p:cNvPr id="3" name="Espace réservé du contenu 2"/>
          <p:cNvSpPr>
            <a:spLocks noGrp="1"/>
          </p:cNvSpPr>
          <p:nvPr>
            <p:ph idx="1"/>
          </p:nvPr>
        </p:nvSpPr>
        <p:spPr>
          <a:xfrm>
            <a:off x="323528" y="2780928"/>
            <a:ext cx="8604448" cy="2808312"/>
          </a:xfrm>
        </p:spPr>
        <p:txBody>
          <a:bodyPr>
            <a:normAutofit/>
          </a:bodyPr>
          <a:lstStyle/>
          <a:p>
            <a:pPr>
              <a:spcBef>
                <a:spcPts val="0"/>
              </a:spcBef>
              <a:spcAft>
                <a:spcPts val="1200"/>
              </a:spcAft>
            </a:pPr>
            <a:r>
              <a:rPr lang="fr-CA" sz="2200" dirty="0" smtClean="0">
                <a:latin typeface="Century Gothic" panose="020B0502020202020204" pitchFamily="34" charset="0"/>
              </a:rPr>
              <a:t>Est-ce que la proportion de grossesses non planifiées vous semble élevée? </a:t>
            </a:r>
          </a:p>
          <a:p>
            <a:pPr>
              <a:spcBef>
                <a:spcPts val="0"/>
              </a:spcBef>
              <a:spcAft>
                <a:spcPts val="1200"/>
              </a:spcAft>
            </a:pPr>
            <a:r>
              <a:rPr lang="fr-CA" sz="2200" dirty="0" smtClean="0">
                <a:latin typeface="Century Gothic" panose="020B0502020202020204" pitchFamily="34" charset="0"/>
              </a:rPr>
              <a:t>Que pensez vous des résultats concernant le recours à l’IVG?</a:t>
            </a: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31</a:t>
            </a:fld>
            <a:endParaRPr lang="fr-FR" altLang="fr-FR"/>
          </a:p>
        </p:txBody>
      </p:sp>
    </p:spTree>
    <p:extLst>
      <p:ext uri="{BB962C8B-B14F-4D97-AF65-F5344CB8AC3E}">
        <p14:creationId xmlns:p14="http://schemas.microsoft.com/office/powerpoint/2010/main" val="1019146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8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57200" y="1691456"/>
            <a:ext cx="8229600" cy="1953568"/>
          </a:xfrm>
        </p:spPr>
        <p:txBody>
          <a:bodyPr>
            <a:normAutofit fontScale="92500" lnSpcReduction="20000"/>
          </a:bodyPr>
          <a:lstStyle/>
          <a:p>
            <a:pPr>
              <a:buNone/>
            </a:pPr>
            <a:endParaRPr lang="fr-CA" sz="4400" dirty="0" smtClean="0">
              <a:latin typeface="Century Gothic" pitchFamily="34" charset="0"/>
            </a:endParaRPr>
          </a:p>
          <a:p>
            <a:pPr marL="0" indent="0">
              <a:buNone/>
            </a:pPr>
            <a:r>
              <a:rPr lang="fr-CA" sz="4400" dirty="0" smtClean="0">
                <a:latin typeface="Century Gothic" pitchFamily="34" charset="0"/>
              </a:rPr>
              <a:t>LA PRÉVALENCE</a:t>
            </a:r>
          </a:p>
          <a:p>
            <a:pPr marL="0" indent="0">
              <a:buNone/>
            </a:pPr>
            <a:r>
              <a:rPr lang="fr-CA" sz="4400" dirty="0" smtClean="0">
                <a:latin typeface="Century Gothic" pitchFamily="34" charset="0"/>
              </a:rPr>
              <a:t>DE LA CHLAMYDIA</a:t>
            </a:r>
          </a:p>
          <a:p>
            <a:pPr>
              <a:buNone/>
            </a:pPr>
            <a:endParaRPr lang="fr-CA" dirty="0" smtClean="0"/>
          </a:p>
          <a:p>
            <a:pPr>
              <a:buNone/>
            </a:pPr>
            <a:endParaRPr lang="fr-CA" sz="2000" dirty="0" smtClean="0">
              <a:latin typeface="Century Gothic"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32</a:t>
            </a:fld>
            <a:endParaRPr lang="fr-FR" altLang="fr-FR"/>
          </a:p>
        </p:txBody>
      </p:sp>
      <p:sp>
        <p:nvSpPr>
          <p:cNvPr id="7" name="Espace réservé du contenu 2"/>
          <p:cNvSpPr txBox="1">
            <a:spLocks/>
          </p:cNvSpPr>
          <p:nvPr/>
        </p:nvSpPr>
        <p:spPr>
          <a:xfrm>
            <a:off x="1547664" y="1279301"/>
            <a:ext cx="8229600" cy="2725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 7" descr="video-camera.png"/>
          <p:cNvPicPr>
            <a:picLocks noChangeAspect="1"/>
          </p:cNvPicPr>
          <p:nvPr/>
        </p:nvPicPr>
        <p:blipFill>
          <a:blip r:embed="rId3" cstate="print"/>
          <a:stretch>
            <a:fillRect/>
          </a:stretch>
        </p:blipFill>
        <p:spPr>
          <a:xfrm>
            <a:off x="467544" y="3640575"/>
            <a:ext cx="1300593" cy="1300593"/>
          </a:xfrm>
          <a:prstGeom prst="rect">
            <a:avLst/>
          </a:prstGeom>
        </p:spPr>
      </p:pic>
      <p:sp>
        <p:nvSpPr>
          <p:cNvPr id="9" name="Espace réservé du contenu 2"/>
          <p:cNvSpPr txBox="1">
            <a:spLocks/>
          </p:cNvSpPr>
          <p:nvPr/>
        </p:nvSpPr>
        <p:spPr>
          <a:xfrm>
            <a:off x="1700064" y="2143397"/>
            <a:ext cx="8229600" cy="27257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lvl="0" indent="-342900">
              <a:spcBef>
                <a:spcPct val="20000"/>
              </a:spcBef>
              <a:defRPr/>
            </a:pPr>
            <a:r>
              <a:rPr kumimoji="0" lang="fr-CA" sz="2000" b="1" i="0" u="none" strike="noStrike" kern="1200" cap="none" spc="0" normalizeH="0" baseline="0" noProof="0" dirty="0" smtClean="0">
                <a:ln>
                  <a:noFill/>
                </a:ln>
                <a:solidFill>
                  <a:schemeClr val="tx1">
                    <a:lumMod val="65000"/>
                    <a:lumOff val="35000"/>
                  </a:schemeClr>
                </a:solidFill>
                <a:effectLst/>
                <a:uLnTx/>
                <a:uFillTx/>
                <a:latin typeface="Century Gothic" pitchFamily="34" charset="0"/>
              </a:rPr>
              <a:t>Voir épisode 5</a:t>
            </a:r>
          </a:p>
          <a:p>
            <a:pPr marL="342900" lvl="0" indent="-342900">
              <a:spcBef>
                <a:spcPct val="20000"/>
              </a:spcBef>
              <a:defRPr/>
            </a:pPr>
            <a:r>
              <a:rPr lang="fr-CA" sz="2000" b="1" dirty="0" smtClean="0">
                <a:solidFill>
                  <a:schemeClr val="tx1">
                    <a:lumMod val="65000"/>
                    <a:lumOff val="35000"/>
                  </a:schemeClr>
                </a:solidFill>
                <a:latin typeface="Century Gothic" pitchFamily="34" charset="0"/>
              </a:rPr>
              <a:t>#ITS, #tests</a:t>
            </a:r>
          </a:p>
          <a:p>
            <a:pPr marL="342900" lvl="0" indent="-342900">
              <a:spcBef>
                <a:spcPct val="20000"/>
              </a:spcBef>
              <a:defRPr/>
            </a:pPr>
            <a:endParaRPr kumimoji="0" lang="fr-CA" sz="2000" b="1" i="0" u="none" strike="noStrike" kern="1200" cap="none" spc="0" normalizeH="0" baseline="0" noProof="0" dirty="0" smtClean="0">
              <a:ln>
                <a:noFill/>
              </a:ln>
              <a:solidFill>
                <a:schemeClr val="tx1">
                  <a:lumMod val="65000"/>
                  <a:lumOff val="35000"/>
                </a:schemeClr>
              </a:solidFill>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D384D597-F89D-4894-BC18-E12E2727CF61" descr="C:\Users\soukar01\AppData\Local\Temp\notesB0230A\~b602484.TMP"/>
          <p:cNvPicPr/>
          <p:nvPr/>
        </p:nvPicPr>
        <p:blipFill>
          <a:blip r:embed="rId3" cstate="print"/>
          <a:srcRect r="16727"/>
          <a:stretch>
            <a:fillRect/>
          </a:stretch>
        </p:blipFill>
        <p:spPr bwMode="auto">
          <a:xfrm>
            <a:off x="0" y="0"/>
            <a:ext cx="9144000" cy="685800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33</a:t>
            </a:fld>
            <a:endParaRPr lang="fr-FR" altLang="fr-FR"/>
          </a:p>
        </p:txBody>
      </p:sp>
      <p:sp>
        <p:nvSpPr>
          <p:cNvPr id="2" name="Titre 1"/>
          <p:cNvSpPr>
            <a:spLocks noGrp="1"/>
          </p:cNvSpPr>
          <p:nvPr>
            <p:ph type="title"/>
          </p:nvPr>
        </p:nvSpPr>
        <p:spPr>
          <a:xfrm>
            <a:off x="-36512" y="2780928"/>
            <a:ext cx="9180512" cy="2079104"/>
          </a:xfrm>
          <a:solidFill>
            <a:schemeClr val="bg1">
              <a:alpha val="58000"/>
            </a:schemeClr>
          </a:solidFill>
        </p:spPr>
        <p:txBody>
          <a:bodyPr>
            <a:normAutofit/>
          </a:bodyPr>
          <a:lstStyle/>
          <a:p>
            <a:pPr marL="355600" algn="l"/>
            <a:r>
              <a:rPr lang="fr-CA" sz="3600" dirty="0" smtClean="0">
                <a:solidFill>
                  <a:schemeClr val="tx1">
                    <a:lumMod val="65000"/>
                    <a:lumOff val="35000"/>
                  </a:schemeClr>
                </a:solidFill>
                <a:latin typeface="Century Gothic" pitchFamily="34" charset="0"/>
              </a:rPr>
              <a:t>Prévalence de la </a:t>
            </a:r>
            <a:br>
              <a:rPr lang="fr-CA" sz="3600" dirty="0" smtClean="0">
                <a:solidFill>
                  <a:schemeClr val="tx1">
                    <a:lumMod val="65000"/>
                    <a:lumOff val="35000"/>
                  </a:schemeClr>
                </a:solidFill>
                <a:latin typeface="Century Gothic" pitchFamily="34" charset="0"/>
              </a:rPr>
            </a:br>
            <a:r>
              <a:rPr lang="fr-CA" sz="3600" dirty="0" smtClean="0">
                <a:solidFill>
                  <a:schemeClr val="tx1">
                    <a:lumMod val="65000"/>
                    <a:lumOff val="35000"/>
                  </a:schemeClr>
                </a:solidFill>
                <a:latin typeface="Century Gothic" pitchFamily="34" charset="0"/>
              </a:rPr>
              <a:t>chlamydia détectée lors de </a:t>
            </a:r>
            <a:br>
              <a:rPr lang="fr-CA" sz="3600" dirty="0" smtClean="0">
                <a:solidFill>
                  <a:schemeClr val="tx1">
                    <a:lumMod val="65000"/>
                    <a:lumOff val="35000"/>
                  </a:schemeClr>
                </a:solidFill>
                <a:latin typeface="Century Gothic" pitchFamily="34" charset="0"/>
              </a:rPr>
            </a:br>
            <a:r>
              <a:rPr lang="fr-CA" sz="3600" dirty="0" smtClean="0">
                <a:solidFill>
                  <a:schemeClr val="tx1">
                    <a:lumMod val="65000"/>
                    <a:lumOff val="35000"/>
                  </a:schemeClr>
                </a:solidFill>
                <a:latin typeface="Century Gothic" pitchFamily="34" charset="0"/>
              </a:rPr>
              <a:t>l’étude </a:t>
            </a:r>
            <a:r>
              <a:rPr lang="fr-CA" sz="3600" b="1" dirty="0" smtClean="0">
                <a:solidFill>
                  <a:schemeClr val="tx1">
                    <a:lumMod val="65000"/>
                    <a:lumOff val="35000"/>
                  </a:schemeClr>
                </a:solidFill>
                <a:latin typeface="Century Gothic" pitchFamily="34" charset="0"/>
              </a:rPr>
              <a:t>Pixel</a:t>
            </a:r>
            <a:endParaRPr lang="fr-CA" sz="3600" b="1" dirty="0">
              <a:solidFill>
                <a:schemeClr val="tx1">
                  <a:lumMod val="65000"/>
                  <a:lumOff val="35000"/>
                </a:schemeClr>
              </a:solidFill>
              <a:latin typeface="Century Gothic" pitchFamily="34" charset="0"/>
            </a:endParaRPr>
          </a:p>
        </p:txBody>
      </p:sp>
      <p:sp>
        <p:nvSpPr>
          <p:cNvPr id="6" name="ZoneTexte 5"/>
          <p:cNvSpPr txBox="1"/>
          <p:nvPr/>
        </p:nvSpPr>
        <p:spPr>
          <a:xfrm>
            <a:off x="7092280" y="3473132"/>
            <a:ext cx="1872208" cy="1107996"/>
          </a:xfrm>
          <a:prstGeom prst="rect">
            <a:avLst/>
          </a:prstGeom>
          <a:noFill/>
        </p:spPr>
        <p:txBody>
          <a:bodyPr wrap="square" rtlCol="0">
            <a:spAutoFit/>
          </a:bodyPr>
          <a:lstStyle/>
          <a:p>
            <a:r>
              <a:rPr lang="fr-CA" sz="6600" dirty="0" smtClean="0">
                <a:solidFill>
                  <a:srgbClr val="8A23F1"/>
                </a:solidFill>
                <a:latin typeface="Comic Sans MS" pitchFamily="66" charset="0"/>
              </a:rPr>
              <a:t>3</a:t>
            </a:r>
            <a:r>
              <a:rPr lang="fr-CA" sz="1000" dirty="0" smtClean="0">
                <a:solidFill>
                  <a:srgbClr val="8A23F1"/>
                </a:solidFill>
                <a:latin typeface="Comic Sans MS" pitchFamily="66" charset="0"/>
              </a:rPr>
              <a:t> </a:t>
            </a:r>
            <a:r>
              <a:rPr lang="fr-CA" sz="6600" dirty="0" smtClean="0">
                <a:solidFill>
                  <a:srgbClr val="8A23F1"/>
                </a:solidFill>
                <a:latin typeface="Comic Sans MS" pitchFamily="66" charset="0"/>
              </a:rPr>
              <a:t>%</a:t>
            </a:r>
            <a:endParaRPr lang="fr-FR" sz="6600" dirty="0">
              <a:solidFill>
                <a:srgbClr val="8A23F1"/>
              </a:solidFill>
              <a:latin typeface="Comic Sans MS" pitchFamily="66" charset="0"/>
            </a:endParaRPr>
          </a:p>
        </p:txBody>
      </p:sp>
    </p:spTree>
    <p:extLst>
      <p:ext uri="{BB962C8B-B14F-4D97-AF65-F5344CB8AC3E}">
        <p14:creationId xmlns:p14="http://schemas.microsoft.com/office/powerpoint/2010/main" val="3005065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348880"/>
          </a:xfrm>
          <a:prstGeom prst="rect">
            <a:avLst/>
          </a:prstGeom>
          <a:solidFill>
            <a:srgbClr val="F8D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692696"/>
            <a:ext cx="8229600" cy="1143000"/>
          </a:xfrm>
        </p:spPr>
        <p:txBody>
          <a:bodyPr>
            <a:normAutofit fontScale="90000"/>
          </a:bodyPr>
          <a:lstStyle/>
          <a:p>
            <a:pPr algn="l"/>
            <a:r>
              <a:rPr lang="fr-CA" sz="4000" dirty="0" smtClean="0">
                <a:solidFill>
                  <a:schemeClr val="tx1">
                    <a:lumMod val="65000"/>
                    <a:lumOff val="35000"/>
                  </a:schemeClr>
                </a:solidFill>
                <a:latin typeface="Century Gothic" panose="020B0502020202020204" pitchFamily="34" charset="0"/>
              </a:rPr>
              <a:t>LA PRÉVALENCE DE LA CHLAMYDIA</a:t>
            </a:r>
            <a:br>
              <a:rPr lang="fr-CA" sz="4000" dirty="0" smtClean="0">
                <a:solidFill>
                  <a:schemeClr val="tx1">
                    <a:lumMod val="65000"/>
                    <a:lumOff val="35000"/>
                  </a:schemeClr>
                </a:solidFill>
                <a:latin typeface="Century Gothic" panose="020B0502020202020204" pitchFamily="34" charset="0"/>
              </a:rPr>
            </a:br>
            <a:r>
              <a:rPr lang="fr-CA" sz="2400" dirty="0" smtClean="0">
                <a:solidFill>
                  <a:schemeClr val="tx1">
                    <a:lumMod val="65000"/>
                    <a:lumOff val="35000"/>
                  </a:schemeClr>
                </a:solidFill>
                <a:latin typeface="Century Gothic" panose="020B0502020202020204" pitchFamily="34" charset="0"/>
              </a:rPr>
              <a:t>PISTES DE DISCUSSION</a:t>
            </a:r>
            <a:endParaRPr lang="fr-CA" sz="4000" dirty="0">
              <a:solidFill>
                <a:schemeClr val="tx1">
                  <a:lumMod val="65000"/>
                  <a:lumOff val="35000"/>
                </a:schemeClr>
              </a:solidFill>
              <a:latin typeface="Century Gothic" panose="020B0502020202020204" pitchFamily="34" charset="0"/>
            </a:endParaRPr>
          </a:p>
        </p:txBody>
      </p:sp>
      <p:sp>
        <p:nvSpPr>
          <p:cNvPr id="3" name="Espace réservé du contenu 2"/>
          <p:cNvSpPr>
            <a:spLocks noGrp="1"/>
          </p:cNvSpPr>
          <p:nvPr>
            <p:ph idx="1"/>
          </p:nvPr>
        </p:nvSpPr>
        <p:spPr>
          <a:xfrm>
            <a:off x="457200" y="2514948"/>
            <a:ext cx="8363272" cy="4752528"/>
          </a:xfrm>
        </p:spPr>
        <p:txBody>
          <a:bodyPr>
            <a:normAutofit/>
          </a:bodyPr>
          <a:lstStyle/>
          <a:p>
            <a:pPr>
              <a:spcBef>
                <a:spcPts val="0"/>
              </a:spcBef>
              <a:spcAft>
                <a:spcPts val="1200"/>
              </a:spcAft>
            </a:pPr>
            <a:r>
              <a:rPr lang="fr-CA" sz="2200" dirty="0" smtClean="0">
                <a:solidFill>
                  <a:schemeClr val="tx1">
                    <a:lumMod val="50000"/>
                    <a:lumOff val="50000"/>
                  </a:schemeClr>
                </a:solidFill>
              </a:rPr>
              <a:t>Quelle est votre perception de la situation quant à la prévalence de la chlamydia? </a:t>
            </a:r>
          </a:p>
          <a:p>
            <a:pPr>
              <a:spcBef>
                <a:spcPts val="0"/>
              </a:spcBef>
              <a:spcAft>
                <a:spcPts val="1200"/>
              </a:spcAft>
            </a:pPr>
            <a:r>
              <a:rPr lang="fr-FR" sz="2200" dirty="0" smtClean="0">
                <a:solidFill>
                  <a:schemeClr val="tx1">
                    <a:lumMod val="50000"/>
                    <a:lumOff val="50000"/>
                  </a:schemeClr>
                </a:solidFill>
              </a:rPr>
              <a:t>Selon </a:t>
            </a:r>
            <a:r>
              <a:rPr lang="fr-FR" sz="2200" dirty="0">
                <a:solidFill>
                  <a:schemeClr val="tx1">
                    <a:lumMod val="50000"/>
                    <a:lumOff val="50000"/>
                  </a:schemeClr>
                </a:solidFill>
              </a:rPr>
              <a:t>vous, y </a:t>
            </a:r>
            <a:r>
              <a:rPr lang="fr-FR" sz="2200" dirty="0" smtClean="0">
                <a:solidFill>
                  <a:schemeClr val="tx1">
                    <a:lumMod val="50000"/>
                    <a:lumOff val="50000"/>
                  </a:schemeClr>
                </a:solidFill>
              </a:rPr>
              <a:t>a-t-il </a:t>
            </a:r>
            <a:r>
              <a:rPr lang="fr-FR" sz="2200" dirty="0">
                <a:solidFill>
                  <a:schemeClr val="tx1">
                    <a:lumMod val="50000"/>
                    <a:lumOff val="50000"/>
                  </a:schemeClr>
                </a:solidFill>
              </a:rPr>
              <a:t>d’autres facteurs </a:t>
            </a:r>
            <a:r>
              <a:rPr lang="fr-FR" sz="2200" dirty="0" smtClean="0">
                <a:solidFill>
                  <a:schemeClr val="tx1">
                    <a:lumMod val="50000"/>
                    <a:lumOff val="50000"/>
                  </a:schemeClr>
                </a:solidFill>
              </a:rPr>
              <a:t>pour expliquer </a:t>
            </a:r>
            <a:r>
              <a:rPr lang="fr-FR" sz="2200" dirty="0">
                <a:solidFill>
                  <a:schemeClr val="tx1">
                    <a:lumMod val="50000"/>
                    <a:lumOff val="50000"/>
                  </a:schemeClr>
                </a:solidFill>
              </a:rPr>
              <a:t>l’augmentation du taux d’incidence de cas déclarés de </a:t>
            </a:r>
            <a:r>
              <a:rPr lang="fr-FR" sz="2200" dirty="0" smtClean="0">
                <a:solidFill>
                  <a:schemeClr val="tx1">
                    <a:lumMod val="50000"/>
                    <a:lumOff val="50000"/>
                  </a:schemeClr>
                </a:solidFill>
              </a:rPr>
              <a:t>chlamydia </a:t>
            </a:r>
            <a:r>
              <a:rPr lang="fr-FR" sz="2200" dirty="0">
                <a:solidFill>
                  <a:schemeClr val="tx1">
                    <a:lumMod val="50000"/>
                    <a:lumOff val="50000"/>
                  </a:schemeClr>
                </a:solidFill>
              </a:rPr>
              <a:t>dans les dernières années? </a:t>
            </a:r>
            <a:endParaRPr lang="fr-FR" sz="2200" dirty="0" smtClean="0">
              <a:solidFill>
                <a:schemeClr val="tx1">
                  <a:lumMod val="50000"/>
                  <a:lumOff val="50000"/>
                </a:schemeClr>
              </a:solidFill>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34</a:t>
            </a:fld>
            <a:endParaRPr lang="fr-FR" altLang="fr-FR"/>
          </a:p>
        </p:txBody>
      </p:sp>
    </p:spTree>
    <p:extLst>
      <p:ext uri="{BB962C8B-B14F-4D97-AF65-F5344CB8AC3E}">
        <p14:creationId xmlns:p14="http://schemas.microsoft.com/office/powerpoint/2010/main" val="1744366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D92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space réservé du contenu 2"/>
          <p:cNvSpPr>
            <a:spLocks noGrp="1"/>
          </p:cNvSpPr>
          <p:nvPr>
            <p:ph idx="1"/>
          </p:nvPr>
        </p:nvSpPr>
        <p:spPr>
          <a:xfrm>
            <a:off x="457200" y="1772816"/>
            <a:ext cx="8229600" cy="1953568"/>
          </a:xfrm>
        </p:spPr>
        <p:txBody>
          <a:bodyPr>
            <a:normAutofit/>
          </a:bodyPr>
          <a:lstStyle/>
          <a:p>
            <a:pPr>
              <a:buNone/>
            </a:pPr>
            <a:endParaRPr lang="fr-CA" sz="4400" dirty="0" smtClean="0">
              <a:solidFill>
                <a:schemeClr val="bg1"/>
              </a:solidFill>
              <a:latin typeface="Century Gothic" pitchFamily="34" charset="0"/>
            </a:endParaRPr>
          </a:p>
          <a:p>
            <a:pPr>
              <a:buNone/>
            </a:pPr>
            <a:r>
              <a:rPr lang="fr-CA" sz="4400" dirty="0" smtClean="0">
                <a:solidFill>
                  <a:schemeClr val="tx1"/>
                </a:solidFill>
                <a:latin typeface="Century Gothic" pitchFamily="34" charset="0"/>
              </a:rPr>
              <a:t>LE BIEN-ÊTRE SEXUEL</a:t>
            </a:r>
          </a:p>
          <a:p>
            <a:pPr>
              <a:buNone/>
            </a:pPr>
            <a:endParaRPr lang="fr-CA" dirty="0" smtClean="0"/>
          </a:p>
          <a:p>
            <a:pPr>
              <a:buNone/>
            </a:pPr>
            <a:endParaRPr lang="fr-CA" sz="2000" dirty="0" smtClean="0">
              <a:solidFill>
                <a:schemeClr val="bg1"/>
              </a:solidFill>
              <a:latin typeface="Century Gothic"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35</a:t>
            </a:fld>
            <a:endParaRPr lang="fr-FR" altLang="fr-FR"/>
          </a:p>
        </p:txBody>
      </p:sp>
      <p:sp>
        <p:nvSpPr>
          <p:cNvPr id="7" name="Espace réservé du contenu 2"/>
          <p:cNvSpPr txBox="1">
            <a:spLocks/>
          </p:cNvSpPr>
          <p:nvPr/>
        </p:nvSpPr>
        <p:spPr>
          <a:xfrm>
            <a:off x="1547664" y="1279301"/>
            <a:ext cx="8229600" cy="2725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rgbClr val="FE846E"/>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 7" descr="video-camera.png"/>
          <p:cNvPicPr>
            <a:picLocks noChangeAspect="1"/>
          </p:cNvPicPr>
          <p:nvPr/>
        </p:nvPicPr>
        <p:blipFill>
          <a:blip r:embed="rId3" cstate="print"/>
          <a:stretch>
            <a:fillRect/>
          </a:stretch>
        </p:blipFill>
        <p:spPr>
          <a:xfrm>
            <a:off x="467544" y="3356992"/>
            <a:ext cx="1300593" cy="1300593"/>
          </a:xfrm>
          <a:prstGeom prst="rect">
            <a:avLst/>
          </a:prstGeom>
        </p:spPr>
      </p:pic>
      <p:sp>
        <p:nvSpPr>
          <p:cNvPr id="9" name="Espace réservé du contenu 2"/>
          <p:cNvSpPr txBox="1">
            <a:spLocks/>
          </p:cNvSpPr>
          <p:nvPr/>
        </p:nvSpPr>
        <p:spPr>
          <a:xfrm>
            <a:off x="1743000" y="1772816"/>
            <a:ext cx="8229600" cy="272576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1" i="0" u="none" strike="noStrike" kern="1200" cap="none" spc="0" normalizeH="0" baseline="0" noProof="0" dirty="0" smtClean="0">
              <a:ln>
                <a:noFill/>
              </a:ln>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1"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1" i="0" u="none" strike="noStrike" kern="1200" cap="none" spc="0" normalizeH="0" baseline="0" noProof="0" dirty="0" smtClean="0">
              <a:ln>
                <a:noFill/>
              </a:ln>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1" i="0" u="none" strike="noStrike" kern="1200" cap="none" spc="0" normalizeH="0" baseline="0" noProof="0" dirty="0" smtClean="0">
              <a:ln>
                <a:noFill/>
              </a:ln>
              <a:effectLst/>
              <a:uLnTx/>
              <a:uFillTx/>
              <a:latin typeface="Century Gothic" pitchFamily="34" charset="0"/>
            </a:endParaRPr>
          </a:p>
          <a:p>
            <a:pPr marL="342900" lvl="0" indent="-342900">
              <a:spcBef>
                <a:spcPct val="20000"/>
              </a:spcBef>
              <a:defRPr/>
            </a:pPr>
            <a:endParaRPr kumimoji="0" lang="fr-CA" sz="2000" b="1" i="0" u="none" strike="noStrike" kern="1200" cap="none" spc="0" normalizeH="0" baseline="0" noProof="0" dirty="0" smtClean="0">
              <a:ln>
                <a:noFill/>
              </a:ln>
              <a:effectLst/>
              <a:uLnTx/>
              <a:uFillTx/>
              <a:latin typeface="Century Gothic" pitchFamily="34" charset="0"/>
            </a:endParaRPr>
          </a:p>
          <a:p>
            <a:pPr marL="342900" lvl="0" indent="-342900">
              <a:spcBef>
                <a:spcPct val="20000"/>
              </a:spcBef>
              <a:defRPr/>
            </a:pPr>
            <a:r>
              <a:rPr kumimoji="0" lang="fr-CA" sz="2000" b="1" i="0" u="none" strike="noStrike" kern="1200" cap="none" spc="0" normalizeH="0" baseline="0" noProof="0" dirty="0" smtClean="0">
                <a:ln>
                  <a:noFill/>
                </a:ln>
                <a:effectLst/>
                <a:uLnTx/>
                <a:uFillTx/>
                <a:latin typeface="Century Gothic" pitchFamily="34" charset="0"/>
              </a:rPr>
              <a:t>Voir épisode</a:t>
            </a:r>
            <a:r>
              <a:rPr kumimoji="0" lang="fr-CA" sz="2000" b="1" i="0" u="none" strike="noStrike" kern="1200" cap="none" spc="0" normalizeH="0" noProof="0" dirty="0" smtClean="0">
                <a:ln>
                  <a:noFill/>
                </a:ln>
                <a:effectLst/>
                <a:uLnTx/>
                <a:uFillTx/>
                <a:latin typeface="Century Gothic" pitchFamily="34" charset="0"/>
              </a:rPr>
              <a:t> 7</a:t>
            </a:r>
          </a:p>
          <a:p>
            <a:pPr marL="342900" lvl="0" indent="-342900">
              <a:spcBef>
                <a:spcPct val="20000"/>
              </a:spcBef>
              <a:defRPr/>
            </a:pPr>
            <a:r>
              <a:rPr kumimoji="0" lang="fr-CA" sz="2000" b="1" i="0" u="none" strike="noStrike" kern="1200" cap="none" spc="0" normalizeH="0" baseline="0" noProof="0" dirty="0" smtClean="0">
                <a:ln>
                  <a:noFill/>
                </a:ln>
                <a:effectLst/>
                <a:uLnTx/>
                <a:uFillTx/>
                <a:latin typeface="Century Gothic" pitchFamily="34" charset="0"/>
              </a:rPr>
              <a:t>#</a:t>
            </a:r>
            <a:r>
              <a:rPr lang="fr-CA" sz="2000" b="1" dirty="0" smtClean="0">
                <a:latin typeface="Century Gothic" pitchFamily="34" charset="0"/>
              </a:rPr>
              <a:t> besoins, #nouvelles expériences, #satisfaction</a:t>
            </a:r>
            <a:endParaRPr kumimoji="0" lang="fr-CA" sz="2000" b="1" i="0" u="none" strike="noStrike" kern="1200" cap="none" spc="0" normalizeH="0" baseline="0" noProof="0" dirty="0" smtClean="0">
              <a:ln>
                <a:noFill/>
              </a:ln>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a:ln>
                <a:noFill/>
              </a:ln>
              <a:effectLst/>
              <a:uLnTx/>
              <a:uFillTx/>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12" y="0"/>
            <a:ext cx="91805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b="1" dirty="0" smtClean="0"/>
              <a:t>Des jeunes plutôt satisfaits de leur vie sexuelle</a:t>
            </a:r>
            <a:endParaRPr lang="fr-FR" b="1" dirty="0"/>
          </a:p>
        </p:txBody>
      </p:sp>
      <p:sp>
        <p:nvSpPr>
          <p:cNvPr id="2" name="Titre 1"/>
          <p:cNvSpPr>
            <a:spLocks noGrp="1"/>
          </p:cNvSpPr>
          <p:nvPr>
            <p:ph type="title"/>
          </p:nvPr>
        </p:nvSpPr>
        <p:spPr>
          <a:xfrm>
            <a:off x="1115616" y="404664"/>
            <a:ext cx="7272808" cy="1143000"/>
          </a:xfrm>
        </p:spPr>
        <p:txBody>
          <a:bodyPr>
            <a:normAutofit/>
          </a:bodyPr>
          <a:lstStyle/>
          <a:p>
            <a:r>
              <a:rPr lang="fr-CA" sz="2400" b="1" dirty="0" smtClean="0">
                <a:solidFill>
                  <a:srgbClr val="7F0FEF"/>
                </a:solidFill>
              </a:rPr>
              <a:t>Des jeunes plutôt satisfaits de leur vie sexuelle</a:t>
            </a:r>
            <a:endParaRPr lang="fr-FR" sz="2400" b="1" dirty="0">
              <a:solidFill>
                <a:srgbClr val="7F0FEF"/>
              </a:solidFill>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36</a:t>
            </a:fld>
            <a:endParaRPr lang="fr-FR" altLang="fr-FR"/>
          </a:p>
        </p:txBody>
      </p:sp>
      <p:pic>
        <p:nvPicPr>
          <p:cNvPr id="33" name="Image 32" descr="Expression besoins sexuels.png"/>
          <p:cNvPicPr/>
          <p:nvPr/>
        </p:nvPicPr>
        <p:blipFill>
          <a:blip r:embed="rId3" cstate="print"/>
          <a:stretch>
            <a:fillRect/>
          </a:stretch>
        </p:blipFill>
        <p:spPr>
          <a:xfrm>
            <a:off x="3995936" y="1916832"/>
            <a:ext cx="5004048" cy="3240360"/>
          </a:xfrm>
          <a:prstGeom prst="rect">
            <a:avLst/>
          </a:prstGeom>
        </p:spPr>
      </p:pic>
      <p:pic>
        <p:nvPicPr>
          <p:cNvPr id="93186" name="Picture 2"/>
          <p:cNvPicPr>
            <a:picLocks noChangeAspect="1" noChangeArrowheads="1"/>
          </p:cNvPicPr>
          <p:nvPr/>
        </p:nvPicPr>
        <p:blipFill>
          <a:blip r:embed="rId4" cstate="print">
            <a:lum bright="10000"/>
          </a:blip>
          <a:srcRect l="40271" t="15120" r="38579" b="39521"/>
          <a:stretch>
            <a:fillRect/>
          </a:stretch>
        </p:blipFill>
        <p:spPr bwMode="auto">
          <a:xfrm>
            <a:off x="467544" y="1340768"/>
            <a:ext cx="3384376" cy="4536504"/>
          </a:xfrm>
          <a:prstGeom prst="rect">
            <a:avLst/>
          </a:prstGeom>
          <a:noFill/>
          <a:ln w="9525">
            <a:noFill/>
            <a:miter lim="800000"/>
            <a:headEnd/>
            <a:tailEnd/>
          </a:ln>
        </p:spPr>
      </p:pic>
    </p:spTree>
    <p:extLst>
      <p:ext uri="{BB962C8B-B14F-4D97-AF65-F5344CB8AC3E}">
        <p14:creationId xmlns:p14="http://schemas.microsoft.com/office/powerpoint/2010/main" val="1897453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791469"/>
            <a:ext cx="8820472" cy="4525963"/>
          </a:xfrm>
        </p:spPr>
        <p:txBody>
          <a:bodyPr>
            <a:normAutofit/>
          </a:bodyPr>
          <a:lstStyle/>
          <a:p>
            <a:pPr>
              <a:spcBef>
                <a:spcPts val="0"/>
              </a:spcBef>
              <a:spcAft>
                <a:spcPts val="600"/>
              </a:spcAft>
            </a:pPr>
            <a:r>
              <a:rPr lang="fr-CA" sz="2000" dirty="0" smtClean="0">
                <a:solidFill>
                  <a:schemeClr val="tx1">
                    <a:lumMod val="50000"/>
                    <a:lumOff val="50000"/>
                  </a:schemeClr>
                </a:solidFill>
                <a:latin typeface="Century Gothic" panose="020B0502020202020204" pitchFamily="34" charset="0"/>
              </a:rPr>
              <a:t>Comment vous situez-vous par rapport à ces résultats? Malgré un score globalement élevé, des gains sont-ils possibles? </a:t>
            </a:r>
          </a:p>
          <a:p>
            <a:pPr>
              <a:spcBef>
                <a:spcPts val="0"/>
              </a:spcBef>
              <a:spcAft>
                <a:spcPts val="600"/>
              </a:spcAft>
              <a:buNone/>
            </a:pPr>
            <a:endParaRPr lang="fr-CA" sz="2000" dirty="0" smtClean="0">
              <a:solidFill>
                <a:schemeClr val="tx1">
                  <a:lumMod val="50000"/>
                  <a:lumOff val="50000"/>
                </a:schemeClr>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37</a:t>
            </a:fld>
            <a:endParaRPr lang="fr-FR" altLang="fr-FR" dirty="0"/>
          </a:p>
        </p:txBody>
      </p:sp>
      <p:sp>
        <p:nvSpPr>
          <p:cNvPr id="6" name="Rectangle 5"/>
          <p:cNvSpPr/>
          <p:nvPr/>
        </p:nvSpPr>
        <p:spPr>
          <a:xfrm>
            <a:off x="0" y="0"/>
            <a:ext cx="9144000" cy="2276872"/>
          </a:xfrm>
          <a:prstGeom prst="rect">
            <a:avLst/>
          </a:prstGeom>
          <a:solidFill>
            <a:srgbClr val="FD9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p:cNvSpPr txBox="1">
            <a:spLocks/>
          </p:cNvSpPr>
          <p:nvPr/>
        </p:nvSpPr>
        <p:spPr>
          <a:xfrm>
            <a:off x="457200" y="-36736"/>
            <a:ext cx="8229600" cy="195356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44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44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rPr>
              <a:t>LE BIEN-ÊTRE SEXUEL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26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rPr>
              <a:t>PISTES DE DISCUSSION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3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2239716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8435280" cy="5112568"/>
          </a:xfrm>
          <a:solidFill>
            <a:srgbClr val="74D2BC"/>
          </a:solidFill>
        </p:spPr>
        <p:txBody>
          <a:bodyPr>
            <a:noAutofit/>
          </a:bodyPr>
          <a:lstStyle/>
          <a:p>
            <a:pPr marL="174625" algn="l"/>
            <a:r>
              <a:rPr lang="fr-CA" sz="4000" dirty="0" smtClean="0">
                <a:solidFill>
                  <a:schemeClr val="bg1"/>
                </a:solidFill>
                <a:latin typeface="Century Gothic" pitchFamily="34" charset="0"/>
              </a:rPr>
              <a:t>EN RÉSUMÉ</a:t>
            </a:r>
            <a:br>
              <a:rPr lang="fr-CA" sz="4000" dirty="0" smtClean="0">
                <a:solidFill>
                  <a:schemeClr val="bg1"/>
                </a:solidFill>
                <a:latin typeface="Century Gothic" pitchFamily="34" charset="0"/>
              </a:rPr>
            </a:br>
            <a:r>
              <a:rPr lang="fr-CA" sz="4000" dirty="0" smtClean="0">
                <a:solidFill>
                  <a:schemeClr val="bg1"/>
                </a:solidFill>
                <a:latin typeface="Century Gothic" pitchFamily="34" charset="0"/>
              </a:rPr>
              <a:t>PRINCIPAUX CONSTATS</a:t>
            </a:r>
            <a:endParaRPr lang="fr-FR" sz="4000" dirty="0">
              <a:solidFill>
                <a:schemeClr val="bg1"/>
              </a:solidFill>
              <a:latin typeface="Century Gothic" pitchFamily="34" charset="0"/>
            </a:endParaRPr>
          </a:p>
        </p:txBody>
      </p:sp>
      <p:pic>
        <p:nvPicPr>
          <p:cNvPr id="4" name="Image 3" descr="ImagePPT2.png"/>
          <p:cNvPicPr>
            <a:picLocks noChangeAspect="1"/>
          </p:cNvPicPr>
          <p:nvPr/>
        </p:nvPicPr>
        <p:blipFill>
          <a:blip r:embed="rId3" cstate="print"/>
          <a:stretch>
            <a:fillRect/>
          </a:stretch>
        </p:blipFill>
        <p:spPr>
          <a:xfrm>
            <a:off x="251520" y="5661248"/>
            <a:ext cx="8509313" cy="84117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400" y="56656"/>
            <a:ext cx="8229600" cy="1143000"/>
          </a:xfrm>
        </p:spPr>
        <p:txBody>
          <a:bodyPr/>
          <a:lstStyle/>
          <a:p>
            <a:pPr algn="l"/>
            <a:r>
              <a:rPr lang="fr-CA" dirty="0" smtClean="0">
                <a:latin typeface="Century Gothic" pitchFamily="34" charset="0"/>
              </a:rPr>
              <a:t>PRINCIPAUX CONSTATS</a:t>
            </a:r>
            <a:endParaRPr lang="fr-FR" dirty="0">
              <a:latin typeface="Century Gothic" pitchFamily="34" charset="0"/>
            </a:endParaRPr>
          </a:p>
        </p:txBody>
      </p:sp>
      <p:sp>
        <p:nvSpPr>
          <p:cNvPr id="3" name="Espace réservé du contenu 2"/>
          <p:cNvSpPr>
            <a:spLocks noGrp="1"/>
          </p:cNvSpPr>
          <p:nvPr>
            <p:ph idx="1"/>
          </p:nvPr>
        </p:nvSpPr>
        <p:spPr>
          <a:xfrm>
            <a:off x="827584" y="1484784"/>
            <a:ext cx="7704856" cy="3962648"/>
          </a:xfrm>
        </p:spPr>
        <p:txBody>
          <a:bodyPr>
            <a:noAutofit/>
          </a:bodyPr>
          <a:lstStyle/>
          <a:p>
            <a:pPr lvl="1">
              <a:spcBef>
                <a:spcPts val="0"/>
              </a:spcBef>
              <a:spcAft>
                <a:spcPts val="1200"/>
              </a:spcAft>
            </a:pPr>
            <a:r>
              <a:rPr lang="fr-CA" sz="2400" dirty="0" smtClean="0">
                <a:solidFill>
                  <a:schemeClr val="tx1"/>
                </a:solidFill>
                <a:latin typeface="Century Gothic" pitchFamily="34" charset="0"/>
              </a:rPr>
              <a:t>L’âge de la première relation sexuelle et le nombre de partenaires sexuels n’a pas significativement changé.</a:t>
            </a:r>
          </a:p>
          <a:p>
            <a:pPr lvl="1">
              <a:spcBef>
                <a:spcPts val="0"/>
              </a:spcBef>
              <a:spcAft>
                <a:spcPts val="1200"/>
              </a:spcAft>
            </a:pPr>
            <a:r>
              <a:rPr lang="fr-CA" sz="2400" dirty="0" smtClean="0">
                <a:solidFill>
                  <a:schemeClr val="tx1"/>
                </a:solidFill>
                <a:latin typeface="Century Gothic" pitchFamily="34" charset="0"/>
              </a:rPr>
              <a:t>Les configurations relationnelles se diversifient et les relations qui s’entrecroisent sont fréquentes.</a:t>
            </a:r>
          </a:p>
          <a:p>
            <a:pPr lvl="1">
              <a:spcBef>
                <a:spcPts val="0"/>
              </a:spcBef>
              <a:spcAft>
                <a:spcPts val="1200"/>
              </a:spcAft>
            </a:pPr>
            <a:r>
              <a:rPr lang="fr-CA" sz="2400" dirty="0" smtClean="0">
                <a:solidFill>
                  <a:schemeClr val="tx1"/>
                </a:solidFill>
                <a:latin typeface="Century Gothic" pitchFamily="34" charset="0"/>
              </a:rPr>
              <a:t>Les contextes de rencontre sont diversifiés, certains plus à risque.</a:t>
            </a:r>
          </a:p>
          <a:p>
            <a:pPr lvl="1">
              <a:spcBef>
                <a:spcPts val="0"/>
              </a:spcBef>
              <a:spcAft>
                <a:spcPts val="1200"/>
              </a:spcAft>
            </a:pPr>
            <a:r>
              <a:rPr lang="fr-CA" sz="2400" dirty="0" smtClean="0">
                <a:solidFill>
                  <a:schemeClr val="tx1"/>
                </a:solidFill>
                <a:latin typeface="Century Gothic" pitchFamily="34" charset="0"/>
              </a:rPr>
              <a:t>L’utilisation du condom n’est pas systématique et varie en fonction du type de partenaire.</a:t>
            </a: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solidFill>
                  <a:prstClr val="white">
                    <a:lumMod val="50000"/>
                  </a:prstClr>
                </a:solidFill>
              </a:rPr>
              <a:pPr/>
              <a:t>39</a:t>
            </a:fld>
            <a:endParaRPr lang="fr-FR">
              <a:solidFill>
                <a:prstClr val="white">
                  <a:lumMod val="50000"/>
                </a:prstClr>
              </a:solidFill>
            </a:endParaRPr>
          </a:p>
        </p:txBody>
      </p:sp>
    </p:spTree>
    <p:extLst>
      <p:ext uri="{BB962C8B-B14F-4D97-AF65-F5344CB8AC3E}">
        <p14:creationId xmlns:p14="http://schemas.microsoft.com/office/powerpoint/2010/main" val="410630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4</a:t>
            </a:fld>
            <a:endParaRPr lang="fr-FR"/>
          </a:p>
        </p:txBody>
      </p:sp>
      <p:grpSp>
        <p:nvGrpSpPr>
          <p:cNvPr id="15" name="Groupe 14"/>
          <p:cNvGrpSpPr/>
          <p:nvPr/>
        </p:nvGrpSpPr>
        <p:grpSpPr>
          <a:xfrm>
            <a:off x="107504" y="1211268"/>
            <a:ext cx="2592288" cy="4810020"/>
            <a:chOff x="179512" y="1643316"/>
            <a:chExt cx="2592288" cy="4810020"/>
          </a:xfrm>
        </p:grpSpPr>
        <p:sp>
          <p:nvSpPr>
            <p:cNvPr id="5" name="Rectangle à coins arrondis 4"/>
            <p:cNvSpPr/>
            <p:nvPr/>
          </p:nvSpPr>
          <p:spPr>
            <a:xfrm>
              <a:off x="179512" y="1844824"/>
              <a:ext cx="2592288" cy="4608512"/>
            </a:xfrm>
            <a:prstGeom prst="roundRect">
              <a:avLst/>
            </a:prstGeom>
            <a:solidFill>
              <a:srgbClr val="FD927B"/>
            </a:solidFill>
            <a:ln>
              <a:noFill/>
            </a:ln>
          </p:spPr>
          <p:style>
            <a:lnRef idx="2">
              <a:schemeClr val="dk1"/>
            </a:lnRef>
            <a:fillRef idx="1">
              <a:schemeClr val="lt1"/>
            </a:fillRef>
            <a:effectRef idx="0">
              <a:schemeClr val="dk1"/>
            </a:effectRef>
            <a:fontRef idx="minor">
              <a:schemeClr val="dk1"/>
            </a:fontRef>
          </p:style>
          <p:txBody>
            <a:bodyPr rtlCol="0" anchor="ctr"/>
            <a:lstStyle/>
            <a:p>
              <a:r>
                <a:rPr lang="fr-CA" sz="2400" b="1" dirty="0" smtClean="0">
                  <a:solidFill>
                    <a:schemeClr val="tx1">
                      <a:lumMod val="85000"/>
                      <a:lumOff val="15000"/>
                    </a:schemeClr>
                  </a:solidFill>
                  <a:latin typeface="Century Gothic" pitchFamily="34" charset="0"/>
                </a:rPr>
                <a:t>Contexte, objectifs, méthodologie de l’étude</a:t>
              </a:r>
            </a:p>
          </p:txBody>
        </p:sp>
        <p:sp>
          <p:nvSpPr>
            <p:cNvPr id="10" name="ZoneTexte 9"/>
            <p:cNvSpPr txBox="1"/>
            <p:nvPr/>
          </p:nvSpPr>
          <p:spPr>
            <a:xfrm>
              <a:off x="179512" y="1643316"/>
              <a:ext cx="1080120" cy="1569660"/>
            </a:xfrm>
            <a:prstGeom prst="rect">
              <a:avLst/>
            </a:prstGeom>
            <a:noFill/>
          </p:spPr>
          <p:txBody>
            <a:bodyPr wrap="square" rtlCol="0">
              <a:spAutoFit/>
            </a:bodyPr>
            <a:lstStyle/>
            <a:p>
              <a:r>
                <a:rPr lang="fr-CA" sz="9600" dirty="0" smtClean="0">
                  <a:solidFill>
                    <a:schemeClr val="tx1">
                      <a:lumMod val="95000"/>
                      <a:lumOff val="5000"/>
                    </a:schemeClr>
                  </a:solidFill>
                  <a:latin typeface="Century Gothic" pitchFamily="34" charset="0"/>
                </a:rPr>
                <a:t>1</a:t>
              </a:r>
              <a:endParaRPr lang="fr-FR" sz="9600" dirty="0">
                <a:solidFill>
                  <a:schemeClr val="tx1">
                    <a:lumMod val="95000"/>
                    <a:lumOff val="5000"/>
                  </a:schemeClr>
                </a:solidFill>
                <a:latin typeface="Century Gothic" pitchFamily="34" charset="0"/>
              </a:endParaRPr>
            </a:p>
          </p:txBody>
        </p:sp>
      </p:grpSp>
      <p:grpSp>
        <p:nvGrpSpPr>
          <p:cNvPr id="16" name="Groupe 15"/>
          <p:cNvGrpSpPr/>
          <p:nvPr/>
        </p:nvGrpSpPr>
        <p:grpSpPr>
          <a:xfrm>
            <a:off x="6804248" y="1124744"/>
            <a:ext cx="2195736" cy="4968552"/>
            <a:chOff x="6876256" y="1484784"/>
            <a:chExt cx="2195736" cy="4968552"/>
          </a:xfrm>
        </p:grpSpPr>
        <p:sp>
          <p:nvSpPr>
            <p:cNvPr id="6" name="Rectangle à coins arrondis 5"/>
            <p:cNvSpPr/>
            <p:nvPr/>
          </p:nvSpPr>
          <p:spPr>
            <a:xfrm>
              <a:off x="6876256" y="1772816"/>
              <a:ext cx="2195736" cy="4680520"/>
            </a:xfrm>
            <a:prstGeom prst="roundRect">
              <a:avLst/>
            </a:prstGeom>
            <a:solidFill>
              <a:srgbClr val="FFCB25"/>
            </a:solidFill>
            <a:ln>
              <a:noFill/>
            </a:ln>
          </p:spPr>
          <p:style>
            <a:lnRef idx="2">
              <a:schemeClr val="dk1"/>
            </a:lnRef>
            <a:fillRef idx="1">
              <a:schemeClr val="lt1"/>
            </a:fillRef>
            <a:effectRef idx="0">
              <a:schemeClr val="dk1"/>
            </a:effectRef>
            <a:fontRef idx="minor">
              <a:schemeClr val="dk1"/>
            </a:fontRef>
          </p:style>
          <p:txBody>
            <a:bodyPr rtlCol="0" anchor="ctr"/>
            <a:lstStyle/>
            <a:p>
              <a:r>
                <a:rPr lang="fr-CA" sz="2400" b="1" dirty="0" smtClean="0">
                  <a:solidFill>
                    <a:schemeClr val="tx1">
                      <a:lumMod val="85000"/>
                      <a:lumOff val="15000"/>
                    </a:schemeClr>
                  </a:solidFill>
                  <a:latin typeface="Century Gothic" pitchFamily="34" charset="0"/>
                </a:rPr>
                <a:t>Principaux constats</a:t>
              </a:r>
            </a:p>
          </p:txBody>
        </p:sp>
        <p:sp>
          <p:nvSpPr>
            <p:cNvPr id="12" name="ZoneTexte 11"/>
            <p:cNvSpPr txBox="1"/>
            <p:nvPr/>
          </p:nvSpPr>
          <p:spPr>
            <a:xfrm>
              <a:off x="6876256" y="1484784"/>
              <a:ext cx="1080120" cy="1569660"/>
            </a:xfrm>
            <a:prstGeom prst="rect">
              <a:avLst/>
            </a:prstGeom>
            <a:noFill/>
          </p:spPr>
          <p:txBody>
            <a:bodyPr wrap="square" rtlCol="0">
              <a:spAutoFit/>
            </a:bodyPr>
            <a:lstStyle/>
            <a:p>
              <a:r>
                <a:rPr lang="fr-CA" sz="9600" dirty="0" smtClean="0">
                  <a:solidFill>
                    <a:schemeClr val="tx1">
                      <a:lumMod val="95000"/>
                      <a:lumOff val="5000"/>
                    </a:schemeClr>
                  </a:solidFill>
                  <a:latin typeface="Century Gothic" pitchFamily="34" charset="0"/>
                </a:rPr>
                <a:t>3</a:t>
              </a:r>
              <a:endParaRPr lang="fr-FR" sz="9600" dirty="0">
                <a:solidFill>
                  <a:schemeClr val="tx1">
                    <a:lumMod val="95000"/>
                    <a:lumOff val="5000"/>
                  </a:schemeClr>
                </a:solidFill>
                <a:latin typeface="Century Gothic" pitchFamily="34" charset="0"/>
              </a:endParaRPr>
            </a:p>
          </p:txBody>
        </p:sp>
      </p:grpSp>
      <p:sp>
        <p:nvSpPr>
          <p:cNvPr id="14" name="Titre 1"/>
          <p:cNvSpPr>
            <a:spLocks noGrp="1"/>
          </p:cNvSpPr>
          <p:nvPr>
            <p:ph type="title"/>
          </p:nvPr>
        </p:nvSpPr>
        <p:spPr>
          <a:xfrm>
            <a:off x="722856" y="80720"/>
            <a:ext cx="8229600" cy="1143000"/>
          </a:xfrm>
        </p:spPr>
        <p:txBody>
          <a:bodyPr/>
          <a:lstStyle/>
          <a:p>
            <a:pPr algn="l"/>
            <a:r>
              <a:rPr lang="fr-CA" dirty="0" smtClean="0">
                <a:solidFill>
                  <a:schemeClr val="tx1">
                    <a:lumMod val="65000"/>
                    <a:lumOff val="35000"/>
                  </a:schemeClr>
                </a:solidFill>
                <a:latin typeface="Century Gothic" pitchFamily="34" charset="0"/>
              </a:rPr>
              <a:t>PLAN DE LA PRÉSENTATION</a:t>
            </a:r>
            <a:endParaRPr lang="fr-FR" dirty="0">
              <a:solidFill>
                <a:schemeClr val="tx1">
                  <a:lumMod val="65000"/>
                  <a:lumOff val="35000"/>
                </a:schemeClr>
              </a:solidFill>
              <a:latin typeface="Century Gothic" pitchFamily="34" charset="0"/>
            </a:endParaRPr>
          </a:p>
        </p:txBody>
      </p:sp>
      <p:grpSp>
        <p:nvGrpSpPr>
          <p:cNvPr id="17" name="Groupe 16"/>
          <p:cNvGrpSpPr/>
          <p:nvPr/>
        </p:nvGrpSpPr>
        <p:grpSpPr>
          <a:xfrm>
            <a:off x="2771800" y="836712"/>
            <a:ext cx="3960440" cy="5832648"/>
            <a:chOff x="2843808" y="863204"/>
            <a:chExt cx="3960440" cy="5590132"/>
          </a:xfrm>
        </p:grpSpPr>
        <p:sp>
          <p:nvSpPr>
            <p:cNvPr id="18" name="Rectangle à coins arrondis 17"/>
            <p:cNvSpPr/>
            <p:nvPr/>
          </p:nvSpPr>
          <p:spPr>
            <a:xfrm>
              <a:off x="2843808" y="1070246"/>
              <a:ext cx="3960440" cy="5383090"/>
            </a:xfrm>
            <a:prstGeom prst="roundRect">
              <a:avLst/>
            </a:prstGeom>
            <a:solidFill>
              <a:srgbClr val="74D2BC"/>
            </a:solidFill>
            <a:ln>
              <a:noFill/>
            </a:ln>
          </p:spPr>
          <p:style>
            <a:lnRef idx="2">
              <a:schemeClr val="dk1"/>
            </a:lnRef>
            <a:fillRef idx="1">
              <a:schemeClr val="lt1"/>
            </a:fillRef>
            <a:effectRef idx="0">
              <a:schemeClr val="dk1"/>
            </a:effectRef>
            <a:fontRef idx="minor">
              <a:schemeClr val="dk1"/>
            </a:fontRef>
          </p:style>
          <p:txBody>
            <a:bodyPr rtlCol="0" anchor="ctr"/>
            <a:lstStyle/>
            <a:p>
              <a:pPr marL="179388" indent="358775"/>
              <a:r>
                <a:rPr lang="fr-CA" sz="3200" dirty="0" smtClean="0">
                  <a:solidFill>
                    <a:schemeClr val="tx1">
                      <a:lumMod val="65000"/>
                      <a:lumOff val="35000"/>
                    </a:schemeClr>
                  </a:solidFill>
                  <a:latin typeface="Century Gothic" pitchFamily="34" charset="0"/>
                </a:rPr>
                <a:t>  </a:t>
              </a:r>
              <a:r>
                <a:rPr lang="fr-CA" sz="3200" b="1" dirty="0" smtClean="0">
                  <a:solidFill>
                    <a:schemeClr val="tx1">
                      <a:lumMod val="85000"/>
                      <a:lumOff val="15000"/>
                    </a:schemeClr>
                  </a:solidFill>
                  <a:latin typeface="Century Gothic" pitchFamily="34" charset="0"/>
                </a:rPr>
                <a:t>Faits saillants</a:t>
              </a:r>
            </a:p>
            <a:p>
              <a:pPr marL="268288" lvl="1" indent="-179388">
                <a:buClr>
                  <a:schemeClr val="bg1"/>
                </a:buClr>
                <a:buFont typeface="Arial" pitchFamily="34" charset="0"/>
                <a:buChar char="•"/>
              </a:pPr>
              <a:endParaRPr lang="fr-CA" sz="2000" dirty="0" smtClean="0">
                <a:solidFill>
                  <a:prstClr val="black">
                    <a:lumMod val="65000"/>
                    <a:lumOff val="35000"/>
                  </a:prstClr>
                </a:solidFill>
                <a:latin typeface="Century Gothic" pitchFamily="34" charset="0"/>
              </a:endParaRPr>
            </a:p>
            <a:p>
              <a:pPr marL="355600" lvl="1" indent="-355600">
                <a:spcAft>
                  <a:spcPts val="600"/>
                </a:spcAft>
                <a:buClr>
                  <a:schemeClr val="bg1"/>
                </a:buClr>
              </a:pPr>
              <a:r>
                <a:rPr lang="fr-CA" sz="2000" dirty="0" smtClean="0">
                  <a:solidFill>
                    <a:schemeClr val="tx1">
                      <a:lumMod val="95000"/>
                      <a:lumOff val="5000"/>
                    </a:schemeClr>
                  </a:solidFill>
                  <a:latin typeface="Century Gothic" pitchFamily="34" charset="0"/>
                </a:rPr>
                <a:t>1. 	Les « premières fois »</a:t>
              </a:r>
            </a:p>
            <a:p>
              <a:pPr marL="355600" lvl="1" indent="-355600">
                <a:spcAft>
                  <a:spcPts val="600"/>
                </a:spcAft>
                <a:buClr>
                  <a:schemeClr val="bg1"/>
                </a:buClr>
              </a:pPr>
              <a:r>
                <a:rPr lang="fr-CA" sz="2000" dirty="0" smtClean="0">
                  <a:solidFill>
                    <a:schemeClr val="tx1">
                      <a:lumMod val="95000"/>
                      <a:lumOff val="5000"/>
                    </a:schemeClr>
                  </a:solidFill>
                  <a:latin typeface="Century Gothic" pitchFamily="34" charset="0"/>
                </a:rPr>
                <a:t>2. 	Les partenaires sexuels</a:t>
              </a:r>
            </a:p>
            <a:p>
              <a:pPr marL="355600" lvl="1" indent="-355600">
                <a:spcAft>
                  <a:spcPts val="600"/>
                </a:spcAft>
                <a:buClr>
                  <a:schemeClr val="bg1"/>
                </a:buClr>
              </a:pPr>
              <a:r>
                <a:rPr lang="fr-CA" sz="2000" dirty="0" smtClean="0">
                  <a:solidFill>
                    <a:schemeClr val="tx1">
                      <a:lumMod val="95000"/>
                      <a:lumOff val="5000"/>
                    </a:schemeClr>
                  </a:solidFill>
                  <a:latin typeface="Century Gothic" pitchFamily="34" charset="0"/>
                </a:rPr>
                <a:t>3. 	Les contextes de rencontre</a:t>
              </a:r>
            </a:p>
            <a:p>
              <a:pPr marL="357188" lvl="1" indent="-357188">
                <a:spcAft>
                  <a:spcPts val="600"/>
                </a:spcAft>
                <a:buClr>
                  <a:schemeClr val="bg1"/>
                </a:buClr>
              </a:pPr>
              <a:r>
                <a:rPr lang="fr-CA" sz="2000" dirty="0" smtClean="0">
                  <a:solidFill>
                    <a:schemeClr val="tx1">
                      <a:lumMod val="95000"/>
                      <a:lumOff val="5000"/>
                    </a:schemeClr>
                  </a:solidFill>
                  <a:latin typeface="Century Gothic" pitchFamily="34" charset="0"/>
                </a:rPr>
                <a:t>4.  L’accès aux services en santé sexuelle</a:t>
              </a:r>
            </a:p>
            <a:p>
              <a:pPr lvl="1" indent="-457200">
                <a:spcAft>
                  <a:spcPts val="600"/>
                </a:spcAft>
                <a:buClr>
                  <a:schemeClr val="bg1"/>
                </a:buClr>
              </a:pPr>
              <a:r>
                <a:rPr lang="fr-CA" sz="2000" dirty="0" smtClean="0">
                  <a:solidFill>
                    <a:schemeClr val="tx1">
                      <a:lumMod val="95000"/>
                      <a:lumOff val="5000"/>
                    </a:schemeClr>
                  </a:solidFill>
                  <a:latin typeface="Century Gothic" pitchFamily="34" charset="0"/>
                </a:rPr>
                <a:t>5.  Le condom</a:t>
              </a:r>
            </a:p>
            <a:p>
              <a:pPr marL="355600" lvl="1" indent="-355600">
                <a:spcAft>
                  <a:spcPts val="600"/>
                </a:spcAft>
                <a:buClr>
                  <a:schemeClr val="bg1"/>
                </a:buClr>
              </a:pPr>
              <a:r>
                <a:rPr lang="fr-CA" sz="2000" dirty="0" smtClean="0">
                  <a:solidFill>
                    <a:schemeClr val="tx1">
                      <a:lumMod val="95000"/>
                      <a:lumOff val="5000"/>
                    </a:schemeClr>
                  </a:solidFill>
                  <a:latin typeface="Century Gothic" pitchFamily="34" charset="0"/>
                </a:rPr>
                <a:t>6.  La contraception, grossesse et IVG</a:t>
              </a:r>
            </a:p>
            <a:p>
              <a:pPr marL="355600" lvl="1" indent="-355600">
                <a:spcAft>
                  <a:spcPts val="600"/>
                </a:spcAft>
                <a:buClr>
                  <a:schemeClr val="bg1"/>
                </a:buClr>
              </a:pPr>
              <a:r>
                <a:rPr lang="fr-CA" sz="2000" dirty="0" smtClean="0">
                  <a:solidFill>
                    <a:schemeClr val="tx1">
                      <a:lumMod val="95000"/>
                      <a:lumOff val="5000"/>
                    </a:schemeClr>
                  </a:solidFill>
                  <a:latin typeface="Century Gothic" pitchFamily="34" charset="0"/>
                </a:rPr>
                <a:t>7. 	La prévalence de la chlamydia</a:t>
              </a:r>
            </a:p>
            <a:p>
              <a:pPr marL="355600" lvl="1" indent="-355600">
                <a:spcAft>
                  <a:spcPts val="600"/>
                </a:spcAft>
                <a:buClr>
                  <a:schemeClr val="bg1"/>
                </a:buClr>
              </a:pPr>
              <a:r>
                <a:rPr lang="fr-CA" sz="2000" dirty="0" smtClean="0">
                  <a:solidFill>
                    <a:schemeClr val="tx1">
                      <a:lumMod val="95000"/>
                      <a:lumOff val="5000"/>
                    </a:schemeClr>
                  </a:solidFill>
                  <a:latin typeface="Century Gothic" pitchFamily="34" charset="0"/>
                </a:rPr>
                <a:t>8.  Le bien-être sexuel</a:t>
              </a:r>
              <a:endParaRPr lang="fr-CA" sz="3600" dirty="0" smtClean="0">
                <a:solidFill>
                  <a:schemeClr val="tx1">
                    <a:lumMod val="95000"/>
                    <a:lumOff val="5000"/>
                  </a:schemeClr>
                </a:solidFill>
                <a:latin typeface="Century Gothic" pitchFamily="34" charset="0"/>
              </a:endParaRPr>
            </a:p>
          </p:txBody>
        </p:sp>
        <p:sp>
          <p:nvSpPr>
            <p:cNvPr id="19" name="ZoneTexte 18"/>
            <p:cNvSpPr txBox="1"/>
            <p:nvPr/>
          </p:nvSpPr>
          <p:spPr>
            <a:xfrm>
              <a:off x="2915816" y="863204"/>
              <a:ext cx="1080120" cy="1504395"/>
            </a:xfrm>
            <a:prstGeom prst="rect">
              <a:avLst/>
            </a:prstGeom>
            <a:noFill/>
          </p:spPr>
          <p:txBody>
            <a:bodyPr wrap="square" rtlCol="0">
              <a:spAutoFit/>
            </a:bodyPr>
            <a:lstStyle/>
            <a:p>
              <a:r>
                <a:rPr lang="fr-CA" sz="9600" dirty="0" smtClean="0">
                  <a:solidFill>
                    <a:schemeClr val="tx1">
                      <a:lumMod val="95000"/>
                      <a:lumOff val="5000"/>
                    </a:schemeClr>
                  </a:solidFill>
                  <a:latin typeface="Century Gothic" pitchFamily="34" charset="0"/>
                </a:rPr>
                <a:t>2</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400" y="56656"/>
            <a:ext cx="8229600" cy="1143000"/>
          </a:xfrm>
        </p:spPr>
        <p:txBody>
          <a:bodyPr>
            <a:normAutofit/>
          </a:bodyPr>
          <a:lstStyle/>
          <a:p>
            <a:pPr algn="l"/>
            <a:r>
              <a:rPr lang="fr-CA" dirty="0" smtClean="0">
                <a:latin typeface="Century Gothic" pitchFamily="34" charset="0"/>
              </a:rPr>
              <a:t>PRINCIPAUX CONSTATS (SUITE)</a:t>
            </a:r>
            <a:endParaRPr lang="fr-FR" dirty="0">
              <a:latin typeface="Century Gothic" pitchFamily="34" charset="0"/>
            </a:endParaRPr>
          </a:p>
        </p:txBody>
      </p:sp>
      <p:sp>
        <p:nvSpPr>
          <p:cNvPr id="3" name="Espace réservé du contenu 2"/>
          <p:cNvSpPr>
            <a:spLocks noGrp="1"/>
          </p:cNvSpPr>
          <p:nvPr>
            <p:ph idx="1"/>
          </p:nvPr>
        </p:nvSpPr>
        <p:spPr>
          <a:xfrm>
            <a:off x="734888" y="1412776"/>
            <a:ext cx="8229600" cy="4876651"/>
          </a:xfrm>
        </p:spPr>
        <p:txBody>
          <a:bodyPr>
            <a:normAutofit lnSpcReduction="10000"/>
          </a:bodyPr>
          <a:lstStyle/>
          <a:p>
            <a:pPr lvl="1">
              <a:spcBef>
                <a:spcPts val="0"/>
              </a:spcBef>
              <a:spcAft>
                <a:spcPts val="1200"/>
              </a:spcAft>
            </a:pPr>
            <a:r>
              <a:rPr lang="fr-FR" sz="2400" dirty="0">
                <a:solidFill>
                  <a:schemeClr val="tx1"/>
                </a:solidFill>
                <a:latin typeface="Century Gothic" pitchFamily="34" charset="0"/>
              </a:rPr>
              <a:t>Environ </a:t>
            </a:r>
            <a:r>
              <a:rPr lang="fr-FR" sz="2400" dirty="0" smtClean="0">
                <a:solidFill>
                  <a:schemeClr val="tx1"/>
                </a:solidFill>
                <a:latin typeface="Century Gothic" pitchFamily="34" charset="0"/>
              </a:rPr>
              <a:t>20 % </a:t>
            </a:r>
            <a:r>
              <a:rPr lang="fr-FR" sz="2400" dirty="0">
                <a:solidFill>
                  <a:schemeClr val="tx1"/>
                </a:solidFill>
                <a:latin typeface="Century Gothic" pitchFamily="34" charset="0"/>
              </a:rPr>
              <a:t>des femmes </a:t>
            </a:r>
            <a:r>
              <a:rPr lang="fr-FR" sz="2400" dirty="0" smtClean="0">
                <a:solidFill>
                  <a:schemeClr val="tx1"/>
                </a:solidFill>
                <a:latin typeface="Century Gothic" pitchFamily="34" charset="0"/>
              </a:rPr>
              <a:t>n’utilisent </a:t>
            </a:r>
            <a:r>
              <a:rPr lang="fr-FR" sz="2400" dirty="0">
                <a:solidFill>
                  <a:schemeClr val="tx1"/>
                </a:solidFill>
                <a:latin typeface="Century Gothic" pitchFamily="34" charset="0"/>
              </a:rPr>
              <a:t>pas de méthode contraceptive ou </a:t>
            </a:r>
            <a:r>
              <a:rPr lang="fr-FR" sz="2400" dirty="0" smtClean="0">
                <a:solidFill>
                  <a:schemeClr val="tx1"/>
                </a:solidFill>
                <a:latin typeface="Century Gothic" pitchFamily="34" charset="0"/>
              </a:rPr>
              <a:t>utilisent </a:t>
            </a:r>
            <a:r>
              <a:rPr lang="fr-FR" sz="2400" dirty="0">
                <a:solidFill>
                  <a:schemeClr val="tx1"/>
                </a:solidFill>
                <a:latin typeface="Century Gothic" pitchFamily="34" charset="0"/>
              </a:rPr>
              <a:t>une méthode contraceptive peu efficace comme le coït interrompu</a:t>
            </a:r>
            <a:r>
              <a:rPr lang="fr-FR" sz="2400" dirty="0" smtClean="0">
                <a:solidFill>
                  <a:schemeClr val="tx1"/>
                </a:solidFill>
                <a:latin typeface="Century Gothic" pitchFamily="34" charset="0"/>
              </a:rPr>
              <a:t>.</a:t>
            </a:r>
          </a:p>
          <a:p>
            <a:pPr lvl="1">
              <a:spcBef>
                <a:spcPts val="0"/>
              </a:spcBef>
              <a:spcAft>
                <a:spcPts val="1200"/>
              </a:spcAft>
            </a:pPr>
            <a:r>
              <a:rPr lang="fr-FR" sz="2400" dirty="0" smtClean="0">
                <a:solidFill>
                  <a:schemeClr val="tx1"/>
                </a:solidFill>
                <a:latin typeface="Century Gothic" pitchFamily="34" charset="0"/>
              </a:rPr>
              <a:t>La plupart des grossesses sont non planifiées et sept sur dix sont volontairement interrompues.</a:t>
            </a:r>
          </a:p>
          <a:p>
            <a:pPr lvl="1">
              <a:spcBef>
                <a:spcPts val="0"/>
              </a:spcBef>
              <a:spcAft>
                <a:spcPts val="1200"/>
              </a:spcAft>
            </a:pPr>
            <a:r>
              <a:rPr lang="fr-FR" sz="2400" dirty="0" smtClean="0">
                <a:solidFill>
                  <a:schemeClr val="tx1"/>
                </a:solidFill>
                <a:latin typeface="Century Gothic" pitchFamily="34" charset="0"/>
              </a:rPr>
              <a:t>Plusieurs obstacles minent l’accès aux services de détection des ITS pour les jeunes adultes. </a:t>
            </a:r>
          </a:p>
          <a:p>
            <a:pPr lvl="1">
              <a:spcBef>
                <a:spcPts val="0"/>
              </a:spcBef>
              <a:spcAft>
                <a:spcPts val="1200"/>
              </a:spcAft>
            </a:pPr>
            <a:r>
              <a:rPr lang="fr-CA" sz="2400" dirty="0" smtClean="0">
                <a:solidFill>
                  <a:schemeClr val="tx1"/>
                </a:solidFill>
              </a:rPr>
              <a:t>La prévalence de la </a:t>
            </a:r>
            <a:r>
              <a:rPr lang="fr-CA" sz="2400" i="1" dirty="0" smtClean="0">
                <a:solidFill>
                  <a:schemeClr val="tx1"/>
                </a:solidFill>
              </a:rPr>
              <a:t>Chlamydia </a:t>
            </a:r>
            <a:r>
              <a:rPr lang="fr-CA" sz="2400" dirty="0" smtClean="0">
                <a:solidFill>
                  <a:schemeClr val="tx1"/>
                </a:solidFill>
              </a:rPr>
              <a:t>est importante chez les jeunes québécois. Dans l’étude Pixel, l’estimation de sa prévalence est vingt fois plus élevée que celle de l’infection gonococcique.</a:t>
            </a:r>
            <a:endParaRPr lang="fr-FR" sz="2400" dirty="0">
              <a:solidFill>
                <a:schemeClr val="tx1"/>
              </a:solidFill>
              <a:latin typeface="Century Gothic" pitchFamily="34" charset="0"/>
            </a:endParaRP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solidFill>
                  <a:prstClr val="white">
                    <a:lumMod val="50000"/>
                  </a:prstClr>
                </a:solidFill>
              </a:rPr>
              <a:pPr/>
              <a:t>40</a:t>
            </a:fld>
            <a:endParaRPr lang="fr-FR">
              <a:solidFill>
                <a:prstClr val="white">
                  <a:lumMod val="50000"/>
                </a:prstClr>
              </a:solidFill>
            </a:endParaRPr>
          </a:p>
        </p:txBody>
      </p:sp>
    </p:spTree>
    <p:extLst>
      <p:ext uri="{BB962C8B-B14F-4D97-AF65-F5344CB8AC3E}">
        <p14:creationId xmlns:p14="http://schemas.microsoft.com/office/powerpoint/2010/main" val="3344967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1279301"/>
            <a:ext cx="8172400" cy="5318051"/>
          </a:xfrm>
        </p:spPr>
        <p:txBody>
          <a:bodyPr>
            <a:normAutofit fontScale="92500" lnSpcReduction="10000"/>
          </a:bodyPr>
          <a:lstStyle/>
          <a:p>
            <a:pPr marL="0" indent="0">
              <a:buNone/>
            </a:pPr>
            <a:r>
              <a:rPr lang="fr-CA" b="1" dirty="0" smtClean="0"/>
              <a:t>ÉQUIPE DE VALORISATION DES CONNAISSANCES</a:t>
            </a:r>
            <a:endParaRPr lang="fr-FR" b="1" dirty="0" smtClean="0"/>
          </a:p>
          <a:p>
            <a:pPr marL="0" indent="0">
              <a:buNone/>
            </a:pPr>
            <a:r>
              <a:rPr lang="fr-CA" i="1" dirty="0" smtClean="0"/>
              <a:t>Conception des capsules vidéo, des fiches thématiques et de la présentation PPT</a:t>
            </a:r>
            <a:endParaRPr lang="fr-FR" i="1" dirty="0" smtClean="0"/>
          </a:p>
          <a:p>
            <a:r>
              <a:rPr lang="fr-CA" sz="2600" dirty="0" smtClean="0"/>
              <a:t>Gilles Lambert, chercheur principal de l’étude Pixel, INSPQ</a:t>
            </a:r>
          </a:p>
          <a:p>
            <a:r>
              <a:rPr lang="fr-CA" sz="2600" dirty="0" smtClean="0"/>
              <a:t>Sara Mathieu-Chartier, coordonnatrice de l’étude Pixel, INSPQ</a:t>
            </a:r>
            <a:endParaRPr lang="fr-FR" sz="2600" dirty="0" smtClean="0"/>
          </a:p>
          <a:p>
            <a:r>
              <a:rPr lang="fr-CA" sz="2600" dirty="0" smtClean="0"/>
              <a:t>Karine </a:t>
            </a:r>
            <a:r>
              <a:rPr lang="fr-CA" sz="2600" dirty="0" err="1" smtClean="0"/>
              <a:t>Souffez</a:t>
            </a:r>
            <a:r>
              <a:rPr lang="fr-CA" sz="2600" dirty="0" smtClean="0"/>
              <a:t>, experte en transfert des connaissances, INSPQ</a:t>
            </a:r>
            <a:endParaRPr lang="fr-FR" sz="2600" dirty="0" smtClean="0"/>
          </a:p>
          <a:p>
            <a:r>
              <a:rPr lang="fr-CA" sz="2600" dirty="0" smtClean="0"/>
              <a:t>Karine Hébert, conseillère en transfert des connaissances, INSPQ</a:t>
            </a:r>
            <a:endParaRPr lang="fr-FR" sz="2600" dirty="0" smtClean="0"/>
          </a:p>
          <a:p>
            <a:r>
              <a:rPr lang="fr-CA" sz="2600" dirty="0" smtClean="0"/>
              <a:t>Julie St-Pierre, conseillère en politiques publiques, INSPQ</a:t>
            </a:r>
            <a:endParaRPr lang="fr-FR" sz="2600" dirty="0"/>
          </a:p>
        </p:txBody>
      </p:sp>
      <p:sp>
        <p:nvSpPr>
          <p:cNvPr id="4" name="Espace réservé du numéro de diapositive 3"/>
          <p:cNvSpPr>
            <a:spLocks noGrp="1"/>
          </p:cNvSpPr>
          <p:nvPr>
            <p:ph type="sldNum" sz="quarter" idx="12"/>
          </p:nvPr>
        </p:nvSpPr>
        <p:spPr/>
        <p:txBody>
          <a:bodyPr/>
          <a:lstStyle/>
          <a:p>
            <a:pPr>
              <a:defRPr/>
            </a:pPr>
            <a:fld id="{47045FA5-633E-4B20-9D19-898C6FB0BDE6}" type="slidenum">
              <a:rPr lang="fr-FR" altLang="fr-FR" smtClean="0"/>
              <a:pPr>
                <a:defRPr/>
              </a:pPr>
              <a:t>41</a:t>
            </a:fld>
            <a:endParaRPr lang="fr-FR" altLang="fr-FR"/>
          </a:p>
        </p:txBody>
      </p:sp>
      <p:sp>
        <p:nvSpPr>
          <p:cNvPr id="5" name="Titre 1"/>
          <p:cNvSpPr>
            <a:spLocks noGrp="1"/>
          </p:cNvSpPr>
          <p:nvPr>
            <p:ph type="title"/>
          </p:nvPr>
        </p:nvSpPr>
        <p:spPr>
          <a:xfrm>
            <a:off x="714400" y="56656"/>
            <a:ext cx="8229600" cy="1143000"/>
          </a:xfrm>
        </p:spPr>
        <p:txBody>
          <a:bodyPr>
            <a:normAutofit/>
          </a:bodyPr>
          <a:lstStyle/>
          <a:p>
            <a:pPr algn="l"/>
            <a:r>
              <a:rPr lang="fr-CA" dirty="0" smtClean="0">
                <a:latin typeface="Century Gothic" pitchFamily="34" charset="0"/>
              </a:rPr>
              <a:t>CRÉDITS</a:t>
            </a:r>
            <a:endParaRPr lang="fr-FR" dirty="0">
              <a:latin typeface="Century Gothic"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363272" cy="4680520"/>
          </a:xfrm>
          <a:solidFill>
            <a:srgbClr val="74D2BC"/>
          </a:solidFill>
        </p:spPr>
        <p:txBody>
          <a:bodyPr>
            <a:noAutofit/>
          </a:bodyPr>
          <a:lstStyle/>
          <a:p>
            <a:pPr marL="87313" algn="l"/>
            <a:r>
              <a:rPr lang="fr-CA" sz="4000" dirty="0" smtClean="0">
                <a:solidFill>
                  <a:schemeClr val="bg1"/>
                </a:solidFill>
                <a:latin typeface="Century Gothic" pitchFamily="34" charset="0"/>
              </a:rPr>
              <a:t>Pour plus d’informations </a:t>
            </a:r>
            <a:br>
              <a:rPr lang="fr-CA" sz="4000" dirty="0" smtClean="0">
                <a:solidFill>
                  <a:schemeClr val="bg1"/>
                </a:solidFill>
                <a:latin typeface="Century Gothic" pitchFamily="34" charset="0"/>
              </a:rPr>
            </a:br>
            <a:r>
              <a:rPr lang="fr-CA" sz="4000" dirty="0" smtClean="0">
                <a:solidFill>
                  <a:schemeClr val="bg1"/>
                </a:solidFill>
              </a:rPr>
              <a:t>www.inspq.qc.ca/pixel</a:t>
            </a:r>
            <a:endParaRPr lang="fr-FR" sz="4000" dirty="0">
              <a:solidFill>
                <a:schemeClr val="bg1"/>
              </a:solidFill>
              <a:latin typeface="Century Gothic" pitchFamily="34" charset="0"/>
            </a:endParaRPr>
          </a:p>
        </p:txBody>
      </p:sp>
      <p:pic>
        <p:nvPicPr>
          <p:cNvPr id="4" name="Image 3" descr="ImagePPT2.png"/>
          <p:cNvPicPr>
            <a:picLocks noChangeAspect="1"/>
          </p:cNvPicPr>
          <p:nvPr/>
        </p:nvPicPr>
        <p:blipFill>
          <a:blip r:embed="rId3" cstate="print"/>
          <a:stretch>
            <a:fillRect/>
          </a:stretch>
        </p:blipFill>
        <p:spPr>
          <a:xfrm>
            <a:off x="251520" y="5229200"/>
            <a:ext cx="8509313" cy="841179"/>
          </a:xfrm>
          <a:prstGeom prst="rect">
            <a:avLst/>
          </a:prstGeom>
        </p:spPr>
      </p:pic>
      <p:pic>
        <p:nvPicPr>
          <p:cNvPr id="5" name="Picture 2" descr="U:\DRFD\Transfert des connaissances\Communications\Logos\inspq_couleur_moyen.jpg"/>
          <p:cNvPicPr>
            <a:picLocks noChangeAspect="1" noChangeArrowheads="1"/>
          </p:cNvPicPr>
          <p:nvPr/>
        </p:nvPicPr>
        <p:blipFill>
          <a:blip r:embed="rId4" cstate="print"/>
          <a:srcRect/>
          <a:stretch>
            <a:fillRect/>
          </a:stretch>
        </p:blipFill>
        <p:spPr bwMode="auto">
          <a:xfrm>
            <a:off x="5940152" y="5373216"/>
            <a:ext cx="3052589" cy="12305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92100" y="548680"/>
            <a:ext cx="8466708" cy="5112568"/>
          </a:xfrm>
          <a:solidFill>
            <a:srgbClr val="74D2BC"/>
          </a:solidFill>
        </p:spPr>
        <p:txBody>
          <a:bodyPr>
            <a:noAutofit/>
          </a:bodyPr>
          <a:lstStyle/>
          <a:p>
            <a:pPr marL="266700" algn="l">
              <a:spcAft>
                <a:spcPts val="1200"/>
              </a:spcAft>
            </a:pPr>
            <a:r>
              <a:rPr lang="fr-CA" sz="4000" dirty="0" smtClean="0">
                <a:solidFill>
                  <a:schemeClr val="tx1">
                    <a:lumMod val="75000"/>
                    <a:lumOff val="25000"/>
                  </a:schemeClr>
                </a:solidFill>
                <a:latin typeface="Century Gothic" pitchFamily="34" charset="0"/>
              </a:rPr>
              <a:t>CONTEXTE</a:t>
            </a:r>
            <a:br>
              <a:rPr lang="fr-CA" sz="4000" dirty="0" smtClean="0">
                <a:solidFill>
                  <a:schemeClr val="tx1">
                    <a:lumMod val="75000"/>
                    <a:lumOff val="25000"/>
                  </a:schemeClr>
                </a:solidFill>
                <a:latin typeface="Century Gothic" pitchFamily="34" charset="0"/>
              </a:rPr>
            </a:br>
            <a:r>
              <a:rPr lang="fr-CA" sz="4000" dirty="0" smtClean="0">
                <a:solidFill>
                  <a:schemeClr val="tx1">
                    <a:lumMod val="75000"/>
                    <a:lumOff val="25000"/>
                  </a:schemeClr>
                </a:solidFill>
                <a:latin typeface="Century Gothic" pitchFamily="34" charset="0"/>
              </a:rPr>
              <a:t>OBJECTIFS</a:t>
            </a:r>
            <a:br>
              <a:rPr lang="fr-CA" sz="4000" dirty="0" smtClean="0">
                <a:solidFill>
                  <a:schemeClr val="tx1">
                    <a:lumMod val="75000"/>
                    <a:lumOff val="25000"/>
                  </a:schemeClr>
                </a:solidFill>
                <a:latin typeface="Century Gothic" pitchFamily="34" charset="0"/>
              </a:rPr>
            </a:br>
            <a:r>
              <a:rPr lang="fr-CA" sz="4000" dirty="0" smtClean="0">
                <a:solidFill>
                  <a:schemeClr val="tx1">
                    <a:lumMod val="75000"/>
                    <a:lumOff val="25000"/>
                  </a:schemeClr>
                </a:solidFill>
                <a:latin typeface="Century Gothic" pitchFamily="34" charset="0"/>
              </a:rPr>
              <a:t>MÉTHODOLOGIE</a:t>
            </a:r>
            <a:endParaRPr lang="fr-FR" sz="4000" dirty="0">
              <a:solidFill>
                <a:schemeClr val="tx1">
                  <a:lumMod val="75000"/>
                  <a:lumOff val="25000"/>
                </a:schemeClr>
              </a:solidFill>
              <a:latin typeface="Century Gothic" pitchFamily="34" charset="0"/>
            </a:endParaRPr>
          </a:p>
        </p:txBody>
      </p:sp>
      <p:pic>
        <p:nvPicPr>
          <p:cNvPr id="4" name="Image 3" descr="ImagePPT2.png"/>
          <p:cNvPicPr>
            <a:picLocks noChangeAspect="1"/>
          </p:cNvPicPr>
          <p:nvPr/>
        </p:nvPicPr>
        <p:blipFill>
          <a:blip r:embed="rId3" cstate="print"/>
          <a:stretch>
            <a:fillRect/>
          </a:stretch>
        </p:blipFill>
        <p:spPr>
          <a:xfrm>
            <a:off x="251520" y="5661248"/>
            <a:ext cx="8509313" cy="8411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68688"/>
            <a:ext cx="8229600" cy="1143000"/>
          </a:xfrm>
        </p:spPr>
        <p:txBody>
          <a:bodyPr/>
          <a:lstStyle/>
          <a:p>
            <a:pPr algn="l"/>
            <a:r>
              <a:rPr lang="fr-CA" dirty="0" smtClean="0">
                <a:solidFill>
                  <a:schemeClr val="tx1">
                    <a:lumMod val="95000"/>
                    <a:lumOff val="5000"/>
                  </a:schemeClr>
                </a:solidFill>
                <a:latin typeface="Century Gothic" pitchFamily="34" charset="0"/>
              </a:rPr>
              <a:t>CONTEXTE</a:t>
            </a:r>
            <a:endParaRPr lang="fr-FR" dirty="0">
              <a:solidFill>
                <a:schemeClr val="tx1">
                  <a:lumMod val="95000"/>
                  <a:lumOff val="5000"/>
                </a:schemeClr>
              </a:solidFill>
              <a:latin typeface="Century Gothic" pitchFamily="34" charset="0"/>
            </a:endParaRPr>
          </a:p>
        </p:txBody>
      </p:sp>
      <p:sp>
        <p:nvSpPr>
          <p:cNvPr id="3" name="Espace réservé du contenu 2"/>
          <p:cNvSpPr>
            <a:spLocks noGrp="1"/>
          </p:cNvSpPr>
          <p:nvPr>
            <p:ph idx="1"/>
          </p:nvPr>
        </p:nvSpPr>
        <p:spPr/>
        <p:txBody>
          <a:bodyPr/>
          <a:lstStyle/>
          <a:p>
            <a:pPr marL="0" lvl="1" indent="0">
              <a:spcBef>
                <a:spcPts val="0"/>
              </a:spcBef>
              <a:spcAft>
                <a:spcPts val="1200"/>
              </a:spcAft>
              <a:buNone/>
            </a:pPr>
            <a:r>
              <a:rPr lang="fr-CA" dirty="0" smtClean="0">
                <a:solidFill>
                  <a:schemeClr val="tx1">
                    <a:lumMod val="95000"/>
                    <a:lumOff val="5000"/>
                  </a:schemeClr>
                </a:solidFill>
                <a:latin typeface="Century Gothic" pitchFamily="34" charset="0"/>
              </a:rPr>
              <a:t>Étude mandatée par le MSSS dans la foulée du : </a:t>
            </a:r>
          </a:p>
          <a:p>
            <a:pPr marL="355600" lvl="2" indent="-355600">
              <a:spcBef>
                <a:spcPts val="0"/>
              </a:spcBef>
              <a:spcAft>
                <a:spcPts val="1200"/>
              </a:spcAft>
              <a:buClr>
                <a:srgbClr val="42C2A4"/>
              </a:buClr>
              <a:buFont typeface="Wingdings" panose="05000000000000000000" pitchFamily="2" charset="2"/>
              <a:buChar char="§"/>
            </a:pPr>
            <a:r>
              <a:rPr lang="fr-CA" dirty="0" smtClean="0">
                <a:solidFill>
                  <a:schemeClr val="tx1">
                    <a:lumMod val="95000"/>
                    <a:lumOff val="5000"/>
                  </a:schemeClr>
                </a:solidFill>
                <a:latin typeface="Century Gothic" pitchFamily="34" charset="0"/>
              </a:rPr>
              <a:t>Rapport du Directeur national de santé publique sur les ITSS</a:t>
            </a:r>
          </a:p>
          <a:p>
            <a:pPr marL="355600" lvl="2" indent="-355600">
              <a:spcBef>
                <a:spcPts val="0"/>
              </a:spcBef>
              <a:spcAft>
                <a:spcPts val="1200"/>
              </a:spcAft>
              <a:buClr>
                <a:srgbClr val="42C2A4"/>
              </a:buClr>
              <a:buFont typeface="Wingdings" panose="05000000000000000000" pitchFamily="2" charset="2"/>
              <a:buChar char="§"/>
            </a:pPr>
            <a:r>
              <a:rPr lang="fr-CA" dirty="0" smtClean="0">
                <a:solidFill>
                  <a:schemeClr val="tx1">
                    <a:lumMod val="95000"/>
                    <a:lumOff val="5000"/>
                  </a:schemeClr>
                </a:solidFill>
                <a:latin typeface="Century Gothic" pitchFamily="34" charset="0"/>
              </a:rPr>
              <a:t>Plan d’évaluation du programme de vaccination contre le VPH</a:t>
            </a:r>
          </a:p>
          <a:p>
            <a:pPr marL="357187" lvl="2" indent="0">
              <a:spcBef>
                <a:spcPts val="0"/>
              </a:spcBef>
              <a:spcAft>
                <a:spcPts val="1200"/>
              </a:spcAft>
              <a:buNone/>
            </a:pPr>
            <a:endParaRPr lang="fr-CA" sz="2800" dirty="0" smtClean="0">
              <a:solidFill>
                <a:schemeClr val="tx1">
                  <a:lumMod val="95000"/>
                  <a:lumOff val="5000"/>
                </a:schemeClr>
              </a:solidFill>
              <a:latin typeface="Century Gothic" pitchFamily="34" charset="0"/>
            </a:endParaRP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solidFill>
                  <a:prstClr val="white">
                    <a:lumMod val="50000"/>
                  </a:prstClr>
                </a:solidFill>
              </a:rPr>
              <a:pPr/>
              <a:t>6</a:t>
            </a:fld>
            <a:endParaRPr lang="fr-FR">
              <a:solidFill>
                <a:prstClr val="white">
                  <a:lumMod val="50000"/>
                </a:prstClr>
              </a:solidFill>
            </a:endParaRPr>
          </a:p>
        </p:txBody>
      </p:sp>
    </p:spTree>
    <p:extLst>
      <p:ext uri="{BB962C8B-B14F-4D97-AF65-F5344CB8AC3E}">
        <p14:creationId xmlns:p14="http://schemas.microsoft.com/office/powerpoint/2010/main" val="84579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68504"/>
            <a:ext cx="8229600" cy="1143000"/>
          </a:xfrm>
        </p:spPr>
        <p:txBody>
          <a:bodyPr/>
          <a:lstStyle/>
          <a:p>
            <a:pPr algn="l"/>
            <a:r>
              <a:rPr lang="fr-FR" dirty="0" smtClean="0">
                <a:solidFill>
                  <a:schemeClr val="tx1">
                    <a:lumMod val="95000"/>
                    <a:lumOff val="5000"/>
                  </a:schemeClr>
                </a:solidFill>
                <a:latin typeface="Century Gothic" pitchFamily="34" charset="0"/>
              </a:rPr>
              <a:t>OBJECTIFS DE L’ÉTUDE</a:t>
            </a:r>
            <a:endParaRPr lang="fr-FR" dirty="0">
              <a:solidFill>
                <a:schemeClr val="tx1">
                  <a:lumMod val="95000"/>
                  <a:lumOff val="5000"/>
                </a:schemeClr>
              </a:solidFill>
              <a:latin typeface="Century Gothic" pitchFamily="34" charset="0"/>
            </a:endParaRP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7</a:t>
            </a:fld>
            <a:endParaRPr lang="fr-FR"/>
          </a:p>
        </p:txBody>
      </p:sp>
      <p:grpSp>
        <p:nvGrpSpPr>
          <p:cNvPr id="3" name="Groupe 8"/>
          <p:cNvGrpSpPr/>
          <p:nvPr/>
        </p:nvGrpSpPr>
        <p:grpSpPr>
          <a:xfrm>
            <a:off x="1331640" y="1772816"/>
            <a:ext cx="6840760" cy="3672408"/>
            <a:chOff x="1475656" y="1628800"/>
            <a:chExt cx="6840760" cy="3672408"/>
          </a:xfrm>
        </p:grpSpPr>
        <p:sp>
          <p:nvSpPr>
            <p:cNvPr id="8" name="Ellipse 7"/>
            <p:cNvSpPr/>
            <p:nvPr/>
          </p:nvSpPr>
          <p:spPr>
            <a:xfrm>
              <a:off x="5580112" y="1628800"/>
              <a:ext cx="2736304" cy="2592288"/>
            </a:xfrm>
            <a:prstGeom prst="ellipse">
              <a:avLst/>
            </a:prstGeom>
            <a:solidFill>
              <a:srgbClr val="74D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smtClean="0">
                  <a:latin typeface="Century Gothic" pitchFamily="34" charset="0"/>
                </a:rPr>
                <a:t>État de santé sexuelle</a:t>
              </a:r>
              <a:endParaRPr lang="fr-FR" sz="2800" dirty="0">
                <a:latin typeface="Century Gothic" pitchFamily="34" charset="0"/>
              </a:endParaRPr>
            </a:p>
          </p:txBody>
        </p:sp>
        <p:sp>
          <p:nvSpPr>
            <p:cNvPr id="7" name="Ellipse 6"/>
            <p:cNvSpPr/>
            <p:nvPr/>
          </p:nvSpPr>
          <p:spPr>
            <a:xfrm>
              <a:off x="3635896" y="2852936"/>
              <a:ext cx="2592288" cy="2448272"/>
            </a:xfrm>
            <a:prstGeom prst="ellipse">
              <a:avLst/>
            </a:prstGeom>
            <a:solidFill>
              <a:srgbClr val="AC6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smtClean="0">
                  <a:latin typeface="Century Gothic" pitchFamily="34" charset="0"/>
                </a:rPr>
                <a:t>Accès aux services</a:t>
              </a:r>
              <a:endParaRPr lang="fr-FR" sz="2800" dirty="0">
                <a:latin typeface="Century Gothic" pitchFamily="34" charset="0"/>
              </a:endParaRPr>
            </a:p>
          </p:txBody>
        </p:sp>
        <p:sp>
          <p:nvSpPr>
            <p:cNvPr id="6" name="Ellipse 5"/>
            <p:cNvSpPr/>
            <p:nvPr/>
          </p:nvSpPr>
          <p:spPr>
            <a:xfrm>
              <a:off x="1475656" y="1772816"/>
              <a:ext cx="2808312" cy="2592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smtClean="0">
                  <a:latin typeface="Century Gothic" pitchFamily="34" charset="0"/>
                </a:rPr>
                <a:t>Conduites sexuelles</a:t>
              </a:r>
              <a:endParaRPr lang="fr-FR" sz="2800" dirty="0">
                <a:latin typeface="Century Gothic" pitchFamily="34" charset="0"/>
              </a:endParaRPr>
            </a:p>
          </p:txBody>
        </p:sp>
      </p:grpSp>
      <p:sp>
        <p:nvSpPr>
          <p:cNvPr id="12" name="Rectangle à coins arrondis 11"/>
          <p:cNvSpPr/>
          <p:nvPr/>
        </p:nvSpPr>
        <p:spPr>
          <a:xfrm>
            <a:off x="1043608" y="5517232"/>
            <a:ext cx="7920880" cy="864096"/>
          </a:xfrm>
          <a:prstGeom prst="roundRect">
            <a:avLst/>
          </a:prstGeom>
          <a:solidFill>
            <a:schemeClr val="bg1">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CA" sz="2000" b="1" dirty="0" smtClean="0">
                <a:solidFill>
                  <a:schemeClr val="bg1"/>
                </a:solidFill>
                <a:latin typeface="Century Gothic" pitchFamily="34" charset="0"/>
                <a:sym typeface="Symbol"/>
              </a:rPr>
              <a:t>	</a:t>
            </a:r>
            <a:r>
              <a:rPr lang="fr-CA" sz="2000" b="1" dirty="0" smtClean="0">
                <a:solidFill>
                  <a:schemeClr val="bg1"/>
                </a:solidFill>
                <a:latin typeface="Century Gothic" pitchFamily="34" charset="0"/>
                <a:sym typeface="Symbol"/>
              </a:rPr>
              <a:t> </a:t>
            </a:r>
            <a:r>
              <a:rPr lang="fr-CA" sz="2000" b="1" dirty="0" smtClean="0">
                <a:solidFill>
                  <a:schemeClr val="bg1"/>
                </a:solidFill>
                <a:latin typeface="Century Gothic" pitchFamily="34" charset="0"/>
                <a:sym typeface="Symbol"/>
              </a:rPr>
              <a:t> ITS </a:t>
            </a:r>
            <a:r>
              <a:rPr lang="fr-CA" sz="2000" b="1" dirty="0" smtClean="0">
                <a:solidFill>
                  <a:schemeClr val="bg1"/>
                </a:solidFill>
                <a:latin typeface="Century Gothic" pitchFamily="34" charset="0"/>
              </a:rPr>
              <a:t>   </a:t>
            </a:r>
            <a:r>
              <a:rPr lang="fr-CA" sz="2000" b="1" dirty="0" smtClean="0">
                <a:solidFill>
                  <a:schemeClr val="bg1"/>
                </a:solidFill>
                <a:latin typeface="Century Gothic" pitchFamily="34" charset="0"/>
              </a:rPr>
              <a:t>            </a:t>
            </a:r>
            <a:r>
              <a:rPr lang="fr-CA" sz="2000" b="1" dirty="0" smtClean="0">
                <a:solidFill>
                  <a:schemeClr val="bg1"/>
                </a:solidFill>
                <a:latin typeface="Century Gothic" pitchFamily="34" charset="0"/>
                <a:sym typeface="Symbol"/>
              </a:rPr>
              <a:t> G</a:t>
            </a:r>
            <a:r>
              <a:rPr lang="fr-CA" sz="2000" b="1" dirty="0" smtClean="0">
                <a:solidFill>
                  <a:schemeClr val="bg1"/>
                </a:solidFill>
                <a:latin typeface="Century Gothic" pitchFamily="34" charset="0"/>
              </a:rPr>
              <a:t>rossesse   </a:t>
            </a:r>
            <a:r>
              <a:rPr lang="fr-CA" sz="2000" b="1" dirty="0" smtClean="0">
                <a:solidFill>
                  <a:schemeClr val="bg1"/>
                </a:solidFill>
                <a:latin typeface="Century Gothic" pitchFamily="34" charset="0"/>
              </a:rPr>
              <a:t>         </a:t>
            </a:r>
            <a:r>
              <a:rPr lang="fr-CA" sz="2000" b="1" dirty="0" smtClean="0">
                <a:solidFill>
                  <a:schemeClr val="bg1"/>
                </a:solidFill>
                <a:latin typeface="Century Gothic" pitchFamily="34" charset="0"/>
                <a:sym typeface="Symbol"/>
              </a:rPr>
              <a:t> </a:t>
            </a:r>
            <a:r>
              <a:rPr lang="fr-CA" sz="2000" b="1" dirty="0" smtClean="0">
                <a:solidFill>
                  <a:schemeClr val="bg1"/>
                </a:solidFill>
                <a:latin typeface="Century Gothic" pitchFamily="34" charset="0"/>
              </a:rPr>
              <a:t>Bien-être sexuel	</a:t>
            </a:r>
            <a:endParaRPr lang="fr-FR" sz="2000" b="1" dirty="0">
              <a:solidFill>
                <a:schemeClr val="bg1"/>
              </a:solidFill>
              <a:latin typeface="Century Gothic" pitchFamily="34" charset="0"/>
            </a:endParaRPr>
          </a:p>
        </p:txBody>
      </p:sp>
    </p:spTree>
    <p:extLst>
      <p:ext uri="{BB962C8B-B14F-4D97-AF65-F5344CB8AC3E}">
        <p14:creationId xmlns:p14="http://schemas.microsoft.com/office/powerpoint/2010/main" val="817974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856" y="68504"/>
            <a:ext cx="8229600" cy="1143000"/>
          </a:xfrm>
        </p:spPr>
        <p:txBody>
          <a:bodyPr/>
          <a:lstStyle/>
          <a:p>
            <a:pPr algn="l"/>
            <a:r>
              <a:rPr lang="fr-FR" dirty="0" smtClean="0">
                <a:solidFill>
                  <a:schemeClr val="tx1">
                    <a:lumMod val="75000"/>
                    <a:lumOff val="25000"/>
                  </a:schemeClr>
                </a:solidFill>
                <a:latin typeface="Century Gothic" pitchFamily="34" charset="0"/>
              </a:rPr>
              <a:t>MÉTHODOLOGIE</a:t>
            </a:r>
            <a:endParaRPr lang="fr-FR" dirty="0">
              <a:solidFill>
                <a:schemeClr val="tx1">
                  <a:lumMod val="75000"/>
                  <a:lumOff val="25000"/>
                </a:schemeClr>
              </a:solidFill>
              <a:latin typeface="Century Gothic" pitchFamily="34" charset="0"/>
            </a:endParaRPr>
          </a:p>
        </p:txBody>
      </p:sp>
      <p:sp>
        <p:nvSpPr>
          <p:cNvPr id="3" name="Espace réservé du contenu 2"/>
          <p:cNvSpPr>
            <a:spLocks noGrp="1"/>
          </p:cNvSpPr>
          <p:nvPr>
            <p:ph idx="1"/>
          </p:nvPr>
        </p:nvSpPr>
        <p:spPr>
          <a:xfrm>
            <a:off x="971600" y="1772816"/>
            <a:ext cx="7920880" cy="4525963"/>
          </a:xfrm>
        </p:spPr>
        <p:txBody>
          <a:bodyPr>
            <a:noAutofit/>
          </a:bodyPr>
          <a:lstStyle/>
          <a:p>
            <a:r>
              <a:rPr lang="fr-CA" sz="2400" dirty="0" smtClean="0"/>
              <a:t>Population visée</a:t>
            </a:r>
          </a:p>
          <a:p>
            <a:pPr lvl="1">
              <a:spcBef>
                <a:spcPts val="0"/>
              </a:spcBef>
              <a:spcAft>
                <a:spcPts val="1200"/>
              </a:spcAft>
            </a:pPr>
            <a:r>
              <a:rPr lang="fr-CA" sz="2200" dirty="0" smtClean="0">
                <a:solidFill>
                  <a:prstClr val="black">
                    <a:lumMod val="65000"/>
                    <a:lumOff val="35000"/>
                  </a:prstClr>
                </a:solidFill>
              </a:rPr>
              <a:t>Jeunes adultes âgés de 17 à 29 ans résidant au Québec</a:t>
            </a:r>
            <a:endParaRPr lang="fr-CA" sz="2200" dirty="0" smtClean="0"/>
          </a:p>
          <a:p>
            <a:r>
              <a:rPr lang="fr-CA" sz="2400" dirty="0" smtClean="0"/>
              <a:t>Mode de recrutement</a:t>
            </a:r>
          </a:p>
          <a:p>
            <a:pPr lvl="1">
              <a:spcBef>
                <a:spcPts val="0"/>
              </a:spcBef>
              <a:spcAft>
                <a:spcPts val="1200"/>
              </a:spcAft>
            </a:pPr>
            <a:r>
              <a:rPr lang="fr-CA" sz="2200" dirty="0" smtClean="0">
                <a:solidFill>
                  <a:prstClr val="black">
                    <a:lumMod val="65000"/>
                    <a:lumOff val="35000"/>
                  </a:prstClr>
                </a:solidFill>
              </a:rPr>
              <a:t>En contexte de formation (cégeps, universités, etc.)</a:t>
            </a:r>
          </a:p>
          <a:p>
            <a:pPr lvl="1">
              <a:spcBef>
                <a:spcPts val="0"/>
              </a:spcBef>
              <a:spcAft>
                <a:spcPts val="1200"/>
              </a:spcAft>
            </a:pPr>
            <a:r>
              <a:rPr lang="fr-CA" sz="2200" dirty="0" smtClean="0">
                <a:solidFill>
                  <a:prstClr val="black">
                    <a:lumMod val="65000"/>
                    <a:lumOff val="35000"/>
                  </a:prstClr>
                </a:solidFill>
              </a:rPr>
              <a:t>Hors contexte de formation (hôpitaux, pharmacies communautaires, etc.)</a:t>
            </a:r>
            <a:endParaRPr lang="fr-CA" sz="2200" dirty="0" smtClean="0"/>
          </a:p>
          <a:p>
            <a:r>
              <a:rPr lang="fr-CA" sz="2400" dirty="0" smtClean="0"/>
              <a:t>Outils de collecte</a:t>
            </a:r>
          </a:p>
          <a:p>
            <a:pPr lvl="1">
              <a:spcBef>
                <a:spcPts val="0"/>
              </a:spcBef>
              <a:spcAft>
                <a:spcPts val="1200"/>
              </a:spcAft>
            </a:pPr>
            <a:r>
              <a:rPr lang="fr-CA" sz="2200" dirty="0" smtClean="0">
                <a:solidFill>
                  <a:prstClr val="black">
                    <a:lumMod val="65000"/>
                    <a:lumOff val="35000"/>
                  </a:prstClr>
                </a:solidFill>
              </a:rPr>
              <a:t>Questionnaire auto-administré (durée 30 à 50 min)</a:t>
            </a:r>
          </a:p>
          <a:p>
            <a:pPr lvl="1">
              <a:spcBef>
                <a:spcPts val="0"/>
              </a:spcBef>
              <a:spcAft>
                <a:spcPts val="1200"/>
              </a:spcAft>
            </a:pPr>
            <a:r>
              <a:rPr lang="fr-CA" sz="2200" dirty="0" smtClean="0">
                <a:solidFill>
                  <a:prstClr val="black">
                    <a:lumMod val="65000"/>
                    <a:lumOff val="35000"/>
                  </a:prstClr>
                </a:solidFill>
              </a:rPr>
              <a:t>Auto-prélèvements biologiques (durée 15 min)</a:t>
            </a:r>
            <a:endParaRPr lang="fr-CA" sz="2200" dirty="0" smtClean="0"/>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pPr/>
              <a:t>8</a:t>
            </a:fld>
            <a:endParaRPr lang="fr-FR"/>
          </a:p>
        </p:txBody>
      </p:sp>
    </p:spTree>
    <p:extLst>
      <p:ext uri="{BB962C8B-B14F-4D97-AF65-F5344CB8AC3E}">
        <p14:creationId xmlns:p14="http://schemas.microsoft.com/office/powerpoint/2010/main" val="635806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00BA8EDE-6DC9-4F99-B0F4-25DFD083338C}" type="slidenum">
              <a:rPr lang="fr-FR" smtClean="0">
                <a:solidFill>
                  <a:prstClr val="white">
                    <a:lumMod val="50000"/>
                  </a:prstClr>
                </a:solidFill>
              </a:rPr>
              <a:pPr/>
              <a:t>9</a:t>
            </a:fld>
            <a:endParaRPr lang="fr-FR" dirty="0">
              <a:solidFill>
                <a:prstClr val="white">
                  <a:lumMod val="50000"/>
                </a:prstClr>
              </a:solidFill>
            </a:endParaRPr>
          </a:p>
        </p:txBody>
      </p:sp>
      <p:pic>
        <p:nvPicPr>
          <p:cNvPr id="66564" name="Picture 4" descr="Résultats de recherche d'images pour « carte du Québec »"/>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2546893" y="47150"/>
            <a:ext cx="6201571" cy="6810850"/>
          </a:xfrm>
          <a:prstGeom prst="rect">
            <a:avLst/>
          </a:prstGeom>
          <a:solidFill>
            <a:schemeClr val="bg1"/>
          </a:solidFill>
        </p:spPr>
      </p:pic>
      <p:sp>
        <p:nvSpPr>
          <p:cNvPr id="2" name="Titre 1"/>
          <p:cNvSpPr>
            <a:spLocks noGrp="1"/>
          </p:cNvSpPr>
          <p:nvPr>
            <p:ph type="title"/>
          </p:nvPr>
        </p:nvSpPr>
        <p:spPr>
          <a:xfrm>
            <a:off x="323528" y="1493912"/>
            <a:ext cx="8867328" cy="782960"/>
          </a:xfrm>
        </p:spPr>
        <p:txBody>
          <a:bodyPr>
            <a:normAutofit fontScale="90000"/>
          </a:bodyPr>
          <a:lstStyle/>
          <a:p>
            <a:pPr algn="l"/>
            <a:r>
              <a:rPr lang="fr-CA" b="1" dirty="0" smtClean="0">
                <a:solidFill>
                  <a:schemeClr val="tx1">
                    <a:lumMod val="75000"/>
                    <a:lumOff val="25000"/>
                  </a:schemeClr>
                </a:solidFill>
                <a:latin typeface="Century Gothic" pitchFamily="34" charset="0"/>
              </a:rPr>
              <a:t>CARACTÉRISTIQUES </a:t>
            </a:r>
            <a:br>
              <a:rPr lang="fr-CA" b="1" dirty="0" smtClean="0">
                <a:solidFill>
                  <a:schemeClr val="tx1">
                    <a:lumMod val="75000"/>
                    <a:lumOff val="25000"/>
                  </a:schemeClr>
                </a:solidFill>
                <a:latin typeface="Century Gothic" pitchFamily="34" charset="0"/>
              </a:rPr>
            </a:br>
            <a:endParaRPr lang="fr-FR" b="1" dirty="0">
              <a:solidFill>
                <a:schemeClr val="tx1">
                  <a:lumMod val="75000"/>
                  <a:lumOff val="25000"/>
                </a:schemeClr>
              </a:solidFill>
              <a:latin typeface="Century Gothic" pitchFamily="34" charset="0"/>
            </a:endParaRPr>
          </a:p>
        </p:txBody>
      </p:sp>
      <p:pic>
        <p:nvPicPr>
          <p:cNvPr id="66565" name="Picture 5" descr="C:\Users\soukar01\Downloads\students-cap.png"/>
          <p:cNvPicPr>
            <a:picLocks noChangeAspect="1" noChangeArrowheads="1"/>
          </p:cNvPicPr>
          <p:nvPr/>
        </p:nvPicPr>
        <p:blipFill>
          <a:blip r:embed="rId4" cstate="print"/>
          <a:srcRect/>
          <a:stretch>
            <a:fillRect/>
          </a:stretch>
        </p:blipFill>
        <p:spPr bwMode="auto">
          <a:xfrm>
            <a:off x="5580112" y="6309320"/>
            <a:ext cx="360040" cy="360040"/>
          </a:xfrm>
          <a:prstGeom prst="rect">
            <a:avLst/>
          </a:prstGeom>
          <a:noFill/>
        </p:spPr>
      </p:pic>
      <p:pic>
        <p:nvPicPr>
          <p:cNvPr id="11" name="Picture 5" descr="C:\Users\soukar01\Downloads\students-cap.png"/>
          <p:cNvPicPr>
            <a:picLocks noChangeAspect="1" noChangeArrowheads="1"/>
          </p:cNvPicPr>
          <p:nvPr/>
        </p:nvPicPr>
        <p:blipFill>
          <a:blip r:embed="rId4" cstate="print"/>
          <a:srcRect/>
          <a:stretch>
            <a:fillRect/>
          </a:stretch>
        </p:blipFill>
        <p:spPr bwMode="auto">
          <a:xfrm>
            <a:off x="5868144" y="5877272"/>
            <a:ext cx="360040" cy="360040"/>
          </a:xfrm>
          <a:prstGeom prst="rect">
            <a:avLst/>
          </a:prstGeom>
          <a:noFill/>
        </p:spPr>
      </p:pic>
      <p:sp>
        <p:nvSpPr>
          <p:cNvPr id="14" name="ZoneTexte 13"/>
          <p:cNvSpPr txBox="1"/>
          <p:nvPr/>
        </p:nvSpPr>
        <p:spPr>
          <a:xfrm>
            <a:off x="3563888" y="1939479"/>
            <a:ext cx="3528392" cy="769441"/>
          </a:xfrm>
          <a:prstGeom prst="rect">
            <a:avLst/>
          </a:prstGeom>
          <a:noFill/>
        </p:spPr>
        <p:txBody>
          <a:bodyPr wrap="square" rtlCol="0">
            <a:spAutoFit/>
          </a:bodyPr>
          <a:lstStyle/>
          <a:p>
            <a:r>
              <a:rPr lang="fr-CA" sz="4400" b="1" dirty="0" smtClean="0">
                <a:solidFill>
                  <a:srgbClr val="8A23F1"/>
                </a:solidFill>
                <a:latin typeface="Century Gothic" pitchFamily="34" charset="0"/>
              </a:rPr>
              <a:t>3000</a:t>
            </a:r>
            <a:r>
              <a:rPr lang="fr-CA" sz="3600" dirty="0" smtClean="0">
                <a:solidFill>
                  <a:srgbClr val="AC61F5"/>
                </a:solidFill>
                <a:latin typeface="Century Gothic" pitchFamily="34" charset="0"/>
              </a:rPr>
              <a:t> </a:t>
            </a:r>
            <a:r>
              <a:rPr lang="fr-CA" b="1" dirty="0" smtClean="0">
                <a:solidFill>
                  <a:schemeClr val="tx1">
                    <a:lumMod val="75000"/>
                    <a:lumOff val="25000"/>
                  </a:schemeClr>
                </a:solidFill>
                <a:latin typeface="Century Gothic" pitchFamily="34" charset="0"/>
              </a:rPr>
              <a:t>participants</a:t>
            </a:r>
            <a:endParaRPr lang="fr-FR" b="1" dirty="0">
              <a:solidFill>
                <a:schemeClr val="tx1">
                  <a:lumMod val="75000"/>
                  <a:lumOff val="25000"/>
                </a:schemeClr>
              </a:solidFill>
              <a:latin typeface="Century Gothic" pitchFamily="34" charset="0"/>
            </a:endParaRPr>
          </a:p>
        </p:txBody>
      </p:sp>
      <p:sp>
        <p:nvSpPr>
          <p:cNvPr id="15" name="ZoneTexte 14"/>
          <p:cNvSpPr txBox="1"/>
          <p:nvPr/>
        </p:nvSpPr>
        <p:spPr>
          <a:xfrm>
            <a:off x="1619672" y="2566645"/>
            <a:ext cx="4536504" cy="646331"/>
          </a:xfrm>
          <a:prstGeom prst="rect">
            <a:avLst/>
          </a:prstGeom>
          <a:noFill/>
        </p:spPr>
        <p:txBody>
          <a:bodyPr wrap="square" rtlCol="0">
            <a:spAutoFit/>
          </a:bodyPr>
          <a:lstStyle/>
          <a:p>
            <a:r>
              <a:rPr lang="fr-CA" sz="3600" b="1" dirty="0" smtClean="0">
                <a:solidFill>
                  <a:srgbClr val="8A23F1"/>
                </a:solidFill>
                <a:latin typeface="Century Gothic" pitchFamily="34" charset="0"/>
              </a:rPr>
              <a:t>majorité</a:t>
            </a:r>
            <a:r>
              <a:rPr lang="fr-CA" sz="3600" dirty="0" smtClean="0">
                <a:solidFill>
                  <a:srgbClr val="8A23F1"/>
                </a:solidFill>
                <a:latin typeface="Century Gothic" pitchFamily="34" charset="0"/>
              </a:rPr>
              <a:t> </a:t>
            </a:r>
            <a:r>
              <a:rPr lang="fr-CA" sz="3600" dirty="0" smtClean="0">
                <a:solidFill>
                  <a:schemeClr val="tx1">
                    <a:lumMod val="50000"/>
                    <a:lumOff val="50000"/>
                  </a:schemeClr>
                </a:solidFill>
                <a:latin typeface="Century Gothic" pitchFamily="34" charset="0"/>
              </a:rPr>
              <a:t>17-25 ans</a:t>
            </a:r>
          </a:p>
        </p:txBody>
      </p:sp>
      <p:grpSp>
        <p:nvGrpSpPr>
          <p:cNvPr id="21" name="Groupe 20"/>
          <p:cNvGrpSpPr/>
          <p:nvPr/>
        </p:nvGrpSpPr>
        <p:grpSpPr>
          <a:xfrm>
            <a:off x="2555776" y="4581128"/>
            <a:ext cx="4608512" cy="1261884"/>
            <a:chOff x="2627784" y="4581128"/>
            <a:chExt cx="4608512" cy="1261884"/>
          </a:xfrm>
        </p:grpSpPr>
        <p:sp>
          <p:nvSpPr>
            <p:cNvPr id="17" name="ZoneTexte 16"/>
            <p:cNvSpPr txBox="1"/>
            <p:nvPr/>
          </p:nvSpPr>
          <p:spPr>
            <a:xfrm>
              <a:off x="2627784" y="4581128"/>
              <a:ext cx="4536504" cy="1261884"/>
            </a:xfrm>
            <a:prstGeom prst="rect">
              <a:avLst/>
            </a:prstGeom>
            <a:noFill/>
          </p:spPr>
          <p:txBody>
            <a:bodyPr wrap="square" rtlCol="0">
              <a:spAutoFit/>
            </a:bodyPr>
            <a:lstStyle/>
            <a:p>
              <a:r>
                <a:rPr lang="fr-CA" sz="4400" b="1" dirty="0" smtClean="0">
                  <a:solidFill>
                    <a:srgbClr val="FE4D30"/>
                  </a:solidFill>
                  <a:latin typeface="Century Gothic" pitchFamily="34" charset="0"/>
                </a:rPr>
                <a:t>2/3</a:t>
              </a:r>
              <a:r>
                <a:rPr lang="fr-CA" sz="4400" b="1" dirty="0" smtClean="0">
                  <a:solidFill>
                    <a:srgbClr val="FD927B"/>
                  </a:solidFill>
                  <a:latin typeface="Century Gothic" pitchFamily="34" charset="0"/>
                </a:rPr>
                <a:t> </a:t>
              </a:r>
            </a:p>
            <a:p>
              <a:r>
                <a:rPr lang="fr-CA" sz="1600" dirty="0" smtClean="0">
                  <a:solidFill>
                    <a:schemeClr val="tx1">
                      <a:lumMod val="75000"/>
                      <a:lumOff val="25000"/>
                    </a:schemeClr>
                  </a:solidFill>
                  <a:latin typeface="Century Gothic" pitchFamily="34" charset="0"/>
                </a:rPr>
                <a:t>proviennent d’une région périphérique </a:t>
              </a:r>
            </a:p>
            <a:p>
              <a:r>
                <a:rPr lang="fr-CA" sz="1600" dirty="0" smtClean="0">
                  <a:solidFill>
                    <a:schemeClr val="tx1">
                      <a:lumMod val="75000"/>
                      <a:lumOff val="25000"/>
                    </a:schemeClr>
                  </a:solidFill>
                  <a:latin typeface="Century Gothic" pitchFamily="34" charset="0"/>
                </a:rPr>
                <a:t>de </a:t>
              </a:r>
              <a:r>
                <a:rPr lang="fr-CA" sz="1600" b="1" dirty="0" smtClean="0">
                  <a:solidFill>
                    <a:schemeClr val="tx1">
                      <a:lumMod val="75000"/>
                      <a:lumOff val="25000"/>
                    </a:schemeClr>
                  </a:solidFill>
                  <a:latin typeface="Century Gothic" pitchFamily="34" charset="0"/>
                </a:rPr>
                <a:t>Montréal ou Québec</a:t>
              </a:r>
              <a:endParaRPr lang="fr-FR" sz="1600" b="1" dirty="0">
                <a:solidFill>
                  <a:schemeClr val="tx1">
                    <a:lumMod val="75000"/>
                    <a:lumOff val="25000"/>
                  </a:schemeClr>
                </a:solidFill>
                <a:latin typeface="Century Gothic" pitchFamily="34" charset="0"/>
              </a:endParaRPr>
            </a:p>
          </p:txBody>
        </p:sp>
        <p:sp>
          <p:nvSpPr>
            <p:cNvPr id="18" name="ZoneTexte 17"/>
            <p:cNvSpPr txBox="1"/>
            <p:nvPr/>
          </p:nvSpPr>
          <p:spPr>
            <a:xfrm>
              <a:off x="3779912" y="4869160"/>
              <a:ext cx="3456384" cy="369332"/>
            </a:xfrm>
            <a:prstGeom prst="rect">
              <a:avLst/>
            </a:prstGeom>
            <a:noFill/>
          </p:spPr>
          <p:txBody>
            <a:bodyPr wrap="square" rtlCol="0">
              <a:spAutoFit/>
            </a:bodyPr>
            <a:lstStyle/>
            <a:p>
              <a:r>
                <a:rPr lang="fr-CA" b="1" dirty="0" smtClean="0">
                  <a:solidFill>
                    <a:schemeClr val="tx1">
                      <a:lumMod val="75000"/>
                      <a:lumOff val="25000"/>
                    </a:schemeClr>
                  </a:solidFill>
                  <a:latin typeface="Century Gothic" pitchFamily="34" charset="0"/>
                </a:rPr>
                <a:t>habitent avec leurs parents</a:t>
              </a:r>
              <a:endParaRPr lang="fr-FR" b="1" dirty="0">
                <a:solidFill>
                  <a:schemeClr val="tx1">
                    <a:lumMod val="75000"/>
                    <a:lumOff val="25000"/>
                  </a:schemeClr>
                </a:solidFill>
                <a:latin typeface="Century Gothic" pitchFamily="34" charset="0"/>
              </a:endParaRPr>
            </a:p>
          </p:txBody>
        </p:sp>
      </p:grpSp>
      <p:sp>
        <p:nvSpPr>
          <p:cNvPr id="19" name="ZoneTexte 18"/>
          <p:cNvSpPr txBox="1"/>
          <p:nvPr/>
        </p:nvSpPr>
        <p:spPr>
          <a:xfrm>
            <a:off x="3635896" y="3142709"/>
            <a:ext cx="4392488" cy="923330"/>
          </a:xfrm>
          <a:prstGeom prst="rect">
            <a:avLst/>
          </a:prstGeom>
          <a:noFill/>
        </p:spPr>
        <p:txBody>
          <a:bodyPr wrap="square" rtlCol="0">
            <a:spAutoFit/>
          </a:bodyPr>
          <a:lstStyle/>
          <a:p>
            <a:r>
              <a:rPr lang="fr-CA" sz="3600" b="1" dirty="0" smtClean="0">
                <a:solidFill>
                  <a:srgbClr val="FE4D30"/>
                </a:solidFill>
                <a:latin typeface="Century Gothic" pitchFamily="34" charset="0"/>
              </a:rPr>
              <a:t>3/4</a:t>
            </a:r>
            <a:r>
              <a:rPr lang="fr-CA" b="1" dirty="0" smtClean="0">
                <a:solidFill>
                  <a:schemeClr val="tx1">
                    <a:lumMod val="75000"/>
                    <a:lumOff val="25000"/>
                  </a:schemeClr>
                </a:solidFill>
                <a:latin typeface="Century Gothic" pitchFamily="34" charset="0"/>
              </a:rPr>
              <a:t> </a:t>
            </a:r>
            <a:r>
              <a:rPr lang="fr-CA" dirty="0" smtClean="0">
                <a:solidFill>
                  <a:schemeClr val="tx1">
                    <a:lumMod val="75000"/>
                    <a:lumOff val="25000"/>
                  </a:schemeClr>
                </a:solidFill>
                <a:latin typeface="Century Gothic" pitchFamily="34" charset="0"/>
              </a:rPr>
              <a:t>s’identifient au groupe </a:t>
            </a:r>
            <a:r>
              <a:rPr lang="fr-CA" dirty="0" err="1" smtClean="0">
                <a:solidFill>
                  <a:schemeClr val="tx1">
                    <a:lumMod val="75000"/>
                    <a:lumOff val="25000"/>
                  </a:schemeClr>
                </a:solidFill>
                <a:latin typeface="Century Gothic" pitchFamily="34" charset="0"/>
              </a:rPr>
              <a:t>ehtnoculturel</a:t>
            </a:r>
            <a:r>
              <a:rPr lang="fr-CA" dirty="0" smtClean="0">
                <a:solidFill>
                  <a:schemeClr val="tx1">
                    <a:lumMod val="75000"/>
                    <a:lumOff val="25000"/>
                  </a:schemeClr>
                </a:solidFill>
                <a:latin typeface="Century Gothic" pitchFamily="34" charset="0"/>
              </a:rPr>
              <a:t> canadien-français</a:t>
            </a:r>
            <a:endParaRPr lang="fr-FR" dirty="0">
              <a:solidFill>
                <a:schemeClr val="tx1">
                  <a:lumMod val="75000"/>
                  <a:lumOff val="25000"/>
                </a:schemeClr>
              </a:solidFill>
              <a:latin typeface="Century Gothic" pitchFamily="34" charset="0"/>
            </a:endParaRPr>
          </a:p>
        </p:txBody>
      </p:sp>
      <p:pic>
        <p:nvPicPr>
          <p:cNvPr id="2050" name="Picture 2" descr="C:\Users\soukar01\Downloads\mortarboard.png"/>
          <p:cNvPicPr>
            <a:picLocks noChangeAspect="1" noChangeArrowheads="1"/>
          </p:cNvPicPr>
          <p:nvPr/>
        </p:nvPicPr>
        <p:blipFill>
          <a:blip r:embed="rId5" cstate="print"/>
          <a:srcRect/>
          <a:stretch>
            <a:fillRect/>
          </a:stretch>
        </p:blipFill>
        <p:spPr bwMode="auto">
          <a:xfrm>
            <a:off x="5004048" y="5877272"/>
            <a:ext cx="360040" cy="360040"/>
          </a:xfrm>
          <a:prstGeom prst="rect">
            <a:avLst/>
          </a:prstGeom>
          <a:noFill/>
        </p:spPr>
      </p:pic>
    </p:spTree>
    <p:extLst>
      <p:ext uri="{BB962C8B-B14F-4D97-AF65-F5344CB8AC3E}">
        <p14:creationId xmlns:p14="http://schemas.microsoft.com/office/powerpoint/2010/main" val="1612721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E193D275BEE6439C6F69D8110D68F7" ma:contentTypeVersion="1" ma:contentTypeDescription="Crée un document." ma:contentTypeScope="" ma:versionID="fee1266236e6692952b7b4859469558d">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7EA75F-BD69-4260-A109-F541CAE9D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F29353-D385-4554-9B03-E93DDA8F608C}">
  <ds:schemaRefs>
    <ds:schemaRef ds:uri="http://schemas.microsoft.com/sharepoint/v3/contenttype/forms"/>
  </ds:schemaRefs>
</ds:datastoreItem>
</file>

<file path=customXml/itemProps3.xml><?xml version="1.0" encoding="utf-8"?>
<ds:datastoreItem xmlns:ds="http://schemas.openxmlformats.org/officeDocument/2006/customXml" ds:itemID="{2EA97D53-74C6-45D4-A984-8A708115B33B}">
  <ds:schemaRefs>
    <ds:schemaRef ds:uri="http://purl.org/dc/dcmitype/"/>
    <ds:schemaRef ds:uri="http://schemas.microsoft.com/sharepoint/v3"/>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TM02900743[[fn=Organique]]</Template>
  <TotalTime>11430</TotalTime>
  <Words>3237</Words>
  <Application>Microsoft Office PowerPoint</Application>
  <PresentationFormat>Affichage à l'écran (4:3)</PresentationFormat>
  <Paragraphs>671</Paragraphs>
  <Slides>42</Slides>
  <Notes>41</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4" baseType="lpstr">
      <vt:lpstr>MS Mincho</vt:lpstr>
      <vt:lpstr>MS PGothic</vt:lpstr>
      <vt:lpstr>Arial</vt:lpstr>
      <vt:lpstr>Calibri</vt:lpstr>
      <vt:lpstr>Century Gothic</vt:lpstr>
      <vt:lpstr>Comic Sans MS</vt:lpstr>
      <vt:lpstr>Lato Light</vt:lpstr>
      <vt:lpstr>Symbol</vt:lpstr>
      <vt:lpstr>Times New Roman</vt:lpstr>
      <vt:lpstr>Wingdings</vt:lpstr>
      <vt:lpstr>Thème Office</vt:lpstr>
      <vt:lpstr>Feuille de calcul</vt:lpstr>
      <vt:lpstr>ÉTUDE PIXEL  sur la santé sexuelle  des jeunes adultes au Québec</vt:lpstr>
      <vt:lpstr>TROUSSE D’OUTILS</vt:lpstr>
      <vt:lpstr>OBJECTIF DE LA PRÉSENTATION</vt:lpstr>
      <vt:lpstr>PLAN DE LA PRÉSENTATION</vt:lpstr>
      <vt:lpstr>CONTEXTE OBJECTIFS MÉTHODOLOGIE</vt:lpstr>
      <vt:lpstr>CONTEXTE</vt:lpstr>
      <vt:lpstr>OBJECTIFS DE L’ÉTUDE</vt:lpstr>
      <vt:lpstr>MÉTHODOLOGIE</vt:lpstr>
      <vt:lpstr>CARACTÉRISTIQUES  </vt:lpstr>
      <vt:lpstr>FAITS SAILLANTS </vt:lpstr>
      <vt:lpstr>Présentation PowerPoint</vt:lpstr>
      <vt:lpstr>Présentation PowerPoint</vt:lpstr>
      <vt:lpstr>LES PREMIÈRES FOIS PISTES DE DISCUSSION </vt:lpstr>
      <vt:lpstr>Présentation PowerPoint</vt:lpstr>
      <vt:lpstr>LES PARTENAIRES SEXUELS </vt:lpstr>
      <vt:lpstr>LES PARTENAIRES SEXUELS</vt:lpstr>
      <vt:lpstr>LES PARTENAIRES SEXUELS PISTES DE DISCUSSION</vt:lpstr>
      <vt:lpstr>Présentation PowerPoint</vt:lpstr>
      <vt:lpstr>LES CONTEXTES DE RENCONTRE</vt:lpstr>
      <vt:lpstr>LES CONTEXTES DE RENCONTRE PISTES DE DISCUSSION</vt:lpstr>
      <vt:lpstr>Présentation PowerPoint</vt:lpstr>
      <vt:lpstr>L’ACCÈS AUX SERVICES EN SANTÉ SEXUELLE</vt:lpstr>
      <vt:lpstr>Présentation PowerPoint</vt:lpstr>
      <vt:lpstr>Présentation PowerPoint</vt:lpstr>
      <vt:lpstr>Présentation PowerPoint</vt:lpstr>
      <vt:lpstr>LE CONDOM PISTES DE DISCUSSION </vt:lpstr>
      <vt:lpstr>Présentation PowerPoint</vt:lpstr>
      <vt:lpstr>Présentation PowerPoint</vt:lpstr>
      <vt:lpstr>LA CONTRACEPTION PISTES DE DISCUSSION</vt:lpstr>
      <vt:lpstr>Présentation PowerPoint</vt:lpstr>
      <vt:lpstr>GROSSESSE ET IVG PISTES DE DISCUSSION</vt:lpstr>
      <vt:lpstr>Présentation PowerPoint</vt:lpstr>
      <vt:lpstr>Prévalence de la  chlamydia détectée lors de  l’étude Pixel</vt:lpstr>
      <vt:lpstr>LA PRÉVALENCE DE LA CHLAMYDIA PISTES DE DISCUSSION</vt:lpstr>
      <vt:lpstr>Présentation PowerPoint</vt:lpstr>
      <vt:lpstr>Des jeunes plutôt satisfaits de leur vie sexuelle</vt:lpstr>
      <vt:lpstr>Présentation PowerPoint</vt:lpstr>
      <vt:lpstr>EN RÉSUMÉ PRINCIPAUX CONSTATS</vt:lpstr>
      <vt:lpstr>PRINCIPAUX CONSTATS</vt:lpstr>
      <vt:lpstr>PRINCIPAUX CONSTATS (SUITE)</vt:lpstr>
      <vt:lpstr>CRÉDITS</vt:lpstr>
      <vt:lpstr>Pour plus d’informations  www.inspq.qc.ca/pixel</vt:lpstr>
    </vt:vector>
  </TitlesOfParts>
  <Company>Institut National de Santé Publique du Québec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Étude PIXEL sur la santé sexuelle des jeunes adultes au Québec</dc:title>
  <dc:creator>gigisa01</dc:creator>
  <cp:lastModifiedBy>Isabelle Gignac</cp:lastModifiedBy>
  <cp:revision>1143</cp:revision>
  <cp:lastPrinted>2017-05-02T13:40:47Z</cp:lastPrinted>
  <dcterms:created xsi:type="dcterms:W3CDTF">2017-04-26T16:55:08Z</dcterms:created>
  <dcterms:modified xsi:type="dcterms:W3CDTF">2017-09-14T14:42:37Z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0x010100CEE193D275BEE6439C6F69D8110D68F7</vt:lpwstr>
  </property>
</Properties>
</file>