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9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tags/tag90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62" r:id="rId7"/>
    <p:sldId id="290" r:id="rId8"/>
    <p:sldId id="272" r:id="rId9"/>
    <p:sldId id="273" r:id="rId10"/>
    <p:sldId id="274" r:id="rId11"/>
    <p:sldId id="275" r:id="rId12"/>
    <p:sldId id="284" r:id="rId13"/>
    <p:sldId id="283" r:id="rId14"/>
    <p:sldId id="285" r:id="rId15"/>
    <p:sldId id="264" r:id="rId16"/>
    <p:sldId id="276" r:id="rId17"/>
    <p:sldId id="277" r:id="rId18"/>
    <p:sldId id="292" r:id="rId19"/>
    <p:sldId id="266" r:id="rId20"/>
    <p:sldId id="293" r:id="rId21"/>
    <p:sldId id="279" r:id="rId22"/>
    <p:sldId id="294" r:id="rId23"/>
    <p:sldId id="288" r:id="rId24"/>
    <p:sldId id="296" r:id="rId25"/>
    <p:sldId id="295" r:id="rId26"/>
    <p:sldId id="289" r:id="rId27"/>
    <p:sldId id="297" r:id="rId28"/>
    <p:sldId id="267" r:id="rId29"/>
    <p:sldId id="298" r:id="rId30"/>
    <p:sldId id="268" r:id="rId31"/>
    <p:sldId id="270" r:id="rId32"/>
    <p:sldId id="299" r:id="rId33"/>
    <p:sldId id="280" r:id="rId34"/>
    <p:sldId id="281" r:id="rId35"/>
    <p:sldId id="287" r:id="rId36"/>
    <p:sldId id="265" r:id="rId37"/>
    <p:sldId id="278" r:id="rId38"/>
    <p:sldId id="291" r:id="rId39"/>
    <p:sldId id="259" r:id="rId40"/>
    <p:sldId id="258" r:id="rId4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Ayres Hutter" initials="JAH" lastIdx="4" clrIdx="0">
    <p:extLst>
      <p:ext uri="{19B8F6BF-5375-455C-9EA6-DF929625EA0E}">
        <p15:presenceInfo xmlns:p15="http://schemas.microsoft.com/office/powerpoint/2012/main" userId="S-1-5-21-839522115-527237240-725345543-28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19A"/>
    <a:srgbClr val="EF7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5101" autoAdjust="0"/>
  </p:normalViewPr>
  <p:slideViewPr>
    <p:cSldViewPr showGuides="1">
      <p:cViewPr varScale="1">
        <p:scale>
          <a:sx n="126" d="100"/>
          <a:sy n="126" d="100"/>
        </p:scale>
        <p:origin x="468" y="120"/>
      </p:cViewPr>
      <p:guideLst>
        <p:guide orient="horz" pos="3072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Webinaires\Portrait_ZE\Graphiqu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spq.qc.ca\dfs\Secure\INSPQ\partage\zoonoses\ENTERIQUES\Travail_temp_retrait\Projet_Surveillance_ZE\Analyses\Taux_Incidenc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spq.qc.ca\dfs\Secure\INSPQ\partage\zoonoses\ENTERIQUES\Travail_temp_retrait\Projet_Surveillance_ZE\Analyses\Taux_Incidenc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Webinaires\Portrait_ZE\Saisonnalit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Webinaires\Portrait_ZE\Saisonnalit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Webinaires\Portrait_ZE\Saisonnalit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Webinaires\Portrait_ZE\Saisonnalit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Webinaires\Portrait_ZE\Saisonnalit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Webinaires\Portrait_ZE\Saisonnalit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3-ENTERIQUES\Travail_temp_retrait\Webinaires\Portrait_ZE\LSPQ_SE_tendances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spq.qc.ca\dfs\Secure\INSPQ\partage\zoonoses\ENTERIQUES\Travail_temp_retrait\Projet_Surveillance_ZE\Analyses\Taux_Incide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spq.qc.ca\dfs\Secure\INSPQ\partage\zoonoses\ENTERIQUES\Travail_temp_retrait\Projet_Surveillance_ZE\Analyses\Taux_Incidenc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spq.qc.ca\dfs\Secure\INSPQ\partage\zoonoses\ENTERIQUES\Travail_temp_retrait\Projet_Surveillance_ZE\Analyses\Taux_Inciden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spq.qc.ca\dfs\Secure\INSPQ\partage\zoonoses\ENTERIQUES\Travail_temp_retrait\Projet_Surveillance_ZE\Analyses\Taux_Incid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175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3175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3175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3175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3175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Importance!$A$28:$A$37</c:f>
              <c:strCache>
                <c:ptCount val="10"/>
                <c:pt idx="0">
                  <c:v>Campylobactériose</c:v>
                </c:pt>
                <c:pt idx="1">
                  <c:v>Salmonellose</c:v>
                </c:pt>
                <c:pt idx="2">
                  <c:v>Giardiase</c:v>
                </c:pt>
                <c:pt idx="3">
                  <c:v>STEC</c:v>
                </c:pt>
                <c:pt idx="4">
                  <c:v>Y. enterocolitica</c:v>
                </c:pt>
                <c:pt idx="5">
                  <c:v>Cryptosporidiose</c:v>
                </c:pt>
                <c:pt idx="6">
                  <c:v>Listériose</c:v>
                </c:pt>
                <c:pt idx="7">
                  <c:v>Hépatite E</c:v>
                </c:pt>
                <c:pt idx="8">
                  <c:v>Trichinose</c:v>
                </c:pt>
                <c:pt idx="9">
                  <c:v>Botulisme</c:v>
                </c:pt>
              </c:strCache>
            </c:strRef>
          </c:cat>
          <c:val>
            <c:numRef>
              <c:f>Importance!$C$28:$C$37</c:f>
              <c:numCache>
                <c:formatCode>0%</c:formatCode>
                <c:ptCount val="10"/>
                <c:pt idx="0">
                  <c:v>0.49648987232930986</c:v>
                </c:pt>
                <c:pt idx="1">
                  <c:v>0.23688191821674631</c:v>
                </c:pt>
                <c:pt idx="2">
                  <c:v>0.18840406195239287</c:v>
                </c:pt>
                <c:pt idx="3" formatCode="0.0%">
                  <c:v>3.310948333097511E-2</c:v>
                </c:pt>
                <c:pt idx="4" formatCode="0.0%">
                  <c:v>2.6502824428311766E-2</c:v>
                </c:pt>
                <c:pt idx="5" formatCode="0.0%">
                  <c:v>8.7399457970982943E-3</c:v>
                </c:pt>
                <c:pt idx="6" formatCode="0.0%">
                  <c:v>7.3358947288222299E-3</c:v>
                </c:pt>
                <c:pt idx="7" formatCode="0.0%">
                  <c:v>1.1101799144508419E-3</c:v>
                </c:pt>
                <c:pt idx="8" formatCode="0.0%">
                  <c:v>8.489611110506438E-4</c:v>
                </c:pt>
                <c:pt idx="9" formatCode="0.0%">
                  <c:v>5.7685819084210414E-4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50962455319396"/>
          <c:y val="0.20226480520500445"/>
          <c:w val="0.16416643388415508"/>
          <c:h val="0.58849567485307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fr-CA" sz="1000"/>
              <a:t>Trichinose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'TI-QC'!$AJ$2:$AJ$19</c:f>
              <c:numCache>
                <c:formatCode>#######0</c:formatCode>
                <c:ptCount val="15"/>
                <c:pt idx="0">
                  <c:v>6</c:v>
                </c:pt>
                <c:pt idx="1">
                  <c:v>5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19</c:v>
                </c:pt>
                <c:pt idx="11">
                  <c:v>2</c:v>
                </c:pt>
                <c:pt idx="12">
                  <c:v>4</c:v>
                </c:pt>
                <c:pt idx="13">
                  <c:v>17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9185696"/>
        <c:axId val="299182560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'TI-QC'!$AL$2:$AL$19</c:f>
              <c:numCache>
                <c:formatCode>0.00</c:formatCode>
                <c:ptCount val="15"/>
                <c:pt idx="0">
                  <c:v>8.0155062640513489E-2</c:v>
                </c:pt>
                <c:pt idx="1">
                  <c:v>6.6354552546037449E-2</c:v>
                </c:pt>
                <c:pt idx="2">
                  <c:v>0</c:v>
                </c:pt>
                <c:pt idx="3">
                  <c:v>2.6205886811795743E-2</c:v>
                </c:pt>
                <c:pt idx="4">
                  <c:v>5.1997104801204674E-2</c:v>
                </c:pt>
                <c:pt idx="5">
                  <c:v>3.8652302440351768E-2</c:v>
                </c:pt>
                <c:pt idx="6">
                  <c:v>3.8248352930301939E-2</c:v>
                </c:pt>
                <c:pt idx="7">
                  <c:v>5.044540136568313E-2</c:v>
                </c:pt>
                <c:pt idx="8">
                  <c:v>2.4975913853077937E-2</c:v>
                </c:pt>
                <c:pt idx="9">
                  <c:v>3.7109882361672911E-2</c:v>
                </c:pt>
                <c:pt idx="10">
                  <c:v>0.23297532791277403</c:v>
                </c:pt>
                <c:pt idx="11">
                  <c:v>2.431948901835234E-2</c:v>
                </c:pt>
                <c:pt idx="12">
                  <c:v>4.8243019385854305E-2</c:v>
                </c:pt>
                <c:pt idx="13">
                  <c:v>0.20340750647882822</c:v>
                </c:pt>
                <c:pt idx="14">
                  <c:v>4.7487704542899384E-2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181776"/>
        <c:axId val="299180600"/>
      </c:lineChart>
      <c:catAx>
        <c:axId val="29918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fr-FR"/>
          </a:p>
        </c:txPr>
        <c:crossAx val="299182560"/>
        <c:crosses val="autoZero"/>
        <c:auto val="1"/>
        <c:lblAlgn val="ctr"/>
        <c:lblOffset val="100"/>
        <c:noMultiLvlLbl val="0"/>
      </c:catAx>
      <c:valAx>
        <c:axId val="299182560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9185696"/>
        <c:crosses val="autoZero"/>
        <c:crossBetween val="between"/>
      </c:valAx>
      <c:valAx>
        <c:axId val="2991806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9181776"/>
        <c:crosses val="max"/>
        <c:crossBetween val="between"/>
      </c:valAx>
      <c:catAx>
        <c:axId val="299181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9180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 b="0"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fr-CA" sz="1000" dirty="0" smtClean="0"/>
              <a:t>Botulisme</a:t>
            </a:r>
            <a:endParaRPr lang="fr-CA" sz="1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'TI-QC'!$AM$2:$AM$19</c:f>
              <c:numCache>
                <c:formatCode>#######0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8</c:v>
                </c:pt>
                <c:pt idx="7">
                  <c:v>4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9181384"/>
        <c:axId val="299182952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>
              <a:solidFill>
                <a:srgbClr val="EF7516"/>
              </a:solidFill>
            </a:ln>
          </c:spPr>
          <c:marker>
            <c:symbol val="circle"/>
            <c:size val="3"/>
            <c:spPr>
              <a:solidFill>
                <a:srgbClr val="EF7516"/>
              </a:solidFill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'TI-QC'!$AO$2:$AO$19</c:f>
              <c:numCache>
                <c:formatCode>0.00</c:formatCode>
                <c:ptCount val="18"/>
                <c:pt idx="0">
                  <c:v>1.3592587472717979E-2</c:v>
                </c:pt>
                <c:pt idx="1">
                  <c:v>6.7600317180688207E-2</c:v>
                </c:pt>
                <c:pt idx="2">
                  <c:v>9.4067081654795853E-2</c:v>
                </c:pt>
                <c:pt idx="3">
                  <c:v>5.3436708427008997E-2</c:v>
                </c:pt>
                <c:pt idx="4">
                  <c:v>6.6354552546037449E-2</c:v>
                </c:pt>
                <c:pt idx="5">
                  <c:v>0</c:v>
                </c:pt>
                <c:pt idx="6">
                  <c:v>0.10482354724718297</c:v>
                </c:pt>
                <c:pt idx="7">
                  <c:v>5.1997104801204674E-2</c:v>
                </c:pt>
                <c:pt idx="8">
                  <c:v>7.7304604880703537E-2</c:v>
                </c:pt>
                <c:pt idx="9">
                  <c:v>1.2749450976767312E-2</c:v>
                </c:pt>
                <c:pt idx="10">
                  <c:v>1.2611350341420783E-2</c:v>
                </c:pt>
                <c:pt idx="11">
                  <c:v>2.4975913853077937E-2</c:v>
                </c:pt>
                <c:pt idx="12">
                  <c:v>0</c:v>
                </c:pt>
                <c:pt idx="13">
                  <c:v>1.2261859363830211E-2</c:v>
                </c:pt>
                <c:pt idx="14">
                  <c:v>0</c:v>
                </c:pt>
                <c:pt idx="15">
                  <c:v>6.0303774232317878E-2</c:v>
                </c:pt>
                <c:pt idx="16">
                  <c:v>0</c:v>
                </c:pt>
                <c:pt idx="17">
                  <c:v>3.5615778407174538E-2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63712"/>
        <c:axId val="299183344"/>
      </c:lineChart>
      <c:catAx>
        <c:axId val="299181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fr-FR"/>
          </a:p>
        </c:txPr>
        <c:crossAx val="299182952"/>
        <c:crosses val="autoZero"/>
        <c:auto val="1"/>
        <c:lblAlgn val="ctr"/>
        <c:lblOffset val="100"/>
        <c:noMultiLvlLbl val="0"/>
      </c:catAx>
      <c:valAx>
        <c:axId val="299182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9181384"/>
        <c:crosses val="autoZero"/>
        <c:crossBetween val="between"/>
      </c:valAx>
      <c:valAx>
        <c:axId val="2991833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9463712"/>
        <c:crosses val="max"/>
        <c:crossBetween val="between"/>
      </c:valAx>
      <c:catAx>
        <c:axId val="29946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9183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 b="0"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 dirty="0" smtClean="0"/>
              <a:t>Campylobactériose</a:t>
            </a:r>
            <a:endParaRPr lang="fr-CA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'TI-Sexe'!$CO$8</c:f>
              <c:strCache>
                <c:ptCount val="1"/>
                <c:pt idx="0">
                  <c:v>Cas H</c:v>
                </c:pt>
              </c:strCache>
            </c:strRef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'TI-Sexe'!$CP$7:$DG$7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'TI-Sexe'!$CP$8:$DG$8</c:f>
              <c:numCache>
                <c:formatCode>General</c:formatCode>
                <c:ptCount val="18"/>
                <c:pt idx="0">
                  <c:v>1425</c:v>
                </c:pt>
                <c:pt idx="1">
                  <c:v>1304</c:v>
                </c:pt>
                <c:pt idx="2">
                  <c:v>1417</c:v>
                </c:pt>
                <c:pt idx="3">
                  <c:v>1314</c:v>
                </c:pt>
                <c:pt idx="4">
                  <c:v>1349</c:v>
                </c:pt>
                <c:pt idx="5">
                  <c:v>1349</c:v>
                </c:pt>
                <c:pt idx="6">
                  <c:v>1345</c:v>
                </c:pt>
                <c:pt idx="7">
                  <c:v>1211</c:v>
                </c:pt>
                <c:pt idx="8">
                  <c:v>1313</c:v>
                </c:pt>
                <c:pt idx="9">
                  <c:v>1104</c:v>
                </c:pt>
                <c:pt idx="10">
                  <c:v>1276</c:v>
                </c:pt>
                <c:pt idx="11">
                  <c:v>1213</c:v>
                </c:pt>
                <c:pt idx="12">
                  <c:v>1411</c:v>
                </c:pt>
                <c:pt idx="13">
                  <c:v>1515</c:v>
                </c:pt>
                <c:pt idx="14">
                  <c:v>1620</c:v>
                </c:pt>
                <c:pt idx="15">
                  <c:v>1339</c:v>
                </c:pt>
                <c:pt idx="16">
                  <c:v>1670</c:v>
                </c:pt>
                <c:pt idx="17">
                  <c:v>1762</c:v>
                </c:pt>
              </c:numCache>
            </c:numRef>
          </c:val>
        </c:ser>
        <c:ser>
          <c:idx val="1"/>
          <c:order val="1"/>
          <c:tx>
            <c:strRef>
              <c:f>'TI-Sexe'!$CO$9</c:f>
              <c:strCache>
                <c:ptCount val="1"/>
                <c:pt idx="0">
                  <c:v>Cas F</c:v>
                </c:pt>
              </c:strCache>
            </c:strRef>
          </c:tx>
          <c:spPr>
            <a:solidFill>
              <a:srgbClr val="EF7516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'TI-Sexe'!$CP$7:$DG$7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'TI-Sexe'!$CP$9:$DG$9</c:f>
              <c:numCache>
                <c:formatCode>General</c:formatCode>
                <c:ptCount val="18"/>
                <c:pt idx="0">
                  <c:v>1229</c:v>
                </c:pt>
                <c:pt idx="1">
                  <c:v>1108</c:v>
                </c:pt>
                <c:pt idx="2">
                  <c:v>1101</c:v>
                </c:pt>
                <c:pt idx="3">
                  <c:v>1045</c:v>
                </c:pt>
                <c:pt idx="4">
                  <c:v>1091</c:v>
                </c:pt>
                <c:pt idx="5">
                  <c:v>1094</c:v>
                </c:pt>
                <c:pt idx="6">
                  <c:v>1097</c:v>
                </c:pt>
                <c:pt idx="7">
                  <c:v>1006</c:v>
                </c:pt>
                <c:pt idx="8">
                  <c:v>1099</c:v>
                </c:pt>
                <c:pt idx="9">
                  <c:v>919</c:v>
                </c:pt>
                <c:pt idx="10">
                  <c:v>1094</c:v>
                </c:pt>
                <c:pt idx="11">
                  <c:v>1048</c:v>
                </c:pt>
                <c:pt idx="12">
                  <c:v>1176</c:v>
                </c:pt>
                <c:pt idx="13">
                  <c:v>1275</c:v>
                </c:pt>
                <c:pt idx="14">
                  <c:v>1334</c:v>
                </c:pt>
                <c:pt idx="15">
                  <c:v>1138</c:v>
                </c:pt>
                <c:pt idx="16">
                  <c:v>1328</c:v>
                </c:pt>
                <c:pt idx="17">
                  <c:v>1440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9466456"/>
        <c:axId val="299466848"/>
      </c:barChart>
      <c:lineChart>
        <c:grouping val="standard"/>
        <c:varyColors val="0"/>
        <c:ser>
          <c:idx val="2"/>
          <c:order val="2"/>
          <c:tx>
            <c:strRef>
              <c:f>'TI-Sexe'!$CO$10</c:f>
              <c:strCache>
                <c:ptCount val="1"/>
                <c:pt idx="0">
                  <c:v>Incidence H</c:v>
                </c:pt>
              </c:strCache>
            </c:strRef>
          </c:tx>
          <c:spPr>
            <a:ln w="12700" cap="rnd">
              <a:solidFill>
                <a:srgbClr val="1C819A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1C819A"/>
                </a:solidFill>
              </a:ln>
              <a:effectLst/>
            </c:spPr>
          </c:marker>
          <c:cat>
            <c:numRef>
              <c:f>'TI-Sexe'!$CQ$7:$DG$7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'TI-Sexe'!$CP$10:$DG$10</c:f>
              <c:numCache>
                <c:formatCode>0.0</c:formatCode>
                <c:ptCount val="18"/>
                <c:pt idx="0">
                  <c:v>38.618778692522667</c:v>
                </c:pt>
                <c:pt idx="1">
                  <c:v>35.170311385887075</c:v>
                </c:pt>
                <c:pt idx="2">
                  <c:v>38.430374744227123</c:v>
                </c:pt>
                <c:pt idx="3">
                  <c:v>35.592845328563961</c:v>
                </c:pt>
                <c:pt idx="4">
                  <c:v>36.039298792949573</c:v>
                </c:pt>
                <c:pt idx="5">
                  <c:v>35.950497258758659</c:v>
                </c:pt>
                <c:pt idx="6">
                  <c:v>35.619775234074893</c:v>
                </c:pt>
                <c:pt idx="7">
                  <c:v>32.051809805410983</c:v>
                </c:pt>
                <c:pt idx="8">
                  <c:v>34.487281349331617</c:v>
                </c:pt>
                <c:pt idx="9">
                  <c:v>28.480531622246197</c:v>
                </c:pt>
                <c:pt idx="10">
                  <c:v>32.525320837804685</c:v>
                </c:pt>
                <c:pt idx="11">
                  <c:v>30.530153051635892</c:v>
                </c:pt>
                <c:pt idx="12">
                  <c:v>35.283225895255796</c:v>
                </c:pt>
                <c:pt idx="13">
                  <c:v>37.329940159457927</c:v>
                </c:pt>
                <c:pt idx="14">
                  <c:v>39.660580217542012</c:v>
                </c:pt>
                <c:pt idx="15">
                  <c:v>32.218237732155821</c:v>
                </c:pt>
                <c:pt idx="16">
                  <c:v>39.947776152734477</c:v>
                </c:pt>
                <c:pt idx="17">
                  <c:v>41.733468707260286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'TI-Sexe'!$CO$11</c:f>
              <c:strCache>
                <c:ptCount val="1"/>
                <c:pt idx="0">
                  <c:v>Incidence F</c:v>
                </c:pt>
              </c:strCache>
            </c:strRef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'TI-Sexe'!$CQ$7:$DG$7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'TI-Sexe'!$CP$11:$DG$11</c:f>
              <c:numCache>
                <c:formatCode>0.0</c:formatCode>
                <c:ptCount val="18"/>
                <c:pt idx="0">
                  <c:v>32.775844414575481</c:v>
                </c:pt>
                <c:pt idx="1">
                  <c:v>29.651836277954036</c:v>
                </c:pt>
                <c:pt idx="2">
                  <c:v>29.398203798793514</c:v>
                </c:pt>
                <c:pt idx="3">
                  <c:v>27.753469375060526</c:v>
                </c:pt>
                <c:pt idx="4">
                  <c:v>28.762137392290441</c:v>
                </c:pt>
                <c:pt idx="5">
                  <c:v>28.759041756792268</c:v>
                </c:pt>
                <c:pt idx="6">
                  <c:v>28.58613090630725</c:v>
                </c:pt>
                <c:pt idx="7">
                  <c:v>25.999165139373112</c:v>
                </c:pt>
                <c:pt idx="8">
                  <c:v>27.87214458686849</c:v>
                </c:pt>
                <c:pt idx="9">
                  <c:v>22.957018145472745</c:v>
                </c:pt>
                <c:pt idx="10">
                  <c:v>27.025343258045449</c:v>
                </c:pt>
                <c:pt idx="11">
                  <c:v>25.437264981445949</c:v>
                </c:pt>
                <c:pt idx="12">
                  <c:v>28.29919485650079</c:v>
                </c:pt>
                <c:pt idx="13">
                  <c:v>30.359017930356995</c:v>
                </c:pt>
                <c:pt idx="14">
                  <c:v>31.327418170768919</c:v>
                </c:pt>
                <c:pt idx="15">
                  <c:v>26.313291066242932</c:v>
                </c:pt>
                <c:pt idx="16">
                  <c:v>30.662961402870792</c:v>
                </c:pt>
                <c:pt idx="17">
                  <c:v>32.987760233152763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68416"/>
        <c:axId val="299468024"/>
      </c:lineChart>
      <c:catAx>
        <c:axId val="299466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66848"/>
        <c:crosses val="autoZero"/>
        <c:auto val="1"/>
        <c:lblAlgn val="ctr"/>
        <c:lblOffset val="100"/>
        <c:noMultiLvlLbl val="0"/>
      </c:catAx>
      <c:valAx>
        <c:axId val="299466848"/>
        <c:scaling>
          <c:orientation val="minMax"/>
          <c:max val="3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66456"/>
        <c:crosses val="autoZero"/>
        <c:crossBetween val="between"/>
      </c:valAx>
      <c:valAx>
        <c:axId val="2994680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68416"/>
        <c:crosses val="max"/>
        <c:crossBetween val="between"/>
      </c:valAx>
      <c:catAx>
        <c:axId val="29946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9468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 dirty="0" smtClean="0"/>
              <a:t>Giardiase</a:t>
            </a:r>
            <a:endParaRPr lang="fr-CA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'TI-Sexe'!$CO$308</c:f>
              <c:strCache>
                <c:ptCount val="1"/>
                <c:pt idx="0">
                  <c:v>Cas H</c:v>
                </c:pt>
              </c:strCache>
            </c:strRef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'TI-Sexe'!$CP$307:$DG$307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'TI-Sexe'!$CP$308:$DG$308</c:f>
              <c:numCache>
                <c:formatCode>General</c:formatCode>
                <c:ptCount val="18"/>
                <c:pt idx="0">
                  <c:v>518</c:v>
                </c:pt>
                <c:pt idx="1">
                  <c:v>496</c:v>
                </c:pt>
                <c:pt idx="2">
                  <c:v>512</c:v>
                </c:pt>
                <c:pt idx="3">
                  <c:v>520</c:v>
                </c:pt>
                <c:pt idx="4">
                  <c:v>468</c:v>
                </c:pt>
                <c:pt idx="5">
                  <c:v>520</c:v>
                </c:pt>
                <c:pt idx="6">
                  <c:v>544</c:v>
                </c:pt>
                <c:pt idx="7">
                  <c:v>508</c:v>
                </c:pt>
                <c:pt idx="8">
                  <c:v>525</c:v>
                </c:pt>
                <c:pt idx="9">
                  <c:v>438</c:v>
                </c:pt>
                <c:pt idx="10">
                  <c:v>517</c:v>
                </c:pt>
                <c:pt idx="11">
                  <c:v>530</c:v>
                </c:pt>
                <c:pt idx="12">
                  <c:v>517</c:v>
                </c:pt>
                <c:pt idx="13">
                  <c:v>529</c:v>
                </c:pt>
                <c:pt idx="14">
                  <c:v>502</c:v>
                </c:pt>
                <c:pt idx="15">
                  <c:v>570</c:v>
                </c:pt>
                <c:pt idx="16">
                  <c:v>666</c:v>
                </c:pt>
                <c:pt idx="17">
                  <c:v>556</c:v>
                </c:pt>
              </c:numCache>
            </c:numRef>
          </c:val>
        </c:ser>
        <c:ser>
          <c:idx val="1"/>
          <c:order val="1"/>
          <c:tx>
            <c:strRef>
              <c:f>'TI-Sexe'!$CO$309</c:f>
              <c:strCache>
                <c:ptCount val="1"/>
                <c:pt idx="0">
                  <c:v>Cas F</c:v>
                </c:pt>
              </c:strCache>
            </c:strRef>
          </c:tx>
          <c:spPr>
            <a:solidFill>
              <a:srgbClr val="EF7516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'TI-Sexe'!$CP$307:$DG$307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'TI-Sexe'!$CP$309:$DG$309</c:f>
              <c:numCache>
                <c:formatCode>General</c:formatCode>
                <c:ptCount val="18"/>
                <c:pt idx="0">
                  <c:v>408</c:v>
                </c:pt>
                <c:pt idx="1">
                  <c:v>379</c:v>
                </c:pt>
                <c:pt idx="2">
                  <c:v>432</c:v>
                </c:pt>
                <c:pt idx="3">
                  <c:v>416</c:v>
                </c:pt>
                <c:pt idx="4">
                  <c:v>481</c:v>
                </c:pt>
                <c:pt idx="5">
                  <c:v>485</c:v>
                </c:pt>
                <c:pt idx="6">
                  <c:v>430</c:v>
                </c:pt>
                <c:pt idx="7">
                  <c:v>447</c:v>
                </c:pt>
                <c:pt idx="8">
                  <c:v>396</c:v>
                </c:pt>
                <c:pt idx="9">
                  <c:v>396</c:v>
                </c:pt>
                <c:pt idx="10">
                  <c:v>417</c:v>
                </c:pt>
                <c:pt idx="11">
                  <c:v>426</c:v>
                </c:pt>
                <c:pt idx="12">
                  <c:v>454</c:v>
                </c:pt>
                <c:pt idx="13">
                  <c:v>437</c:v>
                </c:pt>
                <c:pt idx="14">
                  <c:v>420</c:v>
                </c:pt>
                <c:pt idx="15">
                  <c:v>440</c:v>
                </c:pt>
                <c:pt idx="16">
                  <c:v>542</c:v>
                </c:pt>
                <c:pt idx="17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9470768"/>
        <c:axId val="299467240"/>
      </c:barChart>
      <c:lineChart>
        <c:grouping val="standard"/>
        <c:varyColors val="0"/>
        <c:ser>
          <c:idx val="2"/>
          <c:order val="2"/>
          <c:tx>
            <c:strRef>
              <c:f>'TI-Sexe'!$CO$310</c:f>
              <c:strCache>
                <c:ptCount val="1"/>
                <c:pt idx="0">
                  <c:v>Incidence H</c:v>
                </c:pt>
              </c:strCache>
            </c:strRef>
          </c:tx>
          <c:spPr>
            <a:ln w="12700" cap="rnd">
              <a:solidFill>
                <a:srgbClr val="1C819A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1C819A"/>
                </a:solidFill>
              </a:ln>
              <a:effectLst/>
            </c:spPr>
          </c:marker>
          <c:cat>
            <c:numRef>
              <c:f>'TI-Sexe'!$CP$307:$DG$307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'TI-Sexe'!$CP$310:$DG$310</c:f>
              <c:numCache>
                <c:formatCode>0.0</c:formatCode>
                <c:ptCount val="18"/>
                <c:pt idx="0">
                  <c:v>13.332255088870557</c:v>
                </c:pt>
                <c:pt idx="1">
                  <c:v>12.623839748062688</c:v>
                </c:pt>
                <c:pt idx="2">
                  <c:v>13.062139588622147</c:v>
                </c:pt>
                <c:pt idx="3">
                  <c:v>13.365871871066293</c:v>
                </c:pt>
                <c:pt idx="4">
                  <c:v>12.207482376216683</c:v>
                </c:pt>
                <c:pt idx="5">
                  <c:v>13.480557287675328</c:v>
                </c:pt>
                <c:pt idx="6">
                  <c:v>13.945068204811344</c:v>
                </c:pt>
                <c:pt idx="7">
                  <c:v>13.054595893952873</c:v>
                </c:pt>
                <c:pt idx="8">
                  <c:v>13.401778599231173</c:v>
                </c:pt>
                <c:pt idx="9">
                  <c:v>11.133889674461093</c:v>
                </c:pt>
                <c:pt idx="10">
                  <c:v>12.875798309911461</c:v>
                </c:pt>
                <c:pt idx="11">
                  <c:v>13.145369418880852</c:v>
                </c:pt>
                <c:pt idx="12">
                  <c:v>12.673410213431328</c:v>
                </c:pt>
                <c:pt idx="13">
                  <c:v>12.961772395253693</c:v>
                </c:pt>
                <c:pt idx="14">
                  <c:v>12.211228477189353</c:v>
                </c:pt>
                <c:pt idx="15">
                  <c:v>13.835398140026367</c:v>
                </c:pt>
                <c:pt idx="16">
                  <c:v>15.962840094037315</c:v>
                </c:pt>
                <c:pt idx="17">
                  <c:v>13.218757404348272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'TI-Sexe'!$CO$311</c:f>
              <c:strCache>
                <c:ptCount val="1"/>
                <c:pt idx="0">
                  <c:v>Incidence F</c:v>
                </c:pt>
              </c:strCache>
            </c:strRef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'TI-Sexe'!$CP$307:$DG$307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'TI-Sexe'!$CP$311:$DG$311</c:f>
              <c:numCache>
                <c:formatCode>0.0</c:formatCode>
                <c:ptCount val="18"/>
                <c:pt idx="0">
                  <c:v>10.676983166375436</c:v>
                </c:pt>
                <c:pt idx="1">
                  <c:v>10.079352302018993</c:v>
                </c:pt>
                <c:pt idx="2">
                  <c:v>11.591171546739993</c:v>
                </c:pt>
                <c:pt idx="3">
                  <c:v>11.145946186786912</c:v>
                </c:pt>
                <c:pt idx="4">
                  <c:v>12.766779002631106</c:v>
                </c:pt>
                <c:pt idx="5">
                  <c:v>12.853300736614612</c:v>
                </c:pt>
                <c:pt idx="6">
                  <c:v>11.425001752780265</c:v>
                </c:pt>
                <c:pt idx="7">
                  <c:v>11.741097222276606</c:v>
                </c:pt>
                <c:pt idx="8">
                  <c:v>10.289853339580947</c:v>
                </c:pt>
                <c:pt idx="9">
                  <c:v>10.175238716138375</c:v>
                </c:pt>
                <c:pt idx="10">
                  <c:v>10.530447760747739</c:v>
                </c:pt>
                <c:pt idx="11">
                  <c:v>10.746340936207799</c:v>
                </c:pt>
                <c:pt idx="12">
                  <c:v>11.245896752746566</c:v>
                </c:pt>
                <c:pt idx="13">
                  <c:v>10.756333591798542</c:v>
                </c:pt>
                <c:pt idx="14">
                  <c:v>10.400667860627534</c:v>
                </c:pt>
                <c:pt idx="15">
                  <c:v>10.69733504819718</c:v>
                </c:pt>
                <c:pt idx="16">
                  <c:v>13.152494249897982</c:v>
                </c:pt>
                <c:pt idx="17">
                  <c:v>10.069771630232081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64888"/>
        <c:axId val="299464496"/>
      </c:lineChart>
      <c:catAx>
        <c:axId val="29947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67240"/>
        <c:crosses val="autoZero"/>
        <c:auto val="1"/>
        <c:lblAlgn val="ctr"/>
        <c:lblOffset val="100"/>
        <c:noMultiLvlLbl val="0"/>
      </c:catAx>
      <c:valAx>
        <c:axId val="299467240"/>
        <c:scaling>
          <c:orientation val="minMax"/>
          <c:max val="9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70768"/>
        <c:crosses val="autoZero"/>
        <c:crossBetween val="between"/>
      </c:valAx>
      <c:valAx>
        <c:axId val="299464496"/>
        <c:scaling>
          <c:orientation val="minMax"/>
          <c:max val="16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64888"/>
        <c:crosses val="max"/>
        <c:crossBetween val="between"/>
      </c:valAx>
      <c:catAx>
        <c:axId val="299464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9464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/>
              <a:t>Campylobactériose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Nombre de cas moyen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'TI-Âge'!$GB$4:$GB$23</c:f>
              <c:numCache>
                <c:formatCode>0</c:formatCode>
                <c:ptCount val="20"/>
                <c:pt idx="0">
                  <c:v>23.166666666666668</c:v>
                </c:pt>
                <c:pt idx="1">
                  <c:v>140.77777777777777</c:v>
                </c:pt>
                <c:pt idx="2">
                  <c:v>95.5</c:v>
                </c:pt>
                <c:pt idx="3">
                  <c:v>74.222222222222229</c:v>
                </c:pt>
                <c:pt idx="4">
                  <c:v>176.22222222222223</c:v>
                </c:pt>
                <c:pt idx="5">
                  <c:v>245.77777777777777</c:v>
                </c:pt>
                <c:pt idx="6">
                  <c:v>218.38888888888889</c:v>
                </c:pt>
                <c:pt idx="7">
                  <c:v>179.22222222222223</c:v>
                </c:pt>
                <c:pt idx="8">
                  <c:v>155.38888888888889</c:v>
                </c:pt>
                <c:pt idx="9">
                  <c:v>151.22222222222223</c:v>
                </c:pt>
                <c:pt idx="10">
                  <c:v>161.38888888888889</c:v>
                </c:pt>
                <c:pt idx="11">
                  <c:v>161.27777777777777</c:v>
                </c:pt>
                <c:pt idx="12">
                  <c:v>151.33333333333334</c:v>
                </c:pt>
                <c:pt idx="13">
                  <c:v>135.61111111111111</c:v>
                </c:pt>
                <c:pt idx="14">
                  <c:v>127.61111111111111</c:v>
                </c:pt>
                <c:pt idx="15">
                  <c:v>112.11111111111111</c:v>
                </c:pt>
                <c:pt idx="16">
                  <c:v>93.888888888888886</c:v>
                </c:pt>
                <c:pt idx="17">
                  <c:v>73.222222222222229</c:v>
                </c:pt>
                <c:pt idx="18">
                  <c:v>40.722222222222221</c:v>
                </c:pt>
                <c:pt idx="19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9470376"/>
        <c:axId val="299471160"/>
      </c:barChart>
      <c:lineChart>
        <c:grouping val="standard"/>
        <c:varyColors val="0"/>
        <c:ser>
          <c:idx val="0"/>
          <c:order val="0"/>
          <c:tx>
            <c:v>Incidence moyenne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F7516"/>
              </a:solidFill>
              <a:ln w="9525">
                <a:solidFill>
                  <a:srgbClr val="EF7516"/>
                </a:solidFill>
              </a:ln>
              <a:effectLst/>
            </c:spPr>
          </c:marker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'TI-Âge'!$GY$4:$GY$23</c:f>
              <c:numCache>
                <c:formatCode>0.0</c:formatCode>
                <c:ptCount val="20"/>
                <c:pt idx="0">
                  <c:v>29.712221233059655</c:v>
                </c:pt>
                <c:pt idx="1">
                  <c:v>41.394058120873282</c:v>
                </c:pt>
                <c:pt idx="2">
                  <c:v>20.594470011998471</c:v>
                </c:pt>
                <c:pt idx="3">
                  <c:v>17.08854172544395</c:v>
                </c:pt>
                <c:pt idx="4">
                  <c:v>40.489162701293615</c:v>
                </c:pt>
                <c:pt idx="5">
                  <c:v>45.072267517584997</c:v>
                </c:pt>
                <c:pt idx="6">
                  <c:v>43.355950699898109</c:v>
                </c:pt>
                <c:pt idx="7">
                  <c:v>33.180882372821621</c:v>
                </c:pt>
                <c:pt idx="8">
                  <c:v>25.310956048850187</c:v>
                </c:pt>
                <c:pt idx="9">
                  <c:v>25.812259927390166</c:v>
                </c:pt>
                <c:pt idx="10">
                  <c:v>28.832332598668831</c:v>
                </c:pt>
                <c:pt idx="11">
                  <c:v>27.5484489297042</c:v>
                </c:pt>
                <c:pt idx="12">
                  <c:v>26.997358261949323</c:v>
                </c:pt>
                <c:pt idx="13">
                  <c:v>29.448248706143936</c:v>
                </c:pt>
                <c:pt idx="14">
                  <c:v>31.184354921375537</c:v>
                </c:pt>
                <c:pt idx="15">
                  <c:v>32.976926344489556</c:v>
                </c:pt>
                <c:pt idx="16">
                  <c:v>40.747944763226144</c:v>
                </c:pt>
                <c:pt idx="17">
                  <c:v>44.231219616703655</c:v>
                </c:pt>
                <c:pt idx="18">
                  <c:v>40.036000518239121</c:v>
                </c:pt>
                <c:pt idx="19">
                  <c:v>24.550088191419604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65280"/>
        <c:axId val="299468808"/>
      </c:lineChart>
      <c:catAx>
        <c:axId val="29947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71160"/>
        <c:crosses val="autoZero"/>
        <c:auto val="1"/>
        <c:lblAlgn val="ctr"/>
        <c:lblOffset val="100"/>
        <c:noMultiLvlLbl val="0"/>
      </c:catAx>
      <c:valAx>
        <c:axId val="299471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70376"/>
        <c:crosses val="autoZero"/>
        <c:crossBetween val="between"/>
      </c:valAx>
      <c:valAx>
        <c:axId val="2994688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65280"/>
        <c:crosses val="max"/>
        <c:crossBetween val="between"/>
      </c:valAx>
      <c:catAx>
        <c:axId val="29946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9468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 dirty="0" smtClean="0"/>
              <a:t>Salmonellose</a:t>
            </a:r>
            <a:endParaRPr lang="fr-CA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Nombre de cas moyen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'TI-Âge'!$GB$29:$GB$48</c:f>
              <c:numCache>
                <c:formatCode>0</c:formatCode>
                <c:ptCount val="20"/>
                <c:pt idx="0">
                  <c:v>48.166666666666664</c:v>
                </c:pt>
                <c:pt idx="1">
                  <c:v>137.27777777777777</c:v>
                </c:pt>
                <c:pt idx="2">
                  <c:v>83.888888888888886</c:v>
                </c:pt>
                <c:pt idx="3">
                  <c:v>54.333333333333336</c:v>
                </c:pt>
                <c:pt idx="4">
                  <c:v>66.388888888888886</c:v>
                </c:pt>
                <c:pt idx="5">
                  <c:v>80.055555555555557</c:v>
                </c:pt>
                <c:pt idx="6">
                  <c:v>74.5</c:v>
                </c:pt>
                <c:pt idx="7">
                  <c:v>59.944444444444443</c:v>
                </c:pt>
                <c:pt idx="8">
                  <c:v>61.777777777777779</c:v>
                </c:pt>
                <c:pt idx="9">
                  <c:v>58.055555555555557</c:v>
                </c:pt>
                <c:pt idx="10">
                  <c:v>68.833333333333329</c:v>
                </c:pt>
                <c:pt idx="11">
                  <c:v>71.833333333333329</c:v>
                </c:pt>
                <c:pt idx="12">
                  <c:v>66.388888888888886</c:v>
                </c:pt>
                <c:pt idx="13">
                  <c:v>60.722222222222221</c:v>
                </c:pt>
                <c:pt idx="14">
                  <c:v>59.277777777777779</c:v>
                </c:pt>
                <c:pt idx="15">
                  <c:v>51.333333333333336</c:v>
                </c:pt>
                <c:pt idx="16">
                  <c:v>42.5</c:v>
                </c:pt>
                <c:pt idx="17">
                  <c:v>35.166666666666664</c:v>
                </c:pt>
                <c:pt idx="18">
                  <c:v>20.166666666666668</c:v>
                </c:pt>
                <c:pt idx="19">
                  <c:v>7.6111111111111107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9469592"/>
        <c:axId val="299469984"/>
      </c:barChart>
      <c:lineChart>
        <c:grouping val="standard"/>
        <c:varyColors val="0"/>
        <c:ser>
          <c:idx val="0"/>
          <c:order val="0"/>
          <c:tx>
            <c:v>Incidence moyenne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F7516"/>
              </a:solidFill>
              <a:ln w="9525">
                <a:solidFill>
                  <a:srgbClr val="EF7516"/>
                </a:solidFill>
              </a:ln>
              <a:effectLst/>
            </c:spPr>
          </c:marker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'TI-Âge'!$GY$29:$GY$48</c:f>
              <c:numCache>
                <c:formatCode>0.0</c:formatCode>
                <c:ptCount val="20"/>
                <c:pt idx="0">
                  <c:v>60.440157166315188</c:v>
                </c:pt>
                <c:pt idx="1">
                  <c:v>40.140405370058467</c:v>
                </c:pt>
                <c:pt idx="2">
                  <c:v>18.126726803334002</c:v>
                </c:pt>
                <c:pt idx="3">
                  <c:v>12.717742664878996</c:v>
                </c:pt>
                <c:pt idx="4">
                  <c:v>15.29681080838974</c:v>
                </c:pt>
                <c:pt idx="5">
                  <c:v>14.66483817017291</c:v>
                </c:pt>
                <c:pt idx="6">
                  <c:v>14.698042594888232</c:v>
                </c:pt>
                <c:pt idx="7">
                  <c:v>10.996218124099343</c:v>
                </c:pt>
                <c:pt idx="8">
                  <c:v>10.090613990437452</c:v>
                </c:pt>
                <c:pt idx="9">
                  <c:v>9.9968551876446927</c:v>
                </c:pt>
                <c:pt idx="10">
                  <c:v>12.279434418015843</c:v>
                </c:pt>
                <c:pt idx="11">
                  <c:v>12.253552064203944</c:v>
                </c:pt>
                <c:pt idx="12">
                  <c:v>11.81233277425355</c:v>
                </c:pt>
                <c:pt idx="13">
                  <c:v>13.099832231830167</c:v>
                </c:pt>
                <c:pt idx="14">
                  <c:v>14.499665368041882</c:v>
                </c:pt>
                <c:pt idx="15">
                  <c:v>15.363772195843486</c:v>
                </c:pt>
                <c:pt idx="16">
                  <c:v>18.644399893864186</c:v>
                </c:pt>
                <c:pt idx="17">
                  <c:v>21.587728700706059</c:v>
                </c:pt>
                <c:pt idx="18">
                  <c:v>20.695137065138912</c:v>
                </c:pt>
                <c:pt idx="19">
                  <c:v>13.836175507153621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86872"/>
        <c:axId val="299465672"/>
      </c:lineChart>
      <c:catAx>
        <c:axId val="29946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69984"/>
        <c:crosses val="autoZero"/>
        <c:auto val="1"/>
        <c:lblAlgn val="ctr"/>
        <c:lblOffset val="100"/>
        <c:noMultiLvlLbl val="0"/>
      </c:catAx>
      <c:valAx>
        <c:axId val="29946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469592"/>
        <c:crosses val="autoZero"/>
        <c:crossBetween val="between"/>
      </c:valAx>
      <c:valAx>
        <c:axId val="2994656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6872"/>
        <c:crosses val="max"/>
        <c:crossBetween val="between"/>
      </c:valAx>
      <c:catAx>
        <c:axId val="298286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9465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 dirty="0" smtClean="0"/>
              <a:t>Listériose</a:t>
            </a:r>
            <a:endParaRPr lang="fr-CA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Nombre de cas moyen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'TI-Âge'!$EX$104:$EX$123</c:f>
              <c:numCache>
                <c:formatCode>0</c:formatCode>
                <c:ptCount val="20"/>
                <c:pt idx="0">
                  <c:v>1.6666666666666667</c:v>
                </c:pt>
                <c:pt idx="1">
                  <c:v>0.16666666666666666</c:v>
                </c:pt>
                <c:pt idx="2">
                  <c:v>0</c:v>
                </c:pt>
                <c:pt idx="3">
                  <c:v>0</c:v>
                </c:pt>
                <c:pt idx="4">
                  <c:v>0.25</c:v>
                </c:pt>
                <c:pt idx="5">
                  <c:v>0.75</c:v>
                </c:pt>
                <c:pt idx="6">
                  <c:v>1.5833333333333333</c:v>
                </c:pt>
                <c:pt idx="7">
                  <c:v>1.6666666666666667</c:v>
                </c:pt>
                <c:pt idx="8">
                  <c:v>1.4166666666666667</c:v>
                </c:pt>
                <c:pt idx="9">
                  <c:v>0.83333333333333337</c:v>
                </c:pt>
                <c:pt idx="10">
                  <c:v>1.1666666666666667</c:v>
                </c:pt>
                <c:pt idx="11">
                  <c:v>1.8333333333333333</c:v>
                </c:pt>
                <c:pt idx="12">
                  <c:v>3.3333333333333335</c:v>
                </c:pt>
                <c:pt idx="13">
                  <c:v>3.4166666666666665</c:v>
                </c:pt>
                <c:pt idx="14">
                  <c:v>5.25</c:v>
                </c:pt>
                <c:pt idx="15">
                  <c:v>5.666666666666667</c:v>
                </c:pt>
                <c:pt idx="16">
                  <c:v>5.333333333333333</c:v>
                </c:pt>
                <c:pt idx="17">
                  <c:v>6.666666666666667</c:v>
                </c:pt>
                <c:pt idx="18">
                  <c:v>3.6666666666666665</c:v>
                </c:pt>
                <c:pt idx="19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285304"/>
        <c:axId val="298289616"/>
      </c:barChart>
      <c:lineChart>
        <c:grouping val="standard"/>
        <c:varyColors val="0"/>
        <c:ser>
          <c:idx val="0"/>
          <c:order val="0"/>
          <c:tx>
            <c:v>Incidence moyenne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F7516"/>
              </a:solidFill>
              <a:ln w="9525">
                <a:solidFill>
                  <a:srgbClr val="EF7516"/>
                </a:solidFill>
              </a:ln>
              <a:effectLst/>
            </c:spPr>
          </c:marker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'TI-Âge'!$FR$104:$FR$123</c:f>
              <c:numCache>
                <c:formatCode>0.0</c:formatCode>
                <c:ptCount val="20"/>
                <c:pt idx="0">
                  <c:v>1.8782416443917416</c:v>
                </c:pt>
                <c:pt idx="1">
                  <c:v>4.1322010599693051E-2</c:v>
                </c:pt>
                <c:pt idx="2">
                  <c:v>1.3603725399017339E-2</c:v>
                </c:pt>
                <c:pt idx="3">
                  <c:v>0</c:v>
                </c:pt>
                <c:pt idx="4">
                  <c:v>5.9865833961673935E-2</c:v>
                </c:pt>
                <c:pt idx="5">
                  <c:v>0.14052831952969877</c:v>
                </c:pt>
                <c:pt idx="6">
                  <c:v>0.25422931473937804</c:v>
                </c:pt>
                <c:pt idx="7">
                  <c:v>0.30080238720751906</c:v>
                </c:pt>
                <c:pt idx="8">
                  <c:v>0.20126463454012331</c:v>
                </c:pt>
                <c:pt idx="9">
                  <c:v>0.12265449943496981</c:v>
                </c:pt>
                <c:pt idx="10">
                  <c:v>0.18027695667236954</c:v>
                </c:pt>
                <c:pt idx="11">
                  <c:v>0.33910468945204769</c:v>
                </c:pt>
                <c:pt idx="12">
                  <c:v>0.55081702651209219</c:v>
                </c:pt>
                <c:pt idx="13">
                  <c:v>0.78386165278752373</c:v>
                </c:pt>
                <c:pt idx="14">
                  <c:v>1.3521062495496148</c:v>
                </c:pt>
                <c:pt idx="15">
                  <c:v>1.7275874489016381</c:v>
                </c:pt>
                <c:pt idx="16">
                  <c:v>2.3380593762678732</c:v>
                </c:pt>
                <c:pt idx="17">
                  <c:v>3.6747057815116069</c:v>
                </c:pt>
                <c:pt idx="18">
                  <c:v>3.6962626783855708</c:v>
                </c:pt>
                <c:pt idx="19">
                  <c:v>2.8245408246442776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90008"/>
        <c:axId val="298288832"/>
      </c:lineChart>
      <c:catAx>
        <c:axId val="298285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9616"/>
        <c:crosses val="autoZero"/>
        <c:auto val="1"/>
        <c:lblAlgn val="ctr"/>
        <c:lblOffset val="100"/>
        <c:noMultiLvlLbl val="0"/>
      </c:catAx>
      <c:valAx>
        <c:axId val="298289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5304"/>
        <c:crosses val="autoZero"/>
        <c:crossBetween val="between"/>
      </c:valAx>
      <c:valAx>
        <c:axId val="2982888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90008"/>
        <c:crosses val="max"/>
        <c:crossBetween val="between"/>
      </c:valAx>
      <c:catAx>
        <c:axId val="29829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288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 dirty="0" smtClean="0"/>
              <a:t>Cryptosporidiose</a:t>
            </a:r>
            <a:endParaRPr lang="fr-CA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Nombre de cas moyen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'TI-Âge'!$EN$129:$EN$148</c:f>
              <c:numCache>
                <c:formatCode>0</c:formatCode>
                <c:ptCount val="20"/>
                <c:pt idx="0">
                  <c:v>0.61538461538461542</c:v>
                </c:pt>
                <c:pt idx="1">
                  <c:v>9.5384615384615383</c:v>
                </c:pt>
                <c:pt idx="2">
                  <c:v>5.6923076923076925</c:v>
                </c:pt>
                <c:pt idx="3">
                  <c:v>4.1538461538461542</c:v>
                </c:pt>
                <c:pt idx="4">
                  <c:v>4.1538461538461542</c:v>
                </c:pt>
                <c:pt idx="5">
                  <c:v>7.1538461538461542</c:v>
                </c:pt>
                <c:pt idx="6">
                  <c:v>5.8461538461538458</c:v>
                </c:pt>
                <c:pt idx="7">
                  <c:v>4.6923076923076925</c:v>
                </c:pt>
                <c:pt idx="8">
                  <c:v>4</c:v>
                </c:pt>
                <c:pt idx="9">
                  <c:v>2.4615384615384617</c:v>
                </c:pt>
                <c:pt idx="10">
                  <c:v>1.7692307692307692</c:v>
                </c:pt>
                <c:pt idx="11">
                  <c:v>1.6923076923076923</c:v>
                </c:pt>
                <c:pt idx="12">
                  <c:v>1.1538461538461537</c:v>
                </c:pt>
                <c:pt idx="13">
                  <c:v>0.84615384615384615</c:v>
                </c:pt>
                <c:pt idx="14">
                  <c:v>0.46153846153846156</c:v>
                </c:pt>
                <c:pt idx="15">
                  <c:v>0.30769230769230771</c:v>
                </c:pt>
                <c:pt idx="16">
                  <c:v>0.15384615384615385</c:v>
                </c:pt>
                <c:pt idx="17">
                  <c:v>7.6923076923076927E-2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288048"/>
        <c:axId val="298286480"/>
      </c:barChart>
      <c:lineChart>
        <c:grouping val="standard"/>
        <c:varyColors val="0"/>
        <c:ser>
          <c:idx val="0"/>
          <c:order val="0"/>
          <c:tx>
            <c:v>Incidence moyenne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F7516"/>
              </a:solidFill>
              <a:ln w="9525">
                <a:solidFill>
                  <a:srgbClr val="EF7516"/>
                </a:solidFill>
              </a:ln>
              <a:effectLst/>
            </c:spPr>
          </c:marker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'TI-Âge'!$FG$129:$FG$148</c:f>
              <c:numCache>
                <c:formatCode>0.0</c:formatCode>
                <c:ptCount val="20"/>
                <c:pt idx="0">
                  <c:v>0.75547591438488571</c:v>
                </c:pt>
                <c:pt idx="1">
                  <c:v>2.9614908670604159</c:v>
                </c:pt>
                <c:pt idx="2">
                  <c:v>1.2819395979942003</c:v>
                </c:pt>
                <c:pt idx="3">
                  <c:v>0.97556371981379253</c:v>
                </c:pt>
                <c:pt idx="4">
                  <c:v>0.93313740219150176</c:v>
                </c:pt>
                <c:pt idx="5">
                  <c:v>1.4485484800150525</c:v>
                </c:pt>
                <c:pt idx="6">
                  <c:v>1.1983296978344906</c:v>
                </c:pt>
                <c:pt idx="7">
                  <c:v>0.88769393999206259</c:v>
                </c:pt>
                <c:pt idx="8">
                  <c:v>0.72095974843251043</c:v>
                </c:pt>
                <c:pt idx="9">
                  <c:v>0.4722082480958717</c:v>
                </c:pt>
                <c:pt idx="10">
                  <c:v>0.32342185979714783</c:v>
                </c:pt>
                <c:pt idx="11">
                  <c:v>0.25679963149164664</c:v>
                </c:pt>
                <c:pt idx="12">
                  <c:v>0.21846815195392452</c:v>
                </c:pt>
                <c:pt idx="13">
                  <c:v>0.17477310998443921</c:v>
                </c:pt>
                <c:pt idx="14">
                  <c:v>9.7422210053091124E-2</c:v>
                </c:pt>
                <c:pt idx="15">
                  <c:v>0.10648135954732994</c:v>
                </c:pt>
                <c:pt idx="16">
                  <c:v>5.5945457238608436E-2</c:v>
                </c:pt>
                <c:pt idx="17">
                  <c:v>3.5544132955299193E-2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82560"/>
        <c:axId val="298283736"/>
      </c:lineChart>
      <c:catAx>
        <c:axId val="29828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6480"/>
        <c:crosses val="autoZero"/>
        <c:auto val="1"/>
        <c:lblAlgn val="ctr"/>
        <c:lblOffset val="100"/>
        <c:noMultiLvlLbl val="0"/>
      </c:catAx>
      <c:valAx>
        <c:axId val="298286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8048"/>
        <c:crosses val="autoZero"/>
        <c:crossBetween val="between"/>
      </c:valAx>
      <c:valAx>
        <c:axId val="298283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2560"/>
        <c:crosses val="max"/>
        <c:crossBetween val="between"/>
      </c:valAx>
      <c:catAx>
        <c:axId val="29828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283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 dirty="0" smtClean="0"/>
              <a:t>Giardiase</a:t>
            </a:r>
            <a:endParaRPr lang="fr-CA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Nombre de cas moyen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'TI-Âge'!$GB$154:$GB$173</c:f>
              <c:numCache>
                <c:formatCode>0</c:formatCode>
                <c:ptCount val="20"/>
                <c:pt idx="0">
                  <c:v>5.166666666666667</c:v>
                </c:pt>
                <c:pt idx="1">
                  <c:v>157.27777777777777</c:v>
                </c:pt>
                <c:pt idx="2">
                  <c:v>77.444444444444443</c:v>
                </c:pt>
                <c:pt idx="3">
                  <c:v>37.5</c:v>
                </c:pt>
                <c:pt idx="4">
                  <c:v>31.666666666666668</c:v>
                </c:pt>
                <c:pt idx="5">
                  <c:v>74.222222222222229</c:v>
                </c:pt>
                <c:pt idx="6">
                  <c:v>95</c:v>
                </c:pt>
                <c:pt idx="7">
                  <c:v>102.44444444444444</c:v>
                </c:pt>
                <c:pt idx="8">
                  <c:v>87.222222222222229</c:v>
                </c:pt>
                <c:pt idx="9">
                  <c:v>65.444444444444443</c:v>
                </c:pt>
                <c:pt idx="10">
                  <c:v>56.722222222222221</c:v>
                </c:pt>
                <c:pt idx="11">
                  <c:v>47</c:v>
                </c:pt>
                <c:pt idx="12">
                  <c:v>38.722222222222221</c:v>
                </c:pt>
                <c:pt idx="13">
                  <c:v>28.166666666666668</c:v>
                </c:pt>
                <c:pt idx="14">
                  <c:v>19.444444444444443</c:v>
                </c:pt>
                <c:pt idx="15">
                  <c:v>14.388888888888889</c:v>
                </c:pt>
                <c:pt idx="16">
                  <c:v>8.3888888888888893</c:v>
                </c:pt>
                <c:pt idx="17">
                  <c:v>7.3888888888888893</c:v>
                </c:pt>
                <c:pt idx="18">
                  <c:v>3.8333333333333335</c:v>
                </c:pt>
                <c:pt idx="19">
                  <c:v>1.5555555555555556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286088"/>
        <c:axId val="298283344"/>
      </c:barChart>
      <c:lineChart>
        <c:grouping val="standard"/>
        <c:varyColors val="0"/>
        <c:ser>
          <c:idx val="0"/>
          <c:order val="0"/>
          <c:tx>
            <c:v>Incidence moyenne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F7516"/>
              </a:solidFill>
              <a:ln w="9525">
                <a:solidFill>
                  <a:srgbClr val="EF7516"/>
                </a:solidFill>
              </a:ln>
              <a:effectLst/>
            </c:spPr>
          </c:marker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'TI-Âge'!$GY$154:$GY$173</c:f>
              <c:numCache>
                <c:formatCode>0.0</c:formatCode>
                <c:ptCount val="20"/>
                <c:pt idx="0">
                  <c:v>6.8531667596400849</c:v>
                </c:pt>
                <c:pt idx="1">
                  <c:v>46.549762539172477</c:v>
                </c:pt>
                <c:pt idx="2">
                  <c:v>16.671137790873296</c:v>
                </c:pt>
                <c:pt idx="3">
                  <c:v>8.8838605660317498</c:v>
                </c:pt>
                <c:pt idx="4">
                  <c:v>7.3268902627680879</c:v>
                </c:pt>
                <c:pt idx="5">
                  <c:v>13.635888709268885</c:v>
                </c:pt>
                <c:pt idx="6">
                  <c:v>18.832289504835174</c:v>
                </c:pt>
                <c:pt idx="7">
                  <c:v>18.806246832858225</c:v>
                </c:pt>
                <c:pt idx="8">
                  <c:v>14.226840965295819</c:v>
                </c:pt>
                <c:pt idx="9">
                  <c:v>11.247094618408074</c:v>
                </c:pt>
                <c:pt idx="10">
                  <c:v>10.105412356245143</c:v>
                </c:pt>
                <c:pt idx="11">
                  <c:v>7.9925564081524012</c:v>
                </c:pt>
                <c:pt idx="12">
                  <c:v>7.0099059700469812</c:v>
                </c:pt>
                <c:pt idx="13">
                  <c:v>6.1445234221246716</c:v>
                </c:pt>
                <c:pt idx="14">
                  <c:v>4.7526049824674939</c:v>
                </c:pt>
                <c:pt idx="15">
                  <c:v>4.253290856384937</c:v>
                </c:pt>
                <c:pt idx="16">
                  <c:v>3.6989606085441067</c:v>
                </c:pt>
                <c:pt idx="17">
                  <c:v>4.5840087640716947</c:v>
                </c:pt>
                <c:pt idx="18">
                  <c:v>3.956618837503147</c:v>
                </c:pt>
                <c:pt idx="19">
                  <c:v>2.7027754350219007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82952"/>
        <c:axId val="298284520"/>
      </c:lineChart>
      <c:catAx>
        <c:axId val="298286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3344"/>
        <c:crosses val="autoZero"/>
        <c:auto val="1"/>
        <c:lblAlgn val="ctr"/>
        <c:lblOffset val="100"/>
        <c:noMultiLvlLbl val="0"/>
      </c:catAx>
      <c:valAx>
        <c:axId val="298283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6088"/>
        <c:crosses val="autoZero"/>
        <c:crossBetween val="between"/>
      </c:valAx>
      <c:valAx>
        <c:axId val="2982845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2952"/>
        <c:crosses val="max"/>
        <c:crossBetween val="between"/>
      </c:valAx>
      <c:catAx>
        <c:axId val="298282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284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/>
              <a:t>STEC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Nombre de cas moyen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'TI-Âge'!$FI$54:$FI$73</c:f>
              <c:strCache>
                <c:ptCount val="20"/>
                <c:pt idx="0">
                  <c:v>&lt;1</c:v>
                </c:pt>
                <c:pt idx="1">
                  <c:v>1-4</c:v>
                </c:pt>
                <c:pt idx="2">
                  <c:v> 5-9</c:v>
                </c:pt>
                <c:pt idx="3">
                  <c:v> 10-14</c:v>
                </c:pt>
                <c:pt idx="4">
                  <c:v> 15-19</c:v>
                </c:pt>
                <c:pt idx="5">
                  <c:v> 20-24</c:v>
                </c:pt>
                <c:pt idx="6">
                  <c:v> 25-29</c:v>
                </c:pt>
                <c:pt idx="7">
                  <c:v> 30-34</c:v>
                </c:pt>
                <c:pt idx="8">
                  <c:v> 35-39</c:v>
                </c:pt>
                <c:pt idx="9">
                  <c:v> 40-44</c:v>
                </c:pt>
                <c:pt idx="10">
                  <c:v> 45-49</c:v>
                </c:pt>
                <c:pt idx="11">
                  <c:v> 50-54</c:v>
                </c:pt>
                <c:pt idx="12">
                  <c:v> 55-59</c:v>
                </c:pt>
                <c:pt idx="13">
                  <c:v> 60-64</c:v>
                </c:pt>
                <c:pt idx="14">
                  <c:v> 65-69</c:v>
                </c:pt>
                <c:pt idx="15">
                  <c:v> 70-74</c:v>
                </c:pt>
                <c:pt idx="16">
                  <c:v> 75-79</c:v>
                </c:pt>
                <c:pt idx="17">
                  <c:v> 80-84</c:v>
                </c:pt>
                <c:pt idx="18">
                  <c:v> 85-89</c:v>
                </c:pt>
                <c:pt idx="19">
                  <c:v>90+</c:v>
                </c:pt>
              </c:strCache>
            </c:strRef>
          </c:cat>
          <c:val>
            <c:numRef>
              <c:f>'TI-Âge'!$GB$54:$GB$73</c:f>
              <c:numCache>
                <c:formatCode>0</c:formatCode>
                <c:ptCount val="20"/>
                <c:pt idx="0">
                  <c:v>3.6666666666666665</c:v>
                </c:pt>
                <c:pt idx="1">
                  <c:v>32.055555555555557</c:v>
                </c:pt>
                <c:pt idx="2">
                  <c:v>17.555555555555557</c:v>
                </c:pt>
                <c:pt idx="3">
                  <c:v>12.222222222222221</c:v>
                </c:pt>
                <c:pt idx="4">
                  <c:v>12.111111111111111</c:v>
                </c:pt>
                <c:pt idx="5">
                  <c:v>10.944444444444445</c:v>
                </c:pt>
                <c:pt idx="6">
                  <c:v>8.0555555555555554</c:v>
                </c:pt>
                <c:pt idx="7">
                  <c:v>5.166666666666667</c:v>
                </c:pt>
                <c:pt idx="8">
                  <c:v>5.6111111111111107</c:v>
                </c:pt>
                <c:pt idx="9">
                  <c:v>6.2222222222222223</c:v>
                </c:pt>
                <c:pt idx="10">
                  <c:v>5.5555555555555554</c:v>
                </c:pt>
                <c:pt idx="11">
                  <c:v>7.4444444444444446</c:v>
                </c:pt>
                <c:pt idx="12">
                  <c:v>6.6111111111111107</c:v>
                </c:pt>
                <c:pt idx="13">
                  <c:v>7.1111111111111107</c:v>
                </c:pt>
                <c:pt idx="14">
                  <c:v>7.5555555555555554</c:v>
                </c:pt>
                <c:pt idx="15">
                  <c:v>7.666666666666667</c:v>
                </c:pt>
                <c:pt idx="16">
                  <c:v>5.7777777777777777</c:v>
                </c:pt>
                <c:pt idx="17">
                  <c:v>3.6111111111111112</c:v>
                </c:pt>
                <c:pt idx="18">
                  <c:v>2.3333333333333335</c:v>
                </c:pt>
                <c:pt idx="19">
                  <c:v>1.4444444444444444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287656"/>
        <c:axId val="298288440"/>
      </c:barChart>
      <c:lineChart>
        <c:grouping val="standard"/>
        <c:varyColors val="0"/>
        <c:ser>
          <c:idx val="0"/>
          <c:order val="0"/>
          <c:tx>
            <c:v>Incidence moyenne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F7516"/>
              </a:solidFill>
              <a:ln w="9525">
                <a:solidFill>
                  <a:srgbClr val="EF7516"/>
                </a:solidFill>
              </a:ln>
              <a:effectLst/>
            </c:spPr>
          </c:marker>
          <c:cat>
            <c:strRef>
              <c:f>'TI-Âge'!$GD$54:$GD$73</c:f>
              <c:strCache>
                <c:ptCount val="20"/>
                <c:pt idx="0">
                  <c:v>&lt;1</c:v>
                </c:pt>
                <c:pt idx="1">
                  <c:v>1-4</c:v>
                </c:pt>
                <c:pt idx="2">
                  <c:v> 5-9</c:v>
                </c:pt>
                <c:pt idx="3">
                  <c:v> 10-14</c:v>
                </c:pt>
                <c:pt idx="4">
                  <c:v> 15-19</c:v>
                </c:pt>
                <c:pt idx="5">
                  <c:v> 20-24</c:v>
                </c:pt>
                <c:pt idx="6">
                  <c:v> 25-29</c:v>
                </c:pt>
                <c:pt idx="7">
                  <c:v> 30-34</c:v>
                </c:pt>
                <c:pt idx="8">
                  <c:v> 35-39</c:v>
                </c:pt>
                <c:pt idx="9">
                  <c:v> 40-44</c:v>
                </c:pt>
                <c:pt idx="10">
                  <c:v> 45-49</c:v>
                </c:pt>
                <c:pt idx="11">
                  <c:v> 50-54</c:v>
                </c:pt>
                <c:pt idx="12">
                  <c:v> 55-59</c:v>
                </c:pt>
                <c:pt idx="13">
                  <c:v> 60-64</c:v>
                </c:pt>
                <c:pt idx="14">
                  <c:v> 65-69</c:v>
                </c:pt>
                <c:pt idx="15">
                  <c:v> 70-74</c:v>
                </c:pt>
                <c:pt idx="16">
                  <c:v> 75-79</c:v>
                </c:pt>
                <c:pt idx="17">
                  <c:v> 80-84</c:v>
                </c:pt>
                <c:pt idx="18">
                  <c:v> 85-89</c:v>
                </c:pt>
                <c:pt idx="19">
                  <c:v>90+</c:v>
                </c:pt>
              </c:strCache>
            </c:strRef>
          </c:cat>
          <c:val>
            <c:numRef>
              <c:f>'TI-Âge'!$GY$54:$GY$73</c:f>
              <c:numCache>
                <c:formatCode>0.0</c:formatCode>
                <c:ptCount val="20"/>
                <c:pt idx="0">
                  <c:v>4.517632191871285</c:v>
                </c:pt>
                <c:pt idx="1">
                  <c:v>9.2884858404778488</c:v>
                </c:pt>
                <c:pt idx="2">
                  <c:v>3.6775999731523186</c:v>
                </c:pt>
                <c:pt idx="3">
                  <c:v>2.7805049441610539</c:v>
                </c:pt>
                <c:pt idx="4">
                  <c:v>2.7897629798327115</c:v>
                </c:pt>
                <c:pt idx="5">
                  <c:v>2.0227569037641722</c:v>
                </c:pt>
                <c:pt idx="6">
                  <c:v>1.5998108038407433</c:v>
                </c:pt>
                <c:pt idx="7">
                  <c:v>0.96101578817343036</c:v>
                </c:pt>
                <c:pt idx="8">
                  <c:v>0.87615801329277632</c:v>
                </c:pt>
                <c:pt idx="9">
                  <c:v>0.99971417019777165</c:v>
                </c:pt>
                <c:pt idx="10">
                  <c:v>0.98144286852717622</c:v>
                </c:pt>
                <c:pt idx="11">
                  <c:v>1.3501090709398986</c:v>
                </c:pt>
                <c:pt idx="12">
                  <c:v>1.3094455590207941</c:v>
                </c:pt>
                <c:pt idx="13">
                  <c:v>1.7720250395515114</c:v>
                </c:pt>
                <c:pt idx="14">
                  <c:v>2.1665593246113057</c:v>
                </c:pt>
                <c:pt idx="15">
                  <c:v>2.5102559044751023</c:v>
                </c:pt>
                <c:pt idx="16">
                  <c:v>2.7171908222235759</c:v>
                </c:pt>
                <c:pt idx="17">
                  <c:v>2.5888001559387082</c:v>
                </c:pt>
                <c:pt idx="18">
                  <c:v>2.6229335712175268</c:v>
                </c:pt>
                <c:pt idx="19">
                  <c:v>3.2132684028506611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545184"/>
        <c:axId val="436550280"/>
      </c:lineChart>
      <c:catAx>
        <c:axId val="29828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8440"/>
        <c:crosses val="autoZero"/>
        <c:auto val="1"/>
        <c:lblAlgn val="ctr"/>
        <c:lblOffset val="100"/>
        <c:noMultiLvlLbl val="0"/>
      </c:catAx>
      <c:valAx>
        <c:axId val="298288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87656"/>
        <c:crosses val="autoZero"/>
        <c:crossBetween val="between"/>
      </c:valAx>
      <c:valAx>
        <c:axId val="4365502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5184"/>
        <c:crosses val="max"/>
        <c:crossBetween val="between"/>
      </c:valAx>
      <c:catAx>
        <c:axId val="43654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6550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/>
              <a:t>Yersiniose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'TI-QC'!$I$2:$I$19</c:f>
              <c:numCache>
                <c:formatCode>#######0</c:formatCode>
                <c:ptCount val="18"/>
                <c:pt idx="0">
                  <c:v>139</c:v>
                </c:pt>
                <c:pt idx="1">
                  <c:v>119</c:v>
                </c:pt>
                <c:pt idx="2">
                  <c:v>139</c:v>
                </c:pt>
                <c:pt idx="3">
                  <c:v>144</c:v>
                </c:pt>
                <c:pt idx="4">
                  <c:v>102</c:v>
                </c:pt>
                <c:pt idx="5">
                  <c:v>121</c:v>
                </c:pt>
                <c:pt idx="6">
                  <c:v>128</c:v>
                </c:pt>
                <c:pt idx="7">
                  <c:v>127</c:v>
                </c:pt>
                <c:pt idx="8">
                  <c:v>132</c:v>
                </c:pt>
                <c:pt idx="9">
                  <c:v>113</c:v>
                </c:pt>
                <c:pt idx="10">
                  <c:v>133</c:v>
                </c:pt>
                <c:pt idx="11">
                  <c:v>135</c:v>
                </c:pt>
                <c:pt idx="12">
                  <c:v>121</c:v>
                </c:pt>
                <c:pt idx="13">
                  <c:v>114</c:v>
                </c:pt>
                <c:pt idx="14">
                  <c:v>181</c:v>
                </c:pt>
                <c:pt idx="15">
                  <c:v>172</c:v>
                </c:pt>
                <c:pt idx="16">
                  <c:v>146</c:v>
                </c:pt>
                <c:pt idx="17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6434752"/>
        <c:axId val="296435928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'TI-QC'!$K$2:$K$19</c:f>
              <c:numCache>
                <c:formatCode>0.00</c:formatCode>
                <c:ptCount val="18"/>
                <c:pt idx="0">
                  <c:v>1.8893696587077988</c:v>
                </c:pt>
                <c:pt idx="1">
                  <c:v>1.6088875489003795</c:v>
                </c:pt>
                <c:pt idx="2">
                  <c:v>1.8679034785738033</c:v>
                </c:pt>
                <c:pt idx="3">
                  <c:v>1.9237215033723238</c:v>
                </c:pt>
                <c:pt idx="4">
                  <c:v>1.3536328719391642</c:v>
                </c:pt>
                <c:pt idx="5">
                  <c:v>1.5960550794650763</c:v>
                </c:pt>
                <c:pt idx="6">
                  <c:v>1.6771767559549275</c:v>
                </c:pt>
                <c:pt idx="7">
                  <c:v>1.6509080774382483</c:v>
                </c:pt>
                <c:pt idx="8">
                  <c:v>1.7007013073754778</c:v>
                </c:pt>
                <c:pt idx="9">
                  <c:v>1.4406879603747063</c:v>
                </c:pt>
                <c:pt idx="10">
                  <c:v>1.6773095954089641</c:v>
                </c:pt>
                <c:pt idx="11">
                  <c:v>1.6858741850827608</c:v>
                </c:pt>
                <c:pt idx="12">
                  <c:v>1.4967652552541408</c:v>
                </c:pt>
                <c:pt idx="13">
                  <c:v>1.3978519674766443</c:v>
                </c:pt>
                <c:pt idx="14">
                  <c:v>2.2009137561608867</c:v>
                </c:pt>
                <c:pt idx="15">
                  <c:v>2.0744498335917352</c:v>
                </c:pt>
                <c:pt idx="16">
                  <c:v>1.7469115262299364</c:v>
                </c:pt>
                <c:pt idx="17">
                  <c:v>2.0063555169374991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084896"/>
        <c:axId val="296436320"/>
      </c:lineChart>
      <c:catAx>
        <c:axId val="29643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6435928"/>
        <c:crosses val="autoZero"/>
        <c:auto val="1"/>
        <c:lblAlgn val="ctr"/>
        <c:lblOffset val="100"/>
        <c:noMultiLvlLbl val="0"/>
      </c:catAx>
      <c:valAx>
        <c:axId val="296435928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6434752"/>
        <c:crosses val="autoZero"/>
        <c:crossBetween val="between"/>
      </c:valAx>
      <c:valAx>
        <c:axId val="2964363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5084896"/>
        <c:crosses val="max"/>
        <c:crossBetween val="between"/>
      </c:valAx>
      <c:catAx>
        <c:axId val="295084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436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/>
              <a:t>Yersiniose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Nombre de cas moyen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'TI-Âge'!$GB$79:$GB$98</c:f>
              <c:numCache>
                <c:formatCode>0</c:formatCode>
                <c:ptCount val="20"/>
                <c:pt idx="0">
                  <c:v>4.8888888888888893</c:v>
                </c:pt>
                <c:pt idx="1">
                  <c:v>17.166666666666668</c:v>
                </c:pt>
                <c:pt idx="2">
                  <c:v>12.611111111111111</c:v>
                </c:pt>
                <c:pt idx="3">
                  <c:v>7.5</c:v>
                </c:pt>
                <c:pt idx="4">
                  <c:v>7.4444444444444446</c:v>
                </c:pt>
                <c:pt idx="5">
                  <c:v>9.7222222222222214</c:v>
                </c:pt>
                <c:pt idx="6">
                  <c:v>9</c:v>
                </c:pt>
                <c:pt idx="7">
                  <c:v>8.4444444444444446</c:v>
                </c:pt>
                <c:pt idx="8">
                  <c:v>5.833333333333333</c:v>
                </c:pt>
                <c:pt idx="9">
                  <c:v>5.8888888888888893</c:v>
                </c:pt>
                <c:pt idx="10">
                  <c:v>6.166666666666667</c:v>
                </c:pt>
                <c:pt idx="11">
                  <c:v>6.1111111111111107</c:v>
                </c:pt>
                <c:pt idx="12">
                  <c:v>7.166666666666667</c:v>
                </c:pt>
                <c:pt idx="13">
                  <c:v>5.7777777777777777</c:v>
                </c:pt>
                <c:pt idx="14">
                  <c:v>5.0555555555555554</c:v>
                </c:pt>
                <c:pt idx="15">
                  <c:v>4.8888888888888893</c:v>
                </c:pt>
                <c:pt idx="16">
                  <c:v>4.3888888888888893</c:v>
                </c:pt>
                <c:pt idx="17">
                  <c:v>3.4444444444444446</c:v>
                </c:pt>
                <c:pt idx="18">
                  <c:v>2.0555555555555554</c:v>
                </c:pt>
                <c:pt idx="19">
                  <c:v>1.4444444444444444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546360"/>
        <c:axId val="436550672"/>
      </c:barChart>
      <c:lineChart>
        <c:grouping val="standard"/>
        <c:varyColors val="0"/>
        <c:ser>
          <c:idx val="0"/>
          <c:order val="0"/>
          <c:tx>
            <c:v>Incidence moyenne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F7516"/>
              </a:solidFill>
              <a:ln w="9525">
                <a:solidFill>
                  <a:srgbClr val="EF7516"/>
                </a:solidFill>
              </a:ln>
              <a:effectLst/>
            </c:spPr>
          </c:marker>
          <c:cat>
            <c:strLit>
              <c:ptCount val="20"/>
              <c:pt idx="0">
                <c:v>&lt;1</c:v>
              </c:pt>
              <c:pt idx="1">
                <c:v>1-4</c:v>
              </c:pt>
              <c:pt idx="2">
                <c:v> 5-9</c:v>
              </c:pt>
              <c:pt idx="3">
                <c:v> 10-14</c:v>
              </c:pt>
              <c:pt idx="4">
                <c:v> 15-19</c:v>
              </c:pt>
              <c:pt idx="5">
                <c:v> 20-24</c:v>
              </c:pt>
              <c:pt idx="6">
                <c:v> 25-29</c:v>
              </c:pt>
              <c:pt idx="7">
                <c:v> 30-34</c:v>
              </c:pt>
              <c:pt idx="8">
                <c:v> 35-39</c:v>
              </c:pt>
              <c:pt idx="9">
                <c:v> 40-44</c:v>
              </c:pt>
              <c:pt idx="10">
                <c:v> 45-49</c:v>
              </c:pt>
              <c:pt idx="11">
                <c:v> 50-54</c:v>
              </c:pt>
              <c:pt idx="12">
                <c:v> 55-59</c:v>
              </c:pt>
              <c:pt idx="13">
                <c:v> 60-64</c:v>
              </c:pt>
              <c:pt idx="14">
                <c:v> 65-69</c:v>
              </c:pt>
              <c:pt idx="15">
                <c:v> 70-74</c:v>
              </c:pt>
              <c:pt idx="16">
                <c:v> 75-79</c:v>
              </c:pt>
              <c:pt idx="17">
                <c:v> 80-84</c:v>
              </c:pt>
              <c:pt idx="18">
                <c:v> 85-89</c:v>
              </c:pt>
              <c:pt idx="19">
                <c:v>90+</c:v>
              </c:pt>
            </c:strLit>
          </c:cat>
          <c:val>
            <c:numRef>
              <c:f>'TI-Âge'!$GY$79:$GY$98</c:f>
              <c:numCache>
                <c:formatCode>0.0</c:formatCode>
                <c:ptCount val="20"/>
                <c:pt idx="0">
                  <c:v>6.46695179978963</c:v>
                </c:pt>
                <c:pt idx="1">
                  <c:v>5.0217724724288297</c:v>
                </c:pt>
                <c:pt idx="2">
                  <c:v>2.7198333582159262</c:v>
                </c:pt>
                <c:pt idx="3">
                  <c:v>1.7277828155562438</c:v>
                </c:pt>
                <c:pt idx="4">
                  <c:v>1.7201361098024197</c:v>
                </c:pt>
                <c:pt idx="5">
                  <c:v>1.7823938156543691</c:v>
                </c:pt>
                <c:pt idx="6">
                  <c:v>1.7694868512906121</c:v>
                </c:pt>
                <c:pt idx="7">
                  <c:v>1.5433270046942307</c:v>
                </c:pt>
                <c:pt idx="8">
                  <c:v>0.95074357916671215</c:v>
                </c:pt>
                <c:pt idx="9">
                  <c:v>1.0204673797964763</c:v>
                </c:pt>
                <c:pt idx="10">
                  <c:v>1.0997219104637732</c:v>
                </c:pt>
                <c:pt idx="11">
                  <c:v>1.0420601258095081</c:v>
                </c:pt>
                <c:pt idx="12">
                  <c:v>1.2829022968873489</c:v>
                </c:pt>
                <c:pt idx="13">
                  <c:v>1.2870809154992611</c:v>
                </c:pt>
                <c:pt idx="14">
                  <c:v>1.2404820998941382</c:v>
                </c:pt>
                <c:pt idx="15">
                  <c:v>1.3981698431446945</c:v>
                </c:pt>
                <c:pt idx="16">
                  <c:v>1.9152173982487721</c:v>
                </c:pt>
                <c:pt idx="17">
                  <c:v>2.0802217166050001</c:v>
                </c:pt>
                <c:pt idx="18">
                  <c:v>2.1922735137884994</c:v>
                </c:pt>
                <c:pt idx="19">
                  <c:v>2.6420062849364303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547928"/>
        <c:axId val="436545576"/>
      </c:lineChart>
      <c:catAx>
        <c:axId val="436546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50672"/>
        <c:crosses val="autoZero"/>
        <c:auto val="1"/>
        <c:lblAlgn val="ctr"/>
        <c:lblOffset val="100"/>
        <c:noMultiLvlLbl val="0"/>
      </c:catAx>
      <c:valAx>
        <c:axId val="436550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6360"/>
        <c:crosses val="autoZero"/>
        <c:crossBetween val="between"/>
      </c:valAx>
      <c:valAx>
        <c:axId val="4365455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7928"/>
        <c:crosses val="max"/>
        <c:crossBetween val="between"/>
      </c:valAx>
      <c:catAx>
        <c:axId val="436547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6545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Feuil1!$AD$24</c:f>
              <c:strCache>
                <c:ptCount val="1"/>
                <c:pt idx="0">
                  <c:v>Campyloactériose</c:v>
                </c:pt>
              </c:strCache>
            </c:strRef>
          </c:tx>
          <c:spPr>
            <a:solidFill>
              <a:srgbClr val="1C819A"/>
            </a:solidFill>
            <a:ln w="9525">
              <a:solidFill>
                <a:schemeClr val="bg1"/>
              </a:solidFill>
            </a:ln>
            <a:effectLst/>
          </c:spPr>
          <c:invertIfNegative val="0"/>
          <c:cat>
            <c:strRef>
              <c:f>Feuil1!$AC$25:$AC$36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Feuil1!$AD$25:$AD$36</c:f>
              <c:numCache>
                <c:formatCode>0</c:formatCode>
                <c:ptCount val="12"/>
                <c:pt idx="0">
                  <c:v>165.11111111111111</c:v>
                </c:pt>
                <c:pt idx="1">
                  <c:v>143.77777777777777</c:v>
                </c:pt>
                <c:pt idx="2">
                  <c:v>170.5</c:v>
                </c:pt>
                <c:pt idx="3">
                  <c:v>175.66666666666666</c:v>
                </c:pt>
                <c:pt idx="4">
                  <c:v>190.38888888888889</c:v>
                </c:pt>
                <c:pt idx="5">
                  <c:v>221.27777777777777</c:v>
                </c:pt>
                <c:pt idx="6">
                  <c:v>300</c:v>
                </c:pt>
                <c:pt idx="7">
                  <c:v>309.27777777777777</c:v>
                </c:pt>
                <c:pt idx="8">
                  <c:v>254.72222222222223</c:v>
                </c:pt>
                <c:pt idx="9">
                  <c:v>245.44444444444446</c:v>
                </c:pt>
                <c:pt idx="10">
                  <c:v>197</c:v>
                </c:pt>
                <c:pt idx="11">
                  <c:v>161.27777777777777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548712"/>
        <c:axId val="436548320"/>
      </c:barChart>
      <c:catAx>
        <c:axId val="43654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8320"/>
        <c:crosses val="autoZero"/>
        <c:auto val="1"/>
        <c:lblAlgn val="ctr"/>
        <c:lblOffset val="100"/>
        <c:noMultiLvlLbl val="0"/>
      </c:catAx>
      <c:valAx>
        <c:axId val="436548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Nombre de cas moyen</a:t>
                </a:r>
                <a:endParaRPr lang="fr-C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Feuil1!$AX$24</c:f>
              <c:strCache>
                <c:ptCount val="1"/>
                <c:pt idx="0">
                  <c:v>Salmonellose</c:v>
                </c:pt>
              </c:strCache>
            </c:strRef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Feuil1!$AW$25:$AW$36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Feuil1!$AX$25:$AX$36</c:f>
              <c:numCache>
                <c:formatCode>0</c:formatCode>
                <c:ptCount val="12"/>
                <c:pt idx="0">
                  <c:v>91.5</c:v>
                </c:pt>
                <c:pt idx="1">
                  <c:v>79.833333333333329</c:v>
                </c:pt>
                <c:pt idx="2">
                  <c:v>91.277777777777771</c:v>
                </c:pt>
                <c:pt idx="3">
                  <c:v>99.166666666666671</c:v>
                </c:pt>
                <c:pt idx="4">
                  <c:v>94.111111111111114</c:v>
                </c:pt>
                <c:pt idx="5">
                  <c:v>98.444444444444443</c:v>
                </c:pt>
                <c:pt idx="6">
                  <c:v>128</c:v>
                </c:pt>
                <c:pt idx="7">
                  <c:v>150.77777777777777</c:v>
                </c:pt>
                <c:pt idx="8">
                  <c:v>116</c:v>
                </c:pt>
                <c:pt idx="9">
                  <c:v>99</c:v>
                </c:pt>
                <c:pt idx="10">
                  <c:v>84.833333333333329</c:v>
                </c:pt>
                <c:pt idx="11">
                  <c:v>76.944444444444443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544008"/>
        <c:axId val="436547536"/>
      </c:barChart>
      <c:catAx>
        <c:axId val="436544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7536"/>
        <c:crosses val="autoZero"/>
        <c:auto val="1"/>
        <c:lblAlgn val="ctr"/>
        <c:lblOffset val="100"/>
        <c:noMultiLvlLbl val="0"/>
      </c:catAx>
      <c:valAx>
        <c:axId val="436547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Nombre de cas moyen</a:t>
                </a:r>
                <a:endParaRPr lang="fr-C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Feuil1!$AE$42</c:f>
              <c:strCache>
                <c:ptCount val="1"/>
                <c:pt idx="0">
                  <c:v>STEC</c:v>
                </c:pt>
              </c:strCache>
            </c:strRef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Feuil1!$AC$43:$AC$54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Feuil1!$AE$43:$AE$54</c:f>
              <c:numCache>
                <c:formatCode>0</c:formatCode>
                <c:ptCount val="12"/>
                <c:pt idx="0">
                  <c:v>5.3888888888888893</c:v>
                </c:pt>
                <c:pt idx="1">
                  <c:v>6.3888888888888893</c:v>
                </c:pt>
                <c:pt idx="2">
                  <c:v>7.2222222222222223</c:v>
                </c:pt>
                <c:pt idx="3">
                  <c:v>8.3333333333333339</c:v>
                </c:pt>
                <c:pt idx="4">
                  <c:v>13</c:v>
                </c:pt>
                <c:pt idx="5">
                  <c:v>16.944444444444443</c:v>
                </c:pt>
                <c:pt idx="6">
                  <c:v>27</c:v>
                </c:pt>
                <c:pt idx="7">
                  <c:v>30.055555555555557</c:v>
                </c:pt>
                <c:pt idx="8">
                  <c:v>19.777777777777779</c:v>
                </c:pt>
                <c:pt idx="9">
                  <c:v>14.166666666666666</c:v>
                </c:pt>
                <c:pt idx="10">
                  <c:v>11.277777777777779</c:v>
                </c:pt>
                <c:pt idx="11">
                  <c:v>9.4444444444444446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546752"/>
        <c:axId val="436549104"/>
      </c:barChart>
      <c:catAx>
        <c:axId val="43654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9104"/>
        <c:crosses val="autoZero"/>
        <c:auto val="1"/>
        <c:lblAlgn val="ctr"/>
        <c:lblOffset val="100"/>
        <c:noMultiLvlLbl val="0"/>
      </c:catAx>
      <c:valAx>
        <c:axId val="436549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Nombre</a:t>
                </a:r>
                <a:r>
                  <a:rPr lang="fr-CA" baseline="0" dirty="0" smtClean="0"/>
                  <a:t> de cas moyen</a:t>
                </a:r>
                <a:endParaRPr lang="fr-C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Feuil1!$AD$64</c:f>
              <c:strCache>
                <c:ptCount val="1"/>
                <c:pt idx="0">
                  <c:v>Listériose</c:v>
                </c:pt>
              </c:strCache>
            </c:strRef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Feuil1!$AC$65:$AC$76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Feuil1!$AD$65:$AD$76</c:f>
              <c:numCache>
                <c:formatCode>0</c:formatCode>
                <c:ptCount val="12"/>
                <c:pt idx="0">
                  <c:v>3.1111111111111112</c:v>
                </c:pt>
                <c:pt idx="1">
                  <c:v>2.1111111111111112</c:v>
                </c:pt>
                <c:pt idx="2">
                  <c:v>2</c:v>
                </c:pt>
                <c:pt idx="3">
                  <c:v>3.2222222222222223</c:v>
                </c:pt>
                <c:pt idx="4">
                  <c:v>3.6666666666666665</c:v>
                </c:pt>
                <c:pt idx="5">
                  <c:v>3.7777777777777777</c:v>
                </c:pt>
                <c:pt idx="6">
                  <c:v>4.8888888888888893</c:v>
                </c:pt>
                <c:pt idx="7">
                  <c:v>6.4444444444444446</c:v>
                </c:pt>
                <c:pt idx="8">
                  <c:v>4.666666666666667</c:v>
                </c:pt>
                <c:pt idx="9">
                  <c:v>5.1111111111111107</c:v>
                </c:pt>
                <c:pt idx="10">
                  <c:v>3.6666666666666665</c:v>
                </c:pt>
                <c:pt idx="11">
                  <c:v>2.5555555555555554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547144"/>
        <c:axId val="436544792"/>
      </c:barChart>
      <c:catAx>
        <c:axId val="436547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4792"/>
        <c:crosses val="autoZero"/>
        <c:auto val="1"/>
        <c:lblAlgn val="ctr"/>
        <c:lblOffset val="100"/>
        <c:noMultiLvlLbl val="0"/>
      </c:catAx>
      <c:valAx>
        <c:axId val="436544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Nombre de cas moyen</a:t>
                </a:r>
                <a:endParaRPr lang="fr-C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54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Feuil1!$AD$42</c:f>
              <c:strCache>
                <c:ptCount val="1"/>
                <c:pt idx="0">
                  <c:v>Cryptosporidiose</c:v>
                </c:pt>
              </c:strCache>
            </c:strRef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Feuil1!$AC$43:$AC$54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Feuil1!$AD$43:$AD$54</c:f>
              <c:numCache>
                <c:formatCode>0</c:formatCode>
                <c:ptCount val="12"/>
                <c:pt idx="0">
                  <c:v>2.6428571428571428</c:v>
                </c:pt>
                <c:pt idx="1">
                  <c:v>2.2142857142857144</c:v>
                </c:pt>
                <c:pt idx="2">
                  <c:v>2.0714285714285716</c:v>
                </c:pt>
                <c:pt idx="3">
                  <c:v>2.6428571428571428</c:v>
                </c:pt>
                <c:pt idx="4">
                  <c:v>3.7142857142857144</c:v>
                </c:pt>
                <c:pt idx="5">
                  <c:v>2.1428571428571428</c:v>
                </c:pt>
                <c:pt idx="6">
                  <c:v>4.4285714285714288</c:v>
                </c:pt>
                <c:pt idx="7">
                  <c:v>10</c:v>
                </c:pt>
                <c:pt idx="8">
                  <c:v>12.142857142857142</c:v>
                </c:pt>
                <c:pt idx="9">
                  <c:v>7</c:v>
                </c:pt>
                <c:pt idx="10">
                  <c:v>5.2857142857142856</c:v>
                </c:pt>
                <c:pt idx="11">
                  <c:v>3.0714285714285716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981224"/>
        <c:axId val="436983576"/>
      </c:barChart>
      <c:catAx>
        <c:axId val="43698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983576"/>
        <c:crosses val="autoZero"/>
        <c:auto val="1"/>
        <c:lblAlgn val="ctr"/>
        <c:lblOffset val="100"/>
        <c:noMultiLvlLbl val="0"/>
      </c:catAx>
      <c:valAx>
        <c:axId val="436983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Nombre de cas moyen</a:t>
                </a:r>
                <a:endParaRPr lang="fr-C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98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Feuil1!$AY$24</c:f>
              <c:strCache>
                <c:ptCount val="1"/>
                <c:pt idx="0">
                  <c:v>Giardiase</c:v>
                </c:pt>
              </c:strCache>
            </c:strRef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Feuil1!$AW$25:$AW$36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Feuil1!$AY$25:$AY$36</c:f>
              <c:numCache>
                <c:formatCode>0</c:formatCode>
                <c:ptCount val="12"/>
                <c:pt idx="0">
                  <c:v>68</c:v>
                </c:pt>
                <c:pt idx="1">
                  <c:v>62.944444444444443</c:v>
                </c:pt>
                <c:pt idx="2">
                  <c:v>68</c:v>
                </c:pt>
                <c:pt idx="3">
                  <c:v>63.388888888888886</c:v>
                </c:pt>
                <c:pt idx="4">
                  <c:v>69.777777777777771</c:v>
                </c:pt>
                <c:pt idx="5">
                  <c:v>61.166666666666664</c:v>
                </c:pt>
                <c:pt idx="6">
                  <c:v>67.055555555555557</c:v>
                </c:pt>
                <c:pt idx="7">
                  <c:v>92.111111111111114</c:v>
                </c:pt>
                <c:pt idx="8">
                  <c:v>115.88888888888889</c:v>
                </c:pt>
                <c:pt idx="9">
                  <c:v>116.55555555555556</c:v>
                </c:pt>
                <c:pt idx="10">
                  <c:v>99</c:v>
                </c:pt>
                <c:pt idx="11">
                  <c:v>77.777777777777771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983968"/>
        <c:axId val="436981616"/>
      </c:barChart>
      <c:catAx>
        <c:axId val="43698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981616"/>
        <c:crosses val="autoZero"/>
        <c:auto val="1"/>
        <c:lblAlgn val="ctr"/>
        <c:lblOffset val="100"/>
        <c:noMultiLvlLbl val="0"/>
      </c:catAx>
      <c:valAx>
        <c:axId val="436981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Nombre de cas moyen</a:t>
                </a:r>
                <a:endParaRPr lang="fr-C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98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Feuil2!$B$1:$AJ$1</c:f>
              <c:strCache>
                <c:ptCount val="35"/>
                <c:pt idx="0">
                  <c:v>01-2017</c:v>
                </c:pt>
                <c:pt idx="1">
                  <c:v>02-2017</c:v>
                </c:pt>
                <c:pt idx="2">
                  <c:v>03-2017</c:v>
                </c:pt>
                <c:pt idx="3">
                  <c:v>04-2017</c:v>
                </c:pt>
                <c:pt idx="4">
                  <c:v>05-2017</c:v>
                </c:pt>
                <c:pt idx="5">
                  <c:v>06-2017</c:v>
                </c:pt>
                <c:pt idx="6">
                  <c:v>07-2017</c:v>
                </c:pt>
                <c:pt idx="7">
                  <c:v>08-2017</c:v>
                </c:pt>
                <c:pt idx="8">
                  <c:v>09-2017</c:v>
                </c:pt>
                <c:pt idx="9">
                  <c:v>10-2017</c:v>
                </c:pt>
                <c:pt idx="10">
                  <c:v>11-2017</c:v>
                </c:pt>
                <c:pt idx="11">
                  <c:v>12-2017</c:v>
                </c:pt>
                <c:pt idx="12">
                  <c:v>01-2018</c:v>
                </c:pt>
                <c:pt idx="13">
                  <c:v>02-2018</c:v>
                </c:pt>
                <c:pt idx="14">
                  <c:v>03-2018</c:v>
                </c:pt>
                <c:pt idx="15">
                  <c:v>04-2018</c:v>
                </c:pt>
                <c:pt idx="16">
                  <c:v>05-2018</c:v>
                </c:pt>
                <c:pt idx="17">
                  <c:v>06-2018</c:v>
                </c:pt>
                <c:pt idx="18">
                  <c:v>07-2018</c:v>
                </c:pt>
                <c:pt idx="19">
                  <c:v>08-2018</c:v>
                </c:pt>
                <c:pt idx="20">
                  <c:v>09-2018</c:v>
                </c:pt>
                <c:pt idx="21">
                  <c:v>10-2018</c:v>
                </c:pt>
                <c:pt idx="22">
                  <c:v>11-2018</c:v>
                </c:pt>
                <c:pt idx="23">
                  <c:v>12-2018</c:v>
                </c:pt>
                <c:pt idx="24">
                  <c:v>01-2019</c:v>
                </c:pt>
                <c:pt idx="25">
                  <c:v>02-2019</c:v>
                </c:pt>
                <c:pt idx="26">
                  <c:v>03-2019</c:v>
                </c:pt>
                <c:pt idx="27">
                  <c:v>04-2019</c:v>
                </c:pt>
                <c:pt idx="28">
                  <c:v>05-2019</c:v>
                </c:pt>
                <c:pt idx="29">
                  <c:v>06-2019</c:v>
                </c:pt>
                <c:pt idx="30">
                  <c:v>07-2019</c:v>
                </c:pt>
                <c:pt idx="31">
                  <c:v>08-2019</c:v>
                </c:pt>
                <c:pt idx="32">
                  <c:v>09-2019</c:v>
                </c:pt>
                <c:pt idx="33">
                  <c:v>10-2019</c:v>
                </c:pt>
                <c:pt idx="34">
                  <c:v>11-2019</c:v>
                </c:pt>
              </c:strCache>
            </c:strRef>
          </c:cat>
          <c:val>
            <c:numRef>
              <c:f>Feuil2!$B$2:$AJ$2</c:f>
              <c:numCache>
                <c:formatCode>General</c:formatCode>
                <c:ptCount val="35"/>
                <c:pt idx="0">
                  <c:v>130</c:v>
                </c:pt>
                <c:pt idx="1">
                  <c:v>123</c:v>
                </c:pt>
                <c:pt idx="2">
                  <c:v>129</c:v>
                </c:pt>
                <c:pt idx="3">
                  <c:v>121</c:v>
                </c:pt>
                <c:pt idx="4">
                  <c:v>137</c:v>
                </c:pt>
                <c:pt idx="5">
                  <c:v>121</c:v>
                </c:pt>
                <c:pt idx="6">
                  <c:v>138</c:v>
                </c:pt>
                <c:pt idx="7">
                  <c:v>138</c:v>
                </c:pt>
                <c:pt idx="8">
                  <c:v>125</c:v>
                </c:pt>
                <c:pt idx="9">
                  <c:v>104</c:v>
                </c:pt>
                <c:pt idx="10">
                  <c:v>113</c:v>
                </c:pt>
                <c:pt idx="11">
                  <c:v>91</c:v>
                </c:pt>
                <c:pt idx="12">
                  <c:v>146</c:v>
                </c:pt>
                <c:pt idx="13">
                  <c:v>100</c:v>
                </c:pt>
                <c:pt idx="14">
                  <c:v>124</c:v>
                </c:pt>
                <c:pt idx="15">
                  <c:v>154</c:v>
                </c:pt>
                <c:pt idx="16">
                  <c:v>157</c:v>
                </c:pt>
                <c:pt idx="17">
                  <c:v>107</c:v>
                </c:pt>
                <c:pt idx="18">
                  <c:v>216</c:v>
                </c:pt>
                <c:pt idx="19">
                  <c:v>215</c:v>
                </c:pt>
                <c:pt idx="20">
                  <c:v>148</c:v>
                </c:pt>
                <c:pt idx="21">
                  <c:v>116</c:v>
                </c:pt>
                <c:pt idx="22">
                  <c:v>93</c:v>
                </c:pt>
                <c:pt idx="23">
                  <c:v>89</c:v>
                </c:pt>
                <c:pt idx="24">
                  <c:v>92</c:v>
                </c:pt>
                <c:pt idx="25">
                  <c:v>129</c:v>
                </c:pt>
                <c:pt idx="26">
                  <c:v>107</c:v>
                </c:pt>
                <c:pt idx="27">
                  <c:v>120</c:v>
                </c:pt>
                <c:pt idx="28">
                  <c:v>144</c:v>
                </c:pt>
                <c:pt idx="29">
                  <c:v>81</c:v>
                </c:pt>
                <c:pt idx="30">
                  <c:v>122</c:v>
                </c:pt>
                <c:pt idx="31">
                  <c:v>150</c:v>
                </c:pt>
                <c:pt idx="32">
                  <c:v>132</c:v>
                </c:pt>
                <c:pt idx="33">
                  <c:v>78</c:v>
                </c:pt>
                <c:pt idx="34">
                  <c:v>39</c:v>
                </c:pt>
              </c:numCache>
            </c:numRef>
          </c:val>
        </c:ser>
        <c:ser>
          <c:idx val="1"/>
          <c:order val="1"/>
          <c:tx>
            <c:strRef>
              <c:f>Feuil2!$A$3</c:f>
              <c:strCache>
                <c:ptCount val="1"/>
                <c:pt idx="0">
                  <c:v>Enteritidis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Feuil2!$B$1:$AJ$1</c:f>
              <c:strCache>
                <c:ptCount val="35"/>
                <c:pt idx="0">
                  <c:v>01-2017</c:v>
                </c:pt>
                <c:pt idx="1">
                  <c:v>02-2017</c:v>
                </c:pt>
                <c:pt idx="2">
                  <c:v>03-2017</c:v>
                </c:pt>
                <c:pt idx="3">
                  <c:v>04-2017</c:v>
                </c:pt>
                <c:pt idx="4">
                  <c:v>05-2017</c:v>
                </c:pt>
                <c:pt idx="5">
                  <c:v>06-2017</c:v>
                </c:pt>
                <c:pt idx="6">
                  <c:v>07-2017</c:v>
                </c:pt>
                <c:pt idx="7">
                  <c:v>08-2017</c:v>
                </c:pt>
                <c:pt idx="8">
                  <c:v>09-2017</c:v>
                </c:pt>
                <c:pt idx="9">
                  <c:v>10-2017</c:v>
                </c:pt>
                <c:pt idx="10">
                  <c:v>11-2017</c:v>
                </c:pt>
                <c:pt idx="11">
                  <c:v>12-2017</c:v>
                </c:pt>
                <c:pt idx="12">
                  <c:v>01-2018</c:v>
                </c:pt>
                <c:pt idx="13">
                  <c:v>02-2018</c:v>
                </c:pt>
                <c:pt idx="14">
                  <c:v>03-2018</c:v>
                </c:pt>
                <c:pt idx="15">
                  <c:v>04-2018</c:v>
                </c:pt>
                <c:pt idx="16">
                  <c:v>05-2018</c:v>
                </c:pt>
                <c:pt idx="17">
                  <c:v>06-2018</c:v>
                </c:pt>
                <c:pt idx="18">
                  <c:v>07-2018</c:v>
                </c:pt>
                <c:pt idx="19">
                  <c:v>08-2018</c:v>
                </c:pt>
                <c:pt idx="20">
                  <c:v>09-2018</c:v>
                </c:pt>
                <c:pt idx="21">
                  <c:v>10-2018</c:v>
                </c:pt>
                <c:pt idx="22">
                  <c:v>11-2018</c:v>
                </c:pt>
                <c:pt idx="23">
                  <c:v>12-2018</c:v>
                </c:pt>
                <c:pt idx="24">
                  <c:v>01-2019</c:v>
                </c:pt>
                <c:pt idx="25">
                  <c:v>02-2019</c:v>
                </c:pt>
                <c:pt idx="26">
                  <c:v>03-2019</c:v>
                </c:pt>
                <c:pt idx="27">
                  <c:v>04-2019</c:v>
                </c:pt>
                <c:pt idx="28">
                  <c:v>05-2019</c:v>
                </c:pt>
                <c:pt idx="29">
                  <c:v>06-2019</c:v>
                </c:pt>
                <c:pt idx="30">
                  <c:v>07-2019</c:v>
                </c:pt>
                <c:pt idx="31">
                  <c:v>08-2019</c:v>
                </c:pt>
                <c:pt idx="32">
                  <c:v>09-2019</c:v>
                </c:pt>
                <c:pt idx="33">
                  <c:v>10-2019</c:v>
                </c:pt>
                <c:pt idx="34">
                  <c:v>11-2019</c:v>
                </c:pt>
              </c:strCache>
            </c:strRef>
          </c:cat>
          <c:val>
            <c:numRef>
              <c:f>Feuil2!$B$3:$AJ$3</c:f>
              <c:numCache>
                <c:formatCode>General</c:formatCode>
                <c:ptCount val="35"/>
                <c:pt idx="0">
                  <c:v>64</c:v>
                </c:pt>
                <c:pt idx="1">
                  <c:v>55</c:v>
                </c:pt>
                <c:pt idx="2">
                  <c:v>64</c:v>
                </c:pt>
                <c:pt idx="3">
                  <c:v>64</c:v>
                </c:pt>
                <c:pt idx="4">
                  <c:v>68</c:v>
                </c:pt>
                <c:pt idx="5">
                  <c:v>48</c:v>
                </c:pt>
                <c:pt idx="6">
                  <c:v>63</c:v>
                </c:pt>
                <c:pt idx="7">
                  <c:v>63</c:v>
                </c:pt>
                <c:pt idx="8">
                  <c:v>79</c:v>
                </c:pt>
                <c:pt idx="9">
                  <c:v>68</c:v>
                </c:pt>
                <c:pt idx="10">
                  <c:v>34</c:v>
                </c:pt>
                <c:pt idx="11">
                  <c:v>40</c:v>
                </c:pt>
                <c:pt idx="12">
                  <c:v>56</c:v>
                </c:pt>
                <c:pt idx="13">
                  <c:v>38</c:v>
                </c:pt>
                <c:pt idx="14">
                  <c:v>61</c:v>
                </c:pt>
                <c:pt idx="15">
                  <c:v>70</c:v>
                </c:pt>
                <c:pt idx="16">
                  <c:v>87</c:v>
                </c:pt>
                <c:pt idx="17">
                  <c:v>44</c:v>
                </c:pt>
                <c:pt idx="18">
                  <c:v>72</c:v>
                </c:pt>
                <c:pt idx="19">
                  <c:v>77</c:v>
                </c:pt>
                <c:pt idx="20">
                  <c:v>62</c:v>
                </c:pt>
                <c:pt idx="21">
                  <c:v>33</c:v>
                </c:pt>
                <c:pt idx="22">
                  <c:v>31</c:v>
                </c:pt>
                <c:pt idx="23">
                  <c:v>42</c:v>
                </c:pt>
                <c:pt idx="24">
                  <c:v>39</c:v>
                </c:pt>
                <c:pt idx="25">
                  <c:v>60</c:v>
                </c:pt>
                <c:pt idx="26">
                  <c:v>46</c:v>
                </c:pt>
                <c:pt idx="27">
                  <c:v>53</c:v>
                </c:pt>
                <c:pt idx="28">
                  <c:v>65</c:v>
                </c:pt>
                <c:pt idx="29">
                  <c:v>30</c:v>
                </c:pt>
                <c:pt idx="30">
                  <c:v>39</c:v>
                </c:pt>
                <c:pt idx="31">
                  <c:v>35</c:v>
                </c:pt>
                <c:pt idx="32">
                  <c:v>29</c:v>
                </c:pt>
                <c:pt idx="33">
                  <c:v>17</c:v>
                </c:pt>
                <c:pt idx="3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979656"/>
        <c:axId val="436984360"/>
      </c:barChart>
      <c:dateAx>
        <c:axId val="436979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984360"/>
        <c:crosses val="autoZero"/>
        <c:auto val="0"/>
        <c:lblOffset val="100"/>
        <c:baseTimeUnit val="days"/>
      </c:dateAx>
      <c:valAx>
        <c:axId val="436984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97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/>
              <a:t>Giardia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'TI-QC'!$L$2:$L$19</c:f>
              <c:numCache>
                <c:formatCode>#######0</c:formatCode>
                <c:ptCount val="18"/>
                <c:pt idx="0">
                  <c:v>930</c:v>
                </c:pt>
                <c:pt idx="1">
                  <c:v>879</c:v>
                </c:pt>
                <c:pt idx="2">
                  <c:v>949</c:v>
                </c:pt>
                <c:pt idx="3">
                  <c:v>940</c:v>
                </c:pt>
                <c:pt idx="4">
                  <c:v>953</c:v>
                </c:pt>
                <c:pt idx="5">
                  <c:v>1006</c:v>
                </c:pt>
                <c:pt idx="6">
                  <c:v>975</c:v>
                </c:pt>
                <c:pt idx="7">
                  <c:v>959</c:v>
                </c:pt>
                <c:pt idx="8">
                  <c:v>923</c:v>
                </c:pt>
                <c:pt idx="9">
                  <c:v>836</c:v>
                </c:pt>
                <c:pt idx="10">
                  <c:v>939</c:v>
                </c:pt>
                <c:pt idx="11">
                  <c:v>966</c:v>
                </c:pt>
                <c:pt idx="12">
                  <c:v>971</c:v>
                </c:pt>
                <c:pt idx="13">
                  <c:v>966</c:v>
                </c:pt>
                <c:pt idx="14">
                  <c:v>922</c:v>
                </c:pt>
                <c:pt idx="15">
                  <c:v>1012</c:v>
                </c:pt>
                <c:pt idx="16">
                  <c:v>1208</c:v>
                </c:pt>
                <c:pt idx="17">
                  <c:v>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5087640"/>
        <c:axId val="295085288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'TI-QC'!$N$2:$N$19</c:f>
              <c:numCache>
                <c:formatCode>0.0</c:formatCode>
                <c:ptCount val="18"/>
                <c:pt idx="0">
                  <c:v>12.641106349627719</c:v>
                </c:pt>
                <c:pt idx="1">
                  <c:v>11.884135760364988</c:v>
                </c:pt>
                <c:pt idx="2">
                  <c:v>12.752808641485895</c:v>
                </c:pt>
                <c:pt idx="3">
                  <c:v>12.557626480347114</c:v>
                </c:pt>
                <c:pt idx="4">
                  <c:v>12.647177715274738</c:v>
                </c:pt>
                <c:pt idx="5">
                  <c:v>13.269681073899726</c:v>
                </c:pt>
                <c:pt idx="6">
                  <c:v>12.775369820750425</c:v>
                </c:pt>
                <c:pt idx="7">
                  <c:v>12.466305876088819</c:v>
                </c:pt>
                <c:pt idx="8">
                  <c:v>11.892025050814894</c:v>
                </c:pt>
                <c:pt idx="9">
                  <c:v>10.658541016577473</c:v>
                </c:pt>
                <c:pt idx="10">
                  <c:v>11.842057970594116</c:v>
                </c:pt>
                <c:pt idx="11">
                  <c:v>12.063366391036645</c:v>
                </c:pt>
                <c:pt idx="12">
                  <c:v>12.011231924394799</c:v>
                </c:pt>
                <c:pt idx="13">
                  <c:v>11.844956145459985</c:v>
                </c:pt>
                <c:pt idx="14">
                  <c:v>11.211284437460428</c:v>
                </c:pt>
                <c:pt idx="15">
                  <c:v>12.205483904621138</c:v>
                </c:pt>
                <c:pt idx="16">
                  <c:v>14.453898107436736</c:v>
                </c:pt>
                <c:pt idx="17">
                  <c:v>11.586999908467449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746416"/>
        <c:axId val="295085680"/>
      </c:lineChart>
      <c:catAx>
        <c:axId val="29508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5085288"/>
        <c:crosses val="autoZero"/>
        <c:auto val="1"/>
        <c:lblAlgn val="ctr"/>
        <c:lblOffset val="100"/>
        <c:noMultiLvlLbl val="0"/>
      </c:catAx>
      <c:valAx>
        <c:axId val="295085288"/>
        <c:scaling>
          <c:orientation val="minMax"/>
          <c:max val="16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5087640"/>
        <c:crosses val="autoZero"/>
        <c:crossBetween val="between"/>
      </c:valAx>
      <c:valAx>
        <c:axId val="295085680"/>
        <c:scaling>
          <c:orientation val="minMax"/>
          <c:max val="1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746416"/>
        <c:crosses val="max"/>
        <c:crossBetween val="between"/>
      </c:valAx>
      <c:catAx>
        <c:axId val="29874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085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fr-CA" sz="1000"/>
              <a:t>Listériose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'TI-QC'!$AG$2:$AG$19</c:f>
              <c:numCache>
                <c:formatCode>#######0</c:formatCode>
                <c:ptCount val="15"/>
                <c:pt idx="0">
                  <c:v>4</c:v>
                </c:pt>
                <c:pt idx="1">
                  <c:v>32</c:v>
                </c:pt>
                <c:pt idx="2">
                  <c:v>37</c:v>
                </c:pt>
                <c:pt idx="3">
                  <c:v>48</c:v>
                </c:pt>
                <c:pt idx="4">
                  <c:v>64</c:v>
                </c:pt>
                <c:pt idx="5">
                  <c:v>82</c:v>
                </c:pt>
                <c:pt idx="6">
                  <c:v>41</c:v>
                </c:pt>
                <c:pt idx="7">
                  <c:v>51</c:v>
                </c:pt>
                <c:pt idx="8">
                  <c:v>51</c:v>
                </c:pt>
                <c:pt idx="9">
                  <c:v>49</c:v>
                </c:pt>
                <c:pt idx="10">
                  <c:v>42</c:v>
                </c:pt>
                <c:pt idx="11">
                  <c:v>53</c:v>
                </c:pt>
                <c:pt idx="12">
                  <c:v>38</c:v>
                </c:pt>
                <c:pt idx="13">
                  <c:v>52</c:v>
                </c:pt>
                <c:pt idx="1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743280"/>
        <c:axId val="298743672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'TI-QC'!$AI$2:$AI$19</c:f>
              <c:numCache>
                <c:formatCode>0.00</c:formatCode>
                <c:ptCount val="15"/>
                <c:pt idx="0">
                  <c:v>5.3436708427008997E-2</c:v>
                </c:pt>
                <c:pt idx="1">
                  <c:v>0.4246691362946397</c:v>
                </c:pt>
                <c:pt idx="2">
                  <c:v>0.488049900332296</c:v>
                </c:pt>
                <c:pt idx="3">
                  <c:v>0.62894128348309786</c:v>
                </c:pt>
                <c:pt idx="4">
                  <c:v>0.83195367681927479</c:v>
                </c:pt>
                <c:pt idx="5">
                  <c:v>1.0564962667029483</c:v>
                </c:pt>
                <c:pt idx="6">
                  <c:v>0.52272749004745989</c:v>
                </c:pt>
                <c:pt idx="7">
                  <c:v>0.64317886741245989</c:v>
                </c:pt>
                <c:pt idx="8">
                  <c:v>0.63688580325348743</c:v>
                </c:pt>
                <c:pt idx="9">
                  <c:v>0.60612807857399098</c:v>
                </c:pt>
                <c:pt idx="10">
                  <c:v>0.51499809328086887</c:v>
                </c:pt>
                <c:pt idx="11">
                  <c:v>0.64446645898633692</c:v>
                </c:pt>
                <c:pt idx="12">
                  <c:v>0.45830868416561588</c:v>
                </c:pt>
                <c:pt idx="13">
                  <c:v>0.62218766687641569</c:v>
                </c:pt>
                <c:pt idx="14">
                  <c:v>0.35615778407174536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747200"/>
        <c:axId val="298744456"/>
      </c:lineChart>
      <c:catAx>
        <c:axId val="29874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fr-FR"/>
          </a:p>
        </c:txPr>
        <c:crossAx val="298743672"/>
        <c:crosses val="autoZero"/>
        <c:auto val="1"/>
        <c:lblAlgn val="ctr"/>
        <c:lblOffset val="100"/>
        <c:noMultiLvlLbl val="0"/>
      </c:catAx>
      <c:valAx>
        <c:axId val="29874367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8743280"/>
        <c:crosses val="autoZero"/>
        <c:crossBetween val="between"/>
      </c:valAx>
      <c:valAx>
        <c:axId val="2987444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8747200"/>
        <c:crosses val="max"/>
        <c:crossBetween val="between"/>
      </c:valAx>
      <c:catAx>
        <c:axId val="298747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744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 b="0"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fr-CA" sz="1000"/>
              <a:t>Hépatite 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'TI-QC'!$AA$2:$AA$19</c:f>
              <c:numCache>
                <c:formatCode>#######0</c:formatCode>
                <c:ptCount val="14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2</c:v>
                </c:pt>
                <c:pt idx="8">
                  <c:v>11</c:v>
                </c:pt>
                <c:pt idx="9">
                  <c:v>10</c:v>
                </c:pt>
                <c:pt idx="10">
                  <c:v>13</c:v>
                </c:pt>
                <c:pt idx="11">
                  <c:v>12</c:v>
                </c:pt>
                <c:pt idx="12">
                  <c:v>7</c:v>
                </c:pt>
                <c:pt idx="1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746024"/>
        <c:axId val="298741712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'TI-QC'!$AC$2:$AC$19</c:f>
              <c:numCache>
                <c:formatCode>0.00</c:formatCode>
                <c:ptCount val="14"/>
                <c:pt idx="0">
                  <c:v>3.9812731527622471E-2</c:v>
                </c:pt>
                <c:pt idx="1">
                  <c:v>6.5952689234094058E-2</c:v>
                </c:pt>
                <c:pt idx="2">
                  <c:v>5.2411773623591486E-2</c:v>
                </c:pt>
                <c:pt idx="3">
                  <c:v>5.1997104801204674E-2</c:v>
                </c:pt>
                <c:pt idx="4">
                  <c:v>9.0188705694154117E-2</c:v>
                </c:pt>
                <c:pt idx="5">
                  <c:v>6.3747254883836563E-2</c:v>
                </c:pt>
                <c:pt idx="6">
                  <c:v>7.5668102048524699E-2</c:v>
                </c:pt>
                <c:pt idx="7">
                  <c:v>2.4975913853077937E-2</c:v>
                </c:pt>
                <c:pt idx="8">
                  <c:v>0.13606956865946734</c:v>
                </c:pt>
                <c:pt idx="9">
                  <c:v>0.12261859363830213</c:v>
                </c:pt>
                <c:pt idx="10">
                  <c:v>0.1580766786192902</c:v>
                </c:pt>
                <c:pt idx="11">
                  <c:v>0.1447290581575629</c:v>
                </c:pt>
                <c:pt idx="12">
                  <c:v>8.3756032079517498E-2</c:v>
                </c:pt>
                <c:pt idx="13">
                  <c:v>0.154335039764423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744064"/>
        <c:axId val="298745632"/>
      </c:lineChart>
      <c:catAx>
        <c:axId val="298746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fr-FR"/>
          </a:p>
        </c:txPr>
        <c:crossAx val="298741712"/>
        <c:crosses val="autoZero"/>
        <c:auto val="1"/>
        <c:lblAlgn val="ctr"/>
        <c:lblOffset val="100"/>
        <c:noMultiLvlLbl val="0"/>
      </c:catAx>
      <c:valAx>
        <c:axId val="298741712"/>
        <c:scaling>
          <c:orientation val="minMax"/>
          <c:max val="1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8746024"/>
        <c:crosses val="autoZero"/>
        <c:crossBetween val="between"/>
      </c:valAx>
      <c:valAx>
        <c:axId val="2987456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8744064"/>
        <c:crosses val="max"/>
        <c:crossBetween val="between"/>
      </c:valAx>
      <c:catAx>
        <c:axId val="298744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745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 b="0"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/>
              <a:t>Campylobactériose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'TI-QC'!$O$2:$O$19</c:f>
              <c:numCache>
                <c:formatCode>#######0</c:formatCode>
                <c:ptCount val="18"/>
                <c:pt idx="0" formatCode="General">
                  <c:v>2661</c:v>
                </c:pt>
                <c:pt idx="1">
                  <c:v>2417</c:v>
                </c:pt>
                <c:pt idx="2">
                  <c:v>2523</c:v>
                </c:pt>
                <c:pt idx="3">
                  <c:v>2365</c:v>
                </c:pt>
                <c:pt idx="4">
                  <c:v>2444</c:v>
                </c:pt>
                <c:pt idx="5">
                  <c:v>2447</c:v>
                </c:pt>
                <c:pt idx="6">
                  <c:v>2443</c:v>
                </c:pt>
                <c:pt idx="7">
                  <c:v>2218</c:v>
                </c:pt>
                <c:pt idx="8">
                  <c:v>2417</c:v>
                </c:pt>
                <c:pt idx="9">
                  <c:v>2026</c:v>
                </c:pt>
                <c:pt idx="10">
                  <c:v>2372</c:v>
                </c:pt>
                <c:pt idx="11">
                  <c:v>2261</c:v>
                </c:pt>
                <c:pt idx="12">
                  <c:v>2590</c:v>
                </c:pt>
                <c:pt idx="13">
                  <c:v>2794</c:v>
                </c:pt>
                <c:pt idx="14">
                  <c:v>2954</c:v>
                </c:pt>
                <c:pt idx="15">
                  <c:v>2479</c:v>
                </c:pt>
                <c:pt idx="16">
                  <c:v>3001</c:v>
                </c:pt>
                <c:pt idx="17">
                  <c:v>3204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746808"/>
        <c:axId val="298740928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 cap="flat" cmpd="sng" algn="ctr">
                <a:solidFill>
                  <a:srgbClr val="EF7516"/>
                </a:solidFill>
                <a:round/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'TI-QC'!$Q$2:$Q$19</c:f>
              <c:numCache>
                <c:formatCode>0</c:formatCode>
                <c:ptCount val="18"/>
                <c:pt idx="0">
                  <c:v>36.169875264902537</c:v>
                </c:pt>
                <c:pt idx="1">
                  <c:v>32.677993325144676</c:v>
                </c:pt>
                <c:pt idx="2">
                  <c:v>33.904463859292846</c:v>
                </c:pt>
                <c:pt idx="3">
                  <c:v>31.594453857469066</c:v>
                </c:pt>
                <c:pt idx="4">
                  <c:v>32.434105284503104</c:v>
                </c:pt>
                <c:pt idx="5">
                  <c:v>32.277246111165631</c:v>
                </c:pt>
                <c:pt idx="6">
                  <c:v>32.010490740608496</c:v>
                </c:pt>
                <c:pt idx="7">
                  <c:v>28.832394612267986</c:v>
                </c:pt>
                <c:pt idx="8">
                  <c:v>31.140871666110073</c:v>
                </c:pt>
                <c:pt idx="9">
                  <c:v>25.830387678930574</c:v>
                </c:pt>
                <c:pt idx="10">
                  <c:v>29.914123009850098</c:v>
                </c:pt>
                <c:pt idx="11">
                  <c:v>28.23527061090461</c:v>
                </c:pt>
                <c:pt idx="12">
                  <c:v>32.038198438910953</c:v>
                </c:pt>
                <c:pt idx="13">
                  <c:v>34.259635062541612</c:v>
                </c:pt>
                <c:pt idx="14">
                  <c:v>35.919885280106399</c:v>
                </c:pt>
                <c:pt idx="15">
                  <c:v>29.898611264383202</c:v>
                </c:pt>
                <c:pt idx="16">
                  <c:v>35.907407467233142</c:v>
                </c:pt>
                <c:pt idx="17">
                  <c:v>38.03765133886241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744848"/>
        <c:axId val="298742104"/>
      </c:lineChart>
      <c:catAx>
        <c:axId val="29874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740928"/>
        <c:crosses val="autoZero"/>
        <c:auto val="1"/>
        <c:lblAlgn val="ctr"/>
        <c:lblOffset val="100"/>
        <c:noMultiLvlLbl val="0"/>
      </c:catAx>
      <c:valAx>
        <c:axId val="298740928"/>
        <c:scaling>
          <c:orientation val="minMax"/>
          <c:max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non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cap="none" dirty="0" smtClean="0"/>
                  <a:t>Nombre de cas</a:t>
                </a:r>
                <a:endParaRPr lang="fr-CA" cap="non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cap="none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746808"/>
        <c:crosses val="autoZero"/>
        <c:crossBetween val="between"/>
      </c:valAx>
      <c:valAx>
        <c:axId val="2987421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non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cap="none" dirty="0" smtClean="0"/>
                  <a:t>Taux pour 100 000 </a:t>
                </a:r>
                <a:endParaRPr lang="fr-CA" cap="non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cap="none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744848"/>
        <c:crosses val="max"/>
        <c:crossBetween val="between"/>
      </c:valAx>
      <c:catAx>
        <c:axId val="29874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7421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/>
              <a:t>Salmonellose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'TI-QC'!$U$2:$U$19</c:f>
              <c:numCache>
                <c:formatCode>#######0</c:formatCode>
                <c:ptCount val="18"/>
                <c:pt idx="0">
                  <c:v>1062</c:v>
                </c:pt>
                <c:pt idx="1">
                  <c:v>1053</c:v>
                </c:pt>
                <c:pt idx="2">
                  <c:v>1198</c:v>
                </c:pt>
                <c:pt idx="3">
                  <c:v>1091</c:v>
                </c:pt>
                <c:pt idx="4">
                  <c:v>1020</c:v>
                </c:pt>
                <c:pt idx="5">
                  <c:v>1089</c:v>
                </c:pt>
                <c:pt idx="6">
                  <c:v>1042</c:v>
                </c:pt>
                <c:pt idx="7">
                  <c:v>1007</c:v>
                </c:pt>
                <c:pt idx="8">
                  <c:v>1245</c:v>
                </c:pt>
                <c:pt idx="9">
                  <c:v>1177</c:v>
                </c:pt>
                <c:pt idx="10">
                  <c:v>1287</c:v>
                </c:pt>
                <c:pt idx="11">
                  <c:v>1169</c:v>
                </c:pt>
                <c:pt idx="12">
                  <c:v>1272</c:v>
                </c:pt>
                <c:pt idx="13">
                  <c:v>1223</c:v>
                </c:pt>
                <c:pt idx="14">
                  <c:v>1495</c:v>
                </c:pt>
                <c:pt idx="15">
                  <c:v>1462</c:v>
                </c:pt>
                <c:pt idx="16">
                  <c:v>1437</c:v>
                </c:pt>
                <c:pt idx="17">
                  <c:v>1435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740536"/>
        <c:axId val="298745240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val>
            <c:numRef>
              <c:f>'TI-QC'!$W$2:$W$19</c:f>
              <c:numCache>
                <c:formatCode>0.0</c:formatCode>
                <c:ptCount val="18"/>
                <c:pt idx="0">
                  <c:v>14.435327896026491</c:v>
                </c:pt>
                <c:pt idx="1">
                  <c:v>14.236626798252937</c:v>
                </c:pt>
                <c:pt idx="2">
                  <c:v>16.098909117492205</c:v>
                </c:pt>
                <c:pt idx="3">
                  <c:v>14.574862223466704</c:v>
                </c:pt>
                <c:pt idx="4">
                  <c:v>13.536328719391641</c:v>
                </c:pt>
                <c:pt idx="5">
                  <c:v>14.364495715185686</c:v>
                </c:pt>
                <c:pt idx="6">
                  <c:v>13.65326702894558</c:v>
                </c:pt>
                <c:pt idx="7">
                  <c:v>13.090271133703276</c:v>
                </c:pt>
                <c:pt idx="8">
                  <c:v>16.040705512745983</c:v>
                </c:pt>
                <c:pt idx="9">
                  <c:v>15.006103799655127</c:v>
                </c:pt>
                <c:pt idx="10">
                  <c:v>16.230807889408545</c:v>
                </c:pt>
                <c:pt idx="11">
                  <c:v>14.598421647124056</c:v>
                </c:pt>
                <c:pt idx="12">
                  <c:v>15.734590121349315</c:v>
                </c:pt>
                <c:pt idx="13">
                  <c:v>14.996254001964349</c:v>
                </c:pt>
                <c:pt idx="14">
                  <c:v>18.178818041218374</c:v>
                </c:pt>
                <c:pt idx="15">
                  <c:v>17.632823585529749</c:v>
                </c:pt>
                <c:pt idx="16">
                  <c:v>17.193916871180949</c:v>
                </c:pt>
                <c:pt idx="17">
                  <c:v>17.036214004765153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185304"/>
        <c:axId val="298741320"/>
      </c:lineChart>
      <c:catAx>
        <c:axId val="298740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745240"/>
        <c:crosses val="autoZero"/>
        <c:auto val="1"/>
        <c:lblAlgn val="ctr"/>
        <c:lblOffset val="100"/>
        <c:noMultiLvlLbl val="0"/>
      </c:catAx>
      <c:valAx>
        <c:axId val="298745240"/>
        <c:scaling>
          <c:orientation val="minMax"/>
          <c:max val="18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740536"/>
        <c:crosses val="autoZero"/>
        <c:crossBetween val="between"/>
      </c:valAx>
      <c:valAx>
        <c:axId val="2987413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185304"/>
        <c:crosses val="max"/>
        <c:crossBetween val="between"/>
      </c:valAx>
      <c:catAx>
        <c:axId val="299185304"/>
        <c:scaling>
          <c:orientation val="minMax"/>
        </c:scaling>
        <c:delete val="1"/>
        <c:axPos val="b"/>
        <c:majorTickMark val="none"/>
        <c:minorTickMark val="none"/>
        <c:tickLblPos val="nextTo"/>
        <c:crossAx val="298741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000"/>
              <a:t>STEC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'TI-QC'!$R$2:$R$19</c:f>
              <c:numCache>
                <c:formatCode>#######0</c:formatCode>
                <c:ptCount val="18"/>
                <c:pt idx="0">
                  <c:v>536</c:v>
                </c:pt>
                <c:pt idx="1">
                  <c:v>337</c:v>
                </c:pt>
                <c:pt idx="2">
                  <c:v>255</c:v>
                </c:pt>
                <c:pt idx="3">
                  <c:v>134</c:v>
                </c:pt>
                <c:pt idx="4">
                  <c:v>163</c:v>
                </c:pt>
                <c:pt idx="5">
                  <c:v>130</c:v>
                </c:pt>
                <c:pt idx="6">
                  <c:v>159</c:v>
                </c:pt>
                <c:pt idx="7">
                  <c:v>171</c:v>
                </c:pt>
                <c:pt idx="8">
                  <c:v>158</c:v>
                </c:pt>
                <c:pt idx="9">
                  <c:v>104</c:v>
                </c:pt>
                <c:pt idx="10">
                  <c:v>75</c:v>
                </c:pt>
                <c:pt idx="11">
                  <c:v>85</c:v>
                </c:pt>
                <c:pt idx="12">
                  <c:v>108</c:v>
                </c:pt>
                <c:pt idx="13">
                  <c:v>99</c:v>
                </c:pt>
                <c:pt idx="14">
                  <c:v>83</c:v>
                </c:pt>
                <c:pt idx="15">
                  <c:v>104</c:v>
                </c:pt>
                <c:pt idx="16">
                  <c:v>132</c:v>
                </c:pt>
                <c:pt idx="17">
                  <c:v>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9182168"/>
        <c:axId val="299186872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'TI-QC'!$T$2:$T$19</c:f>
              <c:numCache>
                <c:formatCode>0.00</c:formatCode>
                <c:ptCount val="18"/>
                <c:pt idx="0">
                  <c:v>7.2856268853768356</c:v>
                </c:pt>
                <c:pt idx="1">
                  <c:v>4.5562613779783856</c:v>
                </c:pt>
                <c:pt idx="2">
                  <c:v>3.4267294031389914</c:v>
                </c:pt>
                <c:pt idx="3">
                  <c:v>1.7901297323048015</c:v>
                </c:pt>
                <c:pt idx="4">
                  <c:v>2.1631584130008208</c:v>
                </c:pt>
                <c:pt idx="5">
                  <c:v>1.7147699200864455</c:v>
                </c:pt>
                <c:pt idx="6">
                  <c:v>2.0833680015377616</c:v>
                </c:pt>
                <c:pt idx="7">
                  <c:v>2.2228762302514999</c:v>
                </c:pt>
                <c:pt idx="8">
                  <c:v>2.0356879285251934</c:v>
                </c:pt>
                <c:pt idx="9">
                  <c:v>1.3259429015838005</c:v>
                </c:pt>
                <c:pt idx="10">
                  <c:v>0.94585127560655868</c:v>
                </c:pt>
                <c:pt idx="11">
                  <c:v>1.0614763387558124</c:v>
                </c:pt>
                <c:pt idx="12">
                  <c:v>1.335955765020225</c:v>
                </c:pt>
                <c:pt idx="13">
                  <c:v>1.213924077019191</c:v>
                </c:pt>
                <c:pt idx="14">
                  <c:v>1.009258794261622</c:v>
                </c:pt>
                <c:pt idx="15">
                  <c:v>1.2543185040322118</c:v>
                </c:pt>
                <c:pt idx="16">
                  <c:v>1.5793994620709015</c:v>
                </c:pt>
                <c:pt idx="17">
                  <c:v>2.4812325623664928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186088"/>
        <c:axId val="299184128"/>
      </c:lineChart>
      <c:catAx>
        <c:axId val="29918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186872"/>
        <c:crosses val="autoZero"/>
        <c:auto val="1"/>
        <c:lblAlgn val="ctr"/>
        <c:lblOffset val="100"/>
        <c:noMultiLvlLbl val="0"/>
      </c:catAx>
      <c:valAx>
        <c:axId val="299186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182168"/>
        <c:crosses val="autoZero"/>
        <c:crossBetween val="between"/>
      </c:valAx>
      <c:valAx>
        <c:axId val="2991841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186088"/>
        <c:crosses val="max"/>
        <c:crossBetween val="between"/>
      </c:valAx>
      <c:catAx>
        <c:axId val="299186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9184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 b="0"/>
            </a:pPr>
            <a:r>
              <a:rPr lang="fr-CA" sz="1000" b="0"/>
              <a:t>Cryptosporidiose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cas</c:v>
          </c:tx>
          <c:spPr>
            <a:solidFill>
              <a:srgbClr val="1C819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'TI-QC'!$A$2:$A$19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'TI-QC'!$X$2:$X$19</c:f>
              <c:numCache>
                <c:formatCode>#######0</c:formatCode>
                <c:ptCount val="14"/>
                <c:pt idx="0">
                  <c:v>36</c:v>
                </c:pt>
                <c:pt idx="1">
                  <c:v>31</c:v>
                </c:pt>
                <c:pt idx="2">
                  <c:v>21</c:v>
                </c:pt>
                <c:pt idx="3">
                  <c:v>31</c:v>
                </c:pt>
                <c:pt idx="4">
                  <c:v>28</c:v>
                </c:pt>
                <c:pt idx="5">
                  <c:v>23</c:v>
                </c:pt>
                <c:pt idx="6">
                  <c:v>43</c:v>
                </c:pt>
                <c:pt idx="7">
                  <c:v>33</c:v>
                </c:pt>
                <c:pt idx="8">
                  <c:v>38</c:v>
                </c:pt>
                <c:pt idx="9">
                  <c:v>93</c:v>
                </c:pt>
                <c:pt idx="10">
                  <c:v>97</c:v>
                </c:pt>
                <c:pt idx="11">
                  <c:v>127</c:v>
                </c:pt>
                <c:pt idx="12">
                  <c:v>112</c:v>
                </c:pt>
                <c:pt idx="13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9184912"/>
        <c:axId val="299179424"/>
      </c:barChart>
      <c:lineChart>
        <c:grouping val="standard"/>
        <c:varyColors val="0"/>
        <c:ser>
          <c:idx val="1"/>
          <c:order val="1"/>
          <c:tx>
            <c:v>Incidence</c:v>
          </c:tx>
          <c:spPr>
            <a:ln w="12700" cap="rnd">
              <a:solidFill>
                <a:srgbClr val="EF7516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rgbClr val="EF7516"/>
                </a:solidFill>
              </a:ln>
              <a:effectLst/>
            </c:spPr>
          </c:marker>
          <c:cat>
            <c:numRef>
              <c:f>'TI-QC'!$A$2:$A$19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'TI-QC'!$Z$2:$Z$19</c:f>
              <c:numCache>
                <c:formatCode>0.00</c:formatCode>
                <c:ptCount val="14"/>
                <c:pt idx="0">
                  <c:v>0.47775277833146967</c:v>
                </c:pt>
                <c:pt idx="1">
                  <c:v>0.40890667325138319</c:v>
                </c:pt>
                <c:pt idx="2">
                  <c:v>0.27516181152385527</c:v>
                </c:pt>
                <c:pt idx="3">
                  <c:v>0.40297756220933617</c:v>
                </c:pt>
                <c:pt idx="4">
                  <c:v>0.36075482277661647</c:v>
                </c:pt>
                <c:pt idx="5">
                  <c:v>0.29323737246564818</c:v>
                </c:pt>
                <c:pt idx="6">
                  <c:v>0.54228806468109358</c:v>
                </c:pt>
                <c:pt idx="7">
                  <c:v>0.41210257857578597</c:v>
                </c:pt>
                <c:pt idx="8">
                  <c:v>0.47005850991452353</c:v>
                </c:pt>
                <c:pt idx="9">
                  <c:v>1.1403529208362098</c:v>
                </c:pt>
                <c:pt idx="10">
                  <c:v>1.1794952173900883</c:v>
                </c:pt>
                <c:pt idx="11">
                  <c:v>1.531715865500874</c:v>
                </c:pt>
                <c:pt idx="12">
                  <c:v>1.34009651327228</c:v>
                </c:pt>
                <c:pt idx="13">
                  <c:v>1.0684733522152361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183736"/>
        <c:axId val="299179816"/>
      </c:lineChart>
      <c:catAx>
        <c:axId val="29918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fr-FR"/>
          </a:p>
        </c:txPr>
        <c:crossAx val="299179424"/>
        <c:crosses val="autoZero"/>
        <c:auto val="1"/>
        <c:lblAlgn val="ctr"/>
        <c:lblOffset val="100"/>
        <c:noMultiLvlLbl val="0"/>
      </c:catAx>
      <c:valAx>
        <c:axId val="299179424"/>
        <c:scaling>
          <c:orientation val="minMax"/>
          <c:max val="1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r-CA" b="0"/>
                  <a:t>Nombre de 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9184912"/>
        <c:crosses val="autoZero"/>
        <c:crossBetween val="between"/>
      </c:valAx>
      <c:valAx>
        <c:axId val="2991798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r-CA" b="0"/>
                  <a:t>Taux pour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9183736"/>
        <c:crosses val="max"/>
        <c:crossBetween val="between"/>
      </c:valAx>
      <c:catAx>
        <c:axId val="299183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9179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0.71749</cdr:x>
      <cdr:y>0</cdr:y>
    </cdr:from>
    <cdr:to>
      <cdr:x>0.89249</cdr:x>
      <cdr:y>0.27581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5904656" y="0"/>
          <a:ext cx="144016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1100" b="1" dirty="0"/>
            <a:t>Avril 2019</a:t>
          </a:r>
        </a:p>
        <a:p xmlns:a="http://schemas.openxmlformats.org/drawingml/2006/main">
          <a:r>
            <a:rPr lang="fr-CA" sz="1100" dirty="0"/>
            <a:t>Date limite pour </a:t>
          </a:r>
          <a:r>
            <a:rPr lang="fr-CA" sz="1100" dirty="0" smtClean="0"/>
            <a:t>implémentation </a:t>
          </a:r>
          <a:r>
            <a:rPr lang="fr-CA" sz="1100" dirty="0"/>
            <a:t>des nouvelles mesures de contrôle</a:t>
          </a:r>
        </a:p>
      </cdr:txBody>
    </cdr:sp>
  </cdr:relSizeAnchor>
  <cdr:relSizeAnchor xmlns:cdr="http://schemas.openxmlformats.org/drawingml/2006/chartDrawing">
    <cdr:from>
      <cdr:x>0.77874</cdr:x>
      <cdr:y>0.27581</cdr:y>
    </cdr:from>
    <cdr:to>
      <cdr:x>0.77874</cdr:x>
      <cdr:y>0.38632</cdr:y>
    </cdr:to>
    <cdr:cxnSp macro="">
      <cdr:nvCxnSpPr>
        <cdr:cNvPr id="7" name="Connecteur droit avec flèche 6"/>
        <cdr:cNvCxnSpPr/>
      </cdr:nvCxnSpPr>
      <cdr:spPr>
        <a:xfrm xmlns:a="http://schemas.openxmlformats.org/drawingml/2006/main">
          <a:off x="6408712" y="936104"/>
          <a:ext cx="0" cy="37510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0.38793</cdr:x>
      <cdr:y>0.16071</cdr:y>
    </cdr:from>
    <cdr:to>
      <cdr:x>0.38893</cdr:x>
      <cdr:y>0.75304</cdr:y>
    </cdr:to>
    <cdr:cxnSp macro="">
      <cdr:nvCxnSpPr>
        <cdr:cNvPr id="10" name="Connecteur droit 9"/>
        <cdr:cNvCxnSpPr/>
      </cdr:nvCxnSpPr>
      <cdr:spPr>
        <a:xfrm xmlns:a="http://schemas.openxmlformats.org/drawingml/2006/main" flipV="1">
          <a:off x="3240360" y="543902"/>
          <a:ext cx="8353" cy="20046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0.69828</cdr:x>
      <cdr:y>0.15645</cdr:y>
    </cdr:from>
    <cdr:to>
      <cdr:x>0.69929</cdr:x>
      <cdr:y>0.74878</cdr:y>
    </cdr:to>
    <cdr:cxnSp macro="">
      <cdr:nvCxnSpPr>
        <cdr:cNvPr id="11" name="Connecteur droit 10"/>
        <cdr:cNvCxnSpPr/>
      </cdr:nvCxnSpPr>
      <cdr:spPr>
        <a:xfrm xmlns:a="http://schemas.openxmlformats.org/drawingml/2006/main" flipV="1">
          <a:off x="5832648" y="529474"/>
          <a:ext cx="8436" cy="200466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421EB-E551-47DB-AE44-75FD59C79CC7}" type="datetimeFigureOut">
              <a:rPr lang="fr-FR" smtClean="0"/>
              <a:pPr/>
              <a:t>13/12/2019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2B045-B6FE-46EB-8016-29C233CE9A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35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926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75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9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57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481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69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621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9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389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8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907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567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583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547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74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273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19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32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977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272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4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220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61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192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41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60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70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7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9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7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74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5683" y="1597820"/>
            <a:ext cx="7772400" cy="110251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aleway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2220" y="2914650"/>
            <a:ext cx="6400800" cy="102525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HelveticaNeueLT Std" pitchFamily="34" charset="0"/>
              </a:defRPr>
            </a:lvl1pPr>
            <a:lvl2pPr>
              <a:defRPr sz="2400">
                <a:latin typeface="HelveticaNeueLT Std" pitchFamily="34" charset="0"/>
              </a:defRPr>
            </a:lvl2pPr>
            <a:lvl3pPr>
              <a:defRPr sz="2400">
                <a:latin typeface="HelveticaNeueLT Std" pitchFamily="34" charset="0"/>
              </a:defRPr>
            </a:lvl3pPr>
            <a:lvl4pPr>
              <a:defRPr sz="2400">
                <a:latin typeface="HelveticaNeueLT Std" pitchFamily="34" charset="0"/>
              </a:defRPr>
            </a:lvl4pPr>
            <a:lvl5pPr>
              <a:defRPr sz="2400">
                <a:latin typeface="HelveticaNeueLT Std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62225" y="4872943"/>
            <a:ext cx="442393" cy="273844"/>
          </a:xfrm>
        </p:spPr>
        <p:txBody>
          <a:bodyPr/>
          <a:lstStyle>
            <a:lvl1pPr>
              <a:defRPr sz="1000">
                <a:latin typeface="HelveticaNeueLT Std" pitchFamily="34" charset="0"/>
              </a:defRPr>
            </a:lvl1pPr>
          </a:lstStyle>
          <a:p>
            <a:fld id="{00BA8EDE-6DC9-4F99-B0F4-25DFD0833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146" y="1334170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0" i="0" cap="none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65390" y="4864317"/>
            <a:ext cx="442393" cy="273844"/>
          </a:xfrm>
        </p:spPr>
        <p:txBody>
          <a:bodyPr/>
          <a:lstStyle/>
          <a:p>
            <a:fld id="{00BA8EDE-6DC9-4F99-B0F4-25DFD0833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3762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-19095" y="4890195"/>
            <a:ext cx="4423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HelveticaNeueLT Std" pitchFamily="34" charset="0"/>
              </a:defRPr>
            </a:lvl1pPr>
          </a:lstStyle>
          <a:p>
            <a:fld id="{00BA8EDE-6DC9-4F99-B0F4-25DFD0833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Raleway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5">
            <a:lumMod val="75000"/>
          </a:schemeClr>
        </a:buClr>
        <a:buFontTx/>
        <a:buNone/>
        <a:defRPr sz="2800" kern="1200">
          <a:solidFill>
            <a:schemeClr val="accent5">
              <a:lumMod val="75000"/>
            </a:schemeClr>
          </a:solidFill>
          <a:latin typeface="HelveticaNeueLT Std" pitchFamily="34" charset="0"/>
          <a:ea typeface="+mn-ea"/>
          <a:cs typeface="+mn-cs"/>
        </a:defRPr>
      </a:lvl1pPr>
      <a:lvl2pPr marL="357188" indent="-357188" algn="l" defTabSz="914400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HelveticaNeueLT Std" pitchFamily="34" charset="0"/>
          <a:ea typeface="+mn-ea"/>
          <a:cs typeface="+mn-cs"/>
        </a:defRPr>
      </a:lvl2pPr>
      <a:lvl3pPr marL="714375" indent="-357188" algn="l" defTabSz="914400" rtl="0" eaLnBrk="1" latinLnBrk="0" hangingPunct="1">
        <a:spcBef>
          <a:spcPts val="0"/>
        </a:spcBef>
        <a:spcAft>
          <a:spcPts val="1200"/>
        </a:spcAft>
        <a:buClr>
          <a:schemeClr val="accent5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HelveticaNeueLT Std" pitchFamily="34" charset="0"/>
          <a:ea typeface="+mn-ea"/>
          <a:cs typeface="+mn-cs"/>
        </a:defRPr>
      </a:lvl3pPr>
      <a:lvl4pPr marL="1079500" indent="-365125" algn="l" defTabSz="914400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HelveticaNeueLT Std" pitchFamily="34" charset="0"/>
          <a:ea typeface="+mn-ea"/>
          <a:cs typeface="+mn-cs"/>
        </a:defRPr>
      </a:lvl4pPr>
      <a:lvl5pPr marL="1793875" indent="-357188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50.xml"/><Relationship Id="rId7" Type="http://schemas.openxmlformats.org/officeDocument/2006/relationships/chart" Target="../charts/chart5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58.xml"/><Relationship Id="rId7" Type="http://schemas.openxmlformats.org/officeDocument/2006/relationships/chart" Target="../charts/chart1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tags" Target="../tags/tag62.xml"/><Relationship Id="rId7" Type="http://schemas.openxmlformats.org/officeDocument/2006/relationships/chart" Target="../charts/chart15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chart" Target="../charts/chart1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.xml"/><Relationship Id="rId12" Type="http://schemas.openxmlformats.org/officeDocument/2006/relationships/chart" Target="../charts/chart20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chart" Target="../charts/chart19.xml"/><Relationship Id="rId5" Type="http://schemas.openxmlformats.org/officeDocument/2006/relationships/tags" Target="../tags/tag67.xml"/><Relationship Id="rId10" Type="http://schemas.openxmlformats.org/officeDocument/2006/relationships/chart" Target="../charts/chart18.xml"/><Relationship Id="rId4" Type="http://schemas.openxmlformats.org/officeDocument/2006/relationships/tags" Target="../tags/tag66.xml"/><Relationship Id="rId9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tags" Target="../tags/tag71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11" Type="http://schemas.openxmlformats.org/officeDocument/2006/relationships/chart" Target="../charts/chart24.xml"/><Relationship Id="rId5" Type="http://schemas.openxmlformats.org/officeDocument/2006/relationships/tags" Target="../tags/tag73.xml"/><Relationship Id="rId10" Type="http://schemas.openxmlformats.org/officeDocument/2006/relationships/chart" Target="../charts/chart23.xml"/><Relationship Id="rId4" Type="http://schemas.openxmlformats.org/officeDocument/2006/relationships/tags" Target="../tags/tag72.xml"/><Relationship Id="rId9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tags" Target="../tags/tag76.xml"/><Relationship Id="rId7" Type="http://schemas.openxmlformats.org/officeDocument/2006/relationships/chart" Target="../charts/chart2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Z</a:t>
            </a:r>
            <a:r>
              <a:rPr lang="fr-CA" dirty="0" smtClean="0"/>
              <a:t>oonoses entériques au Québec de 2000 à 2017: Faits saillants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2220" y="2914650"/>
            <a:ext cx="6778092" cy="1025252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Juliana Ayres Hutter, conseillère scientifique, INSPQ</a:t>
            </a:r>
          </a:p>
          <a:p>
            <a:r>
              <a:rPr lang="fr-CA" sz="2000" dirty="0" smtClean="0"/>
              <a:t>10 décembre 2019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75606"/>
            <a:ext cx="8229600" cy="3556491"/>
          </a:xfrm>
        </p:spPr>
        <p:txBody>
          <a:bodyPr>
            <a:normAutofit/>
          </a:bodyPr>
          <a:lstStyle/>
          <a:p>
            <a:r>
              <a:rPr lang="fr-CA" sz="1400" dirty="0" smtClean="0"/>
              <a:t>Nettoyage des données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64368"/>
              </p:ext>
            </p:extLst>
          </p:nvPr>
        </p:nvGraphicFramePr>
        <p:xfrm>
          <a:off x="380169" y="1627843"/>
          <a:ext cx="8512312" cy="28161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5016"/>
                <a:gridCol w="2672466"/>
                <a:gridCol w="4034830"/>
              </a:tblGrid>
              <a:tr h="43766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Critère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Décision</a:t>
                      </a:r>
                      <a:endParaRPr lang="fr-CA" sz="1400" dirty="0"/>
                    </a:p>
                  </a:txBody>
                  <a:tcPr/>
                </a:tc>
              </a:tr>
              <a:tr h="510606"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Doublons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Cas inscrit</a:t>
                      </a:r>
                      <a:r>
                        <a:rPr lang="fr-CA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&gt; 1 fois dans le Fichier MADO-infectieuse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Exclusion des doublons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13580"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Données discordantes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Définition nosologique de cas confirmé sans cas probable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Variable type/classe/concentration et maladie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fr-CA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les maladies dont la définition nosologique inclut seulement les cas confirmés, les cas probables ont été exclus lorsqu’aucun résultat de laboratoire n’est inscrit dans le Fichier MADO-infectieuse ou lorsque le résultat de laboratoire était</a:t>
                      </a:r>
                      <a:r>
                        <a:rPr lang="fr-CA" sz="11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négatif ou non conclusif.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CA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Exclusion si résultat de laboratoire ne correspond pas à la maladie</a:t>
                      </a:r>
                      <a:r>
                        <a:rPr lang="fr-CA" sz="11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sélectionnée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4266"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Données aberrantes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Âge</a:t>
                      </a:r>
                      <a:r>
                        <a:rPr lang="fr-CA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&gt; 120 ans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Exclusions</a:t>
                      </a:r>
                      <a:r>
                        <a:rPr lang="fr-CA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cas avec données aberrantes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5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1400" dirty="0" smtClean="0"/>
              <a:t>Analyse de données</a:t>
            </a:r>
          </a:p>
          <a:p>
            <a:pPr lvl="1"/>
            <a:r>
              <a:rPr lang="fr-CA" sz="1200" dirty="0" smtClean="0"/>
              <a:t>Taux d’incidence pour 100 000 personnes</a:t>
            </a:r>
          </a:p>
          <a:p>
            <a:pPr lvl="2"/>
            <a:r>
              <a:rPr lang="fr-CA" sz="1200" dirty="0" smtClean="0"/>
              <a:t>Numérateur: nombre de cas déclarés pour période de 1 an</a:t>
            </a:r>
          </a:p>
          <a:p>
            <a:pPr lvl="2"/>
            <a:r>
              <a:rPr lang="fr-CA" sz="1200" dirty="0" smtClean="0"/>
              <a:t>Dénominateur: population du Québec pour la même période (Source: </a:t>
            </a:r>
            <a:r>
              <a:rPr lang="fr-CA" sz="1100" dirty="0"/>
              <a:t>Estimations et projections de population comparables (1996-2036), MSSS</a:t>
            </a:r>
            <a:r>
              <a:rPr lang="fr-CA" sz="1100" dirty="0" smtClean="0"/>
              <a:t>.</a:t>
            </a:r>
            <a:r>
              <a:rPr lang="fr-FR" sz="1200" dirty="0" smtClean="0"/>
              <a:t>)</a:t>
            </a:r>
          </a:p>
          <a:p>
            <a:pPr lvl="2"/>
            <a:r>
              <a:rPr lang="fr-FR" sz="1200" dirty="0" smtClean="0"/>
              <a:t>Standardisation (par méthode directe selon l’âge et le sexe)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3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</a:pPr>
            <a:r>
              <a:rPr lang="fr-CA" sz="2000" dirty="0" smtClean="0"/>
              <a:t>Critères de sélection:</a:t>
            </a:r>
          </a:p>
          <a:p>
            <a:pPr marL="514350" indent="-5143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Doit être une maladie à déclaration obligatoire (MADO)</a:t>
            </a:r>
          </a:p>
          <a:p>
            <a:pPr marL="514350" indent="-5143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Doit répondre à la définition de ZE adoptée</a:t>
            </a:r>
            <a:endParaRPr lang="fr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5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Maladies sélectionnées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CA" dirty="0" smtClean="0"/>
              <a:t>Zoonoses entériques (10):</a:t>
            </a:r>
            <a:endParaRPr lang="fr-CA" dirty="0"/>
          </a:p>
          <a:p>
            <a:pPr lvl="1"/>
            <a:r>
              <a:rPr lang="fr-CA" dirty="0" smtClean="0"/>
              <a:t>Infection à </a:t>
            </a:r>
            <a:r>
              <a:rPr lang="fr-CA" i="1" dirty="0" smtClean="0"/>
              <a:t>Campylobacter</a:t>
            </a:r>
          </a:p>
          <a:p>
            <a:pPr lvl="1"/>
            <a:r>
              <a:rPr lang="fr-CA" dirty="0" smtClean="0"/>
              <a:t>Infection à </a:t>
            </a:r>
            <a:r>
              <a:rPr lang="fr-CA" i="1" dirty="0" smtClean="0"/>
              <a:t>Escherichia coli </a:t>
            </a:r>
            <a:r>
              <a:rPr lang="fr-CA" dirty="0" smtClean="0"/>
              <a:t>producteur de </a:t>
            </a:r>
            <a:r>
              <a:rPr lang="fr-CA" dirty="0" err="1" smtClean="0"/>
              <a:t>shigatoxine</a:t>
            </a:r>
            <a:r>
              <a:rPr lang="fr-CA" dirty="0" smtClean="0"/>
              <a:t> (ou producteur de vérocytotoxine</a:t>
            </a:r>
            <a:r>
              <a:rPr lang="fr-CA" dirty="0"/>
              <a:t>, </a:t>
            </a:r>
            <a:r>
              <a:rPr lang="fr-CA" dirty="0" smtClean="0"/>
              <a:t>STEC)</a:t>
            </a:r>
          </a:p>
          <a:p>
            <a:pPr lvl="1"/>
            <a:r>
              <a:rPr lang="fr-CA" dirty="0" smtClean="0"/>
              <a:t>Salmonellose</a:t>
            </a:r>
          </a:p>
          <a:p>
            <a:pPr lvl="1"/>
            <a:r>
              <a:rPr lang="fr-CA" dirty="0" smtClean="0"/>
              <a:t>Gastro-entérite à </a:t>
            </a:r>
            <a:r>
              <a:rPr lang="fr-CA" i="1" dirty="0" smtClean="0"/>
              <a:t>Yersinia enterocolitica</a:t>
            </a:r>
          </a:p>
          <a:p>
            <a:pPr lvl="1"/>
            <a:r>
              <a:rPr lang="fr-CA" dirty="0" smtClean="0"/>
              <a:t>Listériose</a:t>
            </a:r>
          </a:p>
          <a:p>
            <a:pPr lvl="1"/>
            <a:r>
              <a:rPr lang="fr-CA" dirty="0" smtClean="0"/>
              <a:t>Botulisme</a:t>
            </a:r>
          </a:p>
          <a:p>
            <a:pPr lvl="1"/>
            <a:r>
              <a:rPr lang="fr-CA" dirty="0" smtClean="0"/>
              <a:t>Cryptosporidiose</a:t>
            </a:r>
          </a:p>
          <a:p>
            <a:pPr lvl="1"/>
            <a:r>
              <a:rPr lang="fr-CA" dirty="0" smtClean="0"/>
              <a:t>Giardiase</a:t>
            </a:r>
          </a:p>
          <a:p>
            <a:pPr lvl="1"/>
            <a:r>
              <a:rPr lang="fr-CA" dirty="0" smtClean="0"/>
              <a:t>Trichinose</a:t>
            </a:r>
          </a:p>
          <a:p>
            <a:pPr lvl="1"/>
            <a:r>
              <a:rPr lang="fr-CA" dirty="0" smtClean="0"/>
              <a:t>Hépatite 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2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Maladies sélectionnées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1400" dirty="0" smtClean="0"/>
              <a:t>Toxi-infection alimentaires (2):</a:t>
            </a:r>
            <a:endParaRPr lang="fr-CA" sz="1400" dirty="0"/>
          </a:p>
          <a:p>
            <a:pPr lvl="1"/>
            <a:r>
              <a:rPr lang="fr-CA" sz="1300" dirty="0" smtClean="0"/>
              <a:t>TIA à </a:t>
            </a:r>
            <a:r>
              <a:rPr lang="fr-CA" sz="1300" i="1" dirty="0" smtClean="0"/>
              <a:t>Staphylococcus aureus</a:t>
            </a:r>
          </a:p>
          <a:p>
            <a:pPr lvl="1"/>
            <a:r>
              <a:rPr lang="fr-CA" sz="1300" dirty="0" smtClean="0"/>
              <a:t>TIA à </a:t>
            </a:r>
            <a:r>
              <a:rPr lang="fr-CA" sz="1300" i="1" dirty="0" smtClean="0"/>
              <a:t>Clostridium perfringens</a:t>
            </a:r>
          </a:p>
          <a:p>
            <a:r>
              <a:rPr lang="fr-FR" sz="1400" dirty="0" smtClean="0"/>
              <a:t>Zoonoses à potentiel de transmission par ingestion (3):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Brucellose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Leptospirose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Fièvre Q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fr-FR" sz="1400" dirty="0" smtClean="0"/>
              <a:t>Maladies entériques à potentiel zoonotique (1):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Gastro-entérites à rotavirus du groupe A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Faits saillants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r>
              <a:rPr lang="fr-CA" dirty="0" smtClean="0"/>
              <a:t>Maladies les plus importantes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72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Proportions du total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8960144"/>
              </p:ext>
            </p:extLst>
          </p:nvPr>
        </p:nvGraphicFramePr>
        <p:xfrm>
          <a:off x="1115616" y="1563638"/>
          <a:ext cx="65527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866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Faits saillants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r>
              <a:rPr lang="fr-CA" dirty="0" smtClean="0"/>
              <a:t>Tendances à long terme: tendances stables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1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305061"/>
              </p:ext>
            </p:extLst>
          </p:nvPr>
        </p:nvGraphicFramePr>
        <p:xfrm>
          <a:off x="4579525" y="1275606"/>
          <a:ext cx="4320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Tendances à long terme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552484"/>
              </p:ext>
            </p:extLst>
          </p:nvPr>
        </p:nvGraphicFramePr>
        <p:xfrm>
          <a:off x="0" y="1275606"/>
          <a:ext cx="4320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563485"/>
              </p:ext>
            </p:extLst>
          </p:nvPr>
        </p:nvGraphicFramePr>
        <p:xfrm>
          <a:off x="2412000" y="3235500"/>
          <a:ext cx="4320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082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Faits saillants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r>
              <a:rPr lang="fr-CA" dirty="0" smtClean="0"/>
              <a:t>Tendances à long terme: tendances en augmentation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06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37625"/>
            <a:ext cx="8363272" cy="3394472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Présentation du groupe d’experts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Présentation du Portrait des zoonoses entériques au QC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Limites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Résumé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Tendances à long terme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420055"/>
              </p:ext>
            </p:extLst>
          </p:nvPr>
        </p:nvGraphicFramePr>
        <p:xfrm>
          <a:off x="2412000" y="3222364"/>
          <a:ext cx="4320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08694465"/>
              </p:ext>
            </p:extLst>
          </p:nvPr>
        </p:nvGraphicFramePr>
        <p:xfrm>
          <a:off x="151803" y="1275606"/>
          <a:ext cx="4320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46261378"/>
              </p:ext>
            </p:extLst>
          </p:nvPr>
        </p:nvGraphicFramePr>
        <p:xfrm>
          <a:off x="4643411" y="1275606"/>
          <a:ext cx="4320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443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Tendances à long terme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54205"/>
              </p:ext>
            </p:extLst>
          </p:nvPr>
        </p:nvGraphicFramePr>
        <p:xfrm>
          <a:off x="107504" y="2139702"/>
          <a:ext cx="4320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489099"/>
              </p:ext>
            </p:extLst>
          </p:nvPr>
        </p:nvGraphicFramePr>
        <p:xfrm>
          <a:off x="4572000" y="2139702"/>
          <a:ext cx="4320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301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Faits saillants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r>
              <a:rPr lang="fr-CA" dirty="0" smtClean="0"/>
              <a:t>Tendances à long terme: petits nombres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4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Tendances à long terme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23</a:t>
            </a:fld>
            <a:endParaRPr lang="fr-FR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934247"/>
              </p:ext>
            </p:extLst>
          </p:nvPr>
        </p:nvGraphicFramePr>
        <p:xfrm>
          <a:off x="323528" y="1995686"/>
          <a:ext cx="37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476633"/>
              </p:ext>
            </p:extLst>
          </p:nvPr>
        </p:nvGraphicFramePr>
        <p:xfrm>
          <a:off x="4355976" y="1995686"/>
          <a:ext cx="37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6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Faits saillants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r>
              <a:rPr lang="fr-CA" dirty="0" smtClean="0"/>
              <a:t>Tendances selon le sexe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867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Selon le sexe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25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48338" y="1851670"/>
            <a:ext cx="8759107" cy="2340000"/>
            <a:chOff x="148338" y="2139702"/>
            <a:chExt cx="8759107" cy="2340000"/>
          </a:xfrm>
        </p:grpSpPr>
        <p:graphicFrame>
          <p:nvGraphicFramePr>
            <p:cNvPr id="6" name="Graphique 5"/>
            <p:cNvGraphicFramePr>
              <a:graphicFrameLocks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2788053781"/>
                </p:ext>
              </p:extLst>
            </p:nvPr>
          </p:nvGraphicFramePr>
          <p:xfrm>
            <a:off x="148338" y="2139702"/>
            <a:ext cx="4320000" cy="23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7" name="Graphique 6"/>
            <p:cNvGraphicFramePr>
              <a:graphicFrameLocks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2335248661"/>
                </p:ext>
              </p:extLst>
            </p:nvPr>
          </p:nvGraphicFramePr>
          <p:xfrm>
            <a:off x="4587445" y="2139702"/>
            <a:ext cx="4320000" cy="23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988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Faits saillants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r>
              <a:rPr lang="fr-CA" dirty="0" smtClean="0"/>
              <a:t>Tendances selon le groupe d’âge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2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Portrait des ZE au Québec, 2000-2017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27</a:t>
            </a:fld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290788"/>
              </p:ext>
            </p:extLst>
          </p:nvPr>
        </p:nvGraphicFramePr>
        <p:xfrm>
          <a:off x="158971" y="1635646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917935"/>
              </p:ext>
            </p:extLst>
          </p:nvPr>
        </p:nvGraphicFramePr>
        <p:xfrm>
          <a:off x="2015488" y="3343500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1290169"/>
              </p:ext>
            </p:extLst>
          </p:nvPr>
        </p:nvGraphicFramePr>
        <p:xfrm>
          <a:off x="3908127" y="1635646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307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425268"/>
              </p:ext>
            </p:extLst>
          </p:nvPr>
        </p:nvGraphicFramePr>
        <p:xfrm>
          <a:off x="157805" y="1419622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Portrait des ZE au Québec, 2000-2017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28</a:t>
            </a:fld>
            <a:endParaRPr lang="fr-FR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38169094"/>
              </p:ext>
            </p:extLst>
          </p:nvPr>
        </p:nvGraphicFramePr>
        <p:xfrm>
          <a:off x="3491880" y="1405798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52174902"/>
              </p:ext>
            </p:extLst>
          </p:nvPr>
        </p:nvGraphicFramePr>
        <p:xfrm>
          <a:off x="158971" y="3209865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20533548"/>
              </p:ext>
            </p:extLst>
          </p:nvPr>
        </p:nvGraphicFramePr>
        <p:xfrm>
          <a:off x="3491880" y="3209865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0888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Faits saillants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r>
              <a:rPr lang="fr-CA" dirty="0" smtClean="0"/>
              <a:t>Saisonnalité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02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Objectif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indent="-357188">
              <a:lnSpc>
                <a:spcPct val="200000"/>
              </a:lnSpc>
            </a:pPr>
            <a:r>
              <a:rPr lang="fr-CA" sz="2000" dirty="0" smtClean="0"/>
              <a:t>Décrire la distribution et les </a:t>
            </a:r>
            <a:r>
              <a:rPr lang="fr-CA" sz="2000" dirty="0"/>
              <a:t>tendances provinciales </a:t>
            </a:r>
            <a:r>
              <a:rPr lang="fr-CA" sz="2000" dirty="0" smtClean="0"/>
              <a:t>des zoonoses entériques selon </a:t>
            </a:r>
            <a:r>
              <a:rPr lang="fr-CA" sz="2000" dirty="0"/>
              <a:t>des caractéristiques démographiques</a:t>
            </a:r>
            <a:endParaRPr lang="fr-CA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5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Saisonnalité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30</a:t>
            </a:fld>
            <a:endParaRPr lang="fr-FR"/>
          </a:p>
        </p:txBody>
      </p:sp>
      <p:grpSp>
        <p:nvGrpSpPr>
          <p:cNvPr id="3" name="Groupe 2"/>
          <p:cNvGrpSpPr/>
          <p:nvPr>
            <p:custDataLst>
              <p:tags r:id="rId3"/>
            </p:custDataLst>
          </p:nvPr>
        </p:nvGrpSpPr>
        <p:grpSpPr>
          <a:xfrm>
            <a:off x="176706" y="1635646"/>
            <a:ext cx="6760494" cy="1826268"/>
            <a:chOff x="176706" y="1825402"/>
            <a:chExt cx="6760494" cy="1826268"/>
          </a:xfrm>
        </p:grpSpPr>
        <p:graphicFrame>
          <p:nvGraphicFramePr>
            <p:cNvPr id="6" name="Graphique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0460088"/>
                </p:ext>
              </p:extLst>
            </p:nvPr>
          </p:nvGraphicFramePr>
          <p:xfrm>
            <a:off x="176706" y="1851670"/>
            <a:ext cx="324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0" name="Graphique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4979012"/>
                </p:ext>
              </p:extLst>
            </p:nvPr>
          </p:nvGraphicFramePr>
          <p:xfrm>
            <a:off x="3697200" y="1825402"/>
            <a:ext cx="324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aphicFrame>
        <p:nvGraphicFramePr>
          <p:cNvPr id="11" name="Graphique 10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90286288"/>
              </p:ext>
            </p:extLst>
          </p:nvPr>
        </p:nvGraphicFramePr>
        <p:xfrm>
          <a:off x="176706" y="3346787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0959900"/>
              </p:ext>
            </p:extLst>
          </p:nvPr>
        </p:nvGraphicFramePr>
        <p:xfrm>
          <a:off x="3697200" y="3346787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3551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Saisonnalité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31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58971" y="2067894"/>
            <a:ext cx="6778229" cy="1800000"/>
            <a:chOff x="158971" y="1661914"/>
            <a:chExt cx="6778229" cy="1800000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41692121"/>
                </p:ext>
              </p:extLst>
            </p:nvPr>
          </p:nvGraphicFramePr>
          <p:xfrm>
            <a:off x="3697200" y="1661914"/>
            <a:ext cx="324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7" name="Graphique 6"/>
            <p:cNvGraphicFramePr>
              <a:graphicFrameLocks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208147710"/>
                </p:ext>
              </p:extLst>
            </p:nvPr>
          </p:nvGraphicFramePr>
          <p:xfrm>
            <a:off x="158971" y="1661914"/>
            <a:ext cx="324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758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fr-CA" sz="1300" dirty="0" smtClean="0"/>
              <a:t>Sous-diagnostic: cas déclarés correspondent aux cas plus sévères</a:t>
            </a:r>
          </a:p>
          <a:p>
            <a:pPr lvl="1"/>
            <a:r>
              <a:rPr lang="fr-CA" sz="1300" dirty="0" smtClean="0"/>
              <a:t>Pas de distinction entre cas acquis au QC et cas acquis à l’extérieur</a:t>
            </a:r>
          </a:p>
          <a:p>
            <a:pPr lvl="1"/>
            <a:r>
              <a:rPr lang="fr-CA" sz="1300" dirty="0" smtClean="0"/>
              <a:t>Variations temporelles potentiellement liées à amélioration des technologies de laboratoire</a:t>
            </a:r>
          </a:p>
          <a:p>
            <a:pPr>
              <a:lnSpc>
                <a:spcPct val="200000"/>
              </a:lnSpc>
            </a:pPr>
            <a:r>
              <a:rPr lang="fr-CA" sz="1600" dirty="0" smtClean="0"/>
              <a:t>Ainsi, toutes </a:t>
            </a:r>
            <a:r>
              <a:rPr lang="fr-CA" sz="1600" dirty="0"/>
              <a:t>les tendances observées dans ce portrait peuvent être représentatives de situations réelles ou être modulées par la disponibilité des ressources ou </a:t>
            </a:r>
            <a:r>
              <a:rPr lang="fr-CA" sz="1600" dirty="0" smtClean="0"/>
              <a:t>par les </a:t>
            </a:r>
            <a:r>
              <a:rPr lang="fr-CA" sz="1600" dirty="0"/>
              <a:t>pratiques </a:t>
            </a:r>
            <a:r>
              <a:rPr lang="fr-CA" sz="1600" dirty="0" smtClean="0"/>
              <a:t>diagnostiques </a:t>
            </a:r>
            <a:r>
              <a:rPr lang="fr-CA" sz="1600" dirty="0"/>
              <a:t>et de </a:t>
            </a:r>
            <a:r>
              <a:rPr lang="fr-CA" sz="1600" dirty="0" smtClean="0"/>
              <a:t>surveillance</a:t>
            </a:r>
            <a:endParaRPr lang="fr-FR" sz="1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4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Résumé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>
              <a:lnSpc>
                <a:spcPct val="200000"/>
              </a:lnSpc>
              <a:buFont typeface="+mj-lt"/>
              <a:buAutoNum type="arabicPeriod"/>
            </a:pPr>
            <a:r>
              <a:rPr lang="fr-CA" sz="1600" dirty="0" smtClean="0"/>
              <a:t>Tendances à la hausse pour campylobactériose, salmonellose et hépatite E</a:t>
            </a:r>
          </a:p>
          <a:p>
            <a:pPr lvl="1">
              <a:lnSpc>
                <a:spcPct val="200000"/>
              </a:lnSpc>
              <a:buFont typeface="+mj-lt"/>
              <a:buAutoNum type="arabicPeriod"/>
            </a:pPr>
            <a:r>
              <a:rPr lang="fr-CA" sz="1600" dirty="0" smtClean="0"/>
              <a:t>Taux d’incidence plus élevé chez les hommes pour campylobactériose et giardiase</a:t>
            </a:r>
          </a:p>
          <a:p>
            <a:pPr lvl="1">
              <a:lnSpc>
                <a:spcPct val="200000"/>
              </a:lnSpc>
              <a:buFont typeface="+mj-lt"/>
              <a:buAutoNum type="arabicPeriod"/>
            </a:pPr>
            <a:r>
              <a:rPr lang="fr-CA" sz="1600" dirty="0" smtClean="0"/>
              <a:t>Taux d’incidence plus élevé chez les enfants &lt;5 ans (7/10 ZE)</a:t>
            </a:r>
          </a:p>
          <a:p>
            <a:pPr lvl="1">
              <a:lnSpc>
                <a:spcPct val="200000"/>
              </a:lnSpc>
              <a:buFont typeface="+mj-lt"/>
              <a:buAutoNum type="arabicPeriod"/>
            </a:pPr>
            <a:r>
              <a:rPr lang="fr-CA" sz="1600" dirty="0" smtClean="0"/>
              <a:t>Saisonnalité marquée en été et début d’automne (6/10 ZE)</a:t>
            </a:r>
          </a:p>
          <a:p>
            <a:pPr lvl="1"/>
            <a:endParaRPr lang="fr-CA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7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37624"/>
            <a:ext cx="8229600" cy="351038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fr-CA" sz="1600" dirty="0" smtClean="0"/>
              <a:t>Premier recueil  </a:t>
            </a:r>
            <a:r>
              <a:rPr lang="fr-CA" sz="1600" dirty="0"/>
              <a:t>descriptif des zoonoses entériques ventilé en fonction de certaines variables démographiques afin de mieux caractériser ces maladies au </a:t>
            </a:r>
            <a:r>
              <a:rPr lang="fr-CA" sz="1600" dirty="0" smtClean="0"/>
              <a:t>Québec sur une période de 18 ans</a:t>
            </a:r>
          </a:p>
          <a:p>
            <a:pPr lvl="1">
              <a:lnSpc>
                <a:spcPct val="200000"/>
              </a:lnSpc>
            </a:pPr>
            <a:r>
              <a:rPr lang="fr-CA" sz="1400" dirty="0"/>
              <a:t>N</a:t>
            </a:r>
            <a:r>
              <a:rPr lang="fr-CA" sz="1400" dirty="0" smtClean="0"/>
              <a:t>ombre </a:t>
            </a:r>
            <a:r>
              <a:rPr lang="fr-CA" sz="1400" dirty="0"/>
              <a:t>de cas attribuable aux différentes zoonoses entériques est vraisemblablement </a:t>
            </a:r>
            <a:r>
              <a:rPr lang="fr-CA" sz="1400" dirty="0" smtClean="0"/>
              <a:t>sous-estimé</a:t>
            </a:r>
          </a:p>
          <a:p>
            <a:pPr lvl="1">
              <a:lnSpc>
                <a:spcPct val="200000"/>
              </a:lnSpc>
            </a:pPr>
            <a:r>
              <a:rPr lang="fr-CA" sz="1400" dirty="0"/>
              <a:t>Les données de surveillance disponibles actuellement ne nous permettent pas d’identifier les facteurs d’exposition pour ces maladies ni </a:t>
            </a:r>
            <a:r>
              <a:rPr lang="fr-CA" sz="1400" dirty="0" smtClean="0"/>
              <a:t>de </a:t>
            </a:r>
            <a:r>
              <a:rPr lang="fr-CA" sz="1400" dirty="0"/>
              <a:t>tableau </a:t>
            </a:r>
            <a:r>
              <a:rPr lang="fr-CA" sz="1400" dirty="0" smtClean="0"/>
              <a:t>clinique</a:t>
            </a:r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2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 S. Enteritidis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35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205950"/>
              </p:ext>
            </p:extLst>
          </p:nvPr>
        </p:nvGraphicFramePr>
        <p:xfrm>
          <a:off x="539552" y="1347614"/>
          <a:ext cx="83529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9552" y="4803998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Source: Sadjia Bekal, Laboratoire de santé publique du Québec</a:t>
            </a:r>
            <a:endParaRPr lang="fr-CA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20199" y="1347614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/>
              <a:t>Été 2017</a:t>
            </a:r>
          </a:p>
          <a:p>
            <a:r>
              <a:rPr lang="fr-CA" sz="1100" dirty="0" smtClean="0"/>
              <a:t>Début séquençage (WGS)</a:t>
            </a:r>
            <a:endParaRPr lang="fr-CA" sz="1100" dirty="0"/>
          </a:p>
        </p:txBody>
      </p:sp>
      <p:sp>
        <p:nvSpPr>
          <p:cNvPr id="7" name="Accolade fermante 6"/>
          <p:cNvSpPr/>
          <p:nvPr/>
        </p:nvSpPr>
        <p:spPr>
          <a:xfrm rot="16200000">
            <a:off x="2665919" y="1940647"/>
            <a:ext cx="67745" cy="536959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37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Remerciements 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2pPr>
            <a:lvl3pPr marL="714375" indent="-3571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3pPr>
            <a:lvl4pPr marL="1079500" indent="-3651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4pPr>
            <a:lvl5pPr marL="1793875" indent="-357188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000" dirty="0" smtClean="0"/>
              <a:t>Groupe d’experts sur les zoonoses entériques:</a:t>
            </a:r>
          </a:p>
          <a:p>
            <a:pPr lvl="1"/>
            <a:r>
              <a:rPr lang="fr-CA" sz="900" dirty="0" smtClean="0"/>
              <a:t>Julie Arsenault, FMV</a:t>
            </a:r>
          </a:p>
          <a:p>
            <a:pPr lvl="1"/>
            <a:r>
              <a:rPr lang="fr-CA" sz="900" dirty="0" smtClean="0"/>
              <a:t>Sadjia Bekal, LSPQ</a:t>
            </a:r>
          </a:p>
          <a:p>
            <a:pPr lvl="1"/>
            <a:r>
              <a:rPr lang="fr-CA" sz="900" dirty="0" smtClean="0"/>
              <a:t>Julie Brassard, AAC</a:t>
            </a:r>
          </a:p>
          <a:p>
            <a:pPr lvl="1"/>
            <a:r>
              <a:rPr lang="fr-CA" sz="900" dirty="0" smtClean="0"/>
              <a:t>Céline Gariépy, DSP 16</a:t>
            </a:r>
          </a:p>
          <a:p>
            <a:pPr lvl="1"/>
            <a:r>
              <a:rPr lang="fr-CA" sz="900" dirty="0" smtClean="0"/>
              <a:t>Colette Gaulin, MSSS</a:t>
            </a:r>
          </a:p>
          <a:p>
            <a:pPr lvl="1"/>
            <a:r>
              <a:rPr lang="fr-CA" sz="900" dirty="0" smtClean="0"/>
              <a:t>Caroline Huot, INSPQ</a:t>
            </a:r>
          </a:p>
          <a:p>
            <a:pPr lvl="1"/>
            <a:r>
              <a:rPr lang="fr-CA" sz="900" dirty="0" smtClean="0"/>
              <a:t>Alejandra Irace-Cima, INSPQ</a:t>
            </a:r>
          </a:p>
          <a:p>
            <a:pPr lvl="1"/>
            <a:r>
              <a:rPr lang="fr-CA" sz="900" dirty="0" smtClean="0"/>
              <a:t>Anne-Marie Lowe, ASPC</a:t>
            </a:r>
          </a:p>
          <a:p>
            <a:pPr lvl="1"/>
            <a:r>
              <a:rPr lang="fr-CA" sz="900" dirty="0" smtClean="0"/>
              <a:t>Danielle Ramsay, MAPAQ</a:t>
            </a:r>
          </a:p>
          <a:p>
            <a:pPr lvl="1"/>
            <a:r>
              <a:rPr lang="fr-CA" sz="900" dirty="0" smtClean="0"/>
              <a:t>André Ravel, FMV</a:t>
            </a:r>
          </a:p>
          <a:p>
            <a:pPr lvl="1"/>
            <a:r>
              <a:rPr lang="fr-CA" sz="900" dirty="0" smtClean="0"/>
              <a:t>Karine Thivierge, LSPQ</a:t>
            </a:r>
          </a:p>
          <a:p>
            <a:pPr lvl="1"/>
            <a:r>
              <a:rPr lang="fr-CA" sz="900" dirty="0" smtClean="0"/>
              <a:t>Patricia Turgeon, ASPC</a:t>
            </a:r>
          </a:p>
          <a:p>
            <a:r>
              <a:rPr lang="fr-CA" sz="900" dirty="0" smtClean="0"/>
              <a:t>Geneviève Germain, DRBST, INSPQ</a:t>
            </a:r>
          </a:p>
          <a:p>
            <a:r>
              <a:rPr lang="fr-CA" sz="900" dirty="0" smtClean="0"/>
              <a:t>Julie Ducrocq, DRBST, INSPQ</a:t>
            </a:r>
          </a:p>
          <a:p>
            <a:r>
              <a:rPr lang="fr-CA" sz="900" dirty="0" smtClean="0"/>
              <a:t>Najwa Ouhoummane, DRBST, INSPQ</a:t>
            </a:r>
          </a:p>
          <a:p>
            <a:r>
              <a:rPr lang="fr-CA" sz="900" dirty="0" smtClean="0"/>
              <a:t>Marion Ripoche, DRBST, INSPQ</a:t>
            </a:r>
          </a:p>
          <a:p>
            <a:r>
              <a:rPr lang="fr-CA" sz="900" dirty="0" smtClean="0"/>
              <a:t>Marjolaine Dubé, BiESP, INSPQ</a:t>
            </a:r>
          </a:p>
          <a:p>
            <a:endParaRPr lang="fr-CA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83518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cs typeface="Mongolian Baiti" panose="03000500000000000000" pitchFamily="66" charset="0"/>
              </a:rPr>
              <a:t>Merci!</a:t>
            </a:r>
            <a:br>
              <a:rPr lang="fr-CA" dirty="0" smtClean="0">
                <a:cs typeface="Mongolian Baiti" panose="03000500000000000000" pitchFamily="66" charset="0"/>
              </a:rPr>
            </a:br>
            <a:r>
              <a:rPr lang="fr-CA" dirty="0">
                <a:cs typeface="Mongolian Baiti" panose="03000500000000000000" pitchFamily="66" charset="0"/>
              </a:rPr>
              <a:t/>
            </a:r>
            <a:br>
              <a:rPr lang="fr-CA" dirty="0">
                <a:cs typeface="Mongolian Baiti" panose="03000500000000000000" pitchFamily="66" charset="0"/>
              </a:rPr>
            </a:br>
            <a:r>
              <a:rPr lang="fr-CA" dirty="0" smtClean="0">
                <a:cs typeface="Mongolian Baiti" panose="03000500000000000000" pitchFamily="66" charset="0"/>
              </a:rPr>
              <a:t>Questions?</a:t>
            </a:r>
            <a:endParaRPr lang="fr-CA" dirty="0"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Groupe d’experts en zoonoses entériques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347614"/>
            <a:ext cx="8229600" cy="3394472"/>
          </a:xfrm>
        </p:spPr>
        <p:txBody>
          <a:bodyPr>
            <a:normAutofit/>
          </a:bodyPr>
          <a:lstStyle/>
          <a:p>
            <a:r>
              <a:rPr lang="fr-CA" sz="2000" dirty="0"/>
              <a:t>Création du </a:t>
            </a:r>
            <a:r>
              <a:rPr lang="fr-CA" sz="2000" dirty="0" smtClean="0"/>
              <a:t>groupe: </a:t>
            </a:r>
            <a:r>
              <a:rPr lang="fr-CA" sz="2000" dirty="0"/>
              <a:t>fin 2018 et début des travaux janvier </a:t>
            </a:r>
            <a:r>
              <a:rPr lang="fr-CA" sz="2000" dirty="0" smtClean="0"/>
              <a:t>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923678"/>
            <a:ext cx="8229600" cy="294926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600" kern="1200">
                <a:solidFill>
                  <a:schemeClr val="accent5">
                    <a:lumMod val="7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2pPr>
            <a:lvl3pPr marL="714375" indent="-3571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3pPr>
            <a:lvl4pPr marL="1079500" indent="-3651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4pPr>
            <a:lvl5pPr marL="1793875" indent="-357188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 smtClean="0"/>
              <a:t>Mandats:</a:t>
            </a:r>
          </a:p>
          <a:p>
            <a:pPr lvl="1"/>
            <a:r>
              <a:rPr lang="fr-CA" sz="1600" dirty="0" smtClean="0"/>
              <a:t>Fournir de l’expertise sur les ZE</a:t>
            </a:r>
          </a:p>
          <a:p>
            <a:pPr lvl="1"/>
            <a:r>
              <a:rPr lang="fr-CA" sz="1600" dirty="0" smtClean="0"/>
              <a:t>Produire des rapports de surveillance</a:t>
            </a:r>
          </a:p>
          <a:p>
            <a:pPr lvl="1"/>
            <a:r>
              <a:rPr lang="fr-CA" sz="1600" dirty="0" smtClean="0"/>
              <a:t>Produire des évaluations de risque</a:t>
            </a:r>
          </a:p>
          <a:p>
            <a:pPr lvl="1"/>
            <a:r>
              <a:rPr lang="fr-CA" sz="1600" dirty="0" smtClean="0"/>
              <a:t>Transfert de connaissance (webinaires, JASP, etc.)</a:t>
            </a:r>
          </a:p>
          <a:p>
            <a:pPr lvl="1"/>
            <a:endParaRPr lang="fr-CA" sz="1600" dirty="0" smtClean="0"/>
          </a:p>
          <a:p>
            <a:r>
              <a:rPr lang="fr-CA" sz="1800" dirty="0" smtClean="0"/>
              <a:t>Exclus:</a:t>
            </a:r>
          </a:p>
          <a:p>
            <a:pPr lvl="1"/>
            <a:r>
              <a:rPr lang="fr-CA" sz="1600" dirty="0" smtClean="0"/>
              <a:t>Vigie des ZE</a:t>
            </a:r>
          </a:p>
          <a:p>
            <a:pPr lvl="1"/>
            <a:r>
              <a:rPr lang="fr-CA" sz="1600" dirty="0" smtClean="0"/>
              <a:t>Investigation d’éclosions</a:t>
            </a:r>
          </a:p>
          <a:p>
            <a:pPr lvl="1"/>
            <a:r>
              <a:rPr lang="fr-CA" sz="1600" dirty="0" smtClean="0"/>
              <a:t>Antibiorésistance</a:t>
            </a:r>
          </a:p>
        </p:txBody>
      </p:sp>
    </p:spTree>
    <p:extLst>
      <p:ext uri="{BB962C8B-B14F-4D97-AF65-F5344CB8AC3E}">
        <p14:creationId xmlns:p14="http://schemas.microsoft.com/office/powerpoint/2010/main" val="34550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Groupe d’experts en zoonoses entériques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Espace réservé pour une image  4" descr="Comité scientifique sur les zoonoses et l’adaptation aux changements climatiques | Zoonoses | INSPQ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602" y="1439627"/>
            <a:ext cx="4402796" cy="34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Constitution du groupe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7216498"/>
              </p:ext>
            </p:extLst>
          </p:nvPr>
        </p:nvGraphicFramePr>
        <p:xfrm>
          <a:off x="460180" y="1491630"/>
          <a:ext cx="6776115" cy="33813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7605"/>
                <a:gridCol w="2888510"/>
              </a:tblGrid>
              <a:tr h="350821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Domaines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Organisations</a:t>
                      </a:r>
                      <a:endParaRPr lang="fr-CA" sz="1400" dirty="0"/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Santé publique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DSPublique</a:t>
                      </a:r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Toxi-infections alimentaires, salubrité des aliments</a:t>
                      </a:r>
                      <a:endParaRPr lang="fr-CA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MAPAQ</a:t>
                      </a:r>
                    </a:p>
                  </a:txBody>
                  <a:tcPr/>
                </a:tc>
              </a:tr>
              <a:tr h="626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Santé publique: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prévention</a:t>
                      </a:r>
                      <a:r>
                        <a:rPr lang="fr-CA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contrôle des maladies infectieuses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Médecine vétérinaire - épidémiologie</a:t>
                      </a:r>
                      <a:endParaRPr lang="fr-CA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ASPC</a:t>
                      </a:r>
                    </a:p>
                  </a:txBody>
                  <a:tcPr/>
                </a:tc>
              </a:tr>
              <a:tr h="541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Médecine vétérinaire: épidémiologie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FMV</a:t>
                      </a:r>
                    </a:p>
                  </a:txBody>
                  <a:tcPr/>
                </a:tc>
              </a:tr>
              <a:tr h="626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Santé Publique: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Santé environnementale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Microbiologie/labo-vigilance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INSPQ/</a:t>
                      </a:r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LSPQ</a:t>
                      </a:r>
                      <a:endParaRPr lang="fr-FR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Santé publique:</a:t>
                      </a:r>
                      <a:r>
                        <a:rPr lang="fr-CA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vigie sanitaire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MSSS</a:t>
                      </a:r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r>
                        <a:rPr lang="fr-CA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Microbiologie alimentaire</a:t>
                      </a:r>
                      <a:endParaRPr lang="fr-CA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AAC</a:t>
                      </a:r>
                      <a:endParaRPr lang="fr-CA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9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Définition de zoonose entérique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numCol="1">
            <a:normAutofit/>
          </a:bodyPr>
          <a:lstStyle/>
          <a:p>
            <a:pPr marL="0" lvl="1" indent="0" algn="just">
              <a:lnSpc>
                <a:spcPct val="200000"/>
              </a:lnSpc>
              <a:buNone/>
            </a:pPr>
            <a:r>
              <a:rPr lang="fr-CA" sz="1600" dirty="0" smtClean="0"/>
              <a:t>« Une zoonose entérique est définie comme une maladie ou une infection causée par l’</a:t>
            </a:r>
            <a:r>
              <a:rPr lang="fr-CA" sz="1600" b="1" dirty="0" smtClean="0"/>
              <a:t>ingestion</a:t>
            </a:r>
            <a:r>
              <a:rPr lang="fr-CA" sz="1600" dirty="0" smtClean="0"/>
              <a:t> de virus, de bactéries ou de parasites qui </a:t>
            </a:r>
            <a:r>
              <a:rPr lang="fr-CA" sz="1600" b="1" dirty="0" smtClean="0"/>
              <a:t>se transmettent naturellement entre les animaux et les humains</a:t>
            </a:r>
            <a:r>
              <a:rPr lang="fr-CA" sz="1600" dirty="0" smtClean="0"/>
              <a:t>. La transmission de l’agent infectieux peut survenir suite à une exposition aux aliments, à l’eau, aux animaux ou à un environnement contaminé. »</a:t>
            </a:r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1400" dirty="0" smtClean="0"/>
              <a:t>Source de données</a:t>
            </a:r>
          </a:p>
          <a:p>
            <a:pPr lvl="1"/>
            <a:r>
              <a:rPr lang="fr-CA" sz="1300" dirty="0" smtClean="0"/>
              <a:t>Fichier-MADO infectieuses</a:t>
            </a:r>
          </a:p>
          <a:p>
            <a:pPr lvl="2"/>
            <a:r>
              <a:rPr lang="fr-CA" sz="1300" dirty="0" smtClean="0"/>
              <a:t>Données du 1</a:t>
            </a:r>
            <a:r>
              <a:rPr lang="fr-CA" sz="1300" baseline="30000" dirty="0" smtClean="0"/>
              <a:t>er</a:t>
            </a:r>
            <a:r>
              <a:rPr lang="fr-CA" sz="1300" dirty="0" smtClean="0"/>
              <a:t> Janvier 2000 au 31 décembre 2017</a:t>
            </a:r>
          </a:p>
          <a:p>
            <a:pPr lvl="2"/>
            <a:r>
              <a:rPr lang="fr-CA" sz="1300" dirty="0" smtClean="0"/>
              <a:t>Extraction réalisée: 19 juillet 2018 et 24 janvier 2019 (botulisme)</a:t>
            </a:r>
          </a:p>
          <a:p>
            <a:pPr lvl="1"/>
            <a:r>
              <a:rPr lang="fr-CA" sz="1300" dirty="0"/>
              <a:t>Certaines maladies devenues à déclaration obligatoire </a:t>
            </a:r>
            <a:r>
              <a:rPr lang="fr-CA" sz="1300" dirty="0" smtClean="0"/>
              <a:t>après année </a:t>
            </a:r>
            <a:r>
              <a:rPr lang="fr-CA" sz="1300" dirty="0"/>
              <a:t>2000</a:t>
            </a:r>
          </a:p>
          <a:p>
            <a:pPr lvl="2"/>
            <a:r>
              <a:rPr lang="fr-CA" sz="1300" dirty="0"/>
              <a:t>2003:</a:t>
            </a:r>
          </a:p>
          <a:p>
            <a:pPr lvl="3"/>
            <a:r>
              <a:rPr lang="fr-CA" sz="1300" dirty="0"/>
              <a:t>Listériose</a:t>
            </a:r>
          </a:p>
          <a:p>
            <a:pPr lvl="3"/>
            <a:r>
              <a:rPr lang="fr-CA" sz="1300" dirty="0"/>
              <a:t>Trichinose</a:t>
            </a:r>
          </a:p>
          <a:p>
            <a:pPr lvl="2"/>
            <a:r>
              <a:rPr lang="fr-CA" sz="1300" dirty="0"/>
              <a:t>2004:</a:t>
            </a:r>
          </a:p>
          <a:p>
            <a:pPr lvl="3"/>
            <a:r>
              <a:rPr lang="fr-CA" sz="1300" dirty="0"/>
              <a:t>Cryptosporidiose</a:t>
            </a:r>
          </a:p>
          <a:p>
            <a:pPr lvl="3"/>
            <a:r>
              <a:rPr lang="fr-CA" sz="1300" dirty="0"/>
              <a:t>Hépatite </a:t>
            </a:r>
            <a:r>
              <a:rPr lang="fr-CA" sz="1300" dirty="0" smtClean="0"/>
              <a:t>E</a:t>
            </a:r>
            <a:endParaRPr lang="fr-CA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5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fr-CA" sz="1300" dirty="0" smtClean="0"/>
              <a:t>Enquêtes systématiques des cas sporadiques de: </a:t>
            </a:r>
            <a:endParaRPr lang="fr-CA" sz="1300" dirty="0"/>
          </a:p>
          <a:p>
            <a:pPr lvl="2"/>
            <a:r>
              <a:rPr lang="fr-CA" sz="1300" dirty="0" smtClean="0"/>
              <a:t>STEC</a:t>
            </a:r>
            <a:endParaRPr lang="fr-CA" sz="1300" dirty="0"/>
          </a:p>
          <a:p>
            <a:pPr lvl="2"/>
            <a:r>
              <a:rPr lang="fr-CA" sz="1300" dirty="0"/>
              <a:t>Listériose invasive</a:t>
            </a:r>
          </a:p>
          <a:p>
            <a:pPr lvl="2"/>
            <a:r>
              <a:rPr lang="fr-CA" sz="1300" dirty="0"/>
              <a:t>Botulisme</a:t>
            </a:r>
          </a:p>
          <a:p>
            <a:pPr lvl="2"/>
            <a:r>
              <a:rPr lang="fr-CA" sz="1300" dirty="0"/>
              <a:t>Giardiase (enfants ≤ 5ans)</a:t>
            </a:r>
          </a:p>
          <a:p>
            <a:pPr lvl="2"/>
            <a:r>
              <a:rPr lang="fr-CA" sz="1300" dirty="0"/>
              <a:t>Trichinose</a:t>
            </a:r>
          </a:p>
          <a:p>
            <a:pPr lvl="2"/>
            <a:r>
              <a:rPr lang="fr-CA" sz="1300" dirty="0"/>
              <a:t>Hépatite E</a:t>
            </a:r>
          </a:p>
          <a:p>
            <a:pPr lvl="2"/>
            <a:r>
              <a:rPr lang="fr-CA" sz="1300" dirty="0" smtClean="0"/>
              <a:t>Toutes les éclosions</a:t>
            </a:r>
            <a:endParaRPr lang="fr-CA" sz="1300" dirty="0"/>
          </a:p>
          <a:p>
            <a:pPr lvl="1"/>
            <a:endParaRPr lang="fr-CA" sz="13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5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ECF322C0-2A18-4701-89AD-B87F3467F69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ntenu image" ma:contentTypeID="0x0101009148F5A04DDD49CBA7127AADA5FB792B00AADE34325A8B49CDA8BB4DB53328F21400856AFD427B85AA4492343E505C9EEA5C" ma:contentTypeVersion="1" ma:contentTypeDescription="Télécharger une image." ma:contentTypeScope="" ma:versionID="720cfd53b35c2c6a53028517a5fc57bc">
  <xsd:schema xmlns:xsd="http://www.w3.org/2001/XMLSchema" xmlns:xs="http://www.w3.org/2001/XMLSchema" xmlns:p="http://schemas.microsoft.com/office/2006/metadata/properties" xmlns:ns1="http://schemas.microsoft.com/sharepoint/v3" xmlns:ns2="ECF322C0-2A18-4701-89AD-B87F3467F692" xmlns:ns3="http://schemas.microsoft.com/sharepoint/v3/fields" targetNamespace="http://schemas.microsoft.com/office/2006/metadata/properties" ma:root="true" ma:fieldsID="8603ed06f9573d0cfd96f32c6f30040a" ns1:_="" ns2:_="" ns3:_="">
    <xsd:import namespace="http://schemas.microsoft.com/sharepoint/v3"/>
    <xsd:import namespace="ECF322C0-2A18-4701-89AD-B87F3467F69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Chemin d'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ype de fichier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ype de fichier HTML" ma:hidden="true" ma:internalName="HTML_x0020_File_x0020_Type" ma:readOnly="true">
      <xsd:simpleType>
        <xsd:restriction base="dms:Text"/>
      </xsd:simpleType>
    </xsd:element>
    <xsd:element name="FSObjType" ma:index="11" nillable="true" ma:displayName="Type d'élément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322C0-2A18-4701-89AD-B87F3467F69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Une miniature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Un aperçu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argeur" ma:internalName="ImageWidth" ma:readOnly="true">
      <xsd:simpleType>
        <xsd:restriction base="dms:Unknown"/>
      </xsd:simpleType>
    </xsd:element>
    <xsd:element name="ImageHeight" ma:index="22" nillable="true" ma:displayName="Hauteur" ma:internalName="ImageHeight" ma:readOnly="true">
      <xsd:simpleType>
        <xsd:restriction base="dms:Unknown"/>
      </xsd:simpleType>
    </xsd:element>
    <xsd:element name="ImageCreateDate" ma:index="25" nillable="true" ma:displayName="Date de prise du cliché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23" ma:displayName="Commentaires"/>
        <xsd:element name="keywords" minOccurs="0" maxOccurs="1" type="xsd:string" ma:index="14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CAD65B-4E4A-4EB6-BA9B-B31ECFEE6F77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ECF322C0-2A18-4701-89AD-B87F3467F692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574DC2-56B6-46C0-9B82-AE05D0491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F322C0-2A18-4701-89AD-B87F3467F692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7B615-167D-4847-97EA-64ACD7463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PowerPoint office 2013</Template>
  <TotalTime>3499</TotalTime>
  <Words>1134</Words>
  <Application>Microsoft Office PowerPoint</Application>
  <PresentationFormat>Affichage à l'écran (16:9)</PresentationFormat>
  <Paragraphs>331</Paragraphs>
  <Slides>37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Calibri</vt:lpstr>
      <vt:lpstr>HelveticaNeueLT Std</vt:lpstr>
      <vt:lpstr>Mongolian Baiti</vt:lpstr>
      <vt:lpstr>Raleway</vt:lpstr>
      <vt:lpstr>Wingdings</vt:lpstr>
      <vt:lpstr>Thème Office</vt:lpstr>
      <vt:lpstr>Zoonoses entériques au Québec de 2000 à 2017: Faits saillants</vt:lpstr>
      <vt:lpstr>Plan de la présentation</vt:lpstr>
      <vt:lpstr>Objectif</vt:lpstr>
      <vt:lpstr>Groupe d’experts en zoonoses entériques</vt:lpstr>
      <vt:lpstr>Groupe d’experts en zoonoses entériques</vt:lpstr>
      <vt:lpstr>Constitution du groupe</vt:lpstr>
      <vt:lpstr>Définition de zoonose entérique</vt:lpstr>
      <vt:lpstr>Méthodes</vt:lpstr>
      <vt:lpstr>Méthodes</vt:lpstr>
      <vt:lpstr>Méthodes</vt:lpstr>
      <vt:lpstr>Méthodes</vt:lpstr>
      <vt:lpstr>Méthodes</vt:lpstr>
      <vt:lpstr>Maladies sélectionnées</vt:lpstr>
      <vt:lpstr>Maladies sélectionnées</vt:lpstr>
      <vt:lpstr>Faits saillants</vt:lpstr>
      <vt:lpstr>Proportions du total</vt:lpstr>
      <vt:lpstr>Faits saillants</vt:lpstr>
      <vt:lpstr>Tendances à long terme</vt:lpstr>
      <vt:lpstr>Faits saillants</vt:lpstr>
      <vt:lpstr>Tendances à long terme</vt:lpstr>
      <vt:lpstr>Tendances à long terme</vt:lpstr>
      <vt:lpstr>Faits saillants</vt:lpstr>
      <vt:lpstr>Tendances à long terme</vt:lpstr>
      <vt:lpstr>Faits saillants</vt:lpstr>
      <vt:lpstr>Selon le sexe</vt:lpstr>
      <vt:lpstr>Faits saillants</vt:lpstr>
      <vt:lpstr>Portrait des ZE au Québec, 2000-2017</vt:lpstr>
      <vt:lpstr>Portrait des ZE au Québec, 2000-2017</vt:lpstr>
      <vt:lpstr>Faits saillants</vt:lpstr>
      <vt:lpstr>Saisonnalité</vt:lpstr>
      <vt:lpstr>Saisonnalité</vt:lpstr>
      <vt:lpstr>Limites</vt:lpstr>
      <vt:lpstr>Résumé</vt:lpstr>
      <vt:lpstr>Conclusions</vt:lpstr>
      <vt:lpstr>Exemple: S. Enteritidis</vt:lpstr>
      <vt:lpstr>Remerciements </vt:lpstr>
      <vt:lpstr>Merci!  Questions?</vt:lpstr>
    </vt:vector>
  </TitlesOfParts>
  <Company>INSPQ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Juliana Ayres Hutter</dc:creator>
  <cp:keywords/>
  <dc:description/>
  <cp:lastModifiedBy>Juliana Ayres Hutter</cp:lastModifiedBy>
  <cp:revision>551</cp:revision>
  <dcterms:created xsi:type="dcterms:W3CDTF">2018-12-07T14:41:04Z</dcterms:created>
  <dcterms:modified xsi:type="dcterms:W3CDTF">2019-12-13T18:56:05Z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0x0101009148F5A04DDD49CBA7127AADA5FB792B00AADE34325A8B49CDA8BB4DB53328F21400856AFD427B85AA4492343E505C9EEA5C</vt:lpwstr>
  </property>
</Properties>
</file>